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5"/>
  </p:notesMasterIdLst>
  <p:sldIdLst>
    <p:sldId id="277" r:id="rId2"/>
    <p:sldId id="258" r:id="rId3"/>
    <p:sldId id="259" r:id="rId4"/>
    <p:sldId id="275" r:id="rId5"/>
    <p:sldId id="282" r:id="rId6"/>
    <p:sldId id="262" r:id="rId7"/>
    <p:sldId id="263" r:id="rId8"/>
    <p:sldId id="278" r:id="rId9"/>
    <p:sldId id="276" r:id="rId10"/>
    <p:sldId id="271" r:id="rId11"/>
    <p:sldId id="281" r:id="rId12"/>
    <p:sldId id="280" r:id="rId13"/>
    <p:sldId id="279" r:id="rId14"/>
  </p:sldIdLst>
  <p:sldSz cx="9144000" cy="5143500" type="screen16x9"/>
  <p:notesSz cx="6858000" cy="9144000"/>
  <p:embeddedFontLst>
    <p:embeddedFont>
      <p:font typeface="Aharoni" panose="02010803020104030203" pitchFamily="2" charset="-79"/>
      <p:bold r:id="rId16"/>
    </p:embeddedFont>
    <p:embeddedFont>
      <p:font typeface="Average" panose="020B0604020202020204" charset="0"/>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6156d17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6156d17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6156d17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6156d17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6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c352765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c352765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c352765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c352765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c352765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c352765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74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37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11/18/2022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5080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5431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2984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9658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755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1903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0921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4580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3287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7167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359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7924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11/18/2022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76825153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smtClean="0"/>
              <a:pPr/>
              <a:t>11/18/2022</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36188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4" r:id="rId13"/>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9FDB41E-CCCA-9FA3-19B5-56D783F0DB2E}"/>
              </a:ext>
            </a:extLst>
          </p:cNvPr>
          <p:cNvGraphicFramePr>
            <a:graphicFrameLocks noChangeAspect="1"/>
          </p:cNvGraphicFramePr>
          <p:nvPr>
            <p:extLst>
              <p:ext uri="{D42A27DB-BD31-4B8C-83A1-F6EECF244321}">
                <p14:modId xmlns:p14="http://schemas.microsoft.com/office/powerpoint/2010/main" val="4210494530"/>
              </p:ext>
            </p:extLst>
          </p:nvPr>
        </p:nvGraphicFramePr>
        <p:xfrm>
          <a:off x="888293" y="314325"/>
          <a:ext cx="6057900" cy="4514850"/>
        </p:xfrm>
        <a:graphic>
          <a:graphicData uri="http://schemas.openxmlformats.org/presentationml/2006/ole">
            <mc:AlternateContent xmlns:mc="http://schemas.openxmlformats.org/markup-compatibility/2006">
              <mc:Choice xmlns:v="urn:schemas-microsoft-com:vml" Requires="v">
                <p:oleObj name="Bitmap Image" r:id="rId2" imgW="6058080" imgH="4514760" progId="PBrush">
                  <p:embed/>
                </p:oleObj>
              </mc:Choice>
              <mc:Fallback>
                <p:oleObj name="Bitmap Image" r:id="rId2" imgW="6058080" imgH="4514760" progId="PBrush">
                  <p:embed/>
                  <p:pic>
                    <p:nvPicPr>
                      <p:cNvPr id="0" name=""/>
                      <p:cNvPicPr/>
                      <p:nvPr/>
                    </p:nvPicPr>
                    <p:blipFill>
                      <a:blip r:embed="rId3"/>
                      <a:stretch>
                        <a:fillRect/>
                      </a:stretch>
                    </p:blipFill>
                    <p:spPr>
                      <a:xfrm>
                        <a:off x="888293" y="314325"/>
                        <a:ext cx="6057900" cy="451485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1ED8E195-2EDC-B2AF-A63C-F0DDB515BB64}"/>
              </a:ext>
            </a:extLst>
          </p:cNvPr>
          <p:cNvSpPr txBox="1">
            <a:spLocks/>
          </p:cNvSpPr>
          <p:nvPr/>
        </p:nvSpPr>
        <p:spPr>
          <a:xfrm>
            <a:off x="5857372" y="482425"/>
            <a:ext cx="3879659" cy="3343272"/>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pPr>
              <a:lnSpc>
                <a:spcPct val="90000"/>
              </a:lnSpc>
            </a:pPr>
            <a:r>
              <a:rPr lang="en-US" sz="3675" b="1" dirty="0">
                <a:solidFill>
                  <a:srgbClr val="002060"/>
                </a:solidFill>
                <a:latin typeface="Trebuchet MS" panose="020B0603020202020204" pitchFamily="34" charset="0"/>
              </a:rPr>
              <a:t>CUSTOMER SEGMENTATION</a:t>
            </a:r>
            <a:endParaRPr lang="en-US" sz="3675" dirty="0">
              <a:solidFill>
                <a:srgbClr val="002060"/>
              </a:solidFill>
              <a:latin typeface="Trebuchet MS" panose="020B0603020202020204" pitchFamily="34" charset="0"/>
            </a:endParaRPr>
          </a:p>
        </p:txBody>
      </p:sp>
      <p:sp>
        <p:nvSpPr>
          <p:cNvPr id="7" name="Google Shape;60;p13">
            <a:extLst>
              <a:ext uri="{FF2B5EF4-FFF2-40B4-BE49-F238E27FC236}">
                <a16:creationId xmlns:a16="http://schemas.microsoft.com/office/drawing/2014/main" id="{CB9A1C94-A1C0-ABEF-040C-1348BF081FB6}"/>
              </a:ext>
            </a:extLst>
          </p:cNvPr>
          <p:cNvSpPr txBox="1">
            <a:spLocks/>
          </p:cNvSpPr>
          <p:nvPr/>
        </p:nvSpPr>
        <p:spPr>
          <a:xfrm>
            <a:off x="1935531" y="4057916"/>
            <a:ext cx="7801500" cy="792600"/>
          </a:xfrm>
          <a:prstGeom prst="rect">
            <a:avLst/>
          </a:prstGeom>
        </p:spPr>
        <p:txBody>
          <a:bodyPr spcFirstLastPara="1" vert="horz" wrap="square" lIns="91425" tIns="91425" rIns="91425" bIns="91425" rtlCol="0" anchor="t" anchorCtr="0">
            <a:noAutofit/>
          </a:bodyPr>
          <a:lst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dirty="0">
                <a:solidFill>
                  <a:srgbClr val="002060"/>
                </a:solidFill>
                <a:latin typeface="Trebuchet MS" panose="020B0603020202020204" pitchFamily="34" charset="0"/>
              </a:rPr>
              <a:t>Capstone Project by Group Nine</a:t>
            </a:r>
          </a:p>
        </p:txBody>
      </p:sp>
    </p:spTree>
    <p:extLst>
      <p:ext uri="{BB962C8B-B14F-4D97-AF65-F5344CB8AC3E}">
        <p14:creationId xmlns:p14="http://schemas.microsoft.com/office/powerpoint/2010/main" val="42362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344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002060"/>
                </a:solidFill>
                <a:latin typeface="Trebuchet MS" panose="020B0603020202020204" pitchFamily="34" charset="0"/>
              </a:rPr>
              <a:t>DATA PREPARATION</a:t>
            </a:r>
            <a:endParaRPr sz="36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825095"/>
            <a:ext cx="8520600" cy="3983971"/>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KNN model does not do well with high dimensional data. Data with high dimensions are the ones with a lot of features. To avoid this, we tried to reduce the dimension of our data by dropping irrelevant features.</a:t>
            </a:r>
          </a:p>
          <a:p>
            <a:pPr marL="0" indent="0" algn="just">
              <a:lnSpc>
                <a:spcPct val="107000"/>
              </a:lnSpc>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The features that were not needed such as ID number of the customers and other anonymized categories were dropped. Features such as gender and profession were label encoded because our model would not be able to work with strings. Age and work experience columns were also scaled, so the model does not assign too much importance to them because of their relatively large values. Some missing values were dropped, and some were filled. </a:t>
            </a:r>
          </a:p>
          <a:p>
            <a:pPr marL="0" indent="0" algn="just">
              <a:lnSpc>
                <a:spcPct val="107000"/>
              </a:lnSpc>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Pandas was imported to read the csv files and </a:t>
            </a:r>
            <a:r>
              <a:rPr lang="en-US" sz="1800"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numpy</a:t>
            </a: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was also imported to fix missing values. Label encoder was imported from ‘</a:t>
            </a:r>
            <a:r>
              <a:rPr lang="en-US" sz="1800"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sklearn.preprocessing</a:t>
            </a: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to convert string values to numeric.</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344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002060"/>
                </a:solidFill>
                <a:latin typeface="Trebuchet MS" panose="020B0603020202020204" pitchFamily="34" charset="0"/>
              </a:rPr>
              <a:t>MODELLING AND EVALUATION</a:t>
            </a:r>
            <a:endParaRPr sz="28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825095"/>
            <a:ext cx="8520600" cy="3758193"/>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en-GB" dirty="0">
                <a:solidFill>
                  <a:srgbClr val="002060"/>
                </a:solidFill>
                <a:latin typeface="Trebuchet MS" panose="020B0603020202020204" pitchFamily="34" charset="0"/>
                <a:ea typeface="Calibri" panose="020F0502020204030204" pitchFamily="34" charset="0"/>
                <a:cs typeface="Times New Roman" panose="02020603050405020304" pitchFamily="18" charset="0"/>
              </a:rPr>
              <a:t>T</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he KNN model were fitted with 4 neighbours as we have 4 different groups. For every other parameters, the default values were used. The features (independent variable) to be used were stored in the variable ‘X’, and the target variable, which was segmentation was stored in the variable ‘</a:t>
            </a:r>
            <a:r>
              <a:rPr lang="en-GB" dirty="0">
                <a:solidFill>
                  <a:srgbClr val="002060"/>
                </a:solidFill>
                <a:latin typeface="Trebuchet MS" panose="020B0603020202020204" pitchFamily="34" charset="0"/>
                <a:ea typeface="Calibri" panose="020F0502020204030204" pitchFamily="34" charset="0"/>
                <a:cs typeface="Times New Roman" panose="02020603050405020304" pitchFamily="18" charset="0"/>
              </a:rPr>
              <a:t>Y</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The dataset was divided into training and testing data. The model was fitted on the training data and tested for accuracy on the testing data. </a:t>
            </a:r>
            <a:r>
              <a:rPr lang="en-GB"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KNearestNeighbours</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was imported from the neighbours module of </a:t>
            </a:r>
            <a:r>
              <a:rPr lang="en-GB"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sklearn</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r>
              <a:rPr lang="en-GB" dirty="0">
                <a:solidFill>
                  <a:srgbClr val="002060"/>
                </a:solidFill>
                <a:effectLst/>
                <a:latin typeface="Trebuchet MS" panose="020B0603020202020204" pitchFamily="34" charset="0"/>
                <a:ea typeface="Calibri" panose="020F0502020204030204" pitchFamily="34" charset="0"/>
              </a:rPr>
              <a:t>After fitting our model, the model was evaluated by scoring both the training data and the testing data. Accuracy score and classification score were used to test our model</a:t>
            </a:r>
            <a:endParaRPr lang="en-US"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544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CONCLUSION</a:t>
            </a:r>
            <a:endParaRPr sz="32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960561"/>
            <a:ext cx="8520600" cy="3735615"/>
          </a:xfrm>
          <a:prstGeom prst="rect">
            <a:avLst/>
          </a:prstGeom>
        </p:spPr>
        <p:txBody>
          <a:bodyPr spcFirstLastPara="1" wrap="square" lIns="91425" tIns="91425" rIns="91425" bIns="91425" anchor="t" anchorCtr="0">
            <a:noAutofit/>
          </a:bodyPr>
          <a:lstStyle/>
          <a:p>
            <a:pPr marL="114300" indent="0" algn="l">
              <a:buNone/>
            </a:pPr>
            <a:endParaRPr lang="en-US" b="1" i="0" dirty="0">
              <a:solidFill>
                <a:srgbClr val="000000"/>
              </a:solidFill>
              <a:effectLst/>
              <a:latin typeface="Trebuchet MS" panose="020B0603020202020204" pitchFamily="34" charset="0"/>
            </a:endParaRP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After trying several other combinations of features, the combination that resulted in the highest testing score was one that used all the relevant features with scaling and encoding where appropriate. The scores we got are still low.</a:t>
            </a: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Visualizations didn't show any distinct segment where a feature dominates</a:t>
            </a: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Training score is usually low when we do not have enough entries in our dataset but that isn't the case here. It's likely that the segmentation was done randomly, or the dataset have missing information.</a:t>
            </a:r>
          </a:p>
          <a:p>
            <a:pPr marL="0" lvl="0" indent="0" algn="l" rtl="0">
              <a:spcBef>
                <a:spcPts val="1600"/>
              </a:spcBef>
              <a:spcAft>
                <a:spcPts val="1600"/>
              </a:spcAft>
              <a:buNone/>
            </a:pPr>
            <a:endParaRPr dirty="0">
              <a:latin typeface="Trebuchet MS" panose="020B0603020202020204" pitchFamily="34" charset="0"/>
            </a:endParaRPr>
          </a:p>
        </p:txBody>
      </p:sp>
    </p:spTree>
    <p:extLst>
      <p:ext uri="{BB962C8B-B14F-4D97-AF65-F5344CB8AC3E}">
        <p14:creationId xmlns:p14="http://schemas.microsoft.com/office/powerpoint/2010/main" val="246803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F7CF6B-2460-7F9E-3BA6-74DF7A719BEA}"/>
              </a:ext>
            </a:extLst>
          </p:cNvPr>
          <p:cNvSpPr/>
          <p:nvPr/>
        </p:nvSpPr>
        <p:spPr>
          <a:xfrm>
            <a:off x="2948602" y="1240841"/>
            <a:ext cx="3021020" cy="430835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cap="none" spc="0" dirty="0">
                <a:ln/>
                <a:solidFill>
                  <a:srgbClr val="002060"/>
                </a:solidFill>
                <a:effectLst/>
              </a:rPr>
              <a:t>Thank You</a:t>
            </a:r>
          </a:p>
          <a:p>
            <a:pPr marL="0" marR="0">
              <a:lnSpc>
                <a:spcPct val="106000"/>
              </a:lnSpc>
              <a:spcBef>
                <a:spcPts val="0"/>
              </a:spcBef>
              <a:spcAft>
                <a:spcPts val="800"/>
              </a:spcAft>
            </a:pPr>
            <a:r>
              <a:rPr lang="en-US" sz="1800" u="sng"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Group Members (9)</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Paul </a:t>
            </a: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Madu</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Ekechukwu</a:t>
            </a: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 Paul</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Hilary </a:t>
            </a: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Ekwebele</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Bukola Adekoya</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Ridwan </a:t>
            </a: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Tiamiyu</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Ogunleye </a:t>
            </a: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Anuoluwapo</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mj-lt"/>
              <a:buAutoNum type="arabicPeriod"/>
            </a:pPr>
            <a:r>
              <a:rPr lang="en-US" sz="1800" dirty="0">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Grace </a:t>
            </a:r>
            <a:r>
              <a:rPr lang="en-US" sz="1800" dirty="0" err="1">
                <a:solidFill>
                  <a:srgbClr val="002060"/>
                </a:solidFill>
                <a:effectLst/>
                <a:latin typeface="Trebuchet MS" panose="020B0603020202020204" pitchFamily="34" charset="0"/>
                <a:ea typeface="Calibri" panose="020F0502020204030204" pitchFamily="34" charset="0"/>
                <a:cs typeface="Nirmala UI" panose="020B0502040204020203" pitchFamily="34" charset="0"/>
              </a:rPr>
              <a:t>Ameh</a:t>
            </a:r>
            <a:endPar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a:p>
            <a:pPr algn="ctr"/>
            <a:endParaRPr lang="en-US" sz="5400" b="1" cap="none" spc="0" dirty="0">
              <a:ln/>
              <a:solidFill>
                <a:schemeClr val="accent4"/>
              </a:solidFill>
              <a:effectLst/>
            </a:endParaRPr>
          </a:p>
        </p:txBody>
      </p:sp>
    </p:spTree>
    <p:extLst>
      <p:ext uri="{BB962C8B-B14F-4D97-AF65-F5344CB8AC3E}">
        <p14:creationId xmlns:p14="http://schemas.microsoft.com/office/powerpoint/2010/main" val="18170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 name="Rectangle 6">
            <a:extLst>
              <a:ext uri="{FF2B5EF4-FFF2-40B4-BE49-F238E27FC236}">
                <a16:creationId xmlns:a16="http://schemas.microsoft.com/office/drawing/2014/main" id="{261B246B-669F-AFB1-0EB8-AAC12263A0D1}"/>
              </a:ext>
            </a:extLst>
          </p:cNvPr>
          <p:cNvSpPr/>
          <p:nvPr/>
        </p:nvSpPr>
        <p:spPr>
          <a:xfrm>
            <a:off x="6070228"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6" name="Rectangle 5">
            <a:extLst>
              <a:ext uri="{FF2B5EF4-FFF2-40B4-BE49-F238E27FC236}">
                <a16:creationId xmlns:a16="http://schemas.microsoft.com/office/drawing/2014/main" id="{5C32526D-FB9E-378A-1A35-3FA1CB6CAA1B}"/>
              </a:ext>
            </a:extLst>
          </p:cNvPr>
          <p:cNvSpPr/>
          <p:nvPr/>
        </p:nvSpPr>
        <p:spPr>
          <a:xfrm>
            <a:off x="483300"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5" name="Rectangle 4">
            <a:extLst>
              <a:ext uri="{FF2B5EF4-FFF2-40B4-BE49-F238E27FC236}">
                <a16:creationId xmlns:a16="http://schemas.microsoft.com/office/drawing/2014/main" id="{261441FE-CFDB-6A21-C535-D54796E14420}"/>
              </a:ext>
            </a:extLst>
          </p:cNvPr>
          <p:cNvSpPr/>
          <p:nvPr/>
        </p:nvSpPr>
        <p:spPr>
          <a:xfrm>
            <a:off x="3373341"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69" name="Google Shape;6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002060"/>
                </a:solidFill>
                <a:latin typeface="Trebuchet MS" panose="020B0603020202020204" pitchFamily="34" charset="0"/>
              </a:rPr>
              <a:t>CONTENT</a:t>
            </a:r>
            <a:endParaRPr sz="3600" dirty="0">
              <a:solidFill>
                <a:srgbClr val="002060"/>
              </a:solidFill>
              <a:latin typeface="Trebuchet MS" panose="020B0603020202020204" pitchFamily="34" charset="0"/>
            </a:endParaRPr>
          </a:p>
        </p:txBody>
      </p:sp>
      <p:sp>
        <p:nvSpPr>
          <p:cNvPr id="74" name="Google Shape;74;p15"/>
          <p:cNvSpPr txBox="1">
            <a:spLocks noGrp="1"/>
          </p:cNvSpPr>
          <p:nvPr>
            <p:ph type="body" idx="4294967295"/>
          </p:nvPr>
        </p:nvSpPr>
        <p:spPr>
          <a:xfrm>
            <a:off x="541075" y="1928319"/>
            <a:ext cx="2479675"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Introduction to customer segregation and possible outcomes using data science.</a:t>
            </a:r>
            <a:endParaRPr sz="1600" dirty="0">
              <a:solidFill>
                <a:srgbClr val="002060"/>
              </a:solidFill>
              <a:latin typeface="Trebuchet MS" panose="020B0603020202020204" pitchFamily="34" charset="0"/>
            </a:endParaRPr>
          </a:p>
        </p:txBody>
      </p:sp>
      <p:sp>
        <p:nvSpPr>
          <p:cNvPr id="79" name="Google Shape;79;p15"/>
          <p:cNvSpPr txBox="1">
            <a:spLocks noGrp="1"/>
          </p:cNvSpPr>
          <p:nvPr>
            <p:ph type="body" idx="4294967295"/>
          </p:nvPr>
        </p:nvSpPr>
        <p:spPr>
          <a:xfrm>
            <a:off x="3471263" y="1912733"/>
            <a:ext cx="2478087"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Performing Exploratory Data Analysis on the data while presenting insights from different visualization studios</a:t>
            </a:r>
            <a:endParaRPr sz="1600" dirty="0">
              <a:solidFill>
                <a:srgbClr val="002060"/>
              </a:solidFill>
              <a:latin typeface="Trebuchet MS" panose="020B0603020202020204" pitchFamily="34" charset="0"/>
            </a:endParaRPr>
          </a:p>
        </p:txBody>
      </p:sp>
      <p:sp>
        <p:nvSpPr>
          <p:cNvPr id="84" name="Google Shape;84;p15"/>
          <p:cNvSpPr txBox="1">
            <a:spLocks noGrp="1"/>
          </p:cNvSpPr>
          <p:nvPr>
            <p:ph type="body" idx="4294967295"/>
          </p:nvPr>
        </p:nvSpPr>
        <p:spPr>
          <a:xfrm>
            <a:off x="6214275" y="1847081"/>
            <a:ext cx="2478087"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Proffering Solutions and the way forward.</a:t>
            </a:r>
            <a:endParaRPr sz="1600" dirty="0">
              <a:solidFill>
                <a:srgbClr val="002060"/>
              </a:solidFill>
              <a:latin typeface="Trebuchet MS" panose="020B0603020202020204" pitchFamily="34" charset="0"/>
            </a:endParaRPr>
          </a:p>
        </p:txBody>
      </p:sp>
      <p:sp>
        <p:nvSpPr>
          <p:cNvPr id="3" name="TextBox 2">
            <a:extLst>
              <a:ext uri="{FF2B5EF4-FFF2-40B4-BE49-F238E27FC236}">
                <a16:creationId xmlns:a16="http://schemas.microsoft.com/office/drawing/2014/main" id="{71CA0017-9230-B2FD-1288-80496128C4E6}"/>
              </a:ext>
            </a:extLst>
          </p:cNvPr>
          <p:cNvSpPr txBox="1"/>
          <p:nvPr/>
        </p:nvSpPr>
        <p:spPr>
          <a:xfrm>
            <a:off x="693475" y="1457325"/>
            <a:ext cx="2493963" cy="369332"/>
          </a:xfrm>
          <a:prstGeom prst="rect">
            <a:avLst/>
          </a:prstGeom>
          <a:noFill/>
        </p:spPr>
        <p:txBody>
          <a:bodyPr wrap="square" rtlCol="0">
            <a:spAutoFit/>
          </a:bodyPr>
          <a:lstStyle/>
          <a:p>
            <a:endParaRPr lang="en-US" dirty="0">
              <a:solidFill>
                <a:srgbClr val="002060"/>
              </a:solidFill>
            </a:endParaRPr>
          </a:p>
        </p:txBody>
      </p:sp>
      <p:sp>
        <p:nvSpPr>
          <p:cNvPr id="4" name="TextBox 3">
            <a:extLst>
              <a:ext uri="{FF2B5EF4-FFF2-40B4-BE49-F238E27FC236}">
                <a16:creationId xmlns:a16="http://schemas.microsoft.com/office/drawing/2014/main" id="{92D5400A-D58F-EA72-AD33-E52B30384919}"/>
              </a:ext>
            </a:extLst>
          </p:cNvPr>
          <p:cNvSpPr txBox="1"/>
          <p:nvPr/>
        </p:nvSpPr>
        <p:spPr>
          <a:xfrm>
            <a:off x="548483" y="1296776"/>
            <a:ext cx="2493963" cy="369332"/>
          </a:xfrm>
          <a:prstGeom prst="rect">
            <a:avLst/>
          </a:prstGeom>
          <a:noFill/>
        </p:spPr>
        <p:txBody>
          <a:bodyPr wrap="square" rtlCol="0">
            <a:spAutoFit/>
          </a:bodyPr>
          <a:lstStyle/>
          <a:p>
            <a:endParaRPr lang="en-US"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1628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Trebuchet MS" panose="020B0603020202020204" pitchFamily="34" charset="0"/>
              </a:rPr>
              <a:t>Overview</a:t>
            </a:r>
            <a:endParaRPr dirty="0">
              <a:solidFill>
                <a:srgbClr val="002060"/>
              </a:solidFill>
              <a:latin typeface="Trebuchet MS" panose="020B0603020202020204" pitchFamily="34" charset="0"/>
            </a:endParaRPr>
          </a:p>
        </p:txBody>
      </p:sp>
      <p:sp>
        <p:nvSpPr>
          <p:cNvPr id="2" name="TextBox 1">
            <a:extLst>
              <a:ext uri="{FF2B5EF4-FFF2-40B4-BE49-F238E27FC236}">
                <a16:creationId xmlns:a16="http://schemas.microsoft.com/office/drawing/2014/main" id="{903B7F45-08F3-DDEE-9DFD-D5FC3FA1E83D}"/>
              </a:ext>
            </a:extLst>
          </p:cNvPr>
          <p:cNvSpPr txBox="1"/>
          <p:nvPr/>
        </p:nvSpPr>
        <p:spPr>
          <a:xfrm>
            <a:off x="609599" y="914401"/>
            <a:ext cx="8398934" cy="4175502"/>
          </a:xfrm>
          <a:prstGeom prst="rect">
            <a:avLst/>
          </a:prstGeom>
          <a:noFill/>
        </p:spPr>
        <p:txBody>
          <a:bodyPr wrap="square" rtlCol="0">
            <a:spAutoFit/>
          </a:bodyPr>
          <a:lstStyle/>
          <a:p>
            <a:pPr marL="0" indent="0" algn="just">
              <a:buNone/>
            </a:pPr>
            <a:r>
              <a:rPr lang="en-US" sz="1800" dirty="0">
                <a:solidFill>
                  <a:srgbClr val="002060"/>
                </a:solidFill>
                <a:latin typeface="Trebuchet MS" panose="020B0603020202020204" pitchFamily="34" charset="0"/>
              </a:rPr>
              <a:t>One of the roadmaps for a successful company is a customer centric experience. In building an excellent customer experience it is important to know what every customer needs through the available information, insights as well as feedbacks collated over the years of business. A proper analysis of these outputs will give rise to the Customer segregation promoting an efficient service delivery. Customers in each segment should share characteristics that distinguish them from other users.</a:t>
            </a:r>
          </a:p>
          <a:p>
            <a:pPr marL="0" lvl="0" indent="0" algn="just" rtl="0">
              <a:spcBef>
                <a:spcPts val="1600"/>
              </a:spcBef>
              <a:spcAft>
                <a:spcPts val="0"/>
              </a:spcAft>
              <a:buNone/>
            </a:pPr>
            <a:r>
              <a:rPr lang="en-US" sz="1800" dirty="0">
                <a:solidFill>
                  <a:srgbClr val="002060"/>
                </a:solidFill>
                <a:latin typeface="Trebuchet MS" panose="020B0603020202020204" pitchFamily="34" charset="0"/>
              </a:rPr>
              <a:t>KNN is a supervised learning approach which uses proximity to make classification or predictions about the grouping of an individual data point. Classification problems are what we intend to solve in this project by </a:t>
            </a:r>
            <a:r>
              <a:rPr lang="en-US" sz="1800" b="0" i="0" dirty="0">
                <a:solidFill>
                  <a:srgbClr val="002060"/>
                </a:solidFill>
                <a:effectLst/>
                <a:latin typeface="Trebuchet MS" panose="020B0603020202020204" pitchFamily="34" charset="0"/>
              </a:rPr>
              <a:t>process of recognition, understanding, and grouping of ideas into preset categories </a:t>
            </a:r>
            <a:r>
              <a:rPr lang="en-US" sz="1800" dirty="0">
                <a:solidFill>
                  <a:srgbClr val="002060"/>
                </a:solidFill>
                <a:latin typeface="Trebuchet MS" panose="020B0603020202020204" pitchFamily="34" charset="0"/>
              </a:rPr>
              <a:t>and possibly predict future outcomes. This is important to find groups of potential new customers also giving directions into a right marketing campaign</a:t>
            </a:r>
            <a:endParaRPr lang="en-US" sz="1800" dirty="0">
              <a:solidFill>
                <a:srgbClr val="002060"/>
              </a:solidFill>
              <a:latin typeface="Trebuchet MS" panose="020B0603020202020204" pitchFamily="34" charset="0"/>
              <a:ea typeface="Roboto"/>
              <a:cs typeface="Roboto"/>
              <a:sym typeface="Roboto"/>
            </a:endParaRPr>
          </a:p>
          <a:p>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ubble chart&#10;&#10;Description automatically generated">
            <a:extLst>
              <a:ext uri="{FF2B5EF4-FFF2-40B4-BE49-F238E27FC236}">
                <a16:creationId xmlns:a16="http://schemas.microsoft.com/office/drawing/2014/main" id="{904CB8EB-8888-6E26-B81A-F31E93ACF0FA}"/>
              </a:ext>
            </a:extLst>
          </p:cNvPr>
          <p:cNvPicPr>
            <a:picLocks noGrp="1" noChangeAspect="1"/>
          </p:cNvPicPr>
          <p:nvPr>
            <p:ph idx="1"/>
          </p:nvPr>
        </p:nvPicPr>
        <p:blipFill rotWithShape="1">
          <a:blip r:embed="rId2"/>
          <a:srcRect l="13940" r="11060"/>
          <a:stretch/>
        </p:blipFill>
        <p:spPr>
          <a:xfrm>
            <a:off x="1459105" y="248356"/>
            <a:ext cx="5699002" cy="4274255"/>
          </a:xfrm>
          <a:prstGeom prst="rect">
            <a:avLst/>
          </a:prstGeom>
        </p:spPr>
      </p:pic>
    </p:spTree>
    <p:extLst>
      <p:ext uri="{BB962C8B-B14F-4D97-AF65-F5344CB8AC3E}">
        <p14:creationId xmlns:p14="http://schemas.microsoft.com/office/powerpoint/2010/main" val="22726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1628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rgbClr val="002060"/>
                </a:solidFill>
                <a:latin typeface="Trebuchet MS" panose="020B0603020202020204" pitchFamily="34" charset="0"/>
              </a:rPr>
              <a:t>Dataset Description</a:t>
            </a:r>
            <a:endParaRPr sz="3200" dirty="0">
              <a:solidFill>
                <a:srgbClr val="002060"/>
              </a:solidFill>
              <a:latin typeface="Trebuchet MS" panose="020B0603020202020204" pitchFamily="34" charset="0"/>
            </a:endParaRPr>
          </a:p>
        </p:txBody>
      </p:sp>
      <p:sp>
        <p:nvSpPr>
          <p:cNvPr id="2" name="TextBox 1">
            <a:extLst>
              <a:ext uri="{FF2B5EF4-FFF2-40B4-BE49-F238E27FC236}">
                <a16:creationId xmlns:a16="http://schemas.microsoft.com/office/drawing/2014/main" id="{903B7F45-08F3-DDEE-9DFD-D5FC3FA1E83D}"/>
              </a:ext>
            </a:extLst>
          </p:cNvPr>
          <p:cNvSpPr txBox="1"/>
          <p:nvPr/>
        </p:nvSpPr>
        <p:spPr>
          <a:xfrm>
            <a:off x="609599" y="914401"/>
            <a:ext cx="8398934" cy="3108543"/>
          </a:xfrm>
          <a:prstGeom prst="rect">
            <a:avLst/>
          </a:prstGeom>
          <a:noFill/>
        </p:spPr>
        <p:txBody>
          <a:bodyPr wrap="square" rtlCol="0">
            <a:spAutoFit/>
          </a:bodyPr>
          <a:lstStyle/>
          <a:p>
            <a:r>
              <a:rPr lang="en" sz="2800" i="0" dirty="0">
                <a:solidFill>
                  <a:srgbClr val="002060"/>
                </a:solidFill>
                <a:effectLst/>
                <a:latin typeface="Trebuchet MS" panose="020B0603020202020204" pitchFamily="34" charset="0"/>
              </a:rPr>
              <a:t>T</a:t>
            </a:r>
            <a:r>
              <a:rPr lang="en-US" sz="2800" b="0" i="0" dirty="0">
                <a:solidFill>
                  <a:srgbClr val="002060"/>
                </a:solidFill>
                <a:effectLst/>
                <a:latin typeface="Trebuchet MS" panose="020B0603020202020204" pitchFamily="34" charset="0"/>
              </a:rPr>
              <a:t>he Dataset used for this project was gotten from Kaggle. The dataset is titled 'Customer Segmentation'. It shows multiclass classification of an automobile company with plans to enter new markets with their existing products (P1, P2, P3, P4 and P5). The data set have identified 2627 new potential customers.</a:t>
            </a:r>
            <a:endParaRPr lang="en-US" sz="2800" dirty="0">
              <a:solidFill>
                <a:srgbClr val="002060"/>
              </a:solidFill>
            </a:endParaRPr>
          </a:p>
        </p:txBody>
      </p:sp>
    </p:spTree>
    <p:extLst>
      <p:ext uri="{BB962C8B-B14F-4D97-AF65-F5344CB8AC3E}">
        <p14:creationId xmlns:p14="http://schemas.microsoft.com/office/powerpoint/2010/main" val="242665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
        <p:nvSpPr>
          <p:cNvPr id="106" name="Google Shape;106;p19"/>
          <p:cNvSpPr txBox="1">
            <a:spLocks noGrp="1"/>
          </p:cNvSpPr>
          <p:nvPr>
            <p:ph type="body" idx="1"/>
          </p:nvPr>
        </p:nvSpPr>
        <p:spPr>
          <a:xfrm>
            <a:off x="190095" y="74042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2060"/>
                </a:solidFill>
                <a:latin typeface="Trebuchet MS" panose="020B0603020202020204" pitchFamily="34" charset="0"/>
              </a:rPr>
              <a:t>FINDING 1</a:t>
            </a:r>
            <a:endParaRPr sz="2400" dirty="0">
              <a:solidFill>
                <a:srgbClr val="002060"/>
              </a:solidFill>
              <a:latin typeface="Trebuchet MS" panose="020B0603020202020204" pitchFamily="34" charset="0"/>
            </a:endParaRPr>
          </a:p>
          <a:p>
            <a:pPr marL="0" lvl="0" indent="0" algn="l" rtl="0">
              <a:spcBef>
                <a:spcPts val="1600"/>
              </a:spcBef>
              <a:spcAft>
                <a:spcPts val="1600"/>
              </a:spcAft>
              <a:buNone/>
            </a:pPr>
            <a:endParaRPr sz="1500" dirty="0"/>
          </a:p>
        </p:txBody>
      </p:sp>
      <p:sp>
        <p:nvSpPr>
          <p:cNvPr id="108" name="Google Shape;108;p19"/>
          <p:cNvSpPr txBox="1"/>
          <p:nvPr/>
        </p:nvSpPr>
        <p:spPr>
          <a:xfrm>
            <a:off x="6767100" y="1400525"/>
            <a:ext cx="206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verage"/>
              <a:ea typeface="Average"/>
              <a:cs typeface="Average"/>
              <a:sym typeface="Average"/>
            </a:endParaRPr>
          </a:p>
        </p:txBody>
      </p:sp>
      <p:sp>
        <p:nvSpPr>
          <p:cNvPr id="109" name="Google Shape;109;p19"/>
          <p:cNvSpPr txBox="1"/>
          <p:nvPr/>
        </p:nvSpPr>
        <p:spPr>
          <a:xfrm>
            <a:off x="6265334" y="1648178"/>
            <a:ext cx="2645939"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From the histogram,every of the segments with respect to different ages has both males and females showing that gender does not determine their customer segregation and products can cut across sexes as well as all ages.</a:t>
            </a:r>
            <a:endParaRPr sz="1600" dirty="0">
              <a:solidFill>
                <a:schemeClr val="dk1"/>
              </a:solidFill>
              <a:latin typeface="Average"/>
              <a:ea typeface="Average"/>
              <a:cs typeface="Average"/>
              <a:sym typeface="Average"/>
            </a:endParaRPr>
          </a:p>
        </p:txBody>
      </p:sp>
      <p:pic>
        <p:nvPicPr>
          <p:cNvPr id="3" name="Picture 2">
            <a:extLst>
              <a:ext uri="{FF2B5EF4-FFF2-40B4-BE49-F238E27FC236}">
                <a16:creationId xmlns:a16="http://schemas.microsoft.com/office/drawing/2014/main" id="{96417963-2E96-6D19-B9AF-13F2848EA464}"/>
              </a:ext>
            </a:extLst>
          </p:cNvPr>
          <p:cNvPicPr>
            <a:picLocks noChangeAspect="1"/>
          </p:cNvPicPr>
          <p:nvPr/>
        </p:nvPicPr>
        <p:blipFill>
          <a:blip r:embed="rId3"/>
          <a:stretch>
            <a:fillRect/>
          </a:stretch>
        </p:blipFill>
        <p:spPr>
          <a:xfrm>
            <a:off x="-429557" y="1038573"/>
            <a:ext cx="7112577" cy="35562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body" idx="1"/>
          </p:nvPr>
        </p:nvSpPr>
        <p:spPr>
          <a:xfrm>
            <a:off x="277833" y="746072"/>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rebuchet MS" panose="020B0603020202020204" pitchFamily="34" charset="0"/>
              </a:rPr>
              <a:t>FINDING</a:t>
            </a:r>
            <a:r>
              <a:rPr lang="en" sz="2400" dirty="0"/>
              <a:t> 2</a:t>
            </a:r>
            <a:endParaRPr sz="2400" dirty="0"/>
          </a:p>
          <a:p>
            <a:pPr marL="0" lvl="0" indent="0" algn="l" rtl="0">
              <a:spcBef>
                <a:spcPts val="1600"/>
              </a:spcBef>
              <a:spcAft>
                <a:spcPts val="1600"/>
              </a:spcAft>
              <a:buNone/>
            </a:pPr>
            <a:endParaRPr sz="1500" dirty="0"/>
          </a:p>
        </p:txBody>
      </p:sp>
      <p:sp>
        <p:nvSpPr>
          <p:cNvPr id="117" name="Google Shape;117;p20"/>
          <p:cNvSpPr txBox="1"/>
          <p:nvPr/>
        </p:nvSpPr>
        <p:spPr>
          <a:xfrm>
            <a:off x="6538451" y="1666462"/>
            <a:ext cx="2302054"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Segmentation through Profession also shows that for every profession we have the four segments duly represented even though in varrying numbers</a:t>
            </a:r>
            <a:endParaRPr sz="1600" dirty="0">
              <a:solidFill>
                <a:schemeClr val="dk1"/>
              </a:solidFill>
              <a:latin typeface="Average"/>
              <a:ea typeface="Average"/>
              <a:cs typeface="Average"/>
              <a:sym typeface="Average"/>
            </a:endParaRPr>
          </a:p>
        </p:txBody>
      </p:sp>
      <p:pic>
        <p:nvPicPr>
          <p:cNvPr id="5" name="Picture 4">
            <a:extLst>
              <a:ext uri="{FF2B5EF4-FFF2-40B4-BE49-F238E27FC236}">
                <a16:creationId xmlns:a16="http://schemas.microsoft.com/office/drawing/2014/main" id="{4B077218-EFC3-DC9F-9E73-A9D8C04C1165}"/>
              </a:ext>
            </a:extLst>
          </p:cNvPr>
          <p:cNvPicPr>
            <a:picLocks noChangeAspect="1"/>
          </p:cNvPicPr>
          <p:nvPr/>
        </p:nvPicPr>
        <p:blipFill>
          <a:blip r:embed="rId3"/>
          <a:stretch>
            <a:fillRect/>
          </a:stretch>
        </p:blipFill>
        <p:spPr>
          <a:xfrm>
            <a:off x="0" y="1522211"/>
            <a:ext cx="6554132" cy="2945063"/>
          </a:xfrm>
          <a:prstGeom prst="rect">
            <a:avLst/>
          </a:prstGeom>
        </p:spPr>
      </p:pic>
      <p:sp>
        <p:nvSpPr>
          <p:cNvPr id="4" name="Google Shape;105;p19">
            <a:extLst>
              <a:ext uri="{FF2B5EF4-FFF2-40B4-BE49-F238E27FC236}">
                <a16:creationId xmlns:a16="http://schemas.microsoft.com/office/drawing/2014/main" id="{299FE8C7-F682-B37E-D45A-E7F255E2A4C3}"/>
              </a:ext>
            </a:extLst>
          </p:cNvPr>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67F7FF-7150-1EF4-6648-D9E1B540C093}"/>
              </a:ext>
            </a:extLst>
          </p:cNvPr>
          <p:cNvPicPr>
            <a:picLocks noChangeAspect="1"/>
          </p:cNvPicPr>
          <p:nvPr/>
        </p:nvPicPr>
        <p:blipFill>
          <a:blip r:embed="rId2"/>
          <a:stretch>
            <a:fillRect/>
          </a:stretch>
        </p:blipFill>
        <p:spPr>
          <a:xfrm>
            <a:off x="0" y="0"/>
            <a:ext cx="9144000" cy="5143500"/>
          </a:xfrm>
          <a:prstGeom prst="rect">
            <a:avLst/>
          </a:prstGeom>
        </p:spPr>
      </p:pic>
      <p:sp>
        <p:nvSpPr>
          <p:cNvPr id="7" name="TextBox 6">
            <a:extLst>
              <a:ext uri="{FF2B5EF4-FFF2-40B4-BE49-F238E27FC236}">
                <a16:creationId xmlns:a16="http://schemas.microsoft.com/office/drawing/2014/main" id="{67A76DA4-2D90-3D77-A0E6-150801D49AF0}"/>
              </a:ext>
            </a:extLst>
          </p:cNvPr>
          <p:cNvSpPr txBox="1"/>
          <p:nvPr/>
        </p:nvSpPr>
        <p:spPr>
          <a:xfrm>
            <a:off x="338668" y="440267"/>
            <a:ext cx="8466666" cy="1754326"/>
          </a:xfrm>
          <a:prstGeom prst="rect">
            <a:avLst/>
          </a:prstGeom>
          <a:noFill/>
        </p:spPr>
        <p:txBody>
          <a:bodyPr wrap="square" rtlCol="0">
            <a:spAutoFit/>
          </a:bodyPr>
          <a:lstStyle/>
          <a:p>
            <a:pPr marL="0" lvl="0" indent="0" algn="just" rtl="0">
              <a:spcBef>
                <a:spcPts val="0"/>
              </a:spcBef>
              <a:spcAft>
                <a:spcPts val="1600"/>
              </a:spcAft>
              <a:buNone/>
            </a:pPr>
            <a:r>
              <a:rPr lang="en-US" sz="1800" b="0" i="0" dirty="0">
                <a:solidFill>
                  <a:srgbClr val="002060"/>
                </a:solidFill>
                <a:effectLst/>
                <a:latin typeface="Aharoni" panose="02010803020104030203" pitchFamily="2" charset="-79"/>
                <a:cs typeface="Aharoni" panose="02010803020104030203" pitchFamily="2" charset="-79"/>
              </a:rPr>
              <a:t>As your customer or client base grows, it can be difficult to keep up with each of them on an individual level. Often, it helps to segment your clients with similar needs to maximize interaction efforts and increase retention. This can help you and your team feel more organized and productive when communicating with clients, while ensuring each one has their expectations met.</a:t>
            </a:r>
            <a:r>
              <a:rPr lang="en-US" b="1" i="0" dirty="0">
                <a:solidFill>
                  <a:srgbClr val="002060"/>
                </a:solidFill>
                <a:effectLst/>
                <a:latin typeface="Aharoni" panose="02010803020104030203" pitchFamily="2" charset="-79"/>
                <a:cs typeface="Aharoni" panose="02010803020104030203" pitchFamily="2" charset="-79"/>
                <a:sym typeface="Arial"/>
              </a:rPr>
              <a:t> </a:t>
            </a:r>
            <a:r>
              <a:rPr lang="en-US" sz="1800" b="1" dirty="0">
                <a:solidFill>
                  <a:srgbClr val="002060"/>
                </a:solidFill>
                <a:latin typeface="Aharoni" panose="02010803020104030203" pitchFamily="2" charset="-79"/>
                <a:ea typeface="Arial"/>
                <a:cs typeface="Aharoni" panose="02010803020104030203" pitchFamily="2" charset="-79"/>
                <a:sym typeface="Arial"/>
              </a:rPr>
              <a:t>Forbes 2020</a:t>
            </a:r>
          </a:p>
        </p:txBody>
      </p:sp>
    </p:spTree>
    <p:extLst>
      <p:ext uri="{BB962C8B-B14F-4D97-AF65-F5344CB8AC3E}">
        <p14:creationId xmlns:p14="http://schemas.microsoft.com/office/powerpoint/2010/main" val="390247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body" idx="1"/>
          </p:nvPr>
        </p:nvSpPr>
        <p:spPr>
          <a:xfrm>
            <a:off x="311700" y="779941"/>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2060"/>
                </a:solidFill>
                <a:latin typeface="Trebuchet MS" panose="020B0603020202020204" pitchFamily="34" charset="0"/>
              </a:rPr>
              <a:t>FINDING 3</a:t>
            </a:r>
            <a:endParaRPr sz="2400" dirty="0">
              <a:solidFill>
                <a:srgbClr val="002060"/>
              </a:solidFill>
              <a:latin typeface="Trebuchet MS" panose="020B0603020202020204" pitchFamily="34" charset="0"/>
            </a:endParaRPr>
          </a:p>
          <a:p>
            <a:pPr marL="0" lvl="0" indent="0" algn="l" rtl="0">
              <a:spcBef>
                <a:spcPts val="1600"/>
              </a:spcBef>
              <a:spcAft>
                <a:spcPts val="1600"/>
              </a:spcAft>
              <a:buNone/>
            </a:pPr>
            <a:endParaRPr sz="1500" dirty="0"/>
          </a:p>
        </p:txBody>
      </p:sp>
      <p:sp>
        <p:nvSpPr>
          <p:cNvPr id="117" name="Google Shape;117;p20"/>
          <p:cNvSpPr txBox="1"/>
          <p:nvPr/>
        </p:nvSpPr>
        <p:spPr>
          <a:xfrm>
            <a:off x="6590793" y="1241775"/>
            <a:ext cx="2302054"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Segmentation with the Spending_score shows that those with low Spending_scores have higher numbers. </a:t>
            </a:r>
            <a:endParaRPr sz="1600" dirty="0">
              <a:solidFill>
                <a:schemeClr val="dk1"/>
              </a:solidFill>
              <a:latin typeface="Average"/>
              <a:ea typeface="Average"/>
              <a:cs typeface="Average"/>
              <a:sym typeface="Average"/>
            </a:endParaRPr>
          </a:p>
        </p:txBody>
      </p:sp>
      <p:pic>
        <p:nvPicPr>
          <p:cNvPr id="3" name="Picture 2">
            <a:extLst>
              <a:ext uri="{FF2B5EF4-FFF2-40B4-BE49-F238E27FC236}">
                <a16:creationId xmlns:a16="http://schemas.microsoft.com/office/drawing/2014/main" id="{371EF2FB-ECE7-16E3-3875-AED3267FEF15}"/>
              </a:ext>
            </a:extLst>
          </p:cNvPr>
          <p:cNvPicPr>
            <a:picLocks noChangeAspect="1"/>
          </p:cNvPicPr>
          <p:nvPr/>
        </p:nvPicPr>
        <p:blipFill>
          <a:blip r:embed="rId3"/>
          <a:stretch>
            <a:fillRect/>
          </a:stretch>
        </p:blipFill>
        <p:spPr>
          <a:xfrm>
            <a:off x="0" y="1241775"/>
            <a:ext cx="6651340" cy="3151897"/>
          </a:xfrm>
          <a:prstGeom prst="rect">
            <a:avLst/>
          </a:prstGeom>
        </p:spPr>
      </p:pic>
      <p:sp>
        <p:nvSpPr>
          <p:cNvPr id="2" name="TextBox 1">
            <a:extLst>
              <a:ext uri="{FF2B5EF4-FFF2-40B4-BE49-F238E27FC236}">
                <a16:creationId xmlns:a16="http://schemas.microsoft.com/office/drawing/2014/main" id="{414F8506-5CB5-D006-C67B-9962F73DFC63}"/>
              </a:ext>
            </a:extLst>
          </p:cNvPr>
          <p:cNvSpPr txBox="1"/>
          <p:nvPr/>
        </p:nvSpPr>
        <p:spPr>
          <a:xfrm>
            <a:off x="135467" y="4272794"/>
            <a:ext cx="8696833" cy="830997"/>
          </a:xfrm>
          <a:prstGeom prst="rect">
            <a:avLst/>
          </a:prstGeom>
          <a:noFill/>
        </p:spPr>
        <p:txBody>
          <a:bodyPr wrap="square" rtlCol="0">
            <a:spAutoFit/>
          </a:bodyPr>
          <a:lstStyle/>
          <a:p>
            <a:pPr algn="just"/>
            <a:r>
              <a:rPr lang="en-US" sz="1600" b="0" i="0" dirty="0">
                <a:effectLst/>
                <a:latin typeface="-apple-system"/>
              </a:rPr>
              <a:t>Visualizations do not completely show much information about what feature dominates a particular segmentation. So, we would need an algorithm like KNN or other deep learning models to get the insights.</a:t>
            </a:r>
            <a:endParaRPr lang="en-US" sz="1600" dirty="0"/>
          </a:p>
        </p:txBody>
      </p:sp>
      <p:sp>
        <p:nvSpPr>
          <p:cNvPr id="6" name="Google Shape;105;p19">
            <a:extLst>
              <a:ext uri="{FF2B5EF4-FFF2-40B4-BE49-F238E27FC236}">
                <a16:creationId xmlns:a16="http://schemas.microsoft.com/office/drawing/2014/main" id="{21D9CAAF-C2ED-F3CE-EB81-8CC4EEC8478D}"/>
              </a:ext>
            </a:extLst>
          </p:cNvPr>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Tree>
    <p:extLst>
      <p:ext uri="{BB962C8B-B14F-4D97-AF65-F5344CB8AC3E}">
        <p14:creationId xmlns:p14="http://schemas.microsoft.com/office/powerpoint/2010/main" val="423205563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845</Words>
  <Application>Microsoft Office PowerPoint</Application>
  <PresentationFormat>On-screen Show (16:9)</PresentationFormat>
  <Paragraphs>44</Paragraphs>
  <Slides>13</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Aharoni</vt:lpstr>
      <vt:lpstr>Trebuchet MS</vt:lpstr>
      <vt:lpstr>Calibri Light</vt:lpstr>
      <vt:lpstr>Calibri</vt:lpstr>
      <vt:lpstr>-apple-system</vt:lpstr>
      <vt:lpstr>Average</vt:lpstr>
      <vt:lpstr>Metropolitan</vt:lpstr>
      <vt:lpstr>Bitmap Image</vt:lpstr>
      <vt:lpstr>PowerPoint Presentation</vt:lpstr>
      <vt:lpstr>CONTENT</vt:lpstr>
      <vt:lpstr>Overview</vt:lpstr>
      <vt:lpstr>PowerPoint Presentation</vt:lpstr>
      <vt:lpstr>Dataset Description</vt:lpstr>
      <vt:lpstr>CATEGORICAL DATA</vt:lpstr>
      <vt:lpstr>CATEGORICAL DATA</vt:lpstr>
      <vt:lpstr>PowerPoint Presentation</vt:lpstr>
      <vt:lpstr>CATEGORICAL DATA</vt:lpstr>
      <vt:lpstr>DATA PREPARATION</vt:lpstr>
      <vt:lpstr>MODELLING AND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Equality (Education)</dc:title>
  <dc:creator>Bukola Adekoya</dc:creator>
  <cp:lastModifiedBy>Bukola Adekoya</cp:lastModifiedBy>
  <cp:revision>13</cp:revision>
  <dcterms:modified xsi:type="dcterms:W3CDTF">2022-11-18T07:43:12Z</dcterms:modified>
</cp:coreProperties>
</file>