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15"/>
  </p:notesMasterIdLst>
  <p:sldIdLst>
    <p:sldId id="277" r:id="rId2"/>
    <p:sldId id="258" r:id="rId3"/>
    <p:sldId id="259" r:id="rId4"/>
    <p:sldId id="275" r:id="rId5"/>
    <p:sldId id="282" r:id="rId6"/>
    <p:sldId id="262" r:id="rId7"/>
    <p:sldId id="263" r:id="rId8"/>
    <p:sldId id="278" r:id="rId9"/>
    <p:sldId id="276" r:id="rId10"/>
    <p:sldId id="271" r:id="rId11"/>
    <p:sldId id="281" r:id="rId12"/>
    <p:sldId id="280" r:id="rId13"/>
    <p:sldId id="279" r:id="rId14"/>
  </p:sldIdLst>
  <p:sldSz cx="9144000" cy="5143500" type="screen16x9"/>
  <p:notesSz cx="6858000" cy="9144000"/>
  <p:embeddedFontLst>
    <p:embeddedFont>
      <p:font typeface="Aharoni" panose="02010803020104030203" pitchFamily="2" charset="-79"/>
      <p:bold r:id="rId16"/>
    </p:embeddedFont>
    <p:embeddedFont>
      <p:font typeface="Average" panose="020B0604020202020204" charset="0"/>
      <p:regular r:id="rId17"/>
    </p:embeddedFon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Trebuchet MS" panose="020B0603020202020204" pitchFamily="34" charset="0"/>
      <p:regular r:id="rId24"/>
      <p:bold r:id="rId25"/>
      <p:italic r:id="rId26"/>
      <p:boldItalic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06156d171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06156d171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06156d171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06156d171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368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fc3527653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fc3527653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c3527653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c3527653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c3527653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c3527653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743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05516eec7e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05516eec7e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05516eec7e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05516eec7e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874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05516eec7e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05516eec7e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5375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577850"/>
            <a:ext cx="8086725" cy="2514600"/>
          </a:xfrm>
        </p:spPr>
        <p:txBody>
          <a:bodyPr anchor="b">
            <a:noAutofit/>
          </a:bodyPr>
          <a:lstStyle>
            <a:lvl1pPr algn="l">
              <a:lnSpc>
                <a:spcPct val="80000"/>
              </a:lnSpc>
              <a:defRPr sz="6600" spc="-9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3155157"/>
            <a:ext cx="6921151" cy="1234440"/>
          </a:xfrm>
        </p:spPr>
        <p:txBody>
          <a:bodyPr>
            <a:normAutofit/>
          </a:bodyPr>
          <a:lstStyle>
            <a:lvl1pPr marL="0" indent="0" algn="l">
              <a:buNone/>
              <a:defRPr sz="2400">
                <a:solidFill>
                  <a:schemeClr val="bg1"/>
                </a:solidFill>
                <a:latin typeface="+mj-lt"/>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241EB5C9-1307-BA42-ABA2-0BC069CD8E7F}" type="datetimeFigureOut">
              <a:rPr lang="en-US" smtClean="0"/>
              <a:t>11/6/2022</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250809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254314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521494"/>
            <a:ext cx="1971675" cy="3600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535782"/>
            <a:ext cx="5800725" cy="40505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329847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96588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17552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91903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575564"/>
            <a:ext cx="8085582" cy="2516886"/>
          </a:xfrm>
        </p:spPr>
        <p:txBody>
          <a:bodyPr anchor="b">
            <a:normAutofit/>
          </a:bodyPr>
          <a:lstStyle>
            <a:lvl1pPr>
              <a:lnSpc>
                <a:spcPct val="80000"/>
              </a:lnSpc>
              <a:defRPr sz="66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3153157"/>
            <a:ext cx="6919722" cy="1234440"/>
          </a:xfrm>
        </p:spPr>
        <p:txBody>
          <a:bodyPr anchor="t">
            <a:normAutofit/>
          </a:bodyPr>
          <a:lstStyle>
            <a:lvl1pPr marL="0" indent="0">
              <a:buNone/>
              <a:defRPr sz="2400">
                <a:solidFill>
                  <a:schemeClr val="tx1"/>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0921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08498"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45804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1530350"/>
            <a:ext cx="3497580" cy="542550"/>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7492" y="206481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05706" y="1528826"/>
            <a:ext cx="3497580" cy="541782"/>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505706" y="206324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32877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771679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43594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406712"/>
            <a:ext cx="2537460" cy="1440180"/>
          </a:xfrm>
        </p:spPr>
        <p:txBody>
          <a:bodyPr anchor="b">
            <a:noAutofit/>
          </a:bodyPr>
          <a:lstStyle>
            <a:lvl1pPr>
              <a:lnSpc>
                <a:spcPct val="85000"/>
              </a:lnSpc>
              <a:defRPr sz="3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571500"/>
            <a:ext cx="4572000" cy="34290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1883860"/>
            <a:ext cx="2548890" cy="2345240"/>
          </a:xfrm>
        </p:spPr>
        <p:txBody>
          <a:bodyPr>
            <a:normAutofit/>
          </a:bodyPr>
          <a:lstStyle>
            <a:lvl1pPr marL="0" marR="0" indent="0" algn="l" defTabSz="685800" rtl="0" eaLnBrk="1" fontAlgn="auto" latinLnBrk="0" hangingPunct="1">
              <a:lnSpc>
                <a:spcPct val="100000"/>
              </a:lnSpc>
              <a:spcBef>
                <a:spcPts val="900"/>
              </a:spcBef>
              <a:spcAft>
                <a:spcPts val="0"/>
              </a:spcAft>
              <a:buClrTx/>
              <a:buSzTx/>
              <a:buFontTx/>
              <a:buNone/>
              <a:tabLst/>
              <a:defRPr sz="13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marR="0" lvl="0" indent="0" algn="l" defTabSz="685800" rtl="0" eaLnBrk="1" fontAlgn="auto" latinLnBrk="0" hangingPunct="1">
              <a:lnSpc>
                <a:spcPct val="100000"/>
              </a:lnSpc>
              <a:spcBef>
                <a:spcPts val="105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479249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4064001"/>
            <a:ext cx="8085582" cy="459962"/>
          </a:xfrm>
        </p:spPr>
        <p:txBody>
          <a:bodyPr anchor="b">
            <a:normAutofit/>
          </a:bodyPr>
          <a:lstStyle>
            <a:lvl1pPr>
              <a:defRPr sz="2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3998214"/>
          </a:xfrm>
          <a:solidFill>
            <a:schemeClr val="accent1">
              <a:lumMod val="40000"/>
              <a:lumOff val="60000"/>
            </a:schemeClr>
          </a:solidFill>
        </p:spPr>
        <p:txBody>
          <a:bodyPr anchor="t"/>
          <a:lstStyle>
            <a:lvl1pPr marL="0" indent="0" algn="ctr">
              <a:spcBef>
                <a:spcPts val="600"/>
              </a:spcBef>
              <a:buNone/>
              <a:defRPr sz="2400">
                <a:solidFill>
                  <a:schemeClr val="tx1">
                    <a:lumMod val="75000"/>
                    <a:lumOff val="2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07492" y="4432301"/>
            <a:ext cx="6922008" cy="400050"/>
          </a:xfrm>
        </p:spPr>
        <p:txBody>
          <a:bodyPr>
            <a:normAutofit/>
          </a:bodyPr>
          <a:lstStyle>
            <a:lvl1pPr marL="0" indent="0">
              <a:lnSpc>
                <a:spcPct val="90000"/>
              </a:lnSpc>
              <a:buNone/>
              <a:defRPr sz="10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41EB5C9-1307-BA42-ABA2-0BC069CD8E7F}" type="datetimeFigureOut">
              <a:rPr lang="en-US" smtClean="0"/>
              <a:t>11/6/2022</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176825153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374650"/>
            <a:ext cx="8079581" cy="124364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492" y="1508760"/>
            <a:ext cx="8065294" cy="28246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4809335"/>
            <a:ext cx="3086100" cy="171450"/>
          </a:xfrm>
          <a:prstGeom prst="rect">
            <a:avLst/>
          </a:prstGeom>
        </p:spPr>
        <p:txBody>
          <a:bodyPr vert="horz" lIns="91440" tIns="45720" rIns="91440" bIns="45720" rtlCol="0" anchor="ctr"/>
          <a:lstStyle>
            <a:lvl1pPr algn="l">
              <a:defRPr sz="713">
                <a:solidFill>
                  <a:schemeClr val="tx1">
                    <a:alpha val="80000"/>
                  </a:schemeClr>
                </a:solidFill>
              </a:defRPr>
            </a:lvl1pPr>
          </a:lstStyle>
          <a:p>
            <a:fld id="{5586B75A-687E-405C-8A0B-8D00578BA2C3}" type="datetimeFigureOut">
              <a:rPr lang="en-US" smtClean="0"/>
              <a:pPr/>
              <a:t>11/6/2022</a:t>
            </a:fld>
            <a:endParaRPr lang="en-US" dirty="0"/>
          </a:p>
        </p:txBody>
      </p:sp>
      <p:sp>
        <p:nvSpPr>
          <p:cNvPr id="5" name="Footer Placeholder 4"/>
          <p:cNvSpPr>
            <a:spLocks noGrp="1"/>
          </p:cNvSpPr>
          <p:nvPr>
            <p:ph type="ftr" sz="quarter" idx="3"/>
          </p:nvPr>
        </p:nvSpPr>
        <p:spPr>
          <a:xfrm>
            <a:off x="514350" y="4916023"/>
            <a:ext cx="3771900" cy="171450"/>
          </a:xfrm>
          <a:prstGeom prst="rect">
            <a:avLst/>
          </a:prstGeom>
        </p:spPr>
        <p:txBody>
          <a:bodyPr vert="horz" lIns="91440" tIns="45720" rIns="91440" bIns="45720" rtlCol="0" anchor="ctr"/>
          <a:lstStyle>
            <a:lvl1pPr algn="l">
              <a:defRPr sz="713"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4407310"/>
            <a:ext cx="2194560" cy="1047779"/>
          </a:xfrm>
          <a:prstGeom prst="rect">
            <a:avLst/>
          </a:prstGeom>
        </p:spPr>
        <p:txBody>
          <a:bodyPr vert="horz" lIns="91440" tIns="45720" rIns="91440" bIns="45720" rtlCol="0" anchor="b"/>
          <a:lstStyle>
            <a:lvl1pPr algn="r">
              <a:defRPr sz="7725" b="0">
                <a:ln>
                  <a:noFill/>
                </a:ln>
                <a:solidFill>
                  <a:schemeClr val="accent1">
                    <a:alpha val="25000"/>
                  </a:schemeClr>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9361887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4" r:id="rId13"/>
  </p:sldLayoutIdLst>
  <p:hf sldNum="0" hdr="0" ftr="0" dt="0"/>
  <p:txStyles>
    <p:titleStyle>
      <a:lvl1pPr algn="l" defTabSz="685800" rtl="0" eaLnBrk="1" latinLnBrk="0" hangingPunct="1">
        <a:lnSpc>
          <a:spcPct val="85000"/>
        </a:lnSpc>
        <a:spcBef>
          <a:spcPct val="0"/>
        </a:spcBef>
        <a:buNone/>
        <a:defRPr sz="4050" kern="1200" spc="-90" baseline="0">
          <a:solidFill>
            <a:schemeClr val="accent1"/>
          </a:solidFill>
          <a:latin typeface="+mj-lt"/>
          <a:ea typeface="+mj-ea"/>
          <a:cs typeface="+mj-cs"/>
        </a:defRPr>
      </a:lvl1pPr>
    </p:titleStyle>
    <p:bodyStyle>
      <a:lvl1pPr marL="68580" indent="-68580" algn="l" defTabSz="685800" rtl="0" eaLnBrk="1" latinLnBrk="0" hangingPunct="1">
        <a:lnSpc>
          <a:spcPct val="85000"/>
        </a:lnSpc>
        <a:spcBef>
          <a:spcPts val="975"/>
        </a:spcBef>
        <a:buFont typeface="Arial" pitchFamily="34" charset="0"/>
        <a:buChar char=" "/>
        <a:defRPr sz="1800" kern="1200">
          <a:solidFill>
            <a:schemeClr val="tx1">
              <a:lumMod val="85000"/>
              <a:lumOff val="15000"/>
            </a:schemeClr>
          </a:solidFill>
          <a:latin typeface="+mn-lt"/>
          <a:ea typeface="+mn-ea"/>
          <a:cs typeface="+mn-cs"/>
        </a:defRPr>
      </a:lvl1pPr>
      <a:lvl2pPr marL="260604" indent="-257175" algn="l" defTabSz="685800" rtl="0" eaLnBrk="1" latinLnBrk="0" hangingPunct="1">
        <a:lnSpc>
          <a:spcPct val="85000"/>
        </a:lnSpc>
        <a:spcBef>
          <a:spcPts val="450"/>
        </a:spcBef>
        <a:buFont typeface="Arial" pitchFamily="34" charset="0"/>
        <a:buChar char=" "/>
        <a:defRPr sz="1800" kern="1200">
          <a:solidFill>
            <a:schemeClr val="tx1">
              <a:lumMod val="85000"/>
              <a:lumOff val="15000"/>
            </a:schemeClr>
          </a:solidFill>
          <a:latin typeface="+mn-lt"/>
          <a:ea typeface="+mn-ea"/>
          <a:cs typeface="+mn-cs"/>
        </a:defRPr>
      </a:lvl2pPr>
      <a:lvl3pPr marL="411480" indent="-411480" algn="l" defTabSz="685800" rtl="0" eaLnBrk="1" latinLnBrk="0" hangingPunct="1">
        <a:lnSpc>
          <a:spcPct val="85000"/>
        </a:lnSpc>
        <a:spcBef>
          <a:spcPts val="450"/>
        </a:spcBef>
        <a:buFont typeface="Arial" pitchFamily="34" charset="0"/>
        <a:buChar char=" "/>
        <a:defRPr sz="1500" i="1" kern="1200">
          <a:solidFill>
            <a:schemeClr val="tx1">
              <a:lumMod val="85000"/>
              <a:lumOff val="15000"/>
            </a:schemeClr>
          </a:solidFill>
          <a:latin typeface="+mn-lt"/>
          <a:ea typeface="+mn-ea"/>
          <a:cs typeface="+mn-cs"/>
        </a:defRPr>
      </a:lvl3pPr>
      <a:lvl4pPr marL="617220" indent="-61722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4pPr>
      <a:lvl5pPr marL="822960" indent="-82296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89FDB41E-CCCA-9FA3-19B5-56D783F0DB2E}"/>
              </a:ext>
            </a:extLst>
          </p:cNvPr>
          <p:cNvGraphicFramePr>
            <a:graphicFrameLocks noChangeAspect="1"/>
          </p:cNvGraphicFramePr>
          <p:nvPr>
            <p:extLst>
              <p:ext uri="{D42A27DB-BD31-4B8C-83A1-F6EECF244321}">
                <p14:modId xmlns:p14="http://schemas.microsoft.com/office/powerpoint/2010/main" val="4210494530"/>
              </p:ext>
            </p:extLst>
          </p:nvPr>
        </p:nvGraphicFramePr>
        <p:xfrm>
          <a:off x="888293" y="314325"/>
          <a:ext cx="6057900" cy="4514850"/>
        </p:xfrm>
        <a:graphic>
          <a:graphicData uri="http://schemas.openxmlformats.org/presentationml/2006/ole">
            <mc:AlternateContent xmlns:mc="http://schemas.openxmlformats.org/markup-compatibility/2006">
              <mc:Choice xmlns:v="urn:schemas-microsoft-com:vml" Requires="v">
                <p:oleObj name="Bitmap Image" r:id="rId2" imgW="6058080" imgH="4514760" progId="PBrush">
                  <p:embed/>
                </p:oleObj>
              </mc:Choice>
              <mc:Fallback>
                <p:oleObj name="Bitmap Image" r:id="rId2" imgW="6058080" imgH="4514760" progId="PBrush">
                  <p:embed/>
                  <p:pic>
                    <p:nvPicPr>
                      <p:cNvPr id="0" name=""/>
                      <p:cNvPicPr/>
                      <p:nvPr/>
                    </p:nvPicPr>
                    <p:blipFill>
                      <a:blip r:embed="rId3"/>
                      <a:stretch>
                        <a:fillRect/>
                      </a:stretch>
                    </p:blipFill>
                    <p:spPr>
                      <a:xfrm>
                        <a:off x="888293" y="314325"/>
                        <a:ext cx="6057900" cy="4514850"/>
                      </a:xfrm>
                      <a:prstGeom prst="rect">
                        <a:avLst/>
                      </a:prstGeom>
                    </p:spPr>
                  </p:pic>
                </p:oleObj>
              </mc:Fallback>
            </mc:AlternateContent>
          </a:graphicData>
        </a:graphic>
      </p:graphicFrame>
      <p:sp>
        <p:nvSpPr>
          <p:cNvPr id="5" name="Title 1">
            <a:extLst>
              <a:ext uri="{FF2B5EF4-FFF2-40B4-BE49-F238E27FC236}">
                <a16:creationId xmlns:a16="http://schemas.microsoft.com/office/drawing/2014/main" id="{1ED8E195-2EDC-B2AF-A63C-F0DDB515BB64}"/>
              </a:ext>
            </a:extLst>
          </p:cNvPr>
          <p:cNvSpPr txBox="1">
            <a:spLocks/>
          </p:cNvSpPr>
          <p:nvPr/>
        </p:nvSpPr>
        <p:spPr>
          <a:xfrm>
            <a:off x="5857372" y="482425"/>
            <a:ext cx="3879659" cy="3343272"/>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4050" kern="1200" spc="-90" baseline="0">
                <a:solidFill>
                  <a:schemeClr val="accent1"/>
                </a:solidFill>
                <a:latin typeface="+mj-lt"/>
                <a:ea typeface="+mj-ea"/>
                <a:cs typeface="+mj-cs"/>
              </a:defRPr>
            </a:lvl1pPr>
          </a:lstStyle>
          <a:p>
            <a:pPr>
              <a:lnSpc>
                <a:spcPct val="90000"/>
              </a:lnSpc>
            </a:pPr>
            <a:r>
              <a:rPr lang="en-US" sz="3675" b="1" dirty="0">
                <a:solidFill>
                  <a:srgbClr val="002060"/>
                </a:solidFill>
                <a:latin typeface="Trebuchet MS" panose="020B0603020202020204" pitchFamily="34" charset="0"/>
              </a:rPr>
              <a:t>CUSTOMER SEGMENTATION</a:t>
            </a:r>
            <a:endParaRPr lang="en-US" sz="3675" dirty="0">
              <a:solidFill>
                <a:srgbClr val="002060"/>
              </a:solidFill>
              <a:latin typeface="Trebuchet MS" panose="020B0603020202020204" pitchFamily="34" charset="0"/>
            </a:endParaRPr>
          </a:p>
        </p:txBody>
      </p:sp>
      <p:sp>
        <p:nvSpPr>
          <p:cNvPr id="7" name="Google Shape;60;p13">
            <a:extLst>
              <a:ext uri="{FF2B5EF4-FFF2-40B4-BE49-F238E27FC236}">
                <a16:creationId xmlns:a16="http://schemas.microsoft.com/office/drawing/2014/main" id="{CB9A1C94-A1C0-ABEF-040C-1348BF081FB6}"/>
              </a:ext>
            </a:extLst>
          </p:cNvPr>
          <p:cNvSpPr txBox="1">
            <a:spLocks/>
          </p:cNvSpPr>
          <p:nvPr/>
        </p:nvSpPr>
        <p:spPr>
          <a:xfrm>
            <a:off x="1935531" y="4057916"/>
            <a:ext cx="7801500" cy="792600"/>
          </a:xfrm>
          <a:prstGeom prst="rect">
            <a:avLst/>
          </a:prstGeom>
        </p:spPr>
        <p:txBody>
          <a:bodyPr spcFirstLastPara="1" vert="horz" wrap="square" lIns="91425" tIns="91425" rIns="91425" bIns="91425" rtlCol="0" anchor="t" anchorCtr="0">
            <a:noAutofit/>
          </a:bodyPr>
          <a:lstStyle>
            <a:lvl1pPr marL="68580" indent="-68580" algn="l" defTabSz="685800" rtl="0" eaLnBrk="1" latinLnBrk="0" hangingPunct="1">
              <a:lnSpc>
                <a:spcPct val="85000"/>
              </a:lnSpc>
              <a:spcBef>
                <a:spcPts val="975"/>
              </a:spcBef>
              <a:buFont typeface="Arial" pitchFamily="34" charset="0"/>
              <a:buChar char=" "/>
              <a:defRPr sz="1800" kern="1200">
                <a:solidFill>
                  <a:schemeClr val="tx1">
                    <a:lumMod val="85000"/>
                    <a:lumOff val="15000"/>
                  </a:schemeClr>
                </a:solidFill>
                <a:latin typeface="+mn-lt"/>
                <a:ea typeface="+mn-ea"/>
                <a:cs typeface="+mn-cs"/>
              </a:defRPr>
            </a:lvl1pPr>
            <a:lvl2pPr marL="260604" indent="-257175" algn="l" defTabSz="685800" rtl="0" eaLnBrk="1" latinLnBrk="0" hangingPunct="1">
              <a:lnSpc>
                <a:spcPct val="85000"/>
              </a:lnSpc>
              <a:spcBef>
                <a:spcPts val="450"/>
              </a:spcBef>
              <a:buFont typeface="Arial" pitchFamily="34" charset="0"/>
              <a:buChar char=" "/>
              <a:defRPr sz="1800" kern="1200">
                <a:solidFill>
                  <a:schemeClr val="tx1">
                    <a:lumMod val="85000"/>
                    <a:lumOff val="15000"/>
                  </a:schemeClr>
                </a:solidFill>
                <a:latin typeface="+mn-lt"/>
                <a:ea typeface="+mn-ea"/>
                <a:cs typeface="+mn-cs"/>
              </a:defRPr>
            </a:lvl2pPr>
            <a:lvl3pPr marL="411480" indent="-411480" algn="l" defTabSz="685800" rtl="0" eaLnBrk="1" latinLnBrk="0" hangingPunct="1">
              <a:lnSpc>
                <a:spcPct val="85000"/>
              </a:lnSpc>
              <a:spcBef>
                <a:spcPts val="450"/>
              </a:spcBef>
              <a:buFont typeface="Arial" pitchFamily="34" charset="0"/>
              <a:buChar char=" "/>
              <a:defRPr sz="1500" i="1" kern="1200">
                <a:solidFill>
                  <a:schemeClr val="tx1">
                    <a:lumMod val="85000"/>
                    <a:lumOff val="15000"/>
                  </a:schemeClr>
                </a:solidFill>
                <a:latin typeface="+mn-lt"/>
                <a:ea typeface="+mn-ea"/>
                <a:cs typeface="+mn-cs"/>
              </a:defRPr>
            </a:lvl3pPr>
            <a:lvl4pPr marL="617220" indent="-61722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4pPr>
            <a:lvl5pPr marL="822960" indent="-82296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a:lstStyle>
          <a:p>
            <a:pPr marL="0" indent="0" algn="ctr">
              <a:spcBef>
                <a:spcPts val="0"/>
              </a:spcBef>
              <a:buFont typeface="Arial" pitchFamily="34" charset="0"/>
              <a:buNone/>
            </a:pPr>
            <a:r>
              <a:rPr lang="en-US" dirty="0">
                <a:solidFill>
                  <a:srgbClr val="002060"/>
                </a:solidFill>
                <a:latin typeface="Trebuchet MS" panose="020B0603020202020204" pitchFamily="34" charset="0"/>
              </a:rPr>
              <a:t>Capstone Project by Group Nine</a:t>
            </a:r>
          </a:p>
        </p:txBody>
      </p:sp>
    </p:spTree>
    <p:extLst>
      <p:ext uri="{BB962C8B-B14F-4D97-AF65-F5344CB8AC3E}">
        <p14:creationId xmlns:p14="http://schemas.microsoft.com/office/powerpoint/2010/main" val="423626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311700" y="33443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rgbClr val="002060"/>
                </a:solidFill>
                <a:latin typeface="Trebuchet MS" panose="020B0603020202020204" pitchFamily="34" charset="0"/>
              </a:rPr>
              <a:t>DATA PREPARATION</a:t>
            </a:r>
            <a:endParaRPr sz="3600" dirty="0">
              <a:solidFill>
                <a:srgbClr val="002060"/>
              </a:solidFill>
              <a:latin typeface="Trebuchet MS" panose="020B0603020202020204" pitchFamily="34" charset="0"/>
            </a:endParaRPr>
          </a:p>
        </p:txBody>
      </p:sp>
      <p:sp>
        <p:nvSpPr>
          <p:cNvPr id="167" name="Google Shape;167;p28"/>
          <p:cNvSpPr txBox="1">
            <a:spLocks noGrp="1"/>
          </p:cNvSpPr>
          <p:nvPr>
            <p:ph type="body" idx="1"/>
          </p:nvPr>
        </p:nvSpPr>
        <p:spPr>
          <a:xfrm>
            <a:off x="311700" y="825095"/>
            <a:ext cx="8520600" cy="3983971"/>
          </a:xfrm>
          <a:prstGeom prst="rect">
            <a:avLst/>
          </a:prstGeom>
        </p:spPr>
        <p:txBody>
          <a:bodyPr spcFirstLastPara="1" wrap="square" lIns="91425" tIns="91425" rIns="91425" bIns="91425" anchor="t" anchorCtr="0">
            <a:noAutofit/>
          </a:bodyPr>
          <a:lstStyle/>
          <a:p>
            <a:pPr marL="0" marR="0" indent="0" algn="just">
              <a:lnSpc>
                <a:spcPct val="107000"/>
              </a:lnSpc>
              <a:spcBef>
                <a:spcPts val="0"/>
              </a:spcBef>
              <a:spcAft>
                <a:spcPts val="800"/>
              </a:spcAft>
              <a:buNone/>
            </a:pPr>
            <a:r>
              <a:rPr lang="en-US" sz="1800" dirty="0">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rPr>
              <a:t>KNN model does not do well with high dimensional data. Data with high dimensions are the ones with a lot of features. To avoid this, we tried to reduce the dimension of our data by dropping irrelevant features.</a:t>
            </a:r>
          </a:p>
          <a:p>
            <a:pPr marL="0" indent="0" algn="just">
              <a:lnSpc>
                <a:spcPct val="107000"/>
              </a:lnSpc>
              <a:spcAft>
                <a:spcPts val="800"/>
              </a:spcAft>
              <a:buNone/>
            </a:pPr>
            <a:r>
              <a:rPr lang="en-US" sz="1800" dirty="0">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rPr>
              <a:t>The features that were not needed such as ID number of the customers and other anonymized categories were dropped. Features such as gender and profession were label encoded because our model would not be able to work with strings. Age and work experience columns were also scaled, so the model does not assign too much importance to them because of their relatively large values. Some missing values were dropped, and some were filled. </a:t>
            </a:r>
          </a:p>
          <a:p>
            <a:pPr marL="0" indent="0" algn="just">
              <a:lnSpc>
                <a:spcPct val="107000"/>
              </a:lnSpc>
              <a:spcAft>
                <a:spcPts val="800"/>
              </a:spcAft>
              <a:buNone/>
            </a:pPr>
            <a:r>
              <a:rPr lang="en-US" sz="1800" dirty="0">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rPr>
              <a:t>Pandas was imported to read the csv files and </a:t>
            </a:r>
            <a:r>
              <a:rPr lang="en-US" sz="1800" dirty="0" err="1">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rPr>
              <a:t>numpy</a:t>
            </a:r>
            <a:r>
              <a:rPr lang="en-US" sz="1800" dirty="0">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rPr>
              <a:t> was also imported to fix missing values. Label encoder was imported from ‘</a:t>
            </a:r>
            <a:r>
              <a:rPr lang="en-US" sz="1800" dirty="0" err="1">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rPr>
              <a:t>sklearn.preprocessing</a:t>
            </a:r>
            <a:r>
              <a:rPr lang="en-US" sz="1800" dirty="0">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rPr>
              <a:t>’ to convert string values to numeric.</a:t>
            </a:r>
          </a:p>
          <a:p>
            <a:pPr marL="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rtl="0">
              <a:spcBef>
                <a:spcPts val="1600"/>
              </a:spcBef>
              <a:spcAft>
                <a:spcPts val="16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311700" y="33443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solidFill>
                  <a:srgbClr val="002060"/>
                </a:solidFill>
                <a:latin typeface="Trebuchet MS" panose="020B0603020202020204" pitchFamily="34" charset="0"/>
              </a:rPr>
              <a:t>MODELLING AND EVALUATION</a:t>
            </a:r>
            <a:endParaRPr sz="2800" dirty="0">
              <a:solidFill>
                <a:srgbClr val="002060"/>
              </a:solidFill>
              <a:latin typeface="Trebuchet MS" panose="020B0603020202020204" pitchFamily="34" charset="0"/>
            </a:endParaRPr>
          </a:p>
        </p:txBody>
      </p:sp>
      <p:sp>
        <p:nvSpPr>
          <p:cNvPr id="167" name="Google Shape;167;p28"/>
          <p:cNvSpPr txBox="1">
            <a:spLocks noGrp="1"/>
          </p:cNvSpPr>
          <p:nvPr>
            <p:ph type="body" idx="1"/>
          </p:nvPr>
        </p:nvSpPr>
        <p:spPr>
          <a:xfrm>
            <a:off x="311700" y="825095"/>
            <a:ext cx="8520600" cy="3758193"/>
          </a:xfrm>
          <a:prstGeom prst="rect">
            <a:avLst/>
          </a:prstGeom>
        </p:spPr>
        <p:txBody>
          <a:bodyPr spcFirstLastPara="1" wrap="square" lIns="91425" tIns="91425" rIns="91425" bIns="91425" anchor="t" anchorCtr="0">
            <a:noAutofit/>
          </a:bodyPr>
          <a:lstStyle/>
          <a:p>
            <a:pPr marL="0" marR="0" indent="0" algn="just">
              <a:lnSpc>
                <a:spcPct val="107000"/>
              </a:lnSpc>
              <a:spcBef>
                <a:spcPts val="0"/>
              </a:spcBef>
              <a:spcAft>
                <a:spcPts val="800"/>
              </a:spcAft>
              <a:buNone/>
            </a:pPr>
            <a:r>
              <a:rPr lang="en-GB" dirty="0">
                <a:solidFill>
                  <a:srgbClr val="002060"/>
                </a:solidFill>
                <a:latin typeface="Trebuchet MS" panose="020B0603020202020204" pitchFamily="34" charset="0"/>
                <a:ea typeface="Calibri" panose="020F0502020204030204" pitchFamily="34" charset="0"/>
                <a:cs typeface="Times New Roman" panose="02020603050405020304" pitchFamily="18" charset="0"/>
              </a:rPr>
              <a:t>T</a:t>
            </a:r>
            <a:r>
              <a:rPr lang="en-GB" dirty="0">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rPr>
              <a:t>he KNN model were fitted with 4 neighbours as we have 4 different groups. For every other parameters, the default values were used. The features (independent variable) to be used were stored in the variable ‘X’, and the target variable, which was segmentation was stored in the variable ‘</a:t>
            </a:r>
            <a:r>
              <a:rPr lang="en-GB" dirty="0">
                <a:solidFill>
                  <a:srgbClr val="002060"/>
                </a:solidFill>
                <a:latin typeface="Trebuchet MS" panose="020B0603020202020204" pitchFamily="34" charset="0"/>
                <a:ea typeface="Calibri" panose="020F0502020204030204" pitchFamily="34" charset="0"/>
                <a:cs typeface="Times New Roman" panose="02020603050405020304" pitchFamily="18" charset="0"/>
              </a:rPr>
              <a:t>Y</a:t>
            </a:r>
            <a:r>
              <a:rPr lang="en-GB" dirty="0">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rPr>
              <a:t>’. </a:t>
            </a:r>
          </a:p>
          <a:p>
            <a:pPr marL="0" marR="0" indent="0" algn="just">
              <a:lnSpc>
                <a:spcPct val="107000"/>
              </a:lnSpc>
              <a:spcBef>
                <a:spcPts val="0"/>
              </a:spcBef>
              <a:spcAft>
                <a:spcPts val="800"/>
              </a:spcAft>
              <a:buNone/>
            </a:pPr>
            <a:r>
              <a:rPr lang="en-GB" dirty="0">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rPr>
              <a:t>The dataset was divided into training and testing data. The model was fitted on the training data, and tested for accuracy on the testing data. </a:t>
            </a:r>
            <a:r>
              <a:rPr lang="en-GB" dirty="0" err="1">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rPr>
              <a:t>KNearestNeighbours</a:t>
            </a:r>
            <a:r>
              <a:rPr lang="en-GB" dirty="0">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rPr>
              <a:t> was imported from the neighbours module of </a:t>
            </a:r>
            <a:r>
              <a:rPr lang="en-GB" dirty="0" err="1">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rPr>
              <a:t>sklearn</a:t>
            </a:r>
            <a:r>
              <a:rPr lang="en-GB" dirty="0">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rPr>
              <a:t>.</a:t>
            </a:r>
          </a:p>
          <a:p>
            <a:pPr marL="0" marR="0" indent="0" algn="just">
              <a:lnSpc>
                <a:spcPct val="107000"/>
              </a:lnSpc>
              <a:spcBef>
                <a:spcPts val="0"/>
              </a:spcBef>
              <a:spcAft>
                <a:spcPts val="800"/>
              </a:spcAft>
              <a:buNone/>
            </a:pPr>
            <a:r>
              <a:rPr lang="en-GB" dirty="0">
                <a:solidFill>
                  <a:srgbClr val="002060"/>
                </a:solidFill>
                <a:effectLst/>
                <a:latin typeface="Trebuchet MS" panose="020B0603020202020204" pitchFamily="34" charset="0"/>
                <a:ea typeface="Calibri" panose="020F0502020204030204" pitchFamily="34" charset="0"/>
              </a:rPr>
              <a:t>After fitting our model, the model was evaluated by scoring both the training data and the testing data. Accuracy score and classification score were used to test our model</a:t>
            </a:r>
            <a:endParaRPr lang="en-US" dirty="0">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5441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002060"/>
                </a:solidFill>
                <a:latin typeface="Trebuchet MS" panose="020B0603020202020204" pitchFamily="34" charset="0"/>
              </a:rPr>
              <a:t>CONCLUSION</a:t>
            </a:r>
            <a:endParaRPr sz="3200" dirty="0">
              <a:solidFill>
                <a:srgbClr val="002060"/>
              </a:solidFill>
              <a:latin typeface="Trebuchet MS" panose="020B0603020202020204" pitchFamily="34" charset="0"/>
            </a:endParaRPr>
          </a:p>
        </p:txBody>
      </p:sp>
      <p:sp>
        <p:nvSpPr>
          <p:cNvPr id="167" name="Google Shape;167;p28"/>
          <p:cNvSpPr txBox="1">
            <a:spLocks noGrp="1"/>
          </p:cNvSpPr>
          <p:nvPr>
            <p:ph type="body" idx="1"/>
          </p:nvPr>
        </p:nvSpPr>
        <p:spPr>
          <a:xfrm>
            <a:off x="311700" y="960561"/>
            <a:ext cx="8520600" cy="3735615"/>
          </a:xfrm>
          <a:prstGeom prst="rect">
            <a:avLst/>
          </a:prstGeom>
        </p:spPr>
        <p:txBody>
          <a:bodyPr spcFirstLastPara="1" wrap="square" lIns="91425" tIns="91425" rIns="91425" bIns="91425" anchor="t" anchorCtr="0">
            <a:noAutofit/>
          </a:bodyPr>
          <a:lstStyle/>
          <a:p>
            <a:pPr marL="114300" indent="0" algn="l">
              <a:buNone/>
            </a:pPr>
            <a:endParaRPr lang="en-US" b="1" i="0" dirty="0">
              <a:solidFill>
                <a:srgbClr val="000000"/>
              </a:solidFill>
              <a:effectLst/>
              <a:latin typeface="Trebuchet MS" panose="020B0603020202020204" pitchFamily="34" charset="0"/>
            </a:endParaRPr>
          </a:p>
          <a:p>
            <a:pPr algn="just">
              <a:lnSpc>
                <a:spcPct val="150000"/>
              </a:lnSpc>
              <a:buFont typeface="Arial" panose="020B0604020202020204" pitchFamily="34" charset="0"/>
              <a:buChar char="•"/>
            </a:pPr>
            <a:r>
              <a:rPr lang="en-US" b="0" i="0" dirty="0">
                <a:solidFill>
                  <a:srgbClr val="002060"/>
                </a:solidFill>
                <a:effectLst/>
                <a:latin typeface="Trebuchet MS" panose="020B0603020202020204" pitchFamily="34" charset="0"/>
              </a:rPr>
              <a:t>After trying several other combinations of features, the combination that resulted in the highest testing score was one that used all the relevant features with scaling and encoding where appropriate. The scores we got are still low.</a:t>
            </a:r>
          </a:p>
          <a:p>
            <a:pPr algn="just">
              <a:lnSpc>
                <a:spcPct val="150000"/>
              </a:lnSpc>
              <a:buFont typeface="Arial" panose="020B0604020202020204" pitchFamily="34" charset="0"/>
              <a:buChar char="•"/>
            </a:pPr>
            <a:r>
              <a:rPr lang="en-US" b="0" i="0" dirty="0">
                <a:solidFill>
                  <a:srgbClr val="002060"/>
                </a:solidFill>
                <a:effectLst/>
                <a:latin typeface="Trebuchet MS" panose="020B0603020202020204" pitchFamily="34" charset="0"/>
              </a:rPr>
              <a:t>Visualizations didn't show any distinct segment where a feature dominates</a:t>
            </a:r>
          </a:p>
          <a:p>
            <a:pPr algn="just">
              <a:lnSpc>
                <a:spcPct val="150000"/>
              </a:lnSpc>
              <a:buFont typeface="Arial" panose="020B0604020202020204" pitchFamily="34" charset="0"/>
              <a:buChar char="•"/>
            </a:pPr>
            <a:r>
              <a:rPr lang="en-US" b="0" i="0" dirty="0">
                <a:solidFill>
                  <a:srgbClr val="002060"/>
                </a:solidFill>
                <a:effectLst/>
                <a:latin typeface="Trebuchet MS" panose="020B0603020202020204" pitchFamily="34" charset="0"/>
              </a:rPr>
              <a:t>Training score is usually low when we do not have enough entries in our dataset but that isn't the case here. It's likely that the segmentation was done randomly, or the dataset have missing information.</a:t>
            </a:r>
          </a:p>
          <a:p>
            <a:pPr marL="0" lvl="0" indent="0" algn="l" rtl="0">
              <a:spcBef>
                <a:spcPts val="1600"/>
              </a:spcBef>
              <a:spcAft>
                <a:spcPts val="1600"/>
              </a:spcAft>
              <a:buNone/>
            </a:pPr>
            <a:endParaRPr dirty="0">
              <a:latin typeface="Trebuchet MS" panose="020B0603020202020204" pitchFamily="34" charset="0"/>
            </a:endParaRPr>
          </a:p>
        </p:txBody>
      </p:sp>
    </p:spTree>
    <p:extLst>
      <p:ext uri="{BB962C8B-B14F-4D97-AF65-F5344CB8AC3E}">
        <p14:creationId xmlns:p14="http://schemas.microsoft.com/office/powerpoint/2010/main" val="2468036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9F7CF6B-2460-7F9E-3BA6-74DF7A719BEA}"/>
              </a:ext>
            </a:extLst>
          </p:cNvPr>
          <p:cNvSpPr/>
          <p:nvPr/>
        </p:nvSpPr>
        <p:spPr>
          <a:xfrm>
            <a:off x="3087139" y="2110085"/>
            <a:ext cx="2969724"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Thank You</a:t>
            </a:r>
          </a:p>
        </p:txBody>
      </p:sp>
    </p:spTree>
    <p:extLst>
      <p:ext uri="{BB962C8B-B14F-4D97-AF65-F5344CB8AC3E}">
        <p14:creationId xmlns:p14="http://schemas.microsoft.com/office/powerpoint/2010/main" val="181700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 name="Rectangle 6">
            <a:extLst>
              <a:ext uri="{FF2B5EF4-FFF2-40B4-BE49-F238E27FC236}">
                <a16:creationId xmlns:a16="http://schemas.microsoft.com/office/drawing/2014/main" id="{261B246B-669F-AFB1-0EB8-AAC12263A0D1}"/>
              </a:ext>
            </a:extLst>
          </p:cNvPr>
          <p:cNvSpPr/>
          <p:nvPr/>
        </p:nvSpPr>
        <p:spPr>
          <a:xfrm>
            <a:off x="6070228" y="1083733"/>
            <a:ext cx="2595224" cy="32060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2060"/>
              </a:solidFill>
            </a:endParaRPr>
          </a:p>
        </p:txBody>
      </p:sp>
      <p:sp>
        <p:nvSpPr>
          <p:cNvPr id="6" name="Rectangle 5">
            <a:extLst>
              <a:ext uri="{FF2B5EF4-FFF2-40B4-BE49-F238E27FC236}">
                <a16:creationId xmlns:a16="http://schemas.microsoft.com/office/drawing/2014/main" id="{5C32526D-FB9E-378A-1A35-3FA1CB6CAA1B}"/>
              </a:ext>
            </a:extLst>
          </p:cNvPr>
          <p:cNvSpPr/>
          <p:nvPr/>
        </p:nvSpPr>
        <p:spPr>
          <a:xfrm>
            <a:off x="483300" y="1083733"/>
            <a:ext cx="2595224" cy="32060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2060"/>
              </a:solidFill>
            </a:endParaRPr>
          </a:p>
        </p:txBody>
      </p:sp>
      <p:sp>
        <p:nvSpPr>
          <p:cNvPr id="5" name="Rectangle 4">
            <a:extLst>
              <a:ext uri="{FF2B5EF4-FFF2-40B4-BE49-F238E27FC236}">
                <a16:creationId xmlns:a16="http://schemas.microsoft.com/office/drawing/2014/main" id="{261441FE-CFDB-6A21-C535-D54796E14420}"/>
              </a:ext>
            </a:extLst>
          </p:cNvPr>
          <p:cNvSpPr/>
          <p:nvPr/>
        </p:nvSpPr>
        <p:spPr>
          <a:xfrm>
            <a:off x="3373341" y="1083733"/>
            <a:ext cx="2595224" cy="32060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2060"/>
              </a:solidFill>
            </a:endParaRPr>
          </a:p>
        </p:txBody>
      </p:sp>
      <p:sp>
        <p:nvSpPr>
          <p:cNvPr id="69" name="Google Shape;69;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002060"/>
                </a:solidFill>
                <a:latin typeface="Trebuchet MS" panose="020B0603020202020204" pitchFamily="34" charset="0"/>
              </a:rPr>
              <a:t>CONTENT</a:t>
            </a:r>
            <a:endParaRPr sz="3600" dirty="0">
              <a:solidFill>
                <a:srgbClr val="002060"/>
              </a:solidFill>
              <a:latin typeface="Trebuchet MS" panose="020B0603020202020204" pitchFamily="34" charset="0"/>
            </a:endParaRPr>
          </a:p>
        </p:txBody>
      </p:sp>
      <p:sp>
        <p:nvSpPr>
          <p:cNvPr id="74" name="Google Shape;74;p15"/>
          <p:cNvSpPr txBox="1">
            <a:spLocks noGrp="1"/>
          </p:cNvSpPr>
          <p:nvPr>
            <p:ph type="body" idx="4294967295"/>
          </p:nvPr>
        </p:nvSpPr>
        <p:spPr>
          <a:xfrm>
            <a:off x="541075" y="1928319"/>
            <a:ext cx="2479675" cy="279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002060"/>
                </a:solidFill>
                <a:latin typeface="Trebuchet MS" panose="020B0603020202020204" pitchFamily="34" charset="0"/>
              </a:rPr>
              <a:t>Introduction to customer segregation and possible outcomes using data science.</a:t>
            </a:r>
            <a:endParaRPr sz="1600" dirty="0">
              <a:solidFill>
                <a:srgbClr val="002060"/>
              </a:solidFill>
              <a:latin typeface="Trebuchet MS" panose="020B0603020202020204" pitchFamily="34" charset="0"/>
            </a:endParaRPr>
          </a:p>
        </p:txBody>
      </p:sp>
      <p:sp>
        <p:nvSpPr>
          <p:cNvPr id="79" name="Google Shape;79;p15"/>
          <p:cNvSpPr txBox="1">
            <a:spLocks noGrp="1"/>
          </p:cNvSpPr>
          <p:nvPr>
            <p:ph type="body" idx="4294967295"/>
          </p:nvPr>
        </p:nvSpPr>
        <p:spPr>
          <a:xfrm>
            <a:off x="3471263" y="1912733"/>
            <a:ext cx="2478087" cy="279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002060"/>
                </a:solidFill>
                <a:latin typeface="Trebuchet MS" panose="020B0603020202020204" pitchFamily="34" charset="0"/>
              </a:rPr>
              <a:t>Performing Exploratory Data Analysis on the data while presenting insights from different visualization studios</a:t>
            </a:r>
            <a:endParaRPr sz="1600" dirty="0">
              <a:solidFill>
                <a:srgbClr val="002060"/>
              </a:solidFill>
              <a:latin typeface="Trebuchet MS" panose="020B0603020202020204" pitchFamily="34" charset="0"/>
            </a:endParaRPr>
          </a:p>
        </p:txBody>
      </p:sp>
      <p:sp>
        <p:nvSpPr>
          <p:cNvPr id="84" name="Google Shape;84;p15"/>
          <p:cNvSpPr txBox="1">
            <a:spLocks noGrp="1"/>
          </p:cNvSpPr>
          <p:nvPr>
            <p:ph type="body" idx="4294967295"/>
          </p:nvPr>
        </p:nvSpPr>
        <p:spPr>
          <a:xfrm>
            <a:off x="6214275" y="1847081"/>
            <a:ext cx="2478087" cy="279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002060"/>
                </a:solidFill>
                <a:latin typeface="Trebuchet MS" panose="020B0603020202020204" pitchFamily="34" charset="0"/>
              </a:rPr>
              <a:t>Proffering Solutions and the way forward.</a:t>
            </a:r>
            <a:endParaRPr sz="1600" dirty="0">
              <a:solidFill>
                <a:srgbClr val="002060"/>
              </a:solidFill>
              <a:latin typeface="Trebuchet MS" panose="020B0603020202020204" pitchFamily="34" charset="0"/>
            </a:endParaRPr>
          </a:p>
        </p:txBody>
      </p:sp>
      <p:sp>
        <p:nvSpPr>
          <p:cNvPr id="3" name="TextBox 2">
            <a:extLst>
              <a:ext uri="{FF2B5EF4-FFF2-40B4-BE49-F238E27FC236}">
                <a16:creationId xmlns:a16="http://schemas.microsoft.com/office/drawing/2014/main" id="{71CA0017-9230-B2FD-1288-80496128C4E6}"/>
              </a:ext>
            </a:extLst>
          </p:cNvPr>
          <p:cNvSpPr txBox="1"/>
          <p:nvPr/>
        </p:nvSpPr>
        <p:spPr>
          <a:xfrm>
            <a:off x="693475" y="1457325"/>
            <a:ext cx="2493963" cy="369332"/>
          </a:xfrm>
          <a:prstGeom prst="rect">
            <a:avLst/>
          </a:prstGeom>
          <a:noFill/>
        </p:spPr>
        <p:txBody>
          <a:bodyPr wrap="square" rtlCol="0">
            <a:spAutoFit/>
          </a:bodyPr>
          <a:lstStyle/>
          <a:p>
            <a:endParaRPr lang="en-US" dirty="0">
              <a:solidFill>
                <a:srgbClr val="002060"/>
              </a:solidFill>
            </a:endParaRPr>
          </a:p>
        </p:txBody>
      </p:sp>
      <p:sp>
        <p:nvSpPr>
          <p:cNvPr id="4" name="TextBox 3">
            <a:extLst>
              <a:ext uri="{FF2B5EF4-FFF2-40B4-BE49-F238E27FC236}">
                <a16:creationId xmlns:a16="http://schemas.microsoft.com/office/drawing/2014/main" id="{92D5400A-D58F-EA72-AD33-E52B30384919}"/>
              </a:ext>
            </a:extLst>
          </p:cNvPr>
          <p:cNvSpPr txBox="1"/>
          <p:nvPr/>
        </p:nvSpPr>
        <p:spPr>
          <a:xfrm>
            <a:off x="548483" y="1296776"/>
            <a:ext cx="2493963" cy="369332"/>
          </a:xfrm>
          <a:prstGeom prst="rect">
            <a:avLst/>
          </a:prstGeom>
          <a:noFill/>
        </p:spPr>
        <p:txBody>
          <a:bodyPr wrap="square" rtlCol="0">
            <a:spAutoFit/>
          </a:bodyPr>
          <a:lstStyle/>
          <a:p>
            <a:endParaRPr lang="en-US" dirty="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311700" y="16280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2060"/>
                </a:solidFill>
                <a:latin typeface="Trebuchet MS" panose="020B0603020202020204" pitchFamily="34" charset="0"/>
              </a:rPr>
              <a:t>Overview</a:t>
            </a:r>
            <a:endParaRPr dirty="0">
              <a:solidFill>
                <a:srgbClr val="002060"/>
              </a:solidFill>
              <a:latin typeface="Trebuchet MS" panose="020B0603020202020204" pitchFamily="34" charset="0"/>
            </a:endParaRPr>
          </a:p>
        </p:txBody>
      </p:sp>
      <p:sp>
        <p:nvSpPr>
          <p:cNvPr id="2" name="TextBox 1">
            <a:extLst>
              <a:ext uri="{FF2B5EF4-FFF2-40B4-BE49-F238E27FC236}">
                <a16:creationId xmlns:a16="http://schemas.microsoft.com/office/drawing/2014/main" id="{903B7F45-08F3-DDEE-9DFD-D5FC3FA1E83D}"/>
              </a:ext>
            </a:extLst>
          </p:cNvPr>
          <p:cNvSpPr txBox="1"/>
          <p:nvPr/>
        </p:nvSpPr>
        <p:spPr>
          <a:xfrm>
            <a:off x="609599" y="914401"/>
            <a:ext cx="8398934" cy="4175502"/>
          </a:xfrm>
          <a:prstGeom prst="rect">
            <a:avLst/>
          </a:prstGeom>
          <a:noFill/>
        </p:spPr>
        <p:txBody>
          <a:bodyPr wrap="square" rtlCol="0">
            <a:spAutoFit/>
          </a:bodyPr>
          <a:lstStyle/>
          <a:p>
            <a:pPr marL="0" indent="0" algn="just">
              <a:buNone/>
            </a:pPr>
            <a:r>
              <a:rPr lang="en-US" sz="1800" dirty="0">
                <a:solidFill>
                  <a:srgbClr val="002060"/>
                </a:solidFill>
                <a:latin typeface="Trebuchet MS" panose="020B0603020202020204" pitchFamily="34" charset="0"/>
              </a:rPr>
              <a:t>One of the roadmaps for a successful company is a customer centric experience. In building an excellent customer experience it is important to know what every customer needs through the available information, insights as well as feedbacks collated over the years of business. A proper analysis of these outputs will give rise to the Customer segregation promoting an efficient service delivery. Customers in each segment should share characteristics that distinguish them from other users.</a:t>
            </a:r>
          </a:p>
          <a:p>
            <a:pPr marL="0" lvl="0" indent="0" algn="just" rtl="0">
              <a:spcBef>
                <a:spcPts val="1600"/>
              </a:spcBef>
              <a:spcAft>
                <a:spcPts val="0"/>
              </a:spcAft>
              <a:buNone/>
            </a:pPr>
            <a:r>
              <a:rPr lang="en-US" sz="1800" dirty="0">
                <a:solidFill>
                  <a:srgbClr val="002060"/>
                </a:solidFill>
                <a:latin typeface="Trebuchet MS" panose="020B0603020202020204" pitchFamily="34" charset="0"/>
              </a:rPr>
              <a:t>KNN is a supervised learning approach which uses proximity to make classification or predictions about the grouping of an individual data point. Classification problems are what we intend to solve in this project by </a:t>
            </a:r>
            <a:r>
              <a:rPr lang="en-US" sz="1800" b="0" i="0" dirty="0">
                <a:solidFill>
                  <a:srgbClr val="002060"/>
                </a:solidFill>
                <a:effectLst/>
                <a:latin typeface="Trebuchet MS" panose="020B0603020202020204" pitchFamily="34" charset="0"/>
              </a:rPr>
              <a:t>process of recognition, understanding, and grouping of ideas into preset categories </a:t>
            </a:r>
            <a:r>
              <a:rPr lang="en-US" sz="1800" dirty="0">
                <a:solidFill>
                  <a:srgbClr val="002060"/>
                </a:solidFill>
                <a:latin typeface="Trebuchet MS" panose="020B0603020202020204" pitchFamily="34" charset="0"/>
              </a:rPr>
              <a:t>and possibly predict future outcomes. This is important to find groups of potential new customers also giving directions into a right marketing campaign</a:t>
            </a:r>
            <a:endParaRPr lang="en-US" sz="1800" dirty="0">
              <a:solidFill>
                <a:srgbClr val="002060"/>
              </a:solidFill>
              <a:latin typeface="Trebuchet MS" panose="020B0603020202020204" pitchFamily="34" charset="0"/>
              <a:ea typeface="Roboto"/>
              <a:cs typeface="Roboto"/>
              <a:sym typeface="Roboto"/>
            </a:endParaRPr>
          </a:p>
          <a:p>
            <a:endParaRPr lang="en-US" dirty="0">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ubble chart&#10;&#10;Description automatically generated">
            <a:extLst>
              <a:ext uri="{FF2B5EF4-FFF2-40B4-BE49-F238E27FC236}">
                <a16:creationId xmlns:a16="http://schemas.microsoft.com/office/drawing/2014/main" id="{904CB8EB-8888-6E26-B81A-F31E93ACF0FA}"/>
              </a:ext>
            </a:extLst>
          </p:cNvPr>
          <p:cNvPicPr>
            <a:picLocks noGrp="1" noChangeAspect="1"/>
          </p:cNvPicPr>
          <p:nvPr>
            <p:ph idx="1"/>
          </p:nvPr>
        </p:nvPicPr>
        <p:blipFill rotWithShape="1">
          <a:blip r:embed="rId2"/>
          <a:srcRect l="13940" r="11060"/>
          <a:stretch/>
        </p:blipFill>
        <p:spPr>
          <a:xfrm>
            <a:off x="1459105" y="248356"/>
            <a:ext cx="5699002" cy="4274255"/>
          </a:xfrm>
          <a:prstGeom prst="rect">
            <a:avLst/>
          </a:prstGeom>
        </p:spPr>
      </p:pic>
    </p:spTree>
    <p:extLst>
      <p:ext uri="{BB962C8B-B14F-4D97-AF65-F5344CB8AC3E}">
        <p14:creationId xmlns:p14="http://schemas.microsoft.com/office/powerpoint/2010/main" val="2272686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311700" y="16280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dirty="0">
                <a:solidFill>
                  <a:srgbClr val="002060"/>
                </a:solidFill>
                <a:latin typeface="Trebuchet MS" panose="020B0603020202020204" pitchFamily="34" charset="0"/>
              </a:rPr>
              <a:t>Dataset Description</a:t>
            </a:r>
            <a:endParaRPr sz="3200" dirty="0">
              <a:solidFill>
                <a:srgbClr val="002060"/>
              </a:solidFill>
              <a:latin typeface="Trebuchet MS" panose="020B0603020202020204" pitchFamily="34" charset="0"/>
            </a:endParaRPr>
          </a:p>
        </p:txBody>
      </p:sp>
      <p:sp>
        <p:nvSpPr>
          <p:cNvPr id="2" name="TextBox 1">
            <a:extLst>
              <a:ext uri="{FF2B5EF4-FFF2-40B4-BE49-F238E27FC236}">
                <a16:creationId xmlns:a16="http://schemas.microsoft.com/office/drawing/2014/main" id="{903B7F45-08F3-DDEE-9DFD-D5FC3FA1E83D}"/>
              </a:ext>
            </a:extLst>
          </p:cNvPr>
          <p:cNvSpPr txBox="1"/>
          <p:nvPr/>
        </p:nvSpPr>
        <p:spPr>
          <a:xfrm>
            <a:off x="609599" y="914401"/>
            <a:ext cx="8398934" cy="3108543"/>
          </a:xfrm>
          <a:prstGeom prst="rect">
            <a:avLst/>
          </a:prstGeom>
          <a:noFill/>
        </p:spPr>
        <p:txBody>
          <a:bodyPr wrap="square" rtlCol="0">
            <a:spAutoFit/>
          </a:bodyPr>
          <a:lstStyle/>
          <a:p>
            <a:r>
              <a:rPr lang="en" sz="2800" i="0" dirty="0">
                <a:solidFill>
                  <a:srgbClr val="002060"/>
                </a:solidFill>
                <a:effectLst/>
                <a:latin typeface="Trebuchet MS" panose="020B0603020202020204" pitchFamily="34" charset="0"/>
              </a:rPr>
              <a:t>T</a:t>
            </a:r>
            <a:r>
              <a:rPr lang="en-US" sz="2800" b="0" i="0" dirty="0">
                <a:solidFill>
                  <a:srgbClr val="002060"/>
                </a:solidFill>
                <a:effectLst/>
                <a:latin typeface="Trebuchet MS" panose="020B0603020202020204" pitchFamily="34" charset="0"/>
              </a:rPr>
              <a:t>he Dataset used for this project was gotten from Kaggle. The dataset is titled 'Customer Segmentation'. It shows multiclass classification of an automobile company with plans to enter new markets with their existing products (P1, P2, P3, P4 and P5). The data set have identified 2627 new potential customers.</a:t>
            </a:r>
            <a:endParaRPr lang="en-US" sz="2800" dirty="0">
              <a:solidFill>
                <a:srgbClr val="002060"/>
              </a:solidFill>
            </a:endParaRPr>
          </a:p>
        </p:txBody>
      </p:sp>
    </p:spTree>
    <p:extLst>
      <p:ext uri="{BB962C8B-B14F-4D97-AF65-F5344CB8AC3E}">
        <p14:creationId xmlns:p14="http://schemas.microsoft.com/office/powerpoint/2010/main" val="2426655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0" y="167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002060"/>
                </a:solidFill>
                <a:latin typeface="Trebuchet MS" panose="020B0603020202020204" pitchFamily="34" charset="0"/>
              </a:rPr>
              <a:t>CATEGORICAL DATA</a:t>
            </a:r>
            <a:endParaRPr sz="3200" dirty="0">
              <a:solidFill>
                <a:srgbClr val="002060"/>
              </a:solidFill>
              <a:latin typeface="Trebuchet MS" panose="020B0603020202020204" pitchFamily="34" charset="0"/>
            </a:endParaRPr>
          </a:p>
        </p:txBody>
      </p:sp>
      <p:sp>
        <p:nvSpPr>
          <p:cNvPr id="106" name="Google Shape;106;p19"/>
          <p:cNvSpPr txBox="1">
            <a:spLocks noGrp="1"/>
          </p:cNvSpPr>
          <p:nvPr>
            <p:ph type="body" idx="1"/>
          </p:nvPr>
        </p:nvSpPr>
        <p:spPr>
          <a:xfrm>
            <a:off x="190095" y="74042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02060"/>
                </a:solidFill>
                <a:latin typeface="Trebuchet MS" panose="020B0603020202020204" pitchFamily="34" charset="0"/>
              </a:rPr>
              <a:t>FINDING 1</a:t>
            </a:r>
            <a:endParaRPr sz="2400" dirty="0">
              <a:solidFill>
                <a:srgbClr val="002060"/>
              </a:solidFill>
              <a:latin typeface="Trebuchet MS" panose="020B0603020202020204" pitchFamily="34" charset="0"/>
            </a:endParaRPr>
          </a:p>
          <a:p>
            <a:pPr marL="0" lvl="0" indent="0" algn="l" rtl="0">
              <a:spcBef>
                <a:spcPts val="1600"/>
              </a:spcBef>
              <a:spcAft>
                <a:spcPts val="1600"/>
              </a:spcAft>
              <a:buNone/>
            </a:pPr>
            <a:endParaRPr sz="1500" dirty="0"/>
          </a:p>
        </p:txBody>
      </p:sp>
      <p:sp>
        <p:nvSpPr>
          <p:cNvPr id="108" name="Google Shape;108;p19"/>
          <p:cNvSpPr txBox="1"/>
          <p:nvPr/>
        </p:nvSpPr>
        <p:spPr>
          <a:xfrm>
            <a:off x="6767100" y="1400525"/>
            <a:ext cx="206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1"/>
              </a:solidFill>
              <a:latin typeface="Average"/>
              <a:ea typeface="Average"/>
              <a:cs typeface="Average"/>
              <a:sym typeface="Average"/>
            </a:endParaRPr>
          </a:p>
        </p:txBody>
      </p:sp>
      <p:sp>
        <p:nvSpPr>
          <p:cNvPr id="109" name="Google Shape;109;p19"/>
          <p:cNvSpPr txBox="1"/>
          <p:nvPr/>
        </p:nvSpPr>
        <p:spPr>
          <a:xfrm>
            <a:off x="6265334" y="1648178"/>
            <a:ext cx="2645939" cy="240062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dk1"/>
                </a:solidFill>
                <a:latin typeface="Average"/>
                <a:ea typeface="Average"/>
                <a:cs typeface="Average"/>
                <a:sym typeface="Average"/>
              </a:rPr>
              <a:t>From the histogram,every of the segments with respect to different ages has both males and females showing that gender does not determine their customer segregation and products can cut across sexes as well as all ages.</a:t>
            </a:r>
            <a:endParaRPr sz="1600" dirty="0">
              <a:solidFill>
                <a:schemeClr val="dk1"/>
              </a:solidFill>
              <a:latin typeface="Average"/>
              <a:ea typeface="Average"/>
              <a:cs typeface="Average"/>
              <a:sym typeface="Average"/>
            </a:endParaRPr>
          </a:p>
        </p:txBody>
      </p:sp>
      <p:pic>
        <p:nvPicPr>
          <p:cNvPr id="3" name="Picture 2">
            <a:extLst>
              <a:ext uri="{FF2B5EF4-FFF2-40B4-BE49-F238E27FC236}">
                <a16:creationId xmlns:a16="http://schemas.microsoft.com/office/drawing/2014/main" id="{96417963-2E96-6D19-B9AF-13F2848EA464}"/>
              </a:ext>
            </a:extLst>
          </p:cNvPr>
          <p:cNvPicPr>
            <a:picLocks noChangeAspect="1"/>
          </p:cNvPicPr>
          <p:nvPr/>
        </p:nvPicPr>
        <p:blipFill>
          <a:blip r:embed="rId3"/>
          <a:stretch>
            <a:fillRect/>
          </a:stretch>
        </p:blipFill>
        <p:spPr>
          <a:xfrm>
            <a:off x="-429557" y="1038573"/>
            <a:ext cx="7112577" cy="355628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body" idx="1"/>
          </p:nvPr>
        </p:nvSpPr>
        <p:spPr>
          <a:xfrm>
            <a:off x="277833" y="746072"/>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Trebuchet MS" panose="020B0603020202020204" pitchFamily="34" charset="0"/>
              </a:rPr>
              <a:t>FINDING</a:t>
            </a:r>
            <a:r>
              <a:rPr lang="en" sz="2400" dirty="0"/>
              <a:t> 2</a:t>
            </a:r>
            <a:endParaRPr sz="2400" dirty="0"/>
          </a:p>
          <a:p>
            <a:pPr marL="0" lvl="0" indent="0" algn="l" rtl="0">
              <a:spcBef>
                <a:spcPts val="1600"/>
              </a:spcBef>
              <a:spcAft>
                <a:spcPts val="1600"/>
              </a:spcAft>
              <a:buNone/>
            </a:pPr>
            <a:endParaRPr sz="1500" dirty="0"/>
          </a:p>
        </p:txBody>
      </p:sp>
      <p:sp>
        <p:nvSpPr>
          <p:cNvPr id="117" name="Google Shape;117;p20"/>
          <p:cNvSpPr txBox="1"/>
          <p:nvPr/>
        </p:nvSpPr>
        <p:spPr>
          <a:xfrm>
            <a:off x="6538451" y="1666462"/>
            <a:ext cx="2302054" cy="215440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dk1"/>
                </a:solidFill>
                <a:latin typeface="Average"/>
                <a:ea typeface="Average"/>
                <a:cs typeface="Average"/>
                <a:sym typeface="Average"/>
              </a:rPr>
              <a:t>Segmentation through Profession also shows that for every profession we have the four segments duly represented even though in varrying numbers</a:t>
            </a:r>
            <a:endParaRPr sz="1600" dirty="0">
              <a:solidFill>
                <a:schemeClr val="dk1"/>
              </a:solidFill>
              <a:latin typeface="Average"/>
              <a:ea typeface="Average"/>
              <a:cs typeface="Average"/>
              <a:sym typeface="Average"/>
            </a:endParaRPr>
          </a:p>
        </p:txBody>
      </p:sp>
      <p:pic>
        <p:nvPicPr>
          <p:cNvPr id="5" name="Picture 4">
            <a:extLst>
              <a:ext uri="{FF2B5EF4-FFF2-40B4-BE49-F238E27FC236}">
                <a16:creationId xmlns:a16="http://schemas.microsoft.com/office/drawing/2014/main" id="{4B077218-EFC3-DC9F-9E73-A9D8C04C1165}"/>
              </a:ext>
            </a:extLst>
          </p:cNvPr>
          <p:cNvPicPr>
            <a:picLocks noChangeAspect="1"/>
          </p:cNvPicPr>
          <p:nvPr/>
        </p:nvPicPr>
        <p:blipFill>
          <a:blip r:embed="rId3"/>
          <a:stretch>
            <a:fillRect/>
          </a:stretch>
        </p:blipFill>
        <p:spPr>
          <a:xfrm>
            <a:off x="0" y="1522211"/>
            <a:ext cx="6554132" cy="2945063"/>
          </a:xfrm>
          <a:prstGeom prst="rect">
            <a:avLst/>
          </a:prstGeom>
        </p:spPr>
      </p:pic>
      <p:sp>
        <p:nvSpPr>
          <p:cNvPr id="4" name="Google Shape;105;p19">
            <a:extLst>
              <a:ext uri="{FF2B5EF4-FFF2-40B4-BE49-F238E27FC236}">
                <a16:creationId xmlns:a16="http://schemas.microsoft.com/office/drawing/2014/main" id="{299FE8C7-F682-B37E-D45A-E7F255E2A4C3}"/>
              </a:ext>
            </a:extLst>
          </p:cNvPr>
          <p:cNvSpPr txBox="1">
            <a:spLocks noGrp="1"/>
          </p:cNvSpPr>
          <p:nvPr>
            <p:ph type="title"/>
          </p:nvPr>
        </p:nvSpPr>
        <p:spPr>
          <a:xfrm>
            <a:off x="0" y="167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002060"/>
                </a:solidFill>
                <a:latin typeface="Trebuchet MS" panose="020B0603020202020204" pitchFamily="34" charset="0"/>
              </a:rPr>
              <a:t>CATEGORICAL DATA</a:t>
            </a:r>
            <a:endParaRPr sz="3200" dirty="0">
              <a:solidFill>
                <a:srgbClr val="002060"/>
              </a:solidFill>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67F7FF-7150-1EF4-6648-D9E1B540C093}"/>
              </a:ext>
            </a:extLst>
          </p:cNvPr>
          <p:cNvPicPr>
            <a:picLocks noChangeAspect="1"/>
          </p:cNvPicPr>
          <p:nvPr/>
        </p:nvPicPr>
        <p:blipFill>
          <a:blip r:embed="rId2"/>
          <a:stretch>
            <a:fillRect/>
          </a:stretch>
        </p:blipFill>
        <p:spPr>
          <a:xfrm>
            <a:off x="0" y="0"/>
            <a:ext cx="9144000" cy="5143500"/>
          </a:xfrm>
          <a:prstGeom prst="rect">
            <a:avLst/>
          </a:prstGeom>
        </p:spPr>
      </p:pic>
      <p:sp>
        <p:nvSpPr>
          <p:cNvPr id="7" name="TextBox 6">
            <a:extLst>
              <a:ext uri="{FF2B5EF4-FFF2-40B4-BE49-F238E27FC236}">
                <a16:creationId xmlns:a16="http://schemas.microsoft.com/office/drawing/2014/main" id="{67A76DA4-2D90-3D77-A0E6-150801D49AF0}"/>
              </a:ext>
            </a:extLst>
          </p:cNvPr>
          <p:cNvSpPr txBox="1"/>
          <p:nvPr/>
        </p:nvSpPr>
        <p:spPr>
          <a:xfrm>
            <a:off x="338668" y="440267"/>
            <a:ext cx="8466666" cy="1754326"/>
          </a:xfrm>
          <a:prstGeom prst="rect">
            <a:avLst/>
          </a:prstGeom>
          <a:noFill/>
        </p:spPr>
        <p:txBody>
          <a:bodyPr wrap="square" rtlCol="0">
            <a:spAutoFit/>
          </a:bodyPr>
          <a:lstStyle/>
          <a:p>
            <a:pPr marL="0" lvl="0" indent="0" algn="just" rtl="0">
              <a:spcBef>
                <a:spcPts val="0"/>
              </a:spcBef>
              <a:spcAft>
                <a:spcPts val="1600"/>
              </a:spcAft>
              <a:buNone/>
            </a:pPr>
            <a:r>
              <a:rPr lang="en-US" sz="1800" b="0" i="0" dirty="0">
                <a:solidFill>
                  <a:srgbClr val="002060"/>
                </a:solidFill>
                <a:effectLst/>
                <a:latin typeface="Aharoni" panose="02010803020104030203" pitchFamily="2" charset="-79"/>
                <a:cs typeface="Aharoni" panose="02010803020104030203" pitchFamily="2" charset="-79"/>
              </a:rPr>
              <a:t>As your customer or client base grows, it can be difficult to keep up with each of them on an individual level. Often, it helps to segment your clients with similar needs to maximize interaction efforts and increase retention. This can help you and your team feel more organized and productive when communicating with clients, while ensuring each one has their expectations met.</a:t>
            </a:r>
            <a:r>
              <a:rPr lang="en-US" b="1" i="0" dirty="0">
                <a:solidFill>
                  <a:srgbClr val="002060"/>
                </a:solidFill>
                <a:effectLst/>
                <a:latin typeface="Aharoni" panose="02010803020104030203" pitchFamily="2" charset="-79"/>
                <a:cs typeface="Aharoni" panose="02010803020104030203" pitchFamily="2" charset="-79"/>
                <a:sym typeface="Arial"/>
              </a:rPr>
              <a:t> </a:t>
            </a:r>
            <a:r>
              <a:rPr lang="en-US" sz="1800" b="1" dirty="0">
                <a:solidFill>
                  <a:srgbClr val="002060"/>
                </a:solidFill>
                <a:latin typeface="Aharoni" panose="02010803020104030203" pitchFamily="2" charset="-79"/>
                <a:ea typeface="Arial"/>
                <a:cs typeface="Aharoni" panose="02010803020104030203" pitchFamily="2" charset="-79"/>
                <a:sym typeface="Arial"/>
              </a:rPr>
              <a:t>Forbes 2020</a:t>
            </a:r>
          </a:p>
        </p:txBody>
      </p:sp>
    </p:spTree>
    <p:extLst>
      <p:ext uri="{BB962C8B-B14F-4D97-AF65-F5344CB8AC3E}">
        <p14:creationId xmlns:p14="http://schemas.microsoft.com/office/powerpoint/2010/main" val="3902474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body" idx="1"/>
          </p:nvPr>
        </p:nvSpPr>
        <p:spPr>
          <a:xfrm>
            <a:off x="311700" y="779941"/>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02060"/>
                </a:solidFill>
                <a:latin typeface="Trebuchet MS" panose="020B0603020202020204" pitchFamily="34" charset="0"/>
              </a:rPr>
              <a:t>FINDING 3</a:t>
            </a:r>
            <a:endParaRPr sz="2400" dirty="0">
              <a:solidFill>
                <a:srgbClr val="002060"/>
              </a:solidFill>
              <a:latin typeface="Trebuchet MS" panose="020B0603020202020204" pitchFamily="34" charset="0"/>
            </a:endParaRPr>
          </a:p>
          <a:p>
            <a:pPr marL="0" lvl="0" indent="0" algn="l" rtl="0">
              <a:spcBef>
                <a:spcPts val="1600"/>
              </a:spcBef>
              <a:spcAft>
                <a:spcPts val="1600"/>
              </a:spcAft>
              <a:buNone/>
            </a:pPr>
            <a:endParaRPr sz="1500" dirty="0"/>
          </a:p>
        </p:txBody>
      </p:sp>
      <p:sp>
        <p:nvSpPr>
          <p:cNvPr id="117" name="Google Shape;117;p20"/>
          <p:cNvSpPr txBox="1"/>
          <p:nvPr/>
        </p:nvSpPr>
        <p:spPr>
          <a:xfrm>
            <a:off x="6590793" y="1241775"/>
            <a:ext cx="2302054"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dk1"/>
                </a:solidFill>
                <a:latin typeface="Average"/>
                <a:ea typeface="Average"/>
                <a:cs typeface="Average"/>
                <a:sym typeface="Average"/>
              </a:rPr>
              <a:t>Segmentation with the Spending_score shows that those with low Spending_scores have higher numbers. </a:t>
            </a:r>
            <a:endParaRPr sz="1600" dirty="0">
              <a:solidFill>
                <a:schemeClr val="dk1"/>
              </a:solidFill>
              <a:latin typeface="Average"/>
              <a:ea typeface="Average"/>
              <a:cs typeface="Average"/>
              <a:sym typeface="Average"/>
            </a:endParaRPr>
          </a:p>
        </p:txBody>
      </p:sp>
      <p:pic>
        <p:nvPicPr>
          <p:cNvPr id="3" name="Picture 2">
            <a:extLst>
              <a:ext uri="{FF2B5EF4-FFF2-40B4-BE49-F238E27FC236}">
                <a16:creationId xmlns:a16="http://schemas.microsoft.com/office/drawing/2014/main" id="{371EF2FB-ECE7-16E3-3875-AED3267FEF15}"/>
              </a:ext>
            </a:extLst>
          </p:cNvPr>
          <p:cNvPicPr>
            <a:picLocks noChangeAspect="1"/>
          </p:cNvPicPr>
          <p:nvPr/>
        </p:nvPicPr>
        <p:blipFill>
          <a:blip r:embed="rId3"/>
          <a:stretch>
            <a:fillRect/>
          </a:stretch>
        </p:blipFill>
        <p:spPr>
          <a:xfrm>
            <a:off x="0" y="1241775"/>
            <a:ext cx="6651340" cy="3151897"/>
          </a:xfrm>
          <a:prstGeom prst="rect">
            <a:avLst/>
          </a:prstGeom>
        </p:spPr>
      </p:pic>
      <p:sp>
        <p:nvSpPr>
          <p:cNvPr id="2" name="TextBox 1">
            <a:extLst>
              <a:ext uri="{FF2B5EF4-FFF2-40B4-BE49-F238E27FC236}">
                <a16:creationId xmlns:a16="http://schemas.microsoft.com/office/drawing/2014/main" id="{414F8506-5CB5-D006-C67B-9962F73DFC63}"/>
              </a:ext>
            </a:extLst>
          </p:cNvPr>
          <p:cNvSpPr txBox="1"/>
          <p:nvPr/>
        </p:nvSpPr>
        <p:spPr>
          <a:xfrm>
            <a:off x="135467" y="4272794"/>
            <a:ext cx="8696833" cy="830997"/>
          </a:xfrm>
          <a:prstGeom prst="rect">
            <a:avLst/>
          </a:prstGeom>
          <a:noFill/>
        </p:spPr>
        <p:txBody>
          <a:bodyPr wrap="square" rtlCol="0">
            <a:spAutoFit/>
          </a:bodyPr>
          <a:lstStyle/>
          <a:p>
            <a:pPr algn="just"/>
            <a:r>
              <a:rPr lang="en-US" sz="1600" b="0" i="0" dirty="0">
                <a:effectLst/>
                <a:latin typeface="-apple-system"/>
              </a:rPr>
              <a:t>Visualizations do not completely show much information about what feature dominates a particular segmentation. So, we would need an algorithm like KNN or other deep learning models to get the insights.</a:t>
            </a:r>
            <a:endParaRPr lang="en-US" sz="1600" dirty="0"/>
          </a:p>
        </p:txBody>
      </p:sp>
      <p:sp>
        <p:nvSpPr>
          <p:cNvPr id="6" name="Google Shape;105;p19">
            <a:extLst>
              <a:ext uri="{FF2B5EF4-FFF2-40B4-BE49-F238E27FC236}">
                <a16:creationId xmlns:a16="http://schemas.microsoft.com/office/drawing/2014/main" id="{21D9CAAF-C2ED-F3CE-EB81-8CC4EEC8478D}"/>
              </a:ext>
            </a:extLst>
          </p:cNvPr>
          <p:cNvSpPr txBox="1">
            <a:spLocks noGrp="1"/>
          </p:cNvSpPr>
          <p:nvPr>
            <p:ph type="title"/>
          </p:nvPr>
        </p:nvSpPr>
        <p:spPr>
          <a:xfrm>
            <a:off x="0" y="167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002060"/>
                </a:solidFill>
                <a:latin typeface="Trebuchet MS" panose="020B0603020202020204" pitchFamily="34" charset="0"/>
              </a:rPr>
              <a:t>CATEGORICAL DATA</a:t>
            </a:r>
            <a:endParaRPr sz="3200" dirty="0">
              <a:solidFill>
                <a:srgbClr val="002060"/>
              </a:solidFill>
              <a:latin typeface="Trebuchet MS" panose="020B0603020202020204" pitchFamily="34" charset="0"/>
            </a:endParaRPr>
          </a:p>
        </p:txBody>
      </p:sp>
    </p:spTree>
    <p:extLst>
      <p:ext uri="{BB962C8B-B14F-4D97-AF65-F5344CB8AC3E}">
        <p14:creationId xmlns:p14="http://schemas.microsoft.com/office/powerpoint/2010/main" val="423205563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TotalTime>
  <Words>827</Words>
  <Application>Microsoft Office PowerPoint</Application>
  <PresentationFormat>On-screen Show (16:9)</PresentationFormat>
  <Paragraphs>36</Paragraphs>
  <Slides>13</Slides>
  <Notes>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2" baseType="lpstr">
      <vt:lpstr>Arial</vt:lpstr>
      <vt:lpstr>Aharoni</vt:lpstr>
      <vt:lpstr>Trebuchet MS</vt:lpstr>
      <vt:lpstr>Calibri Light</vt:lpstr>
      <vt:lpstr>Calibri</vt:lpstr>
      <vt:lpstr>-apple-system</vt:lpstr>
      <vt:lpstr>Average</vt:lpstr>
      <vt:lpstr>Metropolitan</vt:lpstr>
      <vt:lpstr>Bitmap Image</vt:lpstr>
      <vt:lpstr>PowerPoint Presentation</vt:lpstr>
      <vt:lpstr>CONTENT</vt:lpstr>
      <vt:lpstr>Overview</vt:lpstr>
      <vt:lpstr>PowerPoint Presentation</vt:lpstr>
      <vt:lpstr>Dataset Description</vt:lpstr>
      <vt:lpstr>CATEGORICAL DATA</vt:lpstr>
      <vt:lpstr>CATEGORICAL DATA</vt:lpstr>
      <vt:lpstr>PowerPoint Presentation</vt:lpstr>
      <vt:lpstr>CATEGORICAL DATA</vt:lpstr>
      <vt:lpstr>DATA PREPARATION</vt:lpstr>
      <vt:lpstr>MODELLING AND EVALUATION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Equality (Education)</dc:title>
  <dc:creator>Bukola Adekoya</dc:creator>
  <cp:lastModifiedBy>Bukola Adekoya</cp:lastModifiedBy>
  <cp:revision>12</cp:revision>
  <dcterms:modified xsi:type="dcterms:W3CDTF">2022-11-06T16:00:06Z</dcterms:modified>
</cp:coreProperties>
</file>