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340" r:id="rId6"/>
    <p:sldId id="334" r:id="rId7"/>
    <p:sldId id="262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5" r:id="rId16"/>
    <p:sldId id="336" r:id="rId17"/>
    <p:sldId id="337" r:id="rId18"/>
    <p:sldId id="338" r:id="rId19"/>
    <p:sldId id="339" r:id="rId20"/>
    <p:sldId id="305" r:id="rId21"/>
  </p:sldIdLst>
  <p:sldSz cx="9144000" cy="5143500" type="screen16x9"/>
  <p:notesSz cx="6858000" cy="9144000"/>
  <p:embeddedFontLst>
    <p:embeddedFont>
      <p:font typeface="Albert Sans" panose="020B0604020202020204" charset="0"/>
      <p:regular r:id="rId23"/>
      <p:bold r:id="rId24"/>
      <p:italic r:id="rId25"/>
      <p:boldItalic r:id="rId26"/>
    </p:embeddedFont>
    <p:embeddedFont>
      <p:font typeface="Anybody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A24A0-2CE1-4EA9-8740-04827774381B}">
  <a:tblStyle styleId="{56CA24A0-2CE1-4EA9-8740-048277743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20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78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58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271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424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235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451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92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357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24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14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99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75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78" r:id="rId7"/>
    <p:sldLayoutId id="2147483679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Prices Prediction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RIDWAN WIDYA ADI PRASETYO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(DS 18)</a:t>
            </a:r>
            <a:endParaRPr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(Price vs Individual </a:t>
            </a:r>
            <a:r>
              <a:rPr lang="en-US" dirty="0" err="1"/>
              <a:t>Variabel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Google Shape;297;p43">
            <a:extLst>
              <a:ext uri="{FF2B5EF4-FFF2-40B4-BE49-F238E27FC236}">
                <a16:creationId xmlns:a16="http://schemas.microsoft.com/office/drawing/2014/main" id="{88D5C64E-4E32-472D-57D4-8D5759F82846}"/>
              </a:ext>
            </a:extLst>
          </p:cNvPr>
          <p:cNvSpPr txBox="1">
            <a:spLocks/>
          </p:cNvSpPr>
          <p:nvPr/>
        </p:nvSpPr>
        <p:spPr>
          <a:xfrm>
            <a:off x="501339" y="65677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000" dirty="0"/>
              <a:t>2. EDA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Price VS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carlength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carwidth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carheight</a:t>
            </a:r>
            <a:r>
              <a:rPr lang="en-US" sz="2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C9FB4-4704-3305-7274-B1C3F6E0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4" y="1386402"/>
            <a:ext cx="6599583" cy="310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7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(Price vs Individual </a:t>
            </a:r>
            <a:r>
              <a:rPr lang="en-US" dirty="0" err="1"/>
              <a:t>Variabel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Google Shape;297;p43">
            <a:extLst>
              <a:ext uri="{FF2B5EF4-FFF2-40B4-BE49-F238E27FC236}">
                <a16:creationId xmlns:a16="http://schemas.microsoft.com/office/drawing/2014/main" id="{88D5C64E-4E32-472D-57D4-8D5759F82846}"/>
              </a:ext>
            </a:extLst>
          </p:cNvPr>
          <p:cNvSpPr txBox="1">
            <a:spLocks/>
          </p:cNvSpPr>
          <p:nvPr/>
        </p:nvSpPr>
        <p:spPr>
          <a:xfrm>
            <a:off x="501339" y="65677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000" dirty="0"/>
              <a:t>3. EDA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Price VS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carlength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carwidth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carheight</a:t>
            </a:r>
            <a:r>
              <a:rPr lang="en-US" sz="2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33F4D-55A8-C8BE-6B43-7F50E87F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7" y="1470889"/>
            <a:ext cx="6612835" cy="29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1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(Price vs Individual </a:t>
            </a:r>
            <a:r>
              <a:rPr lang="en-US" dirty="0" err="1"/>
              <a:t>Variabel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Google Shape;297;p43">
            <a:extLst>
              <a:ext uri="{FF2B5EF4-FFF2-40B4-BE49-F238E27FC236}">
                <a16:creationId xmlns:a16="http://schemas.microsoft.com/office/drawing/2014/main" id="{88D5C64E-4E32-472D-57D4-8D5759F82846}"/>
              </a:ext>
            </a:extLst>
          </p:cNvPr>
          <p:cNvSpPr txBox="1">
            <a:spLocks/>
          </p:cNvSpPr>
          <p:nvPr/>
        </p:nvSpPr>
        <p:spPr>
          <a:xfrm>
            <a:off x="501339" y="65677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000" dirty="0"/>
              <a:t>4. EDA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Price VS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compressionratio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peakrpm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symboling</a:t>
            </a:r>
            <a:r>
              <a:rPr lang="en-US" sz="20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FA574-819A-22E8-234B-E947E216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9" y="1470146"/>
            <a:ext cx="6500192" cy="29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7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(Price vs Individual </a:t>
            </a:r>
            <a:r>
              <a:rPr lang="en-US" dirty="0" err="1"/>
              <a:t>Variabel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Google Shape;297;p43">
            <a:extLst>
              <a:ext uri="{FF2B5EF4-FFF2-40B4-BE49-F238E27FC236}">
                <a16:creationId xmlns:a16="http://schemas.microsoft.com/office/drawing/2014/main" id="{88D5C64E-4E32-472D-57D4-8D5759F82846}"/>
              </a:ext>
            </a:extLst>
          </p:cNvPr>
          <p:cNvSpPr txBox="1">
            <a:spLocks/>
          </p:cNvSpPr>
          <p:nvPr/>
        </p:nvSpPr>
        <p:spPr>
          <a:xfrm>
            <a:off x="501339" y="65677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000" dirty="0"/>
              <a:t>4. EDA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Price VS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compressionratio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peakrpm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symboling</a:t>
            </a:r>
            <a:r>
              <a:rPr lang="en-US" sz="2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DD918-C686-8B3E-F0C1-BB3B256DF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70" y="1425556"/>
            <a:ext cx="7089913" cy="30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(Price vs Individual </a:t>
            </a:r>
            <a:r>
              <a:rPr lang="en-US" dirty="0" err="1"/>
              <a:t>Variabel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EE316-4DD9-9DF0-3D3D-27D4D4E6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1240671"/>
            <a:ext cx="7381461" cy="11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Modelling</a:t>
            </a:r>
            <a:endParaRPr dirty="0"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13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 &amp; Preprocessing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2BA25-85D8-178E-E528-4EACB62DCA39}"/>
              </a:ext>
            </a:extLst>
          </p:cNvPr>
          <p:cNvSpPr txBox="1"/>
          <p:nvPr/>
        </p:nvSpPr>
        <p:spPr>
          <a:xfrm>
            <a:off x="679173" y="1068530"/>
            <a:ext cx="57746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Remove the uncorrelated variables with Price, and choose only one variable among the variables correlated with it</a:t>
            </a:r>
          </a:p>
          <a:p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('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carheight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 ,'stroke' 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compressionratio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 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peakrpm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 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carlength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 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carwidth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 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curbweight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 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enginesize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 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highwaympg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’</a:t>
            </a:r>
            <a:r>
              <a:rPr lang="en-ID" dirty="0">
                <a:latin typeface="Helvetica Neue"/>
              </a:rPr>
              <a:t>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32B4E-C5C1-5C82-AFCE-6B2D8AA54ED5}"/>
              </a:ext>
            </a:extLst>
          </p:cNvPr>
          <p:cNvSpPr txBox="1"/>
          <p:nvPr/>
        </p:nvSpPr>
        <p:spPr>
          <a:xfrm>
            <a:off x="679173" y="2378459"/>
            <a:ext cx="45918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Encoding selection colum</a:t>
            </a:r>
            <a:r>
              <a:rPr lang="en-US" dirty="0">
                <a:latin typeface="Helvetica Neue"/>
              </a:rPr>
              <a:t>n (</a:t>
            </a:r>
            <a:r>
              <a:rPr lang="en-US" dirty="0" err="1">
                <a:latin typeface="Helvetica Neue"/>
              </a:rPr>
              <a:t>fueltype,suction,doornumber,enginelocation</a:t>
            </a:r>
            <a:r>
              <a:rPr lang="en-US" dirty="0">
                <a:latin typeface="Helvetica Neue"/>
              </a:rPr>
              <a:t>)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3. One hot encoding for the rest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422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Modelling Linear Regression Non RFE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22C0C-38ED-1AE8-B238-3DA59977B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2" y="666542"/>
            <a:ext cx="3856397" cy="2233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D65981-89DC-1DC6-AE92-D87B2262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01" y="2899876"/>
            <a:ext cx="3909408" cy="2048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55C70-5168-E065-F41F-E668A00B8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887" y="894521"/>
            <a:ext cx="3783511" cy="12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Modelling Linear Regression with RFE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3F2B-A047-C590-5BF0-F4144562B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9" y="798443"/>
            <a:ext cx="5451302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1137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89FAD-CDF9-6F87-B061-D4E0BE15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4" y="965894"/>
            <a:ext cx="8189843" cy="29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1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798508" y="2124295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797874" y="3105248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797874" y="117743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256174" y="1626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673166" y="1347491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&amp; Data Understanding</a:t>
            </a:r>
            <a:endParaRPr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673166" y="229787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673166" y="3133689"/>
            <a:ext cx="5568821" cy="834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Modelling with Linear Regression - RFE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653974" y="1945860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772799" y="2989193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39"/>
          <p:cNvGrpSpPr/>
          <p:nvPr/>
        </p:nvGrpSpPr>
        <p:grpSpPr>
          <a:xfrm>
            <a:off x="256174" y="4518146"/>
            <a:ext cx="402866" cy="369933"/>
            <a:chOff x="6985538" y="307000"/>
            <a:chExt cx="1545325" cy="1419000"/>
          </a:xfrm>
        </p:grpSpPr>
        <p:sp>
          <p:nvSpPr>
            <p:cNvPr id="240" name="Google Shape;240;p3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1271" name="Google Shape;1271;p86"/>
          <p:cNvCxnSpPr/>
          <p:nvPr/>
        </p:nvCxnSpPr>
        <p:spPr>
          <a:xfrm>
            <a:off x="2468800" y="3562475"/>
            <a:ext cx="672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2" name="Google Shape;1272;p86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1273" name="Google Shape;1273;p8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0015DF-A2AD-958C-6001-FBEEE1A9434D}"/>
              </a:ext>
            </a:extLst>
          </p:cNvPr>
          <p:cNvSpPr/>
          <p:nvPr/>
        </p:nvSpPr>
        <p:spPr>
          <a:xfrm>
            <a:off x="2876775" y="3670852"/>
            <a:ext cx="4842616" cy="52558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741671" y="1662638"/>
            <a:ext cx="5221691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Background &amp; Data Understanding</a:t>
            </a:r>
            <a:endParaRPr dirty="0"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518571" y="1848201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103460-E69B-D26A-DCAC-B140905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73" y="119398"/>
            <a:ext cx="5239800" cy="841200"/>
          </a:xfrm>
        </p:spPr>
        <p:txBody>
          <a:bodyPr/>
          <a:lstStyle/>
          <a:p>
            <a:r>
              <a:rPr lang="en-US" dirty="0"/>
              <a:t>Background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A77305-FE27-76F6-D6C3-252AA8ECB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343" y="1429389"/>
            <a:ext cx="6129993" cy="262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103460-E69B-D26A-DCAC-B140905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73" y="119398"/>
            <a:ext cx="5239800" cy="841200"/>
          </a:xfrm>
        </p:spPr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4ADA6-E456-D3C5-4297-438AA7AE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773" y="1245631"/>
            <a:ext cx="2953133" cy="33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499" y="1013791"/>
            <a:ext cx="4572335" cy="2421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7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514592" y="882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Price Summary Distribution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9EA6-AD97-7EF0-6B72-BC471427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71" y="1028324"/>
            <a:ext cx="4110241" cy="195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CE61E-AF99-391E-C5E8-2F85F6B0A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3" y="1101210"/>
            <a:ext cx="3912906" cy="195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3AEFD-A3FE-C7CC-4F40-2EEB8EC1B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35" y="3362463"/>
            <a:ext cx="4536204" cy="8757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(Price vs Individual </a:t>
            </a:r>
            <a:r>
              <a:rPr lang="en-US" dirty="0" err="1"/>
              <a:t>Variabel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A28B3-E52F-E237-2953-A4ED54BC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4" y="1490140"/>
            <a:ext cx="6374296" cy="3028611"/>
          </a:xfrm>
          <a:prstGeom prst="rect">
            <a:avLst/>
          </a:prstGeom>
        </p:spPr>
      </p:pic>
      <p:sp>
        <p:nvSpPr>
          <p:cNvPr id="9" name="Google Shape;297;p43">
            <a:extLst>
              <a:ext uri="{FF2B5EF4-FFF2-40B4-BE49-F238E27FC236}">
                <a16:creationId xmlns:a16="http://schemas.microsoft.com/office/drawing/2014/main" id="{88D5C64E-4E32-472D-57D4-8D5759F82846}"/>
              </a:ext>
            </a:extLst>
          </p:cNvPr>
          <p:cNvSpPr txBox="1">
            <a:spLocks/>
          </p:cNvSpPr>
          <p:nvPr/>
        </p:nvSpPr>
        <p:spPr>
          <a:xfrm>
            <a:off x="501339" y="65677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000" dirty="0"/>
              <a:t>1. EDA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Price VS Wheelbase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curbweight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boreratio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444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3774" y="938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(Price vs Individual </a:t>
            </a:r>
            <a:r>
              <a:rPr lang="en-US" dirty="0" err="1"/>
              <a:t>Variabel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" name="Google Shape;297;p43">
            <a:extLst>
              <a:ext uri="{FF2B5EF4-FFF2-40B4-BE49-F238E27FC236}">
                <a16:creationId xmlns:a16="http://schemas.microsoft.com/office/drawing/2014/main" id="{88D5C64E-4E32-472D-57D4-8D5759F82846}"/>
              </a:ext>
            </a:extLst>
          </p:cNvPr>
          <p:cNvSpPr txBox="1">
            <a:spLocks/>
          </p:cNvSpPr>
          <p:nvPr/>
        </p:nvSpPr>
        <p:spPr>
          <a:xfrm>
            <a:off x="501339" y="65677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000" dirty="0"/>
              <a:t>1. EDA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Price VS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carlength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carwidth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carheight</a:t>
            </a:r>
            <a:r>
              <a:rPr lang="en-US" sz="2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C9FB4-4704-3305-7274-B1C3F6E0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4" y="1386402"/>
            <a:ext cx="6599583" cy="310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286</Words>
  <Application>Microsoft Office PowerPoint</Application>
  <PresentationFormat>On-screen Show (16:9)</PresentationFormat>
  <Paragraphs>46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Albert Sans</vt:lpstr>
      <vt:lpstr>Arial</vt:lpstr>
      <vt:lpstr>Helvetica Neue</vt:lpstr>
      <vt:lpstr>Anybody SemiBold</vt:lpstr>
      <vt:lpstr>Data Analysis Consulting by Slidesgo</vt:lpstr>
      <vt:lpstr>Car Prices Prediction</vt:lpstr>
      <vt:lpstr>02</vt:lpstr>
      <vt:lpstr>Background &amp; Data Understanding</vt:lpstr>
      <vt:lpstr>Background</vt:lpstr>
      <vt:lpstr>Data Understanding</vt:lpstr>
      <vt:lpstr>Exploratory Data Analysis</vt:lpstr>
      <vt:lpstr>Overview Price Summary Distribution</vt:lpstr>
      <vt:lpstr>EDA (Price vs Individual Variabel)</vt:lpstr>
      <vt:lpstr>EDA (Price vs Individual Variabel)</vt:lpstr>
      <vt:lpstr>EDA (Price vs Individual Variabel)</vt:lpstr>
      <vt:lpstr>EDA (Price vs Individual Variabel)</vt:lpstr>
      <vt:lpstr>EDA (Price vs Individual Variabel)</vt:lpstr>
      <vt:lpstr>EDA (Price vs Individual Variabel)</vt:lpstr>
      <vt:lpstr>EDA (Price vs Individual Variabel)</vt:lpstr>
      <vt:lpstr>Modelling</vt:lpstr>
      <vt:lpstr>Data Preparation &amp; Preprocessing</vt:lpstr>
      <vt:lpstr>Data Modelling Linear Regression Non RFE</vt:lpstr>
      <vt:lpstr>Data Modelling Linear Regression with RFE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Prices Prediction</dc:title>
  <dc:creator>Ridwan Prasetyo</dc:creator>
  <cp:lastModifiedBy>Ridwan Prasetyo</cp:lastModifiedBy>
  <cp:revision>2</cp:revision>
  <dcterms:modified xsi:type="dcterms:W3CDTF">2023-06-01T14:19:13Z</dcterms:modified>
</cp:coreProperties>
</file>