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Old Standard TT"/>
      <p:regular r:id="rId38"/>
      <p:bold r:id="rId39"/>
      <p: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39" Type="http://schemas.openxmlformats.org/officeDocument/2006/relationships/font" Target="fonts/OldStandardTT-bold.fntdata"/><Relationship Id="rId16" Type="http://schemas.openxmlformats.org/officeDocument/2006/relationships/slide" Target="slides/slide12.xml"/><Relationship Id="rId38" Type="http://schemas.openxmlformats.org/officeDocument/2006/relationships/font" Target="fonts/OldStandardT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9ef7790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9ef7790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9ef7790d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9ef7790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9ef7790d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9ef7790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9ef7790d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9ef7790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c9ef7790d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c9ef7790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9ef7790d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c9ef7790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c9ec0cbf5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c9ec0cb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9a1433e1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9a1433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9ef7790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c9ef779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c9a1433e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c9a1433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9ec0cbf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9ec0cb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9ec0cbf5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9ec0cb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9ec0cbf5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9ec0cbf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9ec0cbf5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9ec0cb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22dace615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22dace61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7f435d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27f435d6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c9ef7790d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c9ef7790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27f435d6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27f435d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9a1433e1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9a1433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9a1433e1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9a1433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9a1433e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9a1433e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9ec0cb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9ec0cb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9a1433e1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9a1433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  <a:defRPr sz="5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3600" y="5120852"/>
            <a:ext cx="10824900" cy="105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600" y="1386200"/>
            <a:ext cx="11360700" cy="280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5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62233"/>
            <a:ext cx="5333100" cy="452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4000" y="1843133"/>
            <a:ext cx="5393700" cy="177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ld Standard TT"/>
              <a:buNone/>
              <a:defRPr sz="4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62133"/>
            <a:ext cx="113607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  <a:defRPr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○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Old Standard TT"/>
              <a:buChar char="■"/>
              <a:defRPr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26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21100" y="1620050"/>
            <a:ext cx="10824900" cy="29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6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MSPR </a:t>
            </a:r>
            <a:endParaRPr b="1"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Conception, développement et intégration d’une solution applicative</a:t>
            </a:r>
            <a:endParaRPr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83600" y="5074675"/>
            <a:ext cx="8495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fr-FR" sz="18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Simon HIRIBARNE - Mohamed EL KHARRAZ - Bilel CHOUGRANE</a:t>
            </a:r>
            <a:endParaRPr i="1" sz="18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575" y="5320875"/>
            <a:ext cx="1438600" cy="1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2: Ajout de données des pharmacies avec la géolocalisation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75" y="1668950"/>
            <a:ext cx="9686508" cy="49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50" y="628650"/>
            <a:ext cx="7467600" cy="56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750" y="628650"/>
            <a:ext cx="4182450" cy="24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5" y="2617250"/>
            <a:ext cx="11887201" cy="424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2: Firebase 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7900"/>
            <a:ext cx="11887201" cy="469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2118850"/>
            <a:ext cx="681990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2: Gestion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1325"/>
            <a:ext cx="11887199" cy="494087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2: Ajout de données des pharmacies avec la géolocalisation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/>
        </p:nvSpPr>
        <p:spPr>
          <a:xfrm>
            <a:off x="254900" y="1796525"/>
            <a:ext cx="2112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Lato"/>
                <a:ea typeface="Lato"/>
                <a:cs typeface="Lato"/>
                <a:sym typeface="Lato"/>
              </a:rPr>
              <a:t>Détail des besoins: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3: Mise en place de formulaire et recueil des données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147700" y="2397600"/>
            <a:ext cx="78966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fr-FR" sz="1600">
                <a:solidFill>
                  <a:schemeClr val="dk1"/>
                </a:solidFill>
              </a:rPr>
              <a:t>Mettre en place des formulaires à destination des DMO afin d’obtenir des informations sur les officines.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fr-FR" sz="1600">
                <a:solidFill>
                  <a:schemeClr val="dk1"/>
                </a:solidFill>
              </a:rPr>
              <a:t>Ces formulaires contiennent des questions à choix multiples ou des questions ouvertes.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fr-FR" sz="1600">
                <a:solidFill>
                  <a:schemeClr val="dk1"/>
                </a:solidFill>
              </a:rPr>
              <a:t>Le recueil des données se fera au format JSON et sera mis à jour quotidiennement suivant les réponses des DMO.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fr-FR" sz="1600">
                <a:solidFill>
                  <a:schemeClr val="dk1"/>
                </a:solidFill>
              </a:rPr>
              <a:t>Il sera téléchargeable par Nivantis.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fr-FR" sz="1600">
                <a:solidFill>
                  <a:schemeClr val="dk1"/>
                </a:solidFill>
              </a:rPr>
              <a:t>La création et mise à jour des formulaires, ainsi que le téléchargement des réponses devront être facilement réalisables par Nivantis.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3: Récupération des données.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13" y="1870900"/>
            <a:ext cx="11898373" cy="26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669825"/>
            <a:ext cx="6476807" cy="20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2075" y="4669825"/>
            <a:ext cx="5193100" cy="5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2075" y="5358325"/>
            <a:ext cx="4090499" cy="13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2100"/>
            <a:ext cx="11887201" cy="619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/>
          <p:nvPr/>
        </p:nvSpPr>
        <p:spPr>
          <a:xfrm>
            <a:off x="0" y="26326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Démonstration de la version 3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54000" y="157403"/>
            <a:ext cx="5393700" cy="1126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ato"/>
                <a:ea typeface="Lato"/>
                <a:cs typeface="Lato"/>
                <a:sym typeface="Lato"/>
              </a:rPr>
              <a:t>CONTEXTE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124250" y="2213600"/>
            <a:ext cx="3714900" cy="67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ato"/>
                <a:ea typeface="Lato"/>
                <a:cs typeface="Lato"/>
                <a:sym typeface="Lato"/>
              </a:rPr>
              <a:t>Nivantis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6382950" y="493550"/>
            <a:ext cx="3423900" cy="454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fr-FR">
                <a:latin typeface="Lato"/>
                <a:ea typeface="Lato"/>
                <a:cs typeface="Lato"/>
                <a:sym typeface="Lato"/>
              </a:rPr>
              <a:t>Définition des besoins 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628050" y="1354050"/>
            <a:ext cx="5045400" cy="27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DF8"/>
                </a:solidFill>
                <a:latin typeface="Lato"/>
                <a:ea typeface="Lato"/>
                <a:cs typeface="Lato"/>
                <a:sym typeface="Lato"/>
              </a:rPr>
              <a:t>Version 1: Calculatrice et outil d’optimisation des achats d’une pharmacie</a:t>
            </a:r>
            <a:endParaRPr sz="1800">
              <a:solidFill>
                <a:srgbClr val="FFFDF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DF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DF8"/>
                </a:solidFill>
                <a:latin typeface="Lato"/>
                <a:ea typeface="Lato"/>
                <a:cs typeface="Lato"/>
                <a:sym typeface="Lato"/>
              </a:rPr>
              <a:t>Version 2: Ajout de données des Pharmacies avec la géolocalisation.</a:t>
            </a:r>
            <a:endParaRPr sz="1800">
              <a:solidFill>
                <a:srgbClr val="FFFDF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DF8"/>
                </a:solidFill>
                <a:latin typeface="Lato"/>
                <a:ea typeface="Lato"/>
                <a:cs typeface="Lato"/>
                <a:sym typeface="Lato"/>
              </a:rPr>
              <a:t>Version 3: Mise en place de formulaire et recueil des données.</a:t>
            </a:r>
            <a:endParaRPr sz="1800">
              <a:solidFill>
                <a:srgbClr val="FFFDF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DF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DF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ésultat de recherche d'images pour &quot;pharmacie logo.png&quot;"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163" y="2985475"/>
            <a:ext cx="1635075" cy="18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3</a:t>
            </a: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Tests unitaires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4" y="1752650"/>
            <a:ext cx="109156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1794" y="3218825"/>
            <a:ext cx="7809309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50" y="4685000"/>
            <a:ext cx="11887198" cy="140122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/>
          <p:nvPr/>
        </p:nvSpPr>
        <p:spPr>
          <a:xfrm>
            <a:off x="376650" y="1673950"/>
            <a:ext cx="11299200" cy="1401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/>
          <p:nvPr/>
        </p:nvSpPr>
        <p:spPr>
          <a:xfrm>
            <a:off x="502200" y="3132225"/>
            <a:ext cx="10601700" cy="1306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55800" y="4575475"/>
            <a:ext cx="12010500" cy="1674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0" y="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Intégration continue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2076925"/>
            <a:ext cx="64198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/>
          <p:nvPr/>
        </p:nvSpPr>
        <p:spPr>
          <a:xfrm>
            <a:off x="0" y="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Intégration continue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328" y="1645550"/>
            <a:ext cx="8075343" cy="496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/>
          <p:nvPr/>
        </p:nvSpPr>
        <p:spPr>
          <a:xfrm>
            <a:off x="0" y="26326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Démonstration de l’i</a:t>
            </a: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ntégration continue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683600" y="3133400"/>
            <a:ext cx="7386300" cy="1421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ctrTitle"/>
          </p:nvPr>
        </p:nvSpPr>
        <p:spPr>
          <a:xfrm>
            <a:off x="683600" y="2524400"/>
            <a:ext cx="108249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fr-FR">
                <a:latin typeface="Lato"/>
                <a:ea typeface="Lato"/>
                <a:cs typeface="Lato"/>
                <a:sym typeface="Lato"/>
              </a:rPr>
              <a:t>MERCI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Lato"/>
                <a:ea typeface="Lato"/>
                <a:cs typeface="Lato"/>
                <a:sym typeface="Lato"/>
              </a:rPr>
              <a:t>OUTILS :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937" y="1748700"/>
            <a:ext cx="3680151" cy="201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6899" r="-6900" t="0"/>
          <a:stretch/>
        </p:blipFill>
        <p:spPr>
          <a:xfrm>
            <a:off x="1706937" y="4038375"/>
            <a:ext cx="4023652" cy="201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1961" y="1748702"/>
            <a:ext cx="2874060" cy="2011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associée"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2919" y="4038376"/>
            <a:ext cx="3432144" cy="20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latin typeface="Lato"/>
                <a:ea typeface="Lato"/>
                <a:cs typeface="Lato"/>
                <a:sym typeface="Lato"/>
              </a:rPr>
              <a:t>RÉPARTITION</a:t>
            </a:r>
            <a:r>
              <a:rPr b="1" lang="fr-FR">
                <a:latin typeface="Lato"/>
                <a:ea typeface="Lato"/>
                <a:cs typeface="Lato"/>
                <a:sym typeface="Lato"/>
              </a:rPr>
              <a:t> DES </a:t>
            </a:r>
            <a:r>
              <a:rPr b="1" lang="fr-FR">
                <a:latin typeface="Lato"/>
                <a:ea typeface="Lato"/>
                <a:cs typeface="Lato"/>
                <a:sym typeface="Lato"/>
              </a:rPr>
              <a:t>TÂCHES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021100" y="2151150"/>
            <a:ext cx="8149800" cy="37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fr-FR" u="sng">
                <a:latin typeface="Lato"/>
                <a:ea typeface="Lato"/>
                <a:cs typeface="Lato"/>
                <a:sym typeface="Lato"/>
              </a:rPr>
              <a:t>V1 - Calculatrice : </a:t>
            </a:r>
            <a:r>
              <a:rPr lang="fr-FR">
                <a:latin typeface="Lato"/>
                <a:ea typeface="Lato"/>
                <a:cs typeface="Lato"/>
                <a:sym typeface="Lato"/>
              </a:rPr>
              <a:t> 	- </a:t>
            </a:r>
            <a:r>
              <a:rPr lang="fr-FR" sz="1800">
                <a:latin typeface="Lato"/>
                <a:ea typeface="Lato"/>
                <a:cs typeface="Lato"/>
                <a:sym typeface="Lato"/>
              </a:rPr>
              <a:t>EL KHARRAZ Mohamed</a:t>
            </a:r>
            <a:endParaRPr i="1" sz="18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i="1" lang="fr-FR" u="sng">
                <a:latin typeface="Lato"/>
                <a:ea typeface="Lato"/>
                <a:cs typeface="Lato"/>
                <a:sym typeface="Lato"/>
              </a:rPr>
              <a:t>V2 - Géolocalisation</a:t>
            </a:r>
            <a:r>
              <a:rPr i="1" lang="fr-FR" u="sng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fr-FR">
                <a:latin typeface="Lato"/>
                <a:ea typeface="Lato"/>
                <a:cs typeface="Lato"/>
                <a:sym typeface="Lato"/>
              </a:rPr>
              <a:t>  	- </a:t>
            </a:r>
            <a:r>
              <a:rPr lang="fr-FR" sz="1800">
                <a:latin typeface="Lato"/>
                <a:ea typeface="Lato"/>
                <a:cs typeface="Lato"/>
                <a:sym typeface="Lato"/>
              </a:rPr>
              <a:t>HIRIBARNE Simon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i="1" lang="fr-FR" u="sng">
                <a:latin typeface="Lato"/>
                <a:ea typeface="Lato"/>
                <a:cs typeface="Lato"/>
                <a:sym typeface="Lato"/>
              </a:rPr>
              <a:t>V3 - Formulaires</a:t>
            </a:r>
            <a:r>
              <a:rPr lang="fr-FR">
                <a:latin typeface="Lato"/>
                <a:ea typeface="Lato"/>
                <a:cs typeface="Lato"/>
                <a:sym typeface="Lato"/>
              </a:rPr>
              <a:t>: 		- </a:t>
            </a:r>
            <a:r>
              <a:rPr lang="fr-FR" sz="1800">
                <a:latin typeface="Lato"/>
                <a:ea typeface="Lato"/>
                <a:cs typeface="Lato"/>
                <a:sym typeface="Lato"/>
              </a:rPr>
              <a:t>EL KHARRAZ Mohamed </a:t>
            </a:r>
            <a:r>
              <a:rPr lang="fr-FR" sz="1400">
                <a:latin typeface="Lato"/>
                <a:ea typeface="Lato"/>
                <a:cs typeface="Lato"/>
                <a:sym typeface="Lato"/>
              </a:rPr>
              <a:t>(Front-end/ Tests Unitaires)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457200" lvl="0" marL="22860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fr-FR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fr-FR" sz="1800">
                <a:latin typeface="Lato"/>
                <a:ea typeface="Lato"/>
                <a:cs typeface="Lato"/>
                <a:sym typeface="Lato"/>
              </a:rPr>
              <a:t>CHOUGRANE Bilel </a:t>
            </a:r>
            <a:r>
              <a:rPr lang="fr-FR" sz="1400">
                <a:latin typeface="Lato"/>
                <a:ea typeface="Lato"/>
                <a:cs typeface="Lato"/>
                <a:sym typeface="Lato"/>
              </a:rPr>
              <a:t>(Fire Base/Authentification)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FR" u="sng">
                <a:latin typeface="Lato"/>
                <a:ea typeface="Lato"/>
                <a:cs typeface="Lato"/>
                <a:sym typeface="Lato"/>
              </a:rPr>
              <a:t>Intégration Continue</a:t>
            </a:r>
            <a:r>
              <a:rPr i="1" lang="fr-FR" u="sng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fr-FR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fr-FR" sz="1800">
                <a:latin typeface="Lato"/>
                <a:ea typeface="Lato"/>
                <a:cs typeface="Lato"/>
                <a:sym typeface="Lato"/>
              </a:rPr>
              <a:t>EL KHARRAZ Mohamed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54900" y="1796525"/>
            <a:ext cx="2112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Lato"/>
                <a:ea typeface="Lato"/>
                <a:cs typeface="Lato"/>
                <a:sym typeface="Lato"/>
              </a:rPr>
              <a:t>Détail des besoins: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1: Calculatrice et outil d’optimisation des achats d’une pharmacie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147700" y="2397600"/>
            <a:ext cx="78966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</a:rPr>
              <a:t>A partir de calculs simples et grâce à une interface intuitive, l’application est capable de fournir les données suivantes 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</a:rPr>
              <a:t>Cette version ne nécessite pas de base produits/clients et donc pas de connexion à internet.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</a:rPr>
              <a:t>Les formules de calculs sont les suivantes 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-          </a:t>
            </a:r>
            <a:r>
              <a:rPr b="1" lang="fr-FR" sz="1600">
                <a:solidFill>
                  <a:schemeClr val="dk1"/>
                </a:solidFill>
              </a:rPr>
              <a:t>Taux de remise</a:t>
            </a:r>
            <a:r>
              <a:rPr lang="fr-FR" sz="1600">
                <a:solidFill>
                  <a:schemeClr val="dk1"/>
                </a:solidFill>
              </a:rPr>
              <a:t> = (1 – Prix d’achat net / Prix d’achat brut) x 100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-          </a:t>
            </a:r>
            <a:r>
              <a:rPr b="1" lang="fr-FR" sz="1600">
                <a:solidFill>
                  <a:schemeClr val="dk1"/>
                </a:solidFill>
              </a:rPr>
              <a:t>Prix d’achat net</a:t>
            </a:r>
            <a:r>
              <a:rPr lang="fr-FR" sz="1600">
                <a:solidFill>
                  <a:schemeClr val="dk1"/>
                </a:solidFill>
              </a:rPr>
              <a:t> = Prix d’achat brut x (1 – taux de remise)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-          </a:t>
            </a:r>
            <a:r>
              <a:rPr b="1" lang="fr-FR" sz="1600">
                <a:solidFill>
                  <a:schemeClr val="dk1"/>
                </a:solidFill>
              </a:rPr>
              <a:t>Prix de vente net</a:t>
            </a:r>
            <a:r>
              <a:rPr lang="fr-FR" sz="1600">
                <a:solidFill>
                  <a:schemeClr val="dk1"/>
                </a:solidFill>
              </a:rPr>
              <a:t> = prix d’achat net x coefficient multiplicateur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600">
                <a:solidFill>
                  <a:schemeClr val="dk1"/>
                </a:solidFill>
              </a:rPr>
              <a:t>-          </a:t>
            </a:r>
            <a:r>
              <a:rPr b="1" lang="fr-FR" sz="1600">
                <a:solidFill>
                  <a:schemeClr val="dk1"/>
                </a:solidFill>
              </a:rPr>
              <a:t>Coefficient multiplicateur</a:t>
            </a:r>
            <a:r>
              <a:rPr lang="fr-FR" sz="1600">
                <a:solidFill>
                  <a:schemeClr val="dk1"/>
                </a:solidFill>
              </a:rPr>
              <a:t> = Prix de vente net / Prix d’achat net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1: </a:t>
            </a: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Aperçu</a:t>
            </a: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l’application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750" y="1631000"/>
            <a:ext cx="12191998" cy="29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900" y="5730262"/>
            <a:ext cx="3451150" cy="9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8900" y="4728937"/>
            <a:ext cx="3451150" cy="100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7575" y="5665100"/>
            <a:ext cx="3047575" cy="10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7569" y="4598674"/>
            <a:ext cx="3047587" cy="10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353950" y="4598675"/>
            <a:ext cx="11039100" cy="2223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26326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Démonstration</a:t>
            </a: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la version 1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1: Tests unitaires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35" y="1752650"/>
            <a:ext cx="4548650" cy="17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339" y="1752650"/>
            <a:ext cx="5970138" cy="179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482" y="3726762"/>
            <a:ext cx="5665850" cy="11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063" y="4971975"/>
            <a:ext cx="4386995" cy="11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7437" y="4971970"/>
            <a:ext cx="4865941" cy="111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694" y="3703075"/>
            <a:ext cx="4717732" cy="111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/>
          <p:nvPr/>
        </p:nvSpPr>
        <p:spPr>
          <a:xfrm>
            <a:off x="331850" y="1714500"/>
            <a:ext cx="4866000" cy="1836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31850" y="3665050"/>
            <a:ext cx="4866000" cy="1224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31850" y="4928000"/>
            <a:ext cx="4866000" cy="1224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5826850" y="1714500"/>
            <a:ext cx="6141600" cy="19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5895350" y="3703075"/>
            <a:ext cx="6141600" cy="11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5826850" y="4889875"/>
            <a:ext cx="6141600" cy="1263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254900" y="1796525"/>
            <a:ext cx="21123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Lato"/>
                <a:ea typeface="Lato"/>
                <a:cs typeface="Lato"/>
                <a:sym typeface="Lato"/>
              </a:rPr>
              <a:t>Détail des besoins: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0" y="7550"/>
            <a:ext cx="12192000" cy="159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2: Ajout de données des pharmacies avec la géolocalisation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147700" y="2397600"/>
            <a:ext cx="7896600" cy="3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fr-FR" sz="1600">
                <a:solidFill>
                  <a:schemeClr val="dk1"/>
                </a:solidFill>
              </a:rPr>
              <a:t>Dans un deuxième temps, Nivantis souhaite fournir un ensemble de données au DMO concernant la pharmacie à proximité (géolocalisation + identification manuelle si absence de réseau).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fr-FR" sz="1600">
                <a:solidFill>
                  <a:schemeClr val="dk1"/>
                </a:solidFill>
              </a:rPr>
              <a:t>Ces données sont par exemple, les achats par produit de la pharmacie, les ventes, les besoins en formation…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fr-FR" sz="1600">
                <a:solidFill>
                  <a:schemeClr val="dk1"/>
                </a:solidFill>
              </a:rPr>
              <a:t>Ces données proviennent d’une base clientèle qui doit être régulièrement et facilement mise à jour par Nivantis.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