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obby Jones Condensed Soft" charset="1" panose="00000000000000000000"/>
      <p:regular r:id="rId18"/>
    </p:embeddedFont>
    <p:embeddedFont>
      <p:font typeface="Balsamiq Sans" charset="1" panose="02000603000000000000"/>
      <p:regular r:id="rId19"/>
    </p:embeddedFont>
    <p:embeddedFont>
      <p:font typeface="Higuen Elegant Serif" charset="1" panose="00000000000000000000"/>
      <p:regular r:id="rId20"/>
    </p:embeddedFont>
    <p:embeddedFont>
      <p:font typeface="Poly" charset="1" panose="0204050305040000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707040">
            <a:off x="3011192" y="4572826"/>
            <a:ext cx="10909793" cy="2978099"/>
          </a:xfrm>
          <a:custGeom>
            <a:avLst/>
            <a:gdLst/>
            <a:ahLst/>
            <a:cxnLst/>
            <a:rect r="r" b="b" t="t" l="l"/>
            <a:pathLst>
              <a:path h="2978099" w="10909793">
                <a:moveTo>
                  <a:pt x="0" y="0"/>
                </a:moveTo>
                <a:lnTo>
                  <a:pt x="10909792" y="0"/>
                </a:lnTo>
                <a:lnTo>
                  <a:pt x="10909792" y="2978099"/>
                </a:lnTo>
                <a:lnTo>
                  <a:pt x="0" y="2978099"/>
                </a:lnTo>
                <a:lnTo>
                  <a:pt x="0" y="0"/>
                </a:lnTo>
                <a:close/>
              </a:path>
            </a:pathLst>
          </a:custGeom>
          <a:blipFill>
            <a:blip r:embed="rId3">
              <a:alphaModFix amt="46000"/>
            </a:blip>
            <a:stretch>
              <a:fillRect l="0" t="0" r="0" b="-28705"/>
            </a:stretch>
          </a:blipFill>
        </p:spPr>
      </p:sp>
      <p:sp>
        <p:nvSpPr>
          <p:cNvPr name="Freeform 4" id="4"/>
          <p:cNvSpPr/>
          <p:nvPr/>
        </p:nvSpPr>
        <p:spPr>
          <a:xfrm flipH="false" flipV="false" rot="0">
            <a:off x="2372703" y="3899535"/>
            <a:ext cx="11597588" cy="3626882"/>
          </a:xfrm>
          <a:custGeom>
            <a:avLst/>
            <a:gdLst/>
            <a:ahLst/>
            <a:cxnLst/>
            <a:rect r="r" b="b" t="t" l="l"/>
            <a:pathLst>
              <a:path h="3626882" w="11597588">
                <a:moveTo>
                  <a:pt x="0" y="0"/>
                </a:moveTo>
                <a:lnTo>
                  <a:pt x="11597589" y="0"/>
                </a:lnTo>
                <a:lnTo>
                  <a:pt x="11597589" y="3626882"/>
                </a:lnTo>
                <a:lnTo>
                  <a:pt x="0" y="36268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601111">
            <a:off x="14722921" y="1074029"/>
            <a:ext cx="1462193" cy="4104401"/>
          </a:xfrm>
          <a:custGeom>
            <a:avLst/>
            <a:gdLst/>
            <a:ahLst/>
            <a:cxnLst/>
            <a:rect r="r" b="b" t="t" l="l"/>
            <a:pathLst>
              <a:path h="4104401" w="1462193">
                <a:moveTo>
                  <a:pt x="1462193" y="0"/>
                </a:moveTo>
                <a:lnTo>
                  <a:pt x="0" y="0"/>
                </a:lnTo>
                <a:lnTo>
                  <a:pt x="0" y="4104401"/>
                </a:lnTo>
                <a:lnTo>
                  <a:pt x="1462193" y="4104401"/>
                </a:lnTo>
                <a:lnTo>
                  <a:pt x="14621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65709">
            <a:off x="1004149" y="6968703"/>
            <a:ext cx="1651989" cy="2368442"/>
          </a:xfrm>
          <a:custGeom>
            <a:avLst/>
            <a:gdLst/>
            <a:ahLst/>
            <a:cxnLst/>
            <a:rect r="r" b="b" t="t" l="l"/>
            <a:pathLst>
              <a:path h="2368442" w="1651989">
                <a:moveTo>
                  <a:pt x="0" y="0"/>
                </a:moveTo>
                <a:lnTo>
                  <a:pt x="1651989" y="0"/>
                </a:lnTo>
                <a:lnTo>
                  <a:pt x="1651989" y="2368443"/>
                </a:lnTo>
                <a:lnTo>
                  <a:pt x="0" y="23684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387379" y="7351911"/>
            <a:ext cx="6831416" cy="691912"/>
          </a:xfrm>
          <a:custGeom>
            <a:avLst/>
            <a:gdLst/>
            <a:ahLst/>
            <a:cxnLst/>
            <a:rect r="r" b="b" t="t" l="l"/>
            <a:pathLst>
              <a:path h="691912" w="6831416">
                <a:moveTo>
                  <a:pt x="0" y="0"/>
                </a:moveTo>
                <a:lnTo>
                  <a:pt x="6831415" y="0"/>
                </a:lnTo>
                <a:lnTo>
                  <a:pt x="6831415" y="691912"/>
                </a:lnTo>
                <a:lnTo>
                  <a:pt x="0" y="6919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6686778">
            <a:off x="-21980" y="366555"/>
            <a:ext cx="3704248" cy="3334352"/>
          </a:xfrm>
          <a:custGeom>
            <a:avLst/>
            <a:gdLst/>
            <a:ahLst/>
            <a:cxnLst/>
            <a:rect r="r" b="b" t="t" l="l"/>
            <a:pathLst>
              <a:path h="3334352" w="3704248">
                <a:moveTo>
                  <a:pt x="0" y="0"/>
                </a:moveTo>
                <a:lnTo>
                  <a:pt x="3704247" y="0"/>
                </a:lnTo>
                <a:lnTo>
                  <a:pt x="3704247" y="3334351"/>
                </a:lnTo>
                <a:lnTo>
                  <a:pt x="0" y="3334351"/>
                </a:lnTo>
                <a:lnTo>
                  <a:pt x="0" y="0"/>
                </a:lnTo>
                <a:close/>
              </a:path>
            </a:pathLst>
          </a:custGeom>
          <a:blipFill>
            <a:blip r:embed="rId12">
              <a:extLst>
                <a:ext uri="{96DAC541-7B7A-43D3-8B79-37D633B846F1}">
                  <asvg:svgBlip xmlns:asvg="http://schemas.microsoft.com/office/drawing/2016/SVG/main" r:embed="rId13"/>
                </a:ext>
              </a:extLst>
            </a:blip>
            <a:stretch>
              <a:fillRect l="-43918" t="0" r="0" b="0"/>
            </a:stretch>
          </a:blipFill>
        </p:spPr>
      </p:sp>
      <p:sp>
        <p:nvSpPr>
          <p:cNvPr name="Freeform 9" id="9"/>
          <p:cNvSpPr/>
          <p:nvPr/>
        </p:nvSpPr>
        <p:spPr>
          <a:xfrm flipH="true" flipV="false" rot="-485834">
            <a:off x="14251158" y="7059692"/>
            <a:ext cx="3703317" cy="3333514"/>
          </a:xfrm>
          <a:custGeom>
            <a:avLst/>
            <a:gdLst/>
            <a:ahLst/>
            <a:cxnLst/>
            <a:rect r="r" b="b" t="t" l="l"/>
            <a:pathLst>
              <a:path h="3333514" w="3703317">
                <a:moveTo>
                  <a:pt x="3703317" y="0"/>
                </a:moveTo>
                <a:lnTo>
                  <a:pt x="0" y="0"/>
                </a:lnTo>
                <a:lnTo>
                  <a:pt x="0" y="3333514"/>
                </a:lnTo>
                <a:lnTo>
                  <a:pt x="3703317" y="3333514"/>
                </a:lnTo>
                <a:lnTo>
                  <a:pt x="3703317" y="0"/>
                </a:lnTo>
                <a:close/>
              </a:path>
            </a:pathLst>
          </a:custGeom>
          <a:blipFill>
            <a:blip r:embed="rId12">
              <a:extLst>
                <a:ext uri="{96DAC541-7B7A-43D3-8B79-37D633B846F1}">
                  <asvg:svgBlip xmlns:asvg="http://schemas.microsoft.com/office/drawing/2016/SVG/main" r:embed="rId13"/>
                </a:ext>
              </a:extLst>
            </a:blip>
            <a:stretch>
              <a:fillRect l="-43918" t="0" r="0" b="0"/>
            </a:stretch>
          </a:blipFill>
        </p:spPr>
      </p:sp>
      <p:sp>
        <p:nvSpPr>
          <p:cNvPr name="Freeform 10" id="10"/>
          <p:cNvSpPr/>
          <p:nvPr/>
        </p:nvSpPr>
        <p:spPr>
          <a:xfrm flipH="false" flipV="false" rot="-6095148">
            <a:off x="5273305" y="1535167"/>
            <a:ext cx="1006590" cy="1116883"/>
          </a:xfrm>
          <a:custGeom>
            <a:avLst/>
            <a:gdLst/>
            <a:ahLst/>
            <a:cxnLst/>
            <a:rect r="r" b="b" t="t" l="l"/>
            <a:pathLst>
              <a:path h="1116883" w="1006590">
                <a:moveTo>
                  <a:pt x="0" y="0"/>
                </a:moveTo>
                <a:lnTo>
                  <a:pt x="1006590" y="0"/>
                </a:lnTo>
                <a:lnTo>
                  <a:pt x="1006590" y="1116882"/>
                </a:lnTo>
                <a:lnTo>
                  <a:pt x="0" y="111688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8678228" y="3556635"/>
            <a:ext cx="165735" cy="257175"/>
            <a:chOff x="0" y="0"/>
            <a:chExt cx="220980" cy="342900"/>
          </a:xfrm>
        </p:grpSpPr>
        <p:sp>
          <p:nvSpPr>
            <p:cNvPr name="Freeform 12" id="12"/>
            <p:cNvSpPr/>
            <p:nvPr/>
          </p:nvSpPr>
          <p:spPr>
            <a:xfrm flipH="false" flipV="false" rot="0">
              <a:off x="46990" y="46990"/>
              <a:ext cx="123190" cy="245110"/>
            </a:xfrm>
            <a:custGeom>
              <a:avLst/>
              <a:gdLst/>
              <a:ahLst/>
              <a:cxnLst/>
              <a:rect r="r" b="b" t="t" l="l"/>
              <a:pathLst>
                <a:path h="245110" w="123190">
                  <a:moveTo>
                    <a:pt x="120650" y="58420"/>
                  </a:moveTo>
                  <a:cubicBezTo>
                    <a:pt x="119380" y="201930"/>
                    <a:pt x="119380" y="212090"/>
                    <a:pt x="110490" y="220980"/>
                  </a:cubicBezTo>
                  <a:cubicBezTo>
                    <a:pt x="100330" y="232410"/>
                    <a:pt x="76200" y="245110"/>
                    <a:pt x="59690" y="245110"/>
                  </a:cubicBezTo>
                  <a:cubicBezTo>
                    <a:pt x="44450" y="243840"/>
                    <a:pt x="21590" y="229870"/>
                    <a:pt x="12700" y="215900"/>
                  </a:cubicBezTo>
                  <a:cubicBezTo>
                    <a:pt x="3810" y="201930"/>
                    <a:pt x="3810" y="175260"/>
                    <a:pt x="10160" y="161290"/>
                  </a:cubicBezTo>
                  <a:cubicBezTo>
                    <a:pt x="13970" y="148590"/>
                    <a:pt x="25400" y="139700"/>
                    <a:pt x="35560" y="133350"/>
                  </a:cubicBezTo>
                  <a:cubicBezTo>
                    <a:pt x="45720" y="128270"/>
                    <a:pt x="60960" y="124460"/>
                    <a:pt x="72390" y="127000"/>
                  </a:cubicBezTo>
                  <a:cubicBezTo>
                    <a:pt x="87630" y="130810"/>
                    <a:pt x="109220" y="147320"/>
                    <a:pt x="116840" y="161290"/>
                  </a:cubicBezTo>
                  <a:cubicBezTo>
                    <a:pt x="123190" y="171450"/>
                    <a:pt x="123190" y="186690"/>
                    <a:pt x="120650" y="198120"/>
                  </a:cubicBezTo>
                  <a:cubicBezTo>
                    <a:pt x="118110" y="209550"/>
                    <a:pt x="111760" y="223520"/>
                    <a:pt x="101600" y="231140"/>
                  </a:cubicBezTo>
                  <a:cubicBezTo>
                    <a:pt x="88900" y="240030"/>
                    <a:pt x="62230" y="245110"/>
                    <a:pt x="46990" y="242570"/>
                  </a:cubicBezTo>
                  <a:cubicBezTo>
                    <a:pt x="35560" y="240030"/>
                    <a:pt x="24130" y="231140"/>
                    <a:pt x="16510" y="220980"/>
                  </a:cubicBezTo>
                  <a:cubicBezTo>
                    <a:pt x="8890" y="212090"/>
                    <a:pt x="6350" y="201930"/>
                    <a:pt x="3810" y="185420"/>
                  </a:cubicBezTo>
                  <a:cubicBezTo>
                    <a:pt x="0" y="156210"/>
                    <a:pt x="0" y="87630"/>
                    <a:pt x="5080" y="58420"/>
                  </a:cubicBezTo>
                  <a:cubicBezTo>
                    <a:pt x="8890" y="40640"/>
                    <a:pt x="12700" y="29210"/>
                    <a:pt x="20320" y="20320"/>
                  </a:cubicBezTo>
                  <a:cubicBezTo>
                    <a:pt x="26670" y="12700"/>
                    <a:pt x="33020" y="6350"/>
                    <a:pt x="43180" y="3810"/>
                  </a:cubicBezTo>
                  <a:cubicBezTo>
                    <a:pt x="54610" y="0"/>
                    <a:pt x="72390" y="0"/>
                    <a:pt x="83820" y="3810"/>
                  </a:cubicBezTo>
                  <a:cubicBezTo>
                    <a:pt x="92710" y="6350"/>
                    <a:pt x="100330" y="12700"/>
                    <a:pt x="106680" y="20320"/>
                  </a:cubicBezTo>
                  <a:cubicBezTo>
                    <a:pt x="114300" y="29210"/>
                    <a:pt x="120650" y="58420"/>
                    <a:pt x="120650" y="58420"/>
                  </a:cubicBezTo>
                </a:path>
              </a:pathLst>
            </a:custGeom>
            <a:solidFill>
              <a:srgbClr val="000000"/>
            </a:solidFill>
            <a:ln cap="sq">
              <a:noFill/>
              <a:prstDash val="solid"/>
              <a:miter/>
            </a:ln>
          </p:spPr>
        </p:sp>
      </p:grpSp>
      <p:grpSp>
        <p:nvGrpSpPr>
          <p:cNvPr name="Group 13" id="13"/>
          <p:cNvGrpSpPr/>
          <p:nvPr/>
        </p:nvGrpSpPr>
        <p:grpSpPr>
          <a:xfrm rot="0">
            <a:off x="9545955" y="4033838"/>
            <a:ext cx="158115" cy="158115"/>
            <a:chOff x="0" y="0"/>
            <a:chExt cx="210820" cy="210820"/>
          </a:xfrm>
        </p:grpSpPr>
        <p:sp>
          <p:nvSpPr>
            <p:cNvPr name="Freeform 14" id="14"/>
            <p:cNvSpPr/>
            <p:nvPr/>
          </p:nvSpPr>
          <p:spPr>
            <a:xfrm flipH="false" flipV="false" rot="0">
              <a:off x="45720" y="49530"/>
              <a:ext cx="111760" cy="115570"/>
            </a:xfrm>
            <a:custGeom>
              <a:avLst/>
              <a:gdLst/>
              <a:ahLst/>
              <a:cxnLst/>
              <a:rect r="r" b="b" t="t" l="l"/>
              <a:pathLst>
                <a:path h="115570" w="111760">
                  <a:moveTo>
                    <a:pt x="111760" y="40640"/>
                  </a:moveTo>
                  <a:cubicBezTo>
                    <a:pt x="109220" y="81280"/>
                    <a:pt x="93980" y="102870"/>
                    <a:pt x="80010" y="109220"/>
                  </a:cubicBezTo>
                  <a:cubicBezTo>
                    <a:pt x="66040" y="115570"/>
                    <a:pt x="39370" y="111760"/>
                    <a:pt x="26670" y="106680"/>
                  </a:cubicBezTo>
                  <a:cubicBezTo>
                    <a:pt x="17780" y="102870"/>
                    <a:pt x="11430" y="96520"/>
                    <a:pt x="7620" y="87630"/>
                  </a:cubicBezTo>
                  <a:cubicBezTo>
                    <a:pt x="2540" y="74930"/>
                    <a:pt x="0" y="46990"/>
                    <a:pt x="5080" y="34290"/>
                  </a:cubicBezTo>
                  <a:cubicBezTo>
                    <a:pt x="7620" y="24130"/>
                    <a:pt x="13970" y="17780"/>
                    <a:pt x="21590" y="12700"/>
                  </a:cubicBezTo>
                  <a:cubicBezTo>
                    <a:pt x="27940" y="7620"/>
                    <a:pt x="36830" y="2540"/>
                    <a:pt x="46990" y="1270"/>
                  </a:cubicBezTo>
                  <a:cubicBezTo>
                    <a:pt x="59690" y="0"/>
                    <a:pt x="96520" y="17780"/>
                    <a:pt x="96520" y="17780"/>
                  </a:cubicBezTo>
                </a:path>
              </a:pathLst>
            </a:custGeom>
            <a:solidFill>
              <a:srgbClr val="000000"/>
            </a:solidFill>
            <a:ln cap="sq">
              <a:noFill/>
              <a:prstDash val="solid"/>
              <a:miter/>
            </a:ln>
          </p:spPr>
        </p:sp>
      </p:grpSp>
      <p:grpSp>
        <p:nvGrpSpPr>
          <p:cNvPr name="Group 15" id="15"/>
          <p:cNvGrpSpPr/>
          <p:nvPr/>
        </p:nvGrpSpPr>
        <p:grpSpPr>
          <a:xfrm rot="0">
            <a:off x="8157210" y="2837498"/>
            <a:ext cx="158115" cy="158115"/>
            <a:chOff x="0" y="0"/>
            <a:chExt cx="210820" cy="210820"/>
          </a:xfrm>
        </p:grpSpPr>
        <p:sp>
          <p:nvSpPr>
            <p:cNvPr name="Freeform 16" id="16"/>
            <p:cNvSpPr/>
            <p:nvPr/>
          </p:nvSpPr>
          <p:spPr>
            <a:xfrm flipH="false" flipV="false" rot="0">
              <a:off x="46990" y="49530"/>
              <a:ext cx="110490" cy="115570"/>
            </a:xfrm>
            <a:custGeom>
              <a:avLst/>
              <a:gdLst/>
              <a:ahLst/>
              <a:cxnLst/>
              <a:rect r="r" b="b" t="t" l="l"/>
              <a:pathLst>
                <a:path h="115570" w="110490">
                  <a:moveTo>
                    <a:pt x="110490" y="39370"/>
                  </a:moveTo>
                  <a:cubicBezTo>
                    <a:pt x="107950" y="80010"/>
                    <a:pt x="93980" y="102870"/>
                    <a:pt x="78740" y="109220"/>
                  </a:cubicBezTo>
                  <a:cubicBezTo>
                    <a:pt x="64770" y="115570"/>
                    <a:pt x="39370" y="111760"/>
                    <a:pt x="26670" y="105410"/>
                  </a:cubicBezTo>
                  <a:cubicBezTo>
                    <a:pt x="17780" y="101600"/>
                    <a:pt x="11430" y="95250"/>
                    <a:pt x="7620" y="86360"/>
                  </a:cubicBezTo>
                  <a:cubicBezTo>
                    <a:pt x="1270" y="73660"/>
                    <a:pt x="0" y="46990"/>
                    <a:pt x="3810" y="33020"/>
                  </a:cubicBezTo>
                  <a:cubicBezTo>
                    <a:pt x="6350" y="24130"/>
                    <a:pt x="13970" y="17780"/>
                    <a:pt x="20320" y="11430"/>
                  </a:cubicBezTo>
                  <a:cubicBezTo>
                    <a:pt x="27940" y="6350"/>
                    <a:pt x="35560" y="1270"/>
                    <a:pt x="45720" y="1270"/>
                  </a:cubicBezTo>
                  <a:cubicBezTo>
                    <a:pt x="59690" y="0"/>
                    <a:pt x="96520" y="16510"/>
                    <a:pt x="96520" y="16510"/>
                  </a:cubicBezTo>
                </a:path>
              </a:pathLst>
            </a:custGeom>
            <a:solidFill>
              <a:srgbClr val="000000"/>
            </a:solidFill>
            <a:ln cap="sq">
              <a:noFill/>
              <a:prstDash val="solid"/>
              <a:miter/>
            </a:ln>
          </p:spPr>
        </p:sp>
      </p:grpSp>
      <p:grpSp>
        <p:nvGrpSpPr>
          <p:cNvPr name="Group 17" id="17"/>
          <p:cNvGrpSpPr/>
          <p:nvPr/>
        </p:nvGrpSpPr>
        <p:grpSpPr>
          <a:xfrm rot="0">
            <a:off x="8157210" y="2693670"/>
            <a:ext cx="158115" cy="158115"/>
            <a:chOff x="0" y="0"/>
            <a:chExt cx="210820" cy="210820"/>
          </a:xfrm>
        </p:grpSpPr>
        <p:sp>
          <p:nvSpPr>
            <p:cNvPr name="Freeform 18" id="18"/>
            <p:cNvSpPr/>
            <p:nvPr/>
          </p:nvSpPr>
          <p:spPr>
            <a:xfrm flipH="false" flipV="false" rot="0">
              <a:off x="46990" y="49530"/>
              <a:ext cx="110490" cy="115570"/>
            </a:xfrm>
            <a:custGeom>
              <a:avLst/>
              <a:gdLst/>
              <a:ahLst/>
              <a:cxnLst/>
              <a:rect r="r" b="b" t="t" l="l"/>
              <a:pathLst>
                <a:path h="115570" w="110490">
                  <a:moveTo>
                    <a:pt x="110490" y="40640"/>
                  </a:moveTo>
                  <a:cubicBezTo>
                    <a:pt x="107950" y="81280"/>
                    <a:pt x="93980" y="102870"/>
                    <a:pt x="78740" y="109220"/>
                  </a:cubicBezTo>
                  <a:cubicBezTo>
                    <a:pt x="64770" y="115570"/>
                    <a:pt x="39370" y="111760"/>
                    <a:pt x="26670" y="106680"/>
                  </a:cubicBezTo>
                  <a:cubicBezTo>
                    <a:pt x="17780" y="101600"/>
                    <a:pt x="11430" y="95250"/>
                    <a:pt x="7620" y="86360"/>
                  </a:cubicBezTo>
                  <a:cubicBezTo>
                    <a:pt x="1270" y="73660"/>
                    <a:pt x="0" y="46990"/>
                    <a:pt x="3810" y="34290"/>
                  </a:cubicBezTo>
                  <a:cubicBezTo>
                    <a:pt x="6350" y="24130"/>
                    <a:pt x="13970" y="17780"/>
                    <a:pt x="20320" y="12700"/>
                  </a:cubicBezTo>
                  <a:cubicBezTo>
                    <a:pt x="27940" y="6350"/>
                    <a:pt x="35560" y="1270"/>
                    <a:pt x="45720" y="1270"/>
                  </a:cubicBezTo>
                  <a:cubicBezTo>
                    <a:pt x="59690" y="0"/>
                    <a:pt x="96520" y="16510"/>
                    <a:pt x="96520" y="16510"/>
                  </a:cubicBezTo>
                </a:path>
              </a:pathLst>
            </a:custGeom>
            <a:solidFill>
              <a:srgbClr val="000000"/>
            </a:solidFill>
            <a:ln cap="sq">
              <a:noFill/>
              <a:prstDash val="solid"/>
              <a:miter/>
            </a:ln>
          </p:spPr>
        </p:sp>
      </p:grpSp>
      <p:grpSp>
        <p:nvGrpSpPr>
          <p:cNvPr name="Group 19" id="19"/>
          <p:cNvGrpSpPr/>
          <p:nvPr/>
        </p:nvGrpSpPr>
        <p:grpSpPr>
          <a:xfrm rot="0">
            <a:off x="15334298" y="8582978"/>
            <a:ext cx="161925" cy="156210"/>
            <a:chOff x="0" y="0"/>
            <a:chExt cx="215900" cy="208280"/>
          </a:xfrm>
        </p:grpSpPr>
        <p:sp>
          <p:nvSpPr>
            <p:cNvPr name="Freeform 20" id="20"/>
            <p:cNvSpPr/>
            <p:nvPr/>
          </p:nvSpPr>
          <p:spPr>
            <a:xfrm flipH="false" flipV="false" rot="0">
              <a:off x="50800" y="48260"/>
              <a:ext cx="111760" cy="115570"/>
            </a:xfrm>
            <a:custGeom>
              <a:avLst/>
              <a:gdLst/>
              <a:ahLst/>
              <a:cxnLst/>
              <a:rect r="r" b="b" t="t" l="l"/>
              <a:pathLst>
                <a:path h="115570" w="111760">
                  <a:moveTo>
                    <a:pt x="111760" y="40640"/>
                  </a:moveTo>
                  <a:cubicBezTo>
                    <a:pt x="109220" y="81280"/>
                    <a:pt x="95250" y="102870"/>
                    <a:pt x="81280" y="109220"/>
                  </a:cubicBezTo>
                  <a:cubicBezTo>
                    <a:pt x="67310" y="115570"/>
                    <a:pt x="40640" y="111760"/>
                    <a:pt x="27940" y="106680"/>
                  </a:cubicBezTo>
                  <a:cubicBezTo>
                    <a:pt x="19050" y="102870"/>
                    <a:pt x="12700" y="93980"/>
                    <a:pt x="8890" y="87630"/>
                  </a:cubicBezTo>
                  <a:cubicBezTo>
                    <a:pt x="3810" y="80010"/>
                    <a:pt x="0" y="71120"/>
                    <a:pt x="0" y="60960"/>
                  </a:cubicBezTo>
                  <a:cubicBezTo>
                    <a:pt x="1270" y="46990"/>
                    <a:pt x="10160" y="21590"/>
                    <a:pt x="22860" y="12700"/>
                  </a:cubicBezTo>
                  <a:cubicBezTo>
                    <a:pt x="34290" y="2540"/>
                    <a:pt x="60960" y="0"/>
                    <a:pt x="74930" y="2540"/>
                  </a:cubicBezTo>
                  <a:cubicBezTo>
                    <a:pt x="83820" y="5080"/>
                    <a:pt x="97790" y="16510"/>
                    <a:pt x="97790" y="16510"/>
                  </a:cubicBezTo>
                </a:path>
              </a:pathLst>
            </a:custGeom>
            <a:solidFill>
              <a:srgbClr val="000000"/>
            </a:solidFill>
            <a:ln cap="sq">
              <a:noFill/>
              <a:prstDash val="solid"/>
              <a:miter/>
            </a:ln>
          </p:spPr>
        </p:sp>
      </p:grpSp>
      <p:grpSp>
        <p:nvGrpSpPr>
          <p:cNvPr name="Group 21" id="21"/>
          <p:cNvGrpSpPr/>
          <p:nvPr/>
        </p:nvGrpSpPr>
        <p:grpSpPr>
          <a:xfrm rot="0">
            <a:off x="8210550" y="2920365"/>
            <a:ext cx="158115" cy="158115"/>
            <a:chOff x="0" y="0"/>
            <a:chExt cx="210820" cy="210820"/>
          </a:xfrm>
        </p:grpSpPr>
        <p:sp>
          <p:nvSpPr>
            <p:cNvPr name="Freeform 22" id="22"/>
            <p:cNvSpPr/>
            <p:nvPr/>
          </p:nvSpPr>
          <p:spPr>
            <a:xfrm flipH="false" flipV="false" rot="0">
              <a:off x="45720" y="49530"/>
              <a:ext cx="111760" cy="115570"/>
            </a:xfrm>
            <a:custGeom>
              <a:avLst/>
              <a:gdLst/>
              <a:ahLst/>
              <a:cxnLst/>
              <a:rect r="r" b="b" t="t" l="l"/>
              <a:pathLst>
                <a:path h="115570" w="111760">
                  <a:moveTo>
                    <a:pt x="111760" y="40640"/>
                  </a:moveTo>
                  <a:cubicBezTo>
                    <a:pt x="109220" y="81280"/>
                    <a:pt x="93980" y="102870"/>
                    <a:pt x="80010" y="109220"/>
                  </a:cubicBezTo>
                  <a:cubicBezTo>
                    <a:pt x="66040" y="115570"/>
                    <a:pt x="39370" y="111760"/>
                    <a:pt x="26670" y="106680"/>
                  </a:cubicBezTo>
                  <a:cubicBezTo>
                    <a:pt x="17780" y="101600"/>
                    <a:pt x="11430" y="95250"/>
                    <a:pt x="7620" y="86360"/>
                  </a:cubicBezTo>
                  <a:cubicBezTo>
                    <a:pt x="2540" y="73660"/>
                    <a:pt x="0" y="46990"/>
                    <a:pt x="5080" y="34290"/>
                  </a:cubicBezTo>
                  <a:cubicBezTo>
                    <a:pt x="7620" y="24130"/>
                    <a:pt x="15240" y="17780"/>
                    <a:pt x="21590" y="12700"/>
                  </a:cubicBezTo>
                  <a:cubicBezTo>
                    <a:pt x="29210" y="6350"/>
                    <a:pt x="36830" y="1270"/>
                    <a:pt x="46990" y="1270"/>
                  </a:cubicBezTo>
                  <a:cubicBezTo>
                    <a:pt x="60960" y="0"/>
                    <a:pt x="97790" y="16510"/>
                    <a:pt x="97790" y="16510"/>
                  </a:cubicBezTo>
                </a:path>
              </a:pathLst>
            </a:custGeom>
            <a:solidFill>
              <a:srgbClr val="000000"/>
            </a:solidFill>
            <a:ln cap="sq">
              <a:noFill/>
              <a:prstDash val="solid"/>
              <a:miter/>
            </a:ln>
          </p:spPr>
        </p:sp>
      </p:grpSp>
      <p:grpSp>
        <p:nvGrpSpPr>
          <p:cNvPr name="Group 23" id="23"/>
          <p:cNvGrpSpPr/>
          <p:nvPr/>
        </p:nvGrpSpPr>
        <p:grpSpPr>
          <a:xfrm rot="0">
            <a:off x="8300085" y="3009900"/>
            <a:ext cx="158115" cy="158115"/>
            <a:chOff x="0" y="0"/>
            <a:chExt cx="210820" cy="210820"/>
          </a:xfrm>
        </p:grpSpPr>
        <p:sp>
          <p:nvSpPr>
            <p:cNvPr name="Freeform 24" id="24"/>
            <p:cNvSpPr/>
            <p:nvPr/>
          </p:nvSpPr>
          <p:spPr>
            <a:xfrm flipH="false" flipV="false" rot="0">
              <a:off x="46990" y="50800"/>
              <a:ext cx="110490" cy="115570"/>
            </a:xfrm>
            <a:custGeom>
              <a:avLst/>
              <a:gdLst/>
              <a:ahLst/>
              <a:cxnLst/>
              <a:rect r="r" b="b" t="t" l="l"/>
              <a:pathLst>
                <a:path h="115570" w="110490">
                  <a:moveTo>
                    <a:pt x="110490" y="39370"/>
                  </a:moveTo>
                  <a:cubicBezTo>
                    <a:pt x="107950" y="80010"/>
                    <a:pt x="93980" y="102870"/>
                    <a:pt x="80010" y="109220"/>
                  </a:cubicBezTo>
                  <a:cubicBezTo>
                    <a:pt x="66040" y="115570"/>
                    <a:pt x="39370" y="111760"/>
                    <a:pt x="26670" y="105410"/>
                  </a:cubicBezTo>
                  <a:cubicBezTo>
                    <a:pt x="17780" y="101600"/>
                    <a:pt x="11430" y="95250"/>
                    <a:pt x="7620" y="86360"/>
                  </a:cubicBezTo>
                  <a:cubicBezTo>
                    <a:pt x="1270" y="73660"/>
                    <a:pt x="0" y="46990"/>
                    <a:pt x="3810" y="33020"/>
                  </a:cubicBezTo>
                  <a:cubicBezTo>
                    <a:pt x="7620" y="24130"/>
                    <a:pt x="13970" y="16510"/>
                    <a:pt x="21590" y="11430"/>
                  </a:cubicBezTo>
                  <a:cubicBezTo>
                    <a:pt x="27940" y="6350"/>
                    <a:pt x="35560" y="1270"/>
                    <a:pt x="45720" y="0"/>
                  </a:cubicBezTo>
                  <a:cubicBezTo>
                    <a:pt x="59690" y="0"/>
                    <a:pt x="96520" y="16510"/>
                    <a:pt x="96520" y="16510"/>
                  </a:cubicBezTo>
                </a:path>
              </a:pathLst>
            </a:custGeom>
            <a:solidFill>
              <a:srgbClr val="000000"/>
            </a:solidFill>
            <a:ln cap="sq">
              <a:noFill/>
              <a:prstDash val="solid"/>
              <a:miter/>
            </a:ln>
          </p:spPr>
        </p:sp>
      </p:grpSp>
      <p:grpSp>
        <p:nvGrpSpPr>
          <p:cNvPr name="Group 25" id="25"/>
          <p:cNvGrpSpPr/>
          <p:nvPr/>
        </p:nvGrpSpPr>
        <p:grpSpPr>
          <a:xfrm rot="0">
            <a:off x="8013382" y="3028950"/>
            <a:ext cx="158115" cy="158115"/>
            <a:chOff x="0" y="0"/>
            <a:chExt cx="210820" cy="210820"/>
          </a:xfrm>
        </p:grpSpPr>
        <p:sp>
          <p:nvSpPr>
            <p:cNvPr name="Freeform 26" id="26"/>
            <p:cNvSpPr/>
            <p:nvPr/>
          </p:nvSpPr>
          <p:spPr>
            <a:xfrm flipH="false" flipV="false" rot="0">
              <a:off x="46990" y="49530"/>
              <a:ext cx="110490" cy="115570"/>
            </a:xfrm>
            <a:custGeom>
              <a:avLst/>
              <a:gdLst/>
              <a:ahLst/>
              <a:cxnLst/>
              <a:rect r="r" b="b" t="t" l="l"/>
              <a:pathLst>
                <a:path h="115570" w="110490">
                  <a:moveTo>
                    <a:pt x="110490" y="39370"/>
                  </a:moveTo>
                  <a:cubicBezTo>
                    <a:pt x="107950" y="80010"/>
                    <a:pt x="93980" y="102870"/>
                    <a:pt x="80010" y="109220"/>
                  </a:cubicBezTo>
                  <a:cubicBezTo>
                    <a:pt x="64770" y="115570"/>
                    <a:pt x="39370" y="111760"/>
                    <a:pt x="26670" y="105410"/>
                  </a:cubicBezTo>
                  <a:cubicBezTo>
                    <a:pt x="17780" y="101600"/>
                    <a:pt x="11430" y="95250"/>
                    <a:pt x="7620" y="86360"/>
                  </a:cubicBezTo>
                  <a:cubicBezTo>
                    <a:pt x="1270" y="73660"/>
                    <a:pt x="0" y="46990"/>
                    <a:pt x="3810" y="33020"/>
                  </a:cubicBezTo>
                  <a:cubicBezTo>
                    <a:pt x="7620" y="24130"/>
                    <a:pt x="13970" y="17780"/>
                    <a:pt x="20320" y="11430"/>
                  </a:cubicBezTo>
                  <a:cubicBezTo>
                    <a:pt x="27940" y="6350"/>
                    <a:pt x="35560" y="1270"/>
                    <a:pt x="45720" y="1270"/>
                  </a:cubicBezTo>
                  <a:cubicBezTo>
                    <a:pt x="59690" y="0"/>
                    <a:pt x="96520" y="16510"/>
                    <a:pt x="96520" y="16510"/>
                  </a:cubicBezTo>
                </a:path>
              </a:pathLst>
            </a:custGeom>
            <a:solidFill>
              <a:srgbClr val="000000"/>
            </a:solidFill>
            <a:ln cap="sq">
              <a:noFill/>
              <a:prstDash val="solid"/>
              <a:miter/>
            </a:ln>
          </p:spPr>
        </p:sp>
      </p:grpSp>
      <p:grpSp>
        <p:nvGrpSpPr>
          <p:cNvPr name="Group 27" id="27"/>
          <p:cNvGrpSpPr/>
          <p:nvPr/>
        </p:nvGrpSpPr>
        <p:grpSpPr>
          <a:xfrm rot="0">
            <a:off x="7726680" y="2597467"/>
            <a:ext cx="158115" cy="158115"/>
            <a:chOff x="0" y="0"/>
            <a:chExt cx="210820" cy="210820"/>
          </a:xfrm>
        </p:grpSpPr>
        <p:sp>
          <p:nvSpPr>
            <p:cNvPr name="Freeform 28" id="28"/>
            <p:cNvSpPr/>
            <p:nvPr/>
          </p:nvSpPr>
          <p:spPr>
            <a:xfrm flipH="false" flipV="false" rot="0">
              <a:off x="45720" y="50800"/>
              <a:ext cx="111760" cy="115570"/>
            </a:xfrm>
            <a:custGeom>
              <a:avLst/>
              <a:gdLst/>
              <a:ahLst/>
              <a:cxnLst/>
              <a:rect r="r" b="b" t="t" l="l"/>
              <a:pathLst>
                <a:path h="115570" w="111760">
                  <a:moveTo>
                    <a:pt x="111760" y="39370"/>
                  </a:moveTo>
                  <a:cubicBezTo>
                    <a:pt x="109220" y="80010"/>
                    <a:pt x="93980" y="101600"/>
                    <a:pt x="80010" y="109220"/>
                  </a:cubicBezTo>
                  <a:cubicBezTo>
                    <a:pt x="66040" y="115570"/>
                    <a:pt x="39370" y="110490"/>
                    <a:pt x="26670" y="105410"/>
                  </a:cubicBezTo>
                  <a:cubicBezTo>
                    <a:pt x="17780" y="101600"/>
                    <a:pt x="11430" y="95250"/>
                    <a:pt x="7620" y="86360"/>
                  </a:cubicBezTo>
                  <a:cubicBezTo>
                    <a:pt x="2540" y="73660"/>
                    <a:pt x="0" y="45720"/>
                    <a:pt x="5080" y="33020"/>
                  </a:cubicBezTo>
                  <a:cubicBezTo>
                    <a:pt x="7620" y="24130"/>
                    <a:pt x="13970" y="16510"/>
                    <a:pt x="21590" y="11430"/>
                  </a:cubicBezTo>
                  <a:cubicBezTo>
                    <a:pt x="27940" y="6350"/>
                    <a:pt x="36830" y="1270"/>
                    <a:pt x="46990" y="0"/>
                  </a:cubicBezTo>
                  <a:cubicBezTo>
                    <a:pt x="59690" y="0"/>
                    <a:pt x="96520" y="16510"/>
                    <a:pt x="96520" y="16510"/>
                  </a:cubicBezTo>
                </a:path>
              </a:pathLst>
            </a:custGeom>
            <a:solidFill>
              <a:srgbClr val="000000"/>
            </a:solidFill>
            <a:ln cap="sq">
              <a:noFill/>
              <a:prstDash val="solid"/>
              <a:miter/>
            </a:ln>
          </p:spPr>
        </p:sp>
      </p:grpSp>
      <p:sp>
        <p:nvSpPr>
          <p:cNvPr name="Freeform 29" id="29"/>
          <p:cNvSpPr/>
          <p:nvPr/>
        </p:nvSpPr>
        <p:spPr>
          <a:xfrm flipH="false" flipV="false" rot="0">
            <a:off x="5824995" y="1256943"/>
            <a:ext cx="5706465" cy="3544015"/>
          </a:xfrm>
          <a:custGeom>
            <a:avLst/>
            <a:gdLst/>
            <a:ahLst/>
            <a:cxnLst/>
            <a:rect r="r" b="b" t="t" l="l"/>
            <a:pathLst>
              <a:path h="3544015" w="5706465">
                <a:moveTo>
                  <a:pt x="0" y="0"/>
                </a:moveTo>
                <a:lnTo>
                  <a:pt x="5706465" y="0"/>
                </a:lnTo>
                <a:lnTo>
                  <a:pt x="5706465" y="3544014"/>
                </a:lnTo>
                <a:lnTo>
                  <a:pt x="0" y="3544014"/>
                </a:lnTo>
                <a:lnTo>
                  <a:pt x="0" y="0"/>
                </a:lnTo>
                <a:close/>
              </a:path>
            </a:pathLst>
          </a:custGeom>
          <a:blipFill>
            <a:blip r:embed="rId16"/>
            <a:stretch>
              <a:fillRect l="0" t="0" r="0" b="0"/>
            </a:stretch>
          </a:blipFill>
        </p:spPr>
      </p:sp>
      <p:sp>
        <p:nvSpPr>
          <p:cNvPr name="TextBox 30" id="30"/>
          <p:cNvSpPr txBox="true"/>
          <p:nvPr/>
        </p:nvSpPr>
        <p:spPr>
          <a:xfrm rot="-116042">
            <a:off x="2714192" y="5041143"/>
            <a:ext cx="11258163" cy="1281183"/>
          </a:xfrm>
          <a:prstGeom prst="rect">
            <a:avLst/>
          </a:prstGeom>
        </p:spPr>
        <p:txBody>
          <a:bodyPr anchor="t" rtlCol="false" tIns="0" lIns="0" bIns="0" rIns="0">
            <a:spAutoFit/>
          </a:bodyPr>
          <a:lstStyle/>
          <a:p>
            <a:pPr algn="ctr">
              <a:lnSpc>
                <a:spcPts val="10301"/>
              </a:lnSpc>
            </a:pPr>
            <a:r>
              <a:rPr lang="en-US" sz="7358">
                <a:solidFill>
                  <a:srgbClr val="F6E7D8"/>
                </a:solidFill>
                <a:latin typeface="Bobby Jones Condensed Soft"/>
                <a:ea typeface="Bobby Jones Condensed Soft"/>
                <a:cs typeface="Bobby Jones Condensed Soft"/>
                <a:sym typeface="Bobby Jones Condensed Soft"/>
              </a:rPr>
              <a:t>USER BEHAVIOR AND REVENUE INSIGHTS</a:t>
            </a:r>
          </a:p>
        </p:txBody>
      </p:sp>
      <p:sp>
        <p:nvSpPr>
          <p:cNvPr name="TextBox 31" id="31"/>
          <p:cNvSpPr txBox="true"/>
          <p:nvPr/>
        </p:nvSpPr>
        <p:spPr>
          <a:xfrm rot="0">
            <a:off x="6668465" y="8891778"/>
            <a:ext cx="4716664" cy="366522"/>
          </a:xfrm>
          <a:prstGeom prst="rect">
            <a:avLst/>
          </a:prstGeom>
        </p:spPr>
        <p:txBody>
          <a:bodyPr anchor="t" rtlCol="false" tIns="0" lIns="0" bIns="0" rIns="0">
            <a:spAutoFit/>
          </a:bodyPr>
          <a:lstStyle/>
          <a:p>
            <a:pPr algn="ctr">
              <a:lnSpc>
                <a:spcPts val="2903"/>
              </a:lnSpc>
            </a:pPr>
            <a:r>
              <a:rPr lang="en-US" sz="2199">
                <a:solidFill>
                  <a:srgbClr val="F6E7D8"/>
                </a:solidFill>
                <a:latin typeface="Balsamiq Sans"/>
                <a:ea typeface="Balsamiq Sans"/>
                <a:cs typeface="Balsamiq Sans"/>
                <a:sym typeface="Balsamiq Sans"/>
              </a:rPr>
              <a:t>By Moyin, Ridwan &amp; John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582701" y="6163468"/>
            <a:ext cx="11122597" cy="3580267"/>
          </a:xfrm>
          <a:custGeom>
            <a:avLst/>
            <a:gdLst/>
            <a:ahLst/>
            <a:cxnLst/>
            <a:rect r="r" b="b" t="t" l="l"/>
            <a:pathLst>
              <a:path h="3580267" w="11122597">
                <a:moveTo>
                  <a:pt x="0" y="0"/>
                </a:moveTo>
                <a:lnTo>
                  <a:pt x="11122598" y="0"/>
                </a:lnTo>
                <a:lnTo>
                  <a:pt x="11122598" y="3580267"/>
                </a:lnTo>
                <a:lnTo>
                  <a:pt x="0" y="3580267"/>
                </a:lnTo>
                <a:lnTo>
                  <a:pt x="0" y="0"/>
                </a:lnTo>
                <a:close/>
              </a:path>
            </a:pathLst>
          </a:custGeom>
          <a:blipFill>
            <a:blip r:embed="rId2"/>
            <a:stretch>
              <a:fillRect l="0" t="-39856" r="0" b="-34115"/>
            </a:stretch>
          </a:blipFill>
        </p:spPr>
      </p:sp>
      <p:sp>
        <p:nvSpPr>
          <p:cNvPr name="TextBox 6" id="6"/>
          <p:cNvSpPr txBox="true"/>
          <p:nvPr/>
        </p:nvSpPr>
        <p:spPr>
          <a:xfrm rot="0">
            <a:off x="3649818" y="2361407"/>
            <a:ext cx="10988363" cy="1667469"/>
          </a:xfrm>
          <a:prstGeom prst="rect">
            <a:avLst/>
          </a:prstGeom>
        </p:spPr>
        <p:txBody>
          <a:bodyPr anchor="t" rtlCol="false" tIns="0" lIns="0" bIns="0" rIns="0">
            <a:spAutoFit/>
          </a:bodyPr>
          <a:lstStyle/>
          <a:p>
            <a:pPr algn="ctr">
              <a:lnSpc>
                <a:spcPts val="12398"/>
              </a:lnSpc>
            </a:pPr>
            <a:r>
              <a:rPr lang="en-US" sz="12398">
                <a:solidFill>
                  <a:srgbClr val="DC1818"/>
                </a:solidFill>
                <a:latin typeface="Higuen Elegant Serif"/>
                <a:ea typeface="Higuen Elegant Serif"/>
                <a:cs typeface="Higuen Elegant Serif"/>
                <a:sym typeface="Higuen Elegant Serif"/>
              </a:rPr>
              <a:t>Conclusion</a:t>
            </a:r>
          </a:p>
        </p:txBody>
      </p:sp>
      <p:sp>
        <p:nvSpPr>
          <p:cNvPr name="TextBox 7" id="7"/>
          <p:cNvSpPr txBox="true"/>
          <p:nvPr/>
        </p:nvSpPr>
        <p:spPr>
          <a:xfrm rot="0">
            <a:off x="3202367" y="4196826"/>
            <a:ext cx="11883265" cy="1966642"/>
          </a:xfrm>
          <a:prstGeom prst="rect">
            <a:avLst/>
          </a:prstGeom>
        </p:spPr>
        <p:txBody>
          <a:bodyPr anchor="t" rtlCol="false" tIns="0" lIns="0" bIns="0" rIns="0">
            <a:spAutoFit/>
          </a:bodyPr>
          <a:lstStyle/>
          <a:p>
            <a:pPr algn="ctr" marL="609520" indent="-304760" lvl="1">
              <a:lnSpc>
                <a:spcPts val="3952"/>
              </a:lnSpc>
              <a:buFont typeface="Arial"/>
              <a:buChar char="•"/>
            </a:pPr>
            <a:r>
              <a:rPr lang="en-US" sz="2823">
                <a:solidFill>
                  <a:srgbClr val="FCFCFC"/>
                </a:solidFill>
                <a:latin typeface="Poly"/>
                <a:ea typeface="Poly"/>
                <a:cs typeface="Poly"/>
                <a:sym typeface="Poly"/>
              </a:rPr>
              <a:t>Our analysis shows that user behavior directly impacts revenue.</a:t>
            </a:r>
          </a:p>
          <a:p>
            <a:pPr algn="ctr" marL="609520" indent="-304760" lvl="1">
              <a:lnSpc>
                <a:spcPts val="3952"/>
              </a:lnSpc>
              <a:buFont typeface="Arial"/>
              <a:buChar char="•"/>
            </a:pPr>
            <a:r>
              <a:rPr lang="en-US" sz="2823">
                <a:solidFill>
                  <a:srgbClr val="FCFCFC"/>
                </a:solidFill>
                <a:latin typeface="Poly"/>
                <a:ea typeface="Poly"/>
                <a:cs typeface="Poly"/>
                <a:sym typeface="Poly"/>
              </a:rPr>
              <a:t>Wi</a:t>
            </a:r>
            <a:r>
              <a:rPr lang="en-US" sz="2823">
                <a:solidFill>
                  <a:srgbClr val="FCFCFC"/>
                </a:solidFill>
                <a:latin typeface="Poly"/>
                <a:ea typeface="Poly"/>
                <a:cs typeface="Poly"/>
                <a:sym typeface="Poly"/>
              </a:rPr>
              <a:t>th data-driven strategies, Netflix can boost engagement &amp; retention.</a:t>
            </a:r>
          </a:p>
          <a:p>
            <a:pPr algn="ctr" marL="609520" indent="-304760" lvl="1">
              <a:lnSpc>
                <a:spcPts val="3952"/>
              </a:lnSpc>
              <a:buFont typeface="Arial"/>
              <a:buChar char="•"/>
            </a:pPr>
            <a:r>
              <a:rPr lang="en-US" sz="2823">
                <a:solidFill>
                  <a:srgbClr val="FCFCFC"/>
                </a:solidFill>
                <a:latin typeface="Poly"/>
                <a:ea typeface="Poly"/>
                <a:cs typeface="Poly"/>
                <a:sym typeface="Poly"/>
              </a:rPr>
              <a:t>The power of analytics transforms business decisions into real success.</a:t>
            </a:r>
          </a:p>
          <a:p>
            <a:pPr algn="ctr">
              <a:lnSpc>
                <a:spcPts val="3952"/>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923230" y="2870968"/>
            <a:ext cx="13641685" cy="4024630"/>
          </a:xfrm>
          <a:prstGeom prst="rect">
            <a:avLst/>
          </a:prstGeom>
        </p:spPr>
        <p:txBody>
          <a:bodyPr anchor="t" rtlCol="false" tIns="0" lIns="0" bIns="0" rIns="0">
            <a:spAutoFit/>
          </a:bodyPr>
          <a:lstStyle/>
          <a:p>
            <a:pPr algn="l">
              <a:lnSpc>
                <a:spcPts val="3200"/>
              </a:lnSpc>
            </a:pPr>
            <a:r>
              <a:rPr lang="en-US" sz="3200">
                <a:solidFill>
                  <a:srgbClr val="FCFCFC"/>
                </a:solidFill>
                <a:latin typeface="Higuen Elegant Serif"/>
                <a:ea typeface="Higuen Elegant Serif"/>
                <a:cs typeface="Higuen Elegant Serif"/>
                <a:sym typeface="Higuen Elegant Serif"/>
              </a:rPr>
              <a:t> Technologies Used:</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Microsoft Excel (Data Cleani</a:t>
            </a:r>
            <a:r>
              <a:rPr lang="en-US" sz="3200">
                <a:solidFill>
                  <a:srgbClr val="FCFCFC"/>
                </a:solidFill>
                <a:latin typeface="Higuen Elegant Serif"/>
                <a:ea typeface="Higuen Elegant Serif"/>
                <a:cs typeface="Higuen Elegant Serif"/>
                <a:sym typeface="Higuen Elegant Serif"/>
              </a:rPr>
              <a:t>ng)</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SQL (Data Analysis)</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Power BI (Dashboard &amp; Visualization)</a:t>
            </a:r>
          </a:p>
          <a:p>
            <a:pPr algn="l">
              <a:lnSpc>
                <a:spcPts val="3200"/>
              </a:lnSpc>
            </a:pP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 Team Contributions:</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Ridwan: Data sourcing &amp; cleaning.</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Moyin: Team lead, </a:t>
            </a:r>
            <a:r>
              <a:rPr lang="en-US" sz="3200">
                <a:solidFill>
                  <a:srgbClr val="FCFCFC"/>
                </a:solidFill>
                <a:latin typeface="Higuen Elegant Serif"/>
                <a:ea typeface="Higuen Elegant Serif"/>
                <a:cs typeface="Higuen Elegant Serif"/>
                <a:sym typeface="Higuen Elegant Serif"/>
              </a:rPr>
              <a:t>SQL analysis supervision, and Power BI dashboard.</a:t>
            </a:r>
          </a:p>
          <a:p>
            <a:pPr algn="l" marL="690881" indent="-345440" lvl="1">
              <a:lnSpc>
                <a:spcPts val="3200"/>
              </a:lnSpc>
              <a:buFont typeface="Arial"/>
              <a:buChar char="•"/>
            </a:pPr>
            <a:r>
              <a:rPr lang="en-US" sz="3200">
                <a:solidFill>
                  <a:srgbClr val="FCFCFC"/>
                </a:solidFill>
                <a:latin typeface="Higuen Elegant Serif"/>
                <a:ea typeface="Higuen Elegant Serif"/>
                <a:cs typeface="Higuen Elegant Serif"/>
                <a:sym typeface="Higuen Elegant Serif"/>
              </a:rPr>
              <a:t>Mr. John: SQL query execution.</a:t>
            </a:r>
          </a:p>
        </p:txBody>
      </p:sp>
      <p:sp>
        <p:nvSpPr>
          <p:cNvPr name="TextBox 6" id="6"/>
          <p:cNvSpPr txBox="true"/>
          <p:nvPr/>
        </p:nvSpPr>
        <p:spPr>
          <a:xfrm rot="0">
            <a:off x="905236" y="743687"/>
            <a:ext cx="14973090" cy="1667469"/>
          </a:xfrm>
          <a:prstGeom prst="rect">
            <a:avLst/>
          </a:prstGeom>
        </p:spPr>
        <p:txBody>
          <a:bodyPr anchor="t" rtlCol="false" tIns="0" lIns="0" bIns="0" rIns="0">
            <a:spAutoFit/>
          </a:bodyPr>
          <a:lstStyle/>
          <a:p>
            <a:pPr algn="ctr">
              <a:lnSpc>
                <a:spcPts val="12398"/>
              </a:lnSpc>
            </a:pPr>
            <a:r>
              <a:rPr lang="en-US" sz="12398">
                <a:solidFill>
                  <a:srgbClr val="DC1818"/>
                </a:solidFill>
                <a:latin typeface="Higuen Elegant Serif"/>
                <a:ea typeface="Higuen Elegant Serif"/>
                <a:cs typeface="Higuen Elegant Serif"/>
                <a:sym typeface="Higuen Elegant Serif"/>
              </a:rPr>
              <a:t>Tools &amp; Teamwork</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617615" y="3322955"/>
            <a:ext cx="11052770" cy="3926839"/>
          </a:xfrm>
          <a:prstGeom prst="rect">
            <a:avLst/>
          </a:prstGeom>
        </p:spPr>
        <p:txBody>
          <a:bodyPr anchor="t" rtlCol="false" tIns="0" lIns="0" bIns="0" rIns="0">
            <a:spAutoFit/>
          </a:bodyPr>
          <a:lstStyle/>
          <a:p>
            <a:pPr algn="ctr">
              <a:lnSpc>
                <a:spcPts val="15099"/>
              </a:lnSpc>
            </a:pPr>
            <a:r>
              <a:rPr lang="en-US" sz="15099">
                <a:solidFill>
                  <a:srgbClr val="DC1818"/>
                </a:solidFill>
                <a:latin typeface="Higuen Elegant Serif"/>
                <a:ea typeface="Higuen Elegant Serif"/>
                <a:cs typeface="Higuen Elegant Serif"/>
                <a:sym typeface="Higuen Elegant Serif"/>
              </a:rPr>
              <a:t>Thank</a:t>
            </a:r>
          </a:p>
          <a:p>
            <a:pPr algn="ctr">
              <a:lnSpc>
                <a:spcPts val="15099"/>
              </a:lnSpc>
            </a:pPr>
            <a:r>
              <a:rPr lang="en-US" sz="15099">
                <a:solidFill>
                  <a:srgbClr val="DC1818"/>
                </a:solidFill>
                <a:latin typeface="Higuen Elegant Serif"/>
                <a:ea typeface="Higuen Elegant Serif"/>
                <a:cs typeface="Higuen Elegant Serif"/>
                <a:sym typeface="Higuen Elegant Serif"/>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424528" y="3749806"/>
            <a:ext cx="6573044" cy="2787388"/>
          </a:xfrm>
          <a:custGeom>
            <a:avLst/>
            <a:gdLst/>
            <a:ahLst/>
            <a:cxnLst/>
            <a:rect r="r" b="b" t="t" l="l"/>
            <a:pathLst>
              <a:path h="2787388" w="6573044">
                <a:moveTo>
                  <a:pt x="0" y="0"/>
                </a:moveTo>
                <a:lnTo>
                  <a:pt x="6573043" y="0"/>
                </a:lnTo>
                <a:lnTo>
                  <a:pt x="6573043" y="2787388"/>
                </a:lnTo>
                <a:lnTo>
                  <a:pt x="0" y="2787388"/>
                </a:lnTo>
                <a:lnTo>
                  <a:pt x="0" y="0"/>
                </a:lnTo>
                <a:close/>
              </a:path>
            </a:pathLst>
          </a:custGeom>
          <a:blipFill>
            <a:blip r:embed="rId2"/>
            <a:stretch>
              <a:fillRect l="-26290" t="-85014" r="-56651" b="-56569"/>
            </a:stretch>
          </a:blipFill>
        </p:spPr>
      </p:sp>
      <p:sp>
        <p:nvSpPr>
          <p:cNvPr name="TextBox 6" id="6"/>
          <p:cNvSpPr txBox="true"/>
          <p:nvPr/>
        </p:nvSpPr>
        <p:spPr>
          <a:xfrm rot="0">
            <a:off x="1609371" y="1658923"/>
            <a:ext cx="8510221" cy="1667842"/>
          </a:xfrm>
          <a:prstGeom prst="rect">
            <a:avLst/>
          </a:prstGeom>
        </p:spPr>
        <p:txBody>
          <a:bodyPr anchor="t" rtlCol="false" tIns="0" lIns="0" bIns="0" rIns="0">
            <a:spAutoFit/>
          </a:bodyPr>
          <a:lstStyle/>
          <a:p>
            <a:pPr algn="l">
              <a:lnSpc>
                <a:spcPts val="12398"/>
              </a:lnSpc>
            </a:pPr>
            <a:r>
              <a:rPr lang="en-US" sz="12398">
                <a:solidFill>
                  <a:srgbClr val="DC1818"/>
                </a:solidFill>
                <a:latin typeface="Higuen Elegant Serif"/>
                <a:ea typeface="Higuen Elegant Serif"/>
                <a:cs typeface="Higuen Elegant Serif"/>
                <a:sym typeface="Higuen Elegant Serif"/>
              </a:rPr>
              <a:t>Our team</a:t>
            </a:r>
          </a:p>
        </p:txBody>
      </p:sp>
      <p:sp>
        <p:nvSpPr>
          <p:cNvPr name="TextBox 7" id="7"/>
          <p:cNvSpPr txBox="true"/>
          <p:nvPr/>
        </p:nvSpPr>
        <p:spPr>
          <a:xfrm rot="0">
            <a:off x="5575666" y="5911021"/>
            <a:ext cx="1762206" cy="409925"/>
          </a:xfrm>
          <a:prstGeom prst="rect">
            <a:avLst/>
          </a:prstGeom>
        </p:spPr>
        <p:txBody>
          <a:bodyPr anchor="t" rtlCol="false" tIns="0" lIns="0" bIns="0" rIns="0">
            <a:spAutoFit/>
          </a:bodyPr>
          <a:lstStyle/>
          <a:p>
            <a:pPr algn="ctr">
              <a:lnSpc>
                <a:spcPts val="3013"/>
              </a:lnSpc>
            </a:pPr>
            <a:r>
              <a:rPr lang="en-US" sz="3013">
                <a:solidFill>
                  <a:srgbClr val="FCFCFC"/>
                </a:solidFill>
                <a:latin typeface="Poly"/>
                <a:ea typeface="Poly"/>
                <a:cs typeface="Poly"/>
                <a:sym typeface="Poly"/>
              </a:rPr>
              <a:t>Moyin</a:t>
            </a:r>
          </a:p>
        </p:txBody>
      </p:sp>
      <p:sp>
        <p:nvSpPr>
          <p:cNvPr name="TextBox 8" id="8"/>
          <p:cNvSpPr txBox="true"/>
          <p:nvPr/>
        </p:nvSpPr>
        <p:spPr>
          <a:xfrm rot="0">
            <a:off x="7818151" y="5911021"/>
            <a:ext cx="1785798" cy="409925"/>
          </a:xfrm>
          <a:prstGeom prst="rect">
            <a:avLst/>
          </a:prstGeom>
        </p:spPr>
        <p:txBody>
          <a:bodyPr anchor="t" rtlCol="false" tIns="0" lIns="0" bIns="0" rIns="0">
            <a:spAutoFit/>
          </a:bodyPr>
          <a:lstStyle/>
          <a:p>
            <a:pPr algn="ctr">
              <a:lnSpc>
                <a:spcPts val="3013"/>
              </a:lnSpc>
            </a:pPr>
            <a:r>
              <a:rPr lang="en-US" sz="3013">
                <a:solidFill>
                  <a:srgbClr val="FCFCFC"/>
                </a:solidFill>
                <a:latin typeface="Poly"/>
                <a:ea typeface="Poly"/>
                <a:cs typeface="Poly"/>
                <a:sym typeface="Poly"/>
              </a:rPr>
              <a:t>Ridwan</a:t>
            </a:r>
          </a:p>
        </p:txBody>
      </p:sp>
      <p:sp>
        <p:nvSpPr>
          <p:cNvPr name="TextBox 9" id="9"/>
          <p:cNvSpPr txBox="true"/>
          <p:nvPr/>
        </p:nvSpPr>
        <p:spPr>
          <a:xfrm rot="0">
            <a:off x="9950743" y="5911021"/>
            <a:ext cx="1823196" cy="409925"/>
          </a:xfrm>
          <a:prstGeom prst="rect">
            <a:avLst/>
          </a:prstGeom>
        </p:spPr>
        <p:txBody>
          <a:bodyPr anchor="t" rtlCol="false" tIns="0" lIns="0" bIns="0" rIns="0">
            <a:spAutoFit/>
          </a:bodyPr>
          <a:lstStyle/>
          <a:p>
            <a:pPr algn="ctr">
              <a:lnSpc>
                <a:spcPts val="3013"/>
              </a:lnSpc>
            </a:pPr>
            <a:r>
              <a:rPr lang="en-US" sz="3013">
                <a:solidFill>
                  <a:srgbClr val="FCFCFC"/>
                </a:solidFill>
                <a:latin typeface="Poly"/>
                <a:ea typeface="Poly"/>
                <a:cs typeface="Poly"/>
                <a:sym typeface="Poly"/>
              </a:rPr>
              <a:t>John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407283" y="6201722"/>
            <a:ext cx="9473434" cy="3363069"/>
          </a:xfrm>
          <a:custGeom>
            <a:avLst/>
            <a:gdLst/>
            <a:ahLst/>
            <a:cxnLst/>
            <a:rect r="r" b="b" t="t" l="l"/>
            <a:pathLst>
              <a:path h="3363069" w="9473434">
                <a:moveTo>
                  <a:pt x="0" y="0"/>
                </a:moveTo>
                <a:lnTo>
                  <a:pt x="9473434" y="0"/>
                </a:lnTo>
                <a:lnTo>
                  <a:pt x="9473434" y="3363069"/>
                </a:lnTo>
                <a:lnTo>
                  <a:pt x="0" y="3363069"/>
                </a:lnTo>
                <a:lnTo>
                  <a:pt x="0" y="0"/>
                </a:lnTo>
                <a:close/>
              </a:path>
            </a:pathLst>
          </a:custGeom>
          <a:blipFill>
            <a:blip r:embed="rId2"/>
            <a:stretch>
              <a:fillRect l="0" t="0" r="0" b="0"/>
            </a:stretch>
          </a:blipFill>
        </p:spPr>
      </p:sp>
      <p:sp>
        <p:nvSpPr>
          <p:cNvPr name="TextBox 6" id="6"/>
          <p:cNvSpPr txBox="true"/>
          <p:nvPr/>
        </p:nvSpPr>
        <p:spPr>
          <a:xfrm rot="0">
            <a:off x="3649818" y="2361407"/>
            <a:ext cx="10988363" cy="1667469"/>
          </a:xfrm>
          <a:prstGeom prst="rect">
            <a:avLst/>
          </a:prstGeom>
        </p:spPr>
        <p:txBody>
          <a:bodyPr anchor="t" rtlCol="false" tIns="0" lIns="0" bIns="0" rIns="0">
            <a:spAutoFit/>
          </a:bodyPr>
          <a:lstStyle/>
          <a:p>
            <a:pPr algn="ctr">
              <a:lnSpc>
                <a:spcPts val="12398"/>
              </a:lnSpc>
            </a:pPr>
            <a:r>
              <a:rPr lang="en-US" sz="12398">
                <a:solidFill>
                  <a:srgbClr val="DC1818"/>
                </a:solidFill>
                <a:latin typeface="Higuen Elegant Serif"/>
                <a:ea typeface="Higuen Elegant Serif"/>
                <a:cs typeface="Higuen Elegant Serif"/>
                <a:sym typeface="Higuen Elegant Serif"/>
              </a:rPr>
              <a:t>OVERVIEW</a:t>
            </a:r>
          </a:p>
        </p:txBody>
      </p:sp>
      <p:sp>
        <p:nvSpPr>
          <p:cNvPr name="TextBox 7" id="7"/>
          <p:cNvSpPr txBox="true"/>
          <p:nvPr/>
        </p:nvSpPr>
        <p:spPr>
          <a:xfrm rot="0">
            <a:off x="2023214" y="3971726"/>
            <a:ext cx="14241572" cy="2461942"/>
          </a:xfrm>
          <a:prstGeom prst="rect">
            <a:avLst/>
          </a:prstGeom>
        </p:spPr>
        <p:txBody>
          <a:bodyPr anchor="t" rtlCol="false" tIns="0" lIns="0" bIns="0" rIns="0">
            <a:spAutoFit/>
          </a:bodyPr>
          <a:lstStyle/>
          <a:p>
            <a:pPr algn="ctr">
              <a:lnSpc>
                <a:spcPts val="3952"/>
              </a:lnSpc>
            </a:pPr>
            <a:r>
              <a:rPr lang="en-US" sz="2823">
                <a:solidFill>
                  <a:srgbClr val="FCFCFC"/>
                </a:solidFill>
                <a:latin typeface="Poly"/>
                <a:ea typeface="Poly"/>
                <a:cs typeface="Poly"/>
                <a:sym typeface="Poly"/>
              </a:rPr>
              <a:t>Imagine millions of users streaming their favourite shows, making choices that shape Netflix’s success. What if we could uncover hidden patterns behind their behaviour? This project explores just that, analyzing user engagement, revenue trends, and growth opportunities.</a:t>
            </a:r>
          </a:p>
          <a:p>
            <a:pPr algn="ctr">
              <a:lnSpc>
                <a:spcPts val="39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5967"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931064" y="3805095"/>
            <a:ext cx="7699391" cy="6024773"/>
          </a:xfrm>
          <a:custGeom>
            <a:avLst/>
            <a:gdLst/>
            <a:ahLst/>
            <a:cxnLst/>
            <a:rect r="r" b="b" t="t" l="l"/>
            <a:pathLst>
              <a:path h="6024773" w="7699391">
                <a:moveTo>
                  <a:pt x="0" y="0"/>
                </a:moveTo>
                <a:lnTo>
                  <a:pt x="7699391" y="0"/>
                </a:lnTo>
                <a:lnTo>
                  <a:pt x="7699391" y="6024773"/>
                </a:lnTo>
                <a:lnTo>
                  <a:pt x="0" y="6024773"/>
                </a:lnTo>
                <a:lnTo>
                  <a:pt x="0" y="0"/>
                </a:lnTo>
                <a:close/>
              </a:path>
            </a:pathLst>
          </a:custGeom>
          <a:blipFill>
            <a:blip r:embed="rId2"/>
            <a:stretch>
              <a:fillRect l="0" t="0" r="0" b="0"/>
            </a:stretch>
          </a:blipFill>
        </p:spPr>
      </p:sp>
      <p:sp>
        <p:nvSpPr>
          <p:cNvPr name="TextBox 6" id="6"/>
          <p:cNvSpPr txBox="true"/>
          <p:nvPr/>
        </p:nvSpPr>
        <p:spPr>
          <a:xfrm rot="0">
            <a:off x="3744165" y="1853828"/>
            <a:ext cx="10799669" cy="1667469"/>
          </a:xfrm>
          <a:prstGeom prst="rect">
            <a:avLst/>
          </a:prstGeom>
        </p:spPr>
        <p:txBody>
          <a:bodyPr anchor="t" rtlCol="false" tIns="0" lIns="0" bIns="0" rIns="0">
            <a:spAutoFit/>
          </a:bodyPr>
          <a:lstStyle/>
          <a:p>
            <a:pPr algn="ctr">
              <a:lnSpc>
                <a:spcPts val="12398"/>
              </a:lnSpc>
            </a:pPr>
            <a:r>
              <a:rPr lang="en-US" sz="12398">
                <a:solidFill>
                  <a:srgbClr val="DC1818"/>
                </a:solidFill>
                <a:latin typeface="Higuen Elegant Serif"/>
                <a:ea typeface="Higuen Elegant Serif"/>
                <a:cs typeface="Higuen Elegant Serif"/>
                <a:sym typeface="Higuen Elegant Serif"/>
              </a:rPr>
              <a:t>Methodology</a:t>
            </a:r>
          </a:p>
        </p:txBody>
      </p:sp>
      <p:sp>
        <p:nvSpPr>
          <p:cNvPr name="TextBox 7" id="7"/>
          <p:cNvSpPr txBox="true"/>
          <p:nvPr/>
        </p:nvSpPr>
        <p:spPr>
          <a:xfrm rot="0">
            <a:off x="1343990" y="3473672"/>
            <a:ext cx="8242230" cy="3173108"/>
          </a:xfrm>
          <a:prstGeom prst="rect">
            <a:avLst/>
          </a:prstGeom>
        </p:spPr>
        <p:txBody>
          <a:bodyPr anchor="t" rtlCol="false" tIns="0" lIns="0" bIns="0" rIns="0">
            <a:spAutoFit/>
          </a:bodyPr>
          <a:lstStyle/>
          <a:p>
            <a:pPr algn="l">
              <a:lnSpc>
                <a:spcPts val="3175"/>
              </a:lnSpc>
            </a:pPr>
            <a:r>
              <a:rPr lang="en-US" sz="2267">
                <a:solidFill>
                  <a:srgbClr val="FCFCFC"/>
                </a:solidFill>
                <a:latin typeface="Poly"/>
                <a:ea typeface="Poly"/>
                <a:cs typeface="Poly"/>
                <a:sym typeface="Poly"/>
              </a:rPr>
              <a:t>Where did our data come from?</a:t>
            </a:r>
          </a:p>
          <a:p>
            <a:pPr algn="l" marL="489641" indent="-244821" lvl="1">
              <a:lnSpc>
                <a:spcPts val="3175"/>
              </a:lnSpc>
              <a:buFont typeface="Arial"/>
              <a:buChar char="•"/>
            </a:pPr>
            <a:r>
              <a:rPr lang="en-US" sz="2267">
                <a:solidFill>
                  <a:srgbClr val="FCFCFC"/>
                </a:solidFill>
                <a:latin typeface="Poly"/>
                <a:ea typeface="Poly"/>
                <a:cs typeface="Poly"/>
                <a:sym typeface="Poly"/>
              </a:rPr>
              <a:t>Sourced from Kaggle </a:t>
            </a:r>
          </a:p>
          <a:p>
            <a:pPr algn="l" marL="489641" indent="-244821" lvl="1">
              <a:lnSpc>
                <a:spcPts val="3175"/>
              </a:lnSpc>
              <a:buFont typeface="Arial"/>
              <a:buChar char="•"/>
            </a:pPr>
            <a:r>
              <a:rPr lang="en-US" sz="2267">
                <a:solidFill>
                  <a:srgbClr val="FCFCFC"/>
                </a:solidFill>
                <a:latin typeface="Poly"/>
                <a:ea typeface="Poly"/>
                <a:cs typeface="Poly"/>
                <a:sym typeface="Poly"/>
              </a:rPr>
              <a:t>Ridw</a:t>
            </a:r>
            <a:r>
              <a:rPr lang="en-US" sz="2267">
                <a:solidFill>
                  <a:srgbClr val="FCFCFC"/>
                </a:solidFill>
                <a:latin typeface="Poly"/>
                <a:ea typeface="Poly"/>
                <a:cs typeface="Poly"/>
                <a:sym typeface="Poly"/>
              </a:rPr>
              <a:t>an cleaned and prepared the data using Microsoft Excel, ensuring accuracy. </a:t>
            </a:r>
          </a:p>
          <a:p>
            <a:pPr algn="l" marL="489641" indent="-244821" lvl="1">
              <a:lnSpc>
                <a:spcPts val="3175"/>
              </a:lnSpc>
              <a:buFont typeface="Arial"/>
              <a:buChar char="•"/>
            </a:pPr>
            <a:r>
              <a:rPr lang="en-US" sz="2267">
                <a:solidFill>
                  <a:srgbClr val="FCFCFC"/>
                </a:solidFill>
                <a:latin typeface="Poly"/>
                <a:ea typeface="Poly"/>
                <a:cs typeface="Poly"/>
                <a:sym typeface="Poly"/>
              </a:rPr>
              <a:t>Moyin and Mr</a:t>
            </a:r>
            <a:r>
              <a:rPr lang="en-US" sz="2267">
                <a:solidFill>
                  <a:srgbClr val="FCFCFC"/>
                </a:solidFill>
                <a:latin typeface="Poly"/>
                <a:ea typeface="Poly"/>
                <a:cs typeface="Poly"/>
                <a:sym typeface="Poly"/>
              </a:rPr>
              <a:t>. John explored SQL queries to extract meaningful patterns. </a:t>
            </a:r>
          </a:p>
          <a:p>
            <a:pPr algn="l" marL="489641" indent="-244821" lvl="1">
              <a:lnSpc>
                <a:spcPts val="3175"/>
              </a:lnSpc>
              <a:buFont typeface="Arial"/>
              <a:buChar char="•"/>
            </a:pPr>
            <a:r>
              <a:rPr lang="en-US" sz="2267">
                <a:solidFill>
                  <a:srgbClr val="FCFCFC"/>
                </a:solidFill>
                <a:latin typeface="Poly"/>
                <a:ea typeface="Poly"/>
                <a:cs typeface="Poly"/>
                <a:sym typeface="Poly"/>
              </a:rPr>
              <a:t>Moyin built a Power BI dashboard to bringing the data to life with visu</a:t>
            </a:r>
            <a:r>
              <a:rPr lang="en-US" sz="2267">
                <a:solidFill>
                  <a:srgbClr val="FCFCFC"/>
                </a:solidFill>
                <a:latin typeface="Poly"/>
                <a:ea typeface="Poly"/>
                <a:cs typeface="Poly"/>
                <a:sym typeface="Poly"/>
              </a:rPr>
              <a:t>als.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93525"/>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352443" y="1774517"/>
            <a:ext cx="8452266" cy="6438638"/>
          </a:xfrm>
          <a:custGeom>
            <a:avLst/>
            <a:gdLst/>
            <a:ahLst/>
            <a:cxnLst/>
            <a:rect r="r" b="b" t="t" l="l"/>
            <a:pathLst>
              <a:path h="6438638" w="8452266">
                <a:moveTo>
                  <a:pt x="0" y="0"/>
                </a:moveTo>
                <a:lnTo>
                  <a:pt x="8452267" y="0"/>
                </a:lnTo>
                <a:lnTo>
                  <a:pt x="8452267" y="6438638"/>
                </a:lnTo>
                <a:lnTo>
                  <a:pt x="0" y="6438638"/>
                </a:lnTo>
                <a:lnTo>
                  <a:pt x="0" y="0"/>
                </a:lnTo>
                <a:close/>
              </a:path>
            </a:pathLst>
          </a:custGeom>
          <a:blipFill>
            <a:blip r:embed="rId2"/>
            <a:stretch>
              <a:fillRect l="0" t="0" r="0" b="0"/>
            </a:stretch>
          </a:blipFill>
        </p:spPr>
      </p:sp>
      <p:sp>
        <p:nvSpPr>
          <p:cNvPr name="TextBox 6" id="6"/>
          <p:cNvSpPr txBox="true"/>
          <p:nvPr/>
        </p:nvSpPr>
        <p:spPr>
          <a:xfrm rot="0">
            <a:off x="860848" y="667707"/>
            <a:ext cx="9328446" cy="836286"/>
          </a:xfrm>
          <a:prstGeom prst="rect">
            <a:avLst/>
          </a:prstGeom>
        </p:spPr>
        <p:txBody>
          <a:bodyPr anchor="t" rtlCol="false" tIns="0" lIns="0" bIns="0" rIns="0">
            <a:spAutoFit/>
          </a:bodyPr>
          <a:lstStyle/>
          <a:p>
            <a:pPr algn="l">
              <a:lnSpc>
                <a:spcPts val="6299"/>
              </a:lnSpc>
            </a:pPr>
            <a:r>
              <a:rPr lang="en-US" sz="6299">
                <a:solidFill>
                  <a:srgbClr val="DC1818"/>
                </a:solidFill>
                <a:latin typeface="Higuen Elegant Serif"/>
                <a:ea typeface="Higuen Elegant Serif"/>
                <a:cs typeface="Higuen Elegant Serif"/>
                <a:sym typeface="Higuen Elegant Serif"/>
              </a:rPr>
              <a:t>Subscribers overview</a:t>
            </a:r>
          </a:p>
        </p:txBody>
      </p:sp>
      <p:sp>
        <p:nvSpPr>
          <p:cNvPr name="TextBox 7" id="7"/>
          <p:cNvSpPr txBox="true"/>
          <p:nvPr/>
        </p:nvSpPr>
        <p:spPr>
          <a:xfrm rot="0">
            <a:off x="1028700" y="1613603"/>
            <a:ext cx="8323743" cy="2461942"/>
          </a:xfrm>
          <a:prstGeom prst="rect">
            <a:avLst/>
          </a:prstGeom>
        </p:spPr>
        <p:txBody>
          <a:bodyPr anchor="t" rtlCol="false" tIns="0" lIns="0" bIns="0" rIns="0">
            <a:spAutoFit/>
          </a:bodyPr>
          <a:lstStyle/>
          <a:p>
            <a:pPr algn="l" marL="609520" indent="-304760" lvl="1">
              <a:lnSpc>
                <a:spcPts val="3952"/>
              </a:lnSpc>
              <a:buFont typeface="Arial"/>
              <a:buChar char="•"/>
            </a:pPr>
            <a:r>
              <a:rPr lang="en-US" sz="2823">
                <a:solidFill>
                  <a:srgbClr val="FCFCFC"/>
                </a:solidFill>
                <a:latin typeface="Poly"/>
                <a:ea typeface="Poly"/>
                <a:cs typeface="Poly"/>
                <a:sym typeface="Poly"/>
              </a:rPr>
              <a:t>2,500 active users globally.</a:t>
            </a:r>
          </a:p>
          <a:p>
            <a:pPr algn="l" marL="609520" indent="-304760" lvl="1">
              <a:lnSpc>
                <a:spcPts val="3952"/>
              </a:lnSpc>
              <a:buFont typeface="Arial"/>
              <a:buChar char="•"/>
            </a:pPr>
            <a:r>
              <a:rPr lang="en-US" sz="2823">
                <a:solidFill>
                  <a:srgbClr val="FCFCFC"/>
                </a:solidFill>
                <a:latin typeface="Poly"/>
                <a:ea typeface="Poly"/>
                <a:cs typeface="Poly"/>
                <a:sym typeface="Poly"/>
              </a:rPr>
              <a:t>H</a:t>
            </a:r>
            <a:r>
              <a:rPr lang="en-US" sz="2823">
                <a:solidFill>
                  <a:srgbClr val="FCFCFC"/>
                </a:solidFill>
                <a:latin typeface="Poly"/>
                <a:ea typeface="Poly"/>
                <a:cs typeface="Poly"/>
                <a:sym typeface="Poly"/>
              </a:rPr>
              <a:t>otspots: USA and Spain lead in subscriptions! </a:t>
            </a:r>
          </a:p>
          <a:p>
            <a:pPr algn="l" marL="609520" indent="-304760" lvl="1">
              <a:lnSpc>
                <a:spcPts val="3952"/>
              </a:lnSpc>
              <a:buFont typeface="Arial"/>
              <a:buChar char="•"/>
            </a:pPr>
            <a:r>
              <a:rPr lang="en-US" sz="2823">
                <a:solidFill>
                  <a:srgbClr val="FCFCFC"/>
                </a:solidFill>
                <a:latin typeface="Poly"/>
                <a:ea typeface="Poly"/>
                <a:cs typeface="Poly"/>
                <a:sym typeface="Poly"/>
              </a:rPr>
              <a:t>Who’s watching? Middle-aged users dominate, especially on Basic Plans.</a:t>
            </a:r>
          </a:p>
          <a:p>
            <a:pPr algn="l">
              <a:lnSpc>
                <a:spcPts val="3952"/>
              </a:lnSpc>
            </a:pPr>
          </a:p>
        </p:txBody>
      </p:sp>
      <p:grpSp>
        <p:nvGrpSpPr>
          <p:cNvPr name="Group 8" id="8"/>
          <p:cNvGrpSpPr/>
          <p:nvPr/>
        </p:nvGrpSpPr>
        <p:grpSpPr>
          <a:xfrm rot="0">
            <a:off x="418424" y="5143500"/>
            <a:ext cx="7087244" cy="4679751"/>
            <a:chOff x="0" y="0"/>
            <a:chExt cx="1230944" cy="812800"/>
          </a:xfrm>
        </p:grpSpPr>
        <p:sp>
          <p:nvSpPr>
            <p:cNvPr name="Freeform 9" id="9"/>
            <p:cNvSpPr/>
            <p:nvPr/>
          </p:nvSpPr>
          <p:spPr>
            <a:xfrm flipH="false" flipV="false" rot="0">
              <a:off x="0" y="0"/>
              <a:ext cx="1230944" cy="812800"/>
            </a:xfrm>
            <a:custGeom>
              <a:avLst/>
              <a:gdLst/>
              <a:ahLst/>
              <a:cxnLst/>
              <a:rect r="r" b="b" t="t" l="l"/>
              <a:pathLst>
                <a:path h="812800" w="1230944">
                  <a:moveTo>
                    <a:pt x="0" y="0"/>
                  </a:moveTo>
                  <a:lnTo>
                    <a:pt x="1230944" y="0"/>
                  </a:lnTo>
                  <a:lnTo>
                    <a:pt x="1230944" y="812800"/>
                  </a:lnTo>
                  <a:lnTo>
                    <a:pt x="0" y="812800"/>
                  </a:lnTo>
                  <a:close/>
                </a:path>
              </a:pathLst>
            </a:custGeom>
            <a:blipFill>
              <a:blip r:embed="rId3"/>
              <a:stretch>
                <a:fillRect l="0" t="-481" r="0" b="-48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5967"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848994" y="5355416"/>
            <a:ext cx="11915463" cy="4320992"/>
          </a:xfrm>
          <a:custGeom>
            <a:avLst/>
            <a:gdLst/>
            <a:ahLst/>
            <a:cxnLst/>
            <a:rect r="r" b="b" t="t" l="l"/>
            <a:pathLst>
              <a:path h="4320992" w="11915463">
                <a:moveTo>
                  <a:pt x="0" y="0"/>
                </a:moveTo>
                <a:lnTo>
                  <a:pt x="11915464" y="0"/>
                </a:lnTo>
                <a:lnTo>
                  <a:pt x="11915464" y="4320992"/>
                </a:lnTo>
                <a:lnTo>
                  <a:pt x="0" y="4320992"/>
                </a:lnTo>
                <a:lnTo>
                  <a:pt x="0" y="0"/>
                </a:lnTo>
                <a:close/>
              </a:path>
            </a:pathLst>
          </a:custGeom>
          <a:blipFill>
            <a:blip r:embed="rId2"/>
            <a:stretch>
              <a:fillRect l="0" t="0" r="0" b="0"/>
            </a:stretch>
          </a:blipFill>
        </p:spPr>
      </p:sp>
      <p:sp>
        <p:nvSpPr>
          <p:cNvPr name="TextBox 6" id="6"/>
          <p:cNvSpPr txBox="true"/>
          <p:nvPr/>
        </p:nvSpPr>
        <p:spPr>
          <a:xfrm rot="0">
            <a:off x="1028700" y="2384401"/>
            <a:ext cx="10194125" cy="3452542"/>
          </a:xfrm>
          <a:prstGeom prst="rect">
            <a:avLst/>
          </a:prstGeom>
        </p:spPr>
        <p:txBody>
          <a:bodyPr anchor="t" rtlCol="false" tIns="0" lIns="0" bIns="0" rIns="0">
            <a:spAutoFit/>
          </a:bodyPr>
          <a:lstStyle/>
          <a:p>
            <a:pPr algn="l">
              <a:lnSpc>
                <a:spcPts val="3952"/>
              </a:lnSpc>
            </a:pPr>
            <a:r>
              <a:rPr lang="en-US" sz="2823">
                <a:solidFill>
                  <a:srgbClr val="FCFCFC"/>
                </a:solidFill>
                <a:latin typeface="Poly"/>
                <a:ea typeface="Poly"/>
                <a:cs typeface="Poly"/>
                <a:sym typeface="Poly"/>
              </a:rPr>
              <a:t>Retention &amp; Churn Insights</a:t>
            </a:r>
          </a:p>
          <a:p>
            <a:pPr algn="l" marL="609520" indent="-304760" lvl="1">
              <a:lnSpc>
                <a:spcPts val="3952"/>
              </a:lnSpc>
              <a:buFont typeface="Arial"/>
              <a:buChar char="•"/>
            </a:pPr>
            <a:r>
              <a:rPr lang="en-US" sz="2823">
                <a:solidFill>
                  <a:srgbClr val="FCFCFC"/>
                </a:solidFill>
                <a:latin typeface="Poly"/>
                <a:ea typeface="Poly"/>
                <a:cs typeface="Poly"/>
                <a:sym typeface="Poly"/>
              </a:rPr>
              <a:t>Basic Plan Struggles:</a:t>
            </a:r>
          </a:p>
          <a:p>
            <a:pPr algn="l" marL="1219039" indent="-406346" lvl="2">
              <a:lnSpc>
                <a:spcPts val="3952"/>
              </a:lnSpc>
              <a:buFont typeface="Arial"/>
              <a:buChar char="⚬"/>
            </a:pPr>
            <a:r>
              <a:rPr lang="en-US" sz="2823">
                <a:solidFill>
                  <a:srgbClr val="FCFCFC"/>
                </a:solidFill>
                <a:latin typeface="Poly"/>
                <a:ea typeface="Poly"/>
                <a:cs typeface="Poly"/>
                <a:sym typeface="Poly"/>
              </a:rPr>
              <a:t>Churn Rate: 39.06% </a:t>
            </a:r>
          </a:p>
          <a:p>
            <a:pPr algn="l" marL="1219039" indent="-406346" lvl="2">
              <a:lnSpc>
                <a:spcPts val="3952"/>
              </a:lnSpc>
              <a:buFont typeface="Arial"/>
              <a:buChar char="⚬"/>
            </a:pPr>
            <a:r>
              <a:rPr lang="en-US" sz="2823">
                <a:solidFill>
                  <a:srgbClr val="FCFCFC"/>
                </a:solidFill>
                <a:latin typeface="Poly"/>
                <a:ea typeface="Poly"/>
                <a:cs typeface="Poly"/>
                <a:sym typeface="Poly"/>
              </a:rPr>
              <a:t>Retention Rate: 40.28% </a:t>
            </a:r>
          </a:p>
          <a:p>
            <a:pPr algn="l" marL="609520" indent="-304760" lvl="1">
              <a:lnSpc>
                <a:spcPts val="3952"/>
              </a:lnSpc>
              <a:buFont typeface="Arial"/>
              <a:buChar char="•"/>
            </a:pPr>
            <a:r>
              <a:rPr lang="en-US" sz="2823">
                <a:solidFill>
                  <a:srgbClr val="FCFCFC"/>
                </a:solidFill>
                <a:latin typeface="Poly"/>
                <a:ea typeface="Poly"/>
                <a:cs typeface="Poly"/>
                <a:sym typeface="Poly"/>
              </a:rPr>
              <a:t>What devices are popular? Laptops &amp; smartphones are leading choices!</a:t>
            </a:r>
          </a:p>
          <a:p>
            <a:pPr algn="l">
              <a:lnSpc>
                <a:spcPts val="3952"/>
              </a:lnSpc>
            </a:pPr>
          </a:p>
        </p:txBody>
      </p:sp>
      <p:sp>
        <p:nvSpPr>
          <p:cNvPr name="TextBox 7" id="7"/>
          <p:cNvSpPr txBox="true"/>
          <p:nvPr/>
        </p:nvSpPr>
        <p:spPr>
          <a:xfrm rot="0">
            <a:off x="708295" y="684844"/>
            <a:ext cx="14013884" cy="1756707"/>
          </a:xfrm>
          <a:prstGeom prst="rect">
            <a:avLst/>
          </a:prstGeom>
        </p:spPr>
        <p:txBody>
          <a:bodyPr anchor="t" rtlCol="false" tIns="0" lIns="0" bIns="0" rIns="0">
            <a:spAutoFit/>
          </a:bodyPr>
          <a:lstStyle/>
          <a:p>
            <a:pPr algn="l">
              <a:lnSpc>
                <a:spcPts val="4584"/>
              </a:lnSpc>
            </a:pPr>
          </a:p>
          <a:p>
            <a:pPr algn="l">
              <a:lnSpc>
                <a:spcPts val="4584"/>
              </a:lnSpc>
            </a:pPr>
            <a:r>
              <a:rPr lang="en-US" sz="4584">
                <a:solidFill>
                  <a:srgbClr val="DC1818"/>
                </a:solidFill>
                <a:latin typeface="Higuen Elegant Serif"/>
                <a:ea typeface="Higuen Elegant Serif"/>
                <a:cs typeface="Higuen Elegant Serif"/>
                <a:sym typeface="Higuen Elegant Serif"/>
              </a:rPr>
              <a:t>Subscription Trends – Who Stays &amp; Who Leaves?</a:t>
            </a:r>
          </a:p>
          <a:p>
            <a:pPr algn="l">
              <a:lnSpc>
                <a:spcPts val="458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5967"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224595" y="4503443"/>
            <a:ext cx="6277780" cy="5350381"/>
          </a:xfrm>
          <a:custGeom>
            <a:avLst/>
            <a:gdLst/>
            <a:ahLst/>
            <a:cxnLst/>
            <a:rect r="r" b="b" t="t" l="l"/>
            <a:pathLst>
              <a:path h="5350381" w="6277780">
                <a:moveTo>
                  <a:pt x="0" y="0"/>
                </a:moveTo>
                <a:lnTo>
                  <a:pt x="6277780" y="0"/>
                </a:lnTo>
                <a:lnTo>
                  <a:pt x="6277780" y="5350381"/>
                </a:lnTo>
                <a:lnTo>
                  <a:pt x="0" y="5350381"/>
                </a:lnTo>
                <a:lnTo>
                  <a:pt x="0" y="0"/>
                </a:lnTo>
                <a:close/>
              </a:path>
            </a:pathLst>
          </a:custGeom>
          <a:blipFill>
            <a:blip r:embed="rId2"/>
            <a:stretch>
              <a:fillRect l="0" t="0" r="0" b="0"/>
            </a:stretch>
          </a:blipFill>
        </p:spPr>
      </p:sp>
      <p:sp>
        <p:nvSpPr>
          <p:cNvPr name="Freeform 6" id="6"/>
          <p:cNvSpPr/>
          <p:nvPr/>
        </p:nvSpPr>
        <p:spPr>
          <a:xfrm flipH="false" flipV="false" rot="0">
            <a:off x="1028700" y="4503443"/>
            <a:ext cx="8346115" cy="5350381"/>
          </a:xfrm>
          <a:custGeom>
            <a:avLst/>
            <a:gdLst/>
            <a:ahLst/>
            <a:cxnLst/>
            <a:rect r="r" b="b" t="t" l="l"/>
            <a:pathLst>
              <a:path h="5350381" w="8346115">
                <a:moveTo>
                  <a:pt x="0" y="0"/>
                </a:moveTo>
                <a:lnTo>
                  <a:pt x="8346115" y="0"/>
                </a:lnTo>
                <a:lnTo>
                  <a:pt x="8346115" y="5350381"/>
                </a:lnTo>
                <a:lnTo>
                  <a:pt x="0" y="5350381"/>
                </a:lnTo>
                <a:lnTo>
                  <a:pt x="0" y="0"/>
                </a:lnTo>
                <a:close/>
              </a:path>
            </a:pathLst>
          </a:custGeom>
          <a:blipFill>
            <a:blip r:embed="rId3"/>
            <a:stretch>
              <a:fillRect l="0" t="-719" r="0" b="-719"/>
            </a:stretch>
          </a:blipFill>
        </p:spPr>
      </p:sp>
      <p:sp>
        <p:nvSpPr>
          <p:cNvPr name="TextBox 7" id="7"/>
          <p:cNvSpPr txBox="true"/>
          <p:nvPr/>
        </p:nvSpPr>
        <p:spPr>
          <a:xfrm rot="0">
            <a:off x="860695" y="837244"/>
            <a:ext cx="16026577" cy="1756707"/>
          </a:xfrm>
          <a:prstGeom prst="rect">
            <a:avLst/>
          </a:prstGeom>
        </p:spPr>
        <p:txBody>
          <a:bodyPr anchor="t" rtlCol="false" tIns="0" lIns="0" bIns="0" rIns="0">
            <a:spAutoFit/>
          </a:bodyPr>
          <a:lstStyle/>
          <a:p>
            <a:pPr algn="l">
              <a:lnSpc>
                <a:spcPts val="4584"/>
              </a:lnSpc>
            </a:pPr>
          </a:p>
          <a:p>
            <a:pPr algn="l">
              <a:lnSpc>
                <a:spcPts val="4584"/>
              </a:lnSpc>
            </a:pPr>
            <a:r>
              <a:rPr lang="en-US" sz="4584">
                <a:solidFill>
                  <a:srgbClr val="DC1818"/>
                </a:solidFill>
                <a:latin typeface="Higuen Elegant Serif"/>
                <a:ea typeface="Higuen Elegant Serif"/>
                <a:cs typeface="Higuen Elegant Serif"/>
                <a:sym typeface="Higuen Elegant Serif"/>
              </a:rPr>
              <a:t>Revenue Insights – Where Does the Money Come From?</a:t>
            </a:r>
          </a:p>
          <a:p>
            <a:pPr algn="l">
              <a:lnSpc>
                <a:spcPts val="4584"/>
              </a:lnSpc>
            </a:pPr>
          </a:p>
        </p:txBody>
      </p:sp>
      <p:sp>
        <p:nvSpPr>
          <p:cNvPr name="TextBox 8" id="8"/>
          <p:cNvSpPr txBox="true"/>
          <p:nvPr/>
        </p:nvSpPr>
        <p:spPr>
          <a:xfrm rot="0">
            <a:off x="1181100" y="2536801"/>
            <a:ext cx="10194125" cy="1966642"/>
          </a:xfrm>
          <a:prstGeom prst="rect">
            <a:avLst/>
          </a:prstGeom>
        </p:spPr>
        <p:txBody>
          <a:bodyPr anchor="t" rtlCol="false" tIns="0" lIns="0" bIns="0" rIns="0">
            <a:spAutoFit/>
          </a:bodyPr>
          <a:lstStyle/>
          <a:p>
            <a:pPr algn="l">
              <a:lnSpc>
                <a:spcPts val="3952"/>
              </a:lnSpc>
            </a:pPr>
            <a:r>
              <a:rPr lang="en-US" sz="2823">
                <a:solidFill>
                  <a:srgbClr val="FCFCFC"/>
                </a:solidFill>
                <a:latin typeface="Poly"/>
                <a:ea typeface="Poly"/>
                <a:cs typeface="Poly"/>
                <a:sym typeface="Poly"/>
              </a:rPr>
              <a:t>Breaking Down the Numbers</a:t>
            </a:r>
          </a:p>
          <a:p>
            <a:pPr algn="l" marL="609520" indent="-304760" lvl="1">
              <a:lnSpc>
                <a:spcPts val="3952"/>
              </a:lnSpc>
              <a:buFont typeface="Arial"/>
              <a:buChar char="•"/>
            </a:pPr>
            <a:r>
              <a:rPr lang="en-US" sz="2823">
                <a:solidFill>
                  <a:srgbClr val="FCFCFC"/>
                </a:solidFill>
                <a:latin typeface="Poly"/>
                <a:ea typeface="Poly"/>
                <a:cs typeface="Poly"/>
                <a:sym typeface="Poly"/>
              </a:rPr>
              <a:t>Total Mont</a:t>
            </a:r>
            <a:r>
              <a:rPr lang="en-US" sz="2823">
                <a:solidFill>
                  <a:srgbClr val="FCFCFC"/>
                </a:solidFill>
                <a:latin typeface="Poly"/>
                <a:ea typeface="Poly"/>
                <a:cs typeface="Poly"/>
                <a:sym typeface="Poly"/>
              </a:rPr>
              <a:t>hly Revenue: $31,270</a:t>
            </a:r>
          </a:p>
          <a:p>
            <a:pPr algn="l" marL="609520" indent="-304760" lvl="1">
              <a:lnSpc>
                <a:spcPts val="3952"/>
              </a:lnSpc>
              <a:buFont typeface="Arial"/>
              <a:buChar char="•"/>
            </a:pPr>
            <a:r>
              <a:rPr lang="en-US" sz="2823">
                <a:solidFill>
                  <a:srgbClr val="FCFCFC"/>
                </a:solidFill>
                <a:latin typeface="Poly"/>
                <a:ea typeface="Poly"/>
                <a:cs typeface="Poly"/>
                <a:sym typeface="Poly"/>
              </a:rPr>
              <a:t>Top</a:t>
            </a:r>
            <a:r>
              <a:rPr lang="en-US" sz="2823">
                <a:solidFill>
                  <a:srgbClr val="FCFCFC"/>
                </a:solidFill>
                <a:latin typeface="Poly"/>
                <a:ea typeface="Poly"/>
                <a:cs typeface="Poly"/>
                <a:sym typeface="Poly"/>
              </a:rPr>
              <a:t> Revenue Markets: USA, Spain, and Canada.</a:t>
            </a:r>
          </a:p>
          <a:p>
            <a:pPr algn="l">
              <a:lnSpc>
                <a:spcPts val="395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5967"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125763" y="6121528"/>
            <a:ext cx="11653145" cy="3729933"/>
          </a:xfrm>
          <a:custGeom>
            <a:avLst/>
            <a:gdLst/>
            <a:ahLst/>
            <a:cxnLst/>
            <a:rect r="r" b="b" t="t" l="l"/>
            <a:pathLst>
              <a:path h="3729933" w="11653145">
                <a:moveTo>
                  <a:pt x="0" y="0"/>
                </a:moveTo>
                <a:lnTo>
                  <a:pt x="11653145" y="0"/>
                </a:lnTo>
                <a:lnTo>
                  <a:pt x="11653145" y="3729933"/>
                </a:lnTo>
                <a:lnTo>
                  <a:pt x="0" y="3729933"/>
                </a:lnTo>
                <a:lnTo>
                  <a:pt x="0" y="0"/>
                </a:lnTo>
                <a:close/>
              </a:path>
            </a:pathLst>
          </a:custGeom>
          <a:blipFill>
            <a:blip r:embed="rId2"/>
            <a:stretch>
              <a:fillRect l="0" t="0" r="0" b="0"/>
            </a:stretch>
          </a:blipFill>
        </p:spPr>
      </p:sp>
      <p:sp>
        <p:nvSpPr>
          <p:cNvPr name="TextBox 6" id="6"/>
          <p:cNvSpPr txBox="true"/>
          <p:nvPr/>
        </p:nvSpPr>
        <p:spPr>
          <a:xfrm rot="0">
            <a:off x="860695" y="865819"/>
            <a:ext cx="5780138" cy="811769"/>
          </a:xfrm>
          <a:prstGeom prst="rect">
            <a:avLst/>
          </a:prstGeom>
        </p:spPr>
        <p:txBody>
          <a:bodyPr anchor="t" rtlCol="false" tIns="0" lIns="0" bIns="0" rIns="0">
            <a:spAutoFit/>
          </a:bodyPr>
          <a:lstStyle/>
          <a:p>
            <a:pPr algn="l">
              <a:lnSpc>
                <a:spcPts val="6084"/>
              </a:lnSpc>
            </a:pPr>
            <a:r>
              <a:rPr lang="en-US" sz="6084">
                <a:solidFill>
                  <a:srgbClr val="DC1818"/>
                </a:solidFill>
                <a:latin typeface="Higuen Elegant Serif"/>
                <a:ea typeface="Higuen Elegant Serif"/>
                <a:cs typeface="Higuen Elegant Serif"/>
                <a:sym typeface="Higuen Elegant Serif"/>
              </a:rPr>
              <a:t>Observation</a:t>
            </a:r>
          </a:p>
        </p:txBody>
      </p:sp>
      <p:sp>
        <p:nvSpPr>
          <p:cNvPr name="TextBox 7" id="7"/>
          <p:cNvSpPr txBox="true"/>
          <p:nvPr/>
        </p:nvSpPr>
        <p:spPr>
          <a:xfrm rot="0">
            <a:off x="1028700" y="1620438"/>
            <a:ext cx="10194125" cy="4443142"/>
          </a:xfrm>
          <a:prstGeom prst="rect">
            <a:avLst/>
          </a:prstGeom>
        </p:spPr>
        <p:txBody>
          <a:bodyPr anchor="t" rtlCol="false" tIns="0" lIns="0" bIns="0" rIns="0">
            <a:spAutoFit/>
          </a:bodyPr>
          <a:lstStyle/>
          <a:p>
            <a:pPr algn="l">
              <a:lnSpc>
                <a:spcPts val="3952"/>
              </a:lnSpc>
            </a:pPr>
          </a:p>
          <a:p>
            <a:pPr algn="l" marL="609520" indent="-304760" lvl="1">
              <a:lnSpc>
                <a:spcPts val="3952"/>
              </a:lnSpc>
              <a:buFont typeface="Arial"/>
              <a:buChar char="•"/>
            </a:pPr>
            <a:r>
              <a:rPr lang="en-US" sz="2823">
                <a:solidFill>
                  <a:srgbClr val="FCFCFC"/>
                </a:solidFill>
                <a:latin typeface="Poly"/>
                <a:ea typeface="Poly"/>
                <a:cs typeface="Poly"/>
                <a:sym typeface="Poly"/>
              </a:rPr>
              <a:t>The USA &amp; Spain are Netflix’s power markets—let’s keep them engaged!</a:t>
            </a:r>
          </a:p>
          <a:p>
            <a:pPr algn="l" marL="609520" indent="-304760" lvl="1">
              <a:lnSpc>
                <a:spcPts val="3952"/>
              </a:lnSpc>
              <a:buFont typeface="Arial"/>
              <a:buChar char="•"/>
            </a:pPr>
            <a:r>
              <a:rPr lang="en-US" sz="2823">
                <a:solidFill>
                  <a:srgbClr val="FCFCFC"/>
                </a:solidFill>
                <a:latin typeface="Poly"/>
                <a:ea typeface="Poly"/>
                <a:cs typeface="Poly"/>
                <a:sym typeface="Poly"/>
              </a:rPr>
              <a:t>Basic Plans bring t</a:t>
            </a:r>
            <a:r>
              <a:rPr lang="en-US" sz="2823">
                <a:solidFill>
                  <a:srgbClr val="FCFCFC"/>
                </a:solidFill>
                <a:latin typeface="Poly"/>
                <a:ea typeface="Poly"/>
                <a:cs typeface="Poly"/>
                <a:sym typeface="Poly"/>
              </a:rPr>
              <a:t>he cash, but we need to reduce churn.</a:t>
            </a:r>
          </a:p>
          <a:p>
            <a:pPr algn="l" marL="609520" indent="-304760" lvl="1">
              <a:lnSpc>
                <a:spcPts val="3952"/>
              </a:lnSpc>
              <a:buFont typeface="Arial"/>
              <a:buChar char="•"/>
            </a:pPr>
            <a:r>
              <a:rPr lang="en-US" sz="2823">
                <a:solidFill>
                  <a:srgbClr val="FCFCFC"/>
                </a:solidFill>
                <a:latin typeface="Poly"/>
                <a:ea typeface="Poly"/>
                <a:cs typeface="Poly"/>
                <a:sym typeface="Poly"/>
              </a:rPr>
              <a:t>M</a:t>
            </a:r>
            <a:r>
              <a:rPr lang="en-US" sz="2823">
                <a:solidFill>
                  <a:srgbClr val="FCFCFC"/>
                </a:solidFill>
                <a:latin typeface="Poly"/>
                <a:ea typeface="Poly"/>
                <a:cs typeface="Poly"/>
                <a:sym typeface="Poly"/>
              </a:rPr>
              <a:t>ost</a:t>
            </a:r>
            <a:r>
              <a:rPr lang="en-US" sz="2823">
                <a:solidFill>
                  <a:srgbClr val="FCFCFC"/>
                </a:solidFill>
                <a:latin typeface="Poly"/>
                <a:ea typeface="Poly"/>
                <a:cs typeface="Poly"/>
                <a:sym typeface="Poly"/>
              </a:rPr>
              <a:t> users prefer mobile &amp; laptop streaming—optimization is key!</a:t>
            </a:r>
          </a:p>
          <a:p>
            <a:pPr algn="l" marL="609520" indent="-304760" lvl="1">
              <a:lnSpc>
                <a:spcPts val="3952"/>
              </a:lnSpc>
              <a:buFont typeface="Arial"/>
              <a:buChar char="•"/>
            </a:pPr>
            <a:r>
              <a:rPr lang="en-US" sz="2823">
                <a:solidFill>
                  <a:srgbClr val="FCFCFC"/>
                </a:solidFill>
                <a:latin typeface="Poly"/>
                <a:ea typeface="Poly"/>
                <a:cs typeface="Poly"/>
                <a:sym typeface="Poly"/>
              </a:rPr>
              <a:t>Subscriber spikes align with major content releases—content drives engagement.</a:t>
            </a:r>
          </a:p>
          <a:p>
            <a:pPr algn="l">
              <a:lnSpc>
                <a:spcPts val="3952"/>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442" y="246454"/>
            <a:ext cx="17695115" cy="9794092"/>
            <a:chOff x="0" y="0"/>
            <a:chExt cx="4660442" cy="2579514"/>
          </a:xfrm>
        </p:grpSpPr>
        <p:sp>
          <p:nvSpPr>
            <p:cNvPr name="Freeform 3" id="3"/>
            <p:cNvSpPr/>
            <p:nvPr/>
          </p:nvSpPr>
          <p:spPr>
            <a:xfrm flipH="false" flipV="false" rot="0">
              <a:off x="0" y="0"/>
              <a:ext cx="4660442" cy="2579514"/>
            </a:xfrm>
            <a:custGeom>
              <a:avLst/>
              <a:gdLst/>
              <a:ahLst/>
              <a:cxnLst/>
              <a:rect r="r" b="b" t="t" l="l"/>
              <a:pathLst>
                <a:path h="2579514" w="4660442">
                  <a:moveTo>
                    <a:pt x="0" y="0"/>
                  </a:moveTo>
                  <a:lnTo>
                    <a:pt x="4660442" y="0"/>
                  </a:lnTo>
                  <a:lnTo>
                    <a:pt x="4660442" y="2579514"/>
                  </a:lnTo>
                  <a:lnTo>
                    <a:pt x="0" y="2579514"/>
                  </a:lnTo>
                  <a:close/>
                </a:path>
              </a:pathLst>
            </a:custGeom>
            <a:solidFill>
              <a:srgbClr val="000000">
                <a:alpha val="0"/>
              </a:srgbClr>
            </a:solidFill>
            <a:ln w="38100" cap="sq">
              <a:solidFill>
                <a:srgbClr val="DC1818"/>
              </a:solidFill>
              <a:prstDash val="solid"/>
              <a:miter/>
            </a:ln>
          </p:spPr>
        </p:sp>
        <p:sp>
          <p:nvSpPr>
            <p:cNvPr name="TextBox 4" id="4"/>
            <p:cNvSpPr txBox="true"/>
            <p:nvPr/>
          </p:nvSpPr>
          <p:spPr>
            <a:xfrm>
              <a:off x="0" y="-38100"/>
              <a:ext cx="4660442" cy="26176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02700" y="1247775"/>
            <a:ext cx="14882600" cy="1667469"/>
          </a:xfrm>
          <a:prstGeom prst="rect">
            <a:avLst/>
          </a:prstGeom>
        </p:spPr>
        <p:txBody>
          <a:bodyPr anchor="t" rtlCol="false" tIns="0" lIns="0" bIns="0" rIns="0">
            <a:spAutoFit/>
          </a:bodyPr>
          <a:lstStyle/>
          <a:p>
            <a:pPr algn="ctr">
              <a:lnSpc>
                <a:spcPts val="12398"/>
              </a:lnSpc>
            </a:pPr>
            <a:r>
              <a:rPr lang="en-US" sz="12398">
                <a:solidFill>
                  <a:srgbClr val="DC1818"/>
                </a:solidFill>
                <a:latin typeface="Higuen Elegant Serif"/>
                <a:ea typeface="Higuen Elegant Serif"/>
                <a:cs typeface="Higuen Elegant Serif"/>
                <a:sym typeface="Higuen Elegant Serif"/>
              </a:rPr>
              <a:t>Recommendation</a:t>
            </a:r>
          </a:p>
        </p:txBody>
      </p:sp>
      <p:sp>
        <p:nvSpPr>
          <p:cNvPr name="TextBox 6" id="6"/>
          <p:cNvSpPr txBox="true"/>
          <p:nvPr/>
        </p:nvSpPr>
        <p:spPr>
          <a:xfrm rot="0">
            <a:off x="2694112" y="2858094"/>
            <a:ext cx="12716805" cy="5929042"/>
          </a:xfrm>
          <a:prstGeom prst="rect">
            <a:avLst/>
          </a:prstGeom>
        </p:spPr>
        <p:txBody>
          <a:bodyPr anchor="t" rtlCol="false" tIns="0" lIns="0" bIns="0" rIns="0">
            <a:spAutoFit/>
          </a:bodyPr>
          <a:lstStyle/>
          <a:p>
            <a:pPr algn="ctr">
              <a:lnSpc>
                <a:spcPts val="3952"/>
              </a:lnSpc>
            </a:pPr>
            <a:r>
              <a:rPr lang="en-US" sz="2823">
                <a:solidFill>
                  <a:srgbClr val="FCFCFC"/>
                </a:solidFill>
                <a:latin typeface="Poly"/>
                <a:ea typeface="Poly"/>
                <a:cs typeface="Poly"/>
                <a:sym typeface="Poly"/>
              </a:rPr>
              <a:t> </a:t>
            </a:r>
            <a:r>
              <a:rPr lang="en-US" sz="2823">
                <a:solidFill>
                  <a:srgbClr val="FCFCFC"/>
                </a:solidFill>
                <a:latin typeface="Poly"/>
                <a:ea typeface="Poly"/>
                <a:cs typeface="Poly"/>
                <a:sym typeface="Poly"/>
              </a:rPr>
              <a:t>What should Netflix consider next?  </a:t>
            </a:r>
          </a:p>
          <a:p>
            <a:pPr algn="ctr" marL="609520" indent="-304760" lvl="1">
              <a:lnSpc>
                <a:spcPts val="3952"/>
              </a:lnSpc>
              <a:buAutoNum type="arabicPeriod" startAt="1"/>
            </a:pPr>
            <a:r>
              <a:rPr lang="en-US" sz="2823">
                <a:solidFill>
                  <a:srgbClr val="FCFCFC"/>
                </a:solidFill>
                <a:latin typeface="Poly"/>
                <a:ea typeface="Poly"/>
                <a:cs typeface="Poly"/>
                <a:sym typeface="Poly"/>
              </a:rPr>
              <a:t>Reduce churn in the Basic Plan – Implement loyalty programmes and offer exclusive perks.  </a:t>
            </a:r>
          </a:p>
          <a:p>
            <a:pPr algn="ctr" marL="609520" indent="-304760" lvl="1">
              <a:lnSpc>
                <a:spcPts val="3952"/>
              </a:lnSpc>
              <a:buAutoNum type="arabicPeriod" startAt="1"/>
            </a:pPr>
            <a:r>
              <a:rPr lang="en-US" sz="2823">
                <a:solidFill>
                  <a:srgbClr val="FCFCFC"/>
                </a:solidFill>
                <a:latin typeface="Poly"/>
                <a:ea typeface="Poly"/>
                <a:cs typeface="Poly"/>
                <a:sym typeface="Poly"/>
              </a:rPr>
              <a:t>Utilise content to foster growth – Plan strategic release timings for improved retention.  </a:t>
            </a:r>
          </a:p>
          <a:p>
            <a:pPr algn="ctr" marL="609520" indent="-304760" lvl="1">
              <a:lnSpc>
                <a:spcPts val="3952"/>
              </a:lnSpc>
              <a:buAutoNum type="arabicPeriod" startAt="1"/>
            </a:pPr>
            <a:r>
              <a:rPr lang="en-US" sz="2823">
                <a:solidFill>
                  <a:srgbClr val="FCFCFC"/>
                </a:solidFill>
                <a:latin typeface="Poly"/>
                <a:ea typeface="Poly"/>
                <a:cs typeface="Poly"/>
                <a:sym typeface="Poly"/>
              </a:rPr>
              <a:t>Enhance the mobile experience – Optimise for mobile phones and laptops.  </a:t>
            </a:r>
          </a:p>
          <a:p>
            <a:pPr algn="ctr" marL="609520" indent="-304760" lvl="1">
              <a:lnSpc>
                <a:spcPts val="3952"/>
              </a:lnSpc>
              <a:buAutoNum type="arabicPeriod" startAt="1"/>
            </a:pPr>
            <a:r>
              <a:rPr lang="en-US" sz="2823">
                <a:solidFill>
                  <a:srgbClr val="FCFCFC"/>
                </a:solidFill>
                <a:latin typeface="Poly"/>
                <a:ea typeface="Poly"/>
                <a:cs typeface="Poly"/>
                <a:sym typeface="Poly"/>
              </a:rPr>
              <a:t>C</a:t>
            </a:r>
            <a:r>
              <a:rPr lang="en-US" sz="2823">
                <a:solidFill>
                  <a:srgbClr val="FCFCFC"/>
                </a:solidFill>
                <a:latin typeface="Poly"/>
                <a:ea typeface="Poly"/>
                <a:cs typeface="Poly"/>
                <a:sym typeface="Poly"/>
              </a:rPr>
              <a:t>oncentrate on key markets – Tailor marketing efforts to the USA and Spain. 🇺🇸🇪🇸  </a:t>
            </a:r>
          </a:p>
          <a:p>
            <a:pPr algn="ctr" marL="609520" indent="-304760" lvl="1">
              <a:lnSpc>
                <a:spcPts val="3952"/>
              </a:lnSpc>
              <a:buAutoNum type="arabicPeriod" startAt="1"/>
            </a:pPr>
            <a:r>
              <a:rPr lang="en-US" sz="2823">
                <a:solidFill>
                  <a:srgbClr val="FCFCFC"/>
                </a:solidFill>
                <a:latin typeface="Poly"/>
                <a:ea typeface="Poly"/>
                <a:cs typeface="Poly"/>
                <a:sym typeface="Poly"/>
              </a:rPr>
              <a:t>Target middle-aged users – Develop personalised campaigns to keep them engaged. ain. 🇺🇸🇪🇸  </a:t>
            </a:r>
          </a:p>
          <a:p>
            <a:pPr algn="just" marL="609520" indent="-304760" lvl="1">
              <a:lnSpc>
                <a:spcPts val="3952"/>
              </a:lnSpc>
              <a:buAutoNum type="arabicPeriod" startAt="1"/>
            </a:pPr>
            <a:r>
              <a:rPr lang="en-US" sz="2823">
                <a:solidFill>
                  <a:srgbClr val="FCFCFC"/>
                </a:solidFill>
                <a:latin typeface="Poly"/>
                <a:ea typeface="Poly"/>
                <a:cs typeface="Poly"/>
                <a:sym typeface="Poly"/>
              </a:rPr>
              <a:t>Target middle-aged users – Develop personalised campaigns to keep them engaged.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DAGfvAVLwh4</dc:identifier>
  <dcterms:modified xsi:type="dcterms:W3CDTF">2011-08-01T06:04:30Z</dcterms:modified>
  <cp:revision>1</cp:revision>
  <dc:title>Netflix Analysis Group Project Presentation</dc:title>
</cp:coreProperties>
</file>