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586" autoAdjust="0"/>
  </p:normalViewPr>
  <p:slideViewPr>
    <p:cSldViewPr snapToGrid="0">
      <p:cViewPr varScale="1">
        <p:scale>
          <a:sx n="79" d="100"/>
          <a:sy n="79" d="100"/>
        </p:scale>
        <p:origin x="37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zrupal17@gmail.com" userId="7e19553e2adf9136" providerId="LiveId" clId="{DADE6996-A4B3-4EB1-8E92-DDBD2397CAC9}"/>
    <pc:docChg chg="modSld">
      <pc:chgData name="ridzrupal17@gmail.com" userId="7e19553e2adf9136" providerId="LiveId" clId="{DADE6996-A4B3-4EB1-8E92-DDBD2397CAC9}" dt="2023-04-14T13:41:20.730" v="611" actId="20577"/>
      <pc:docMkLst>
        <pc:docMk/>
      </pc:docMkLst>
      <pc:sldChg chg="modSp">
        <pc:chgData name="ridzrupal17@gmail.com" userId="7e19553e2adf9136" providerId="LiveId" clId="{DADE6996-A4B3-4EB1-8E92-DDBD2397CAC9}" dt="2023-04-14T13:41:20.730" v="611" actId="20577"/>
        <pc:sldMkLst>
          <pc:docMk/>
          <pc:sldMk cId="389128976" sldId="267"/>
        </pc:sldMkLst>
        <pc:spChg chg="mod">
          <ac:chgData name="ridzrupal17@gmail.com" userId="7e19553e2adf9136" providerId="LiveId" clId="{DADE6996-A4B3-4EB1-8E92-DDBD2397CAC9}" dt="2023-04-14T13:41:20.730" v="611" actId="20577"/>
          <ac:spMkLst>
            <pc:docMk/>
            <pc:sldMk cId="389128976" sldId="267"/>
            <ac:spMk id="3" creationId="{7A75EEBB-F1C9-4C88-AEE8-FD9CE0F6227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Downloads\Western%20Countries%20Financial%20Data%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Western%20Countries%20Financial%20Data%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Western%20Countries%20Financial%20Data%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Western%20Countries%20Financial%20Data%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Western%20Countries%20Financial%20Data%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(1).xlsx]Statistical analysis!PivotTable2</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'Statistical analysis'!$B$3</c:f>
              <c:strCache>
                <c:ptCount val="1"/>
                <c:pt idx="0">
                  <c:v>Sum of Profit</c:v>
                </c:pt>
              </c:strCache>
            </c:strRef>
          </c:tx>
          <c:spPr>
            <a:solidFill>
              <a:schemeClr val="accent1"/>
            </a:solidFill>
            <a:ln>
              <a:noFill/>
            </a:ln>
            <a:effectLst/>
          </c:spPr>
          <c:invertIfNegative val="0"/>
          <c:cat>
            <c:strRef>
              <c:f>'Statistical analysis'!$A$4:$A$11</c:f>
              <c:strCache>
                <c:ptCount val="7"/>
                <c:pt idx="0">
                  <c:v>MAXIMUM</c:v>
                </c:pt>
                <c:pt idx="1">
                  <c:v>MEAN</c:v>
                </c:pt>
                <c:pt idx="2">
                  <c:v>MEDIAN</c:v>
                </c:pt>
                <c:pt idx="3">
                  <c:v>MINIMUM</c:v>
                </c:pt>
                <c:pt idx="4">
                  <c:v>RANGE</c:v>
                </c:pt>
                <c:pt idx="5">
                  <c:v>SKEWNESS</c:v>
                </c:pt>
                <c:pt idx="6">
                  <c:v>STANDARD DEVIATION</c:v>
                </c:pt>
              </c:strCache>
            </c:strRef>
          </c:cat>
          <c:val>
            <c:numRef>
              <c:f>'Statistical analysis'!$B$4:$B$11</c:f>
              <c:numCache>
                <c:formatCode>General</c:formatCode>
                <c:ptCount val="7"/>
                <c:pt idx="0">
                  <c:v>262200</c:v>
                </c:pt>
                <c:pt idx="1">
                  <c:v>24133.860371428585</c:v>
                </c:pt>
                <c:pt idx="2">
                  <c:v>9242.1999999999989</c:v>
                </c:pt>
                <c:pt idx="3">
                  <c:v>-40617.5</c:v>
                </c:pt>
                <c:pt idx="4">
                  <c:v>302817.5</c:v>
                </c:pt>
                <c:pt idx="5">
                  <c:v>2.7121512644367356</c:v>
                </c:pt>
                <c:pt idx="6">
                  <c:v>42760.62656331867</c:v>
                </c:pt>
              </c:numCache>
            </c:numRef>
          </c:val>
          <c:extLst>
            <c:ext xmlns:c16="http://schemas.microsoft.com/office/drawing/2014/chart" uri="{C3380CC4-5D6E-409C-BE32-E72D297353CC}">
              <c16:uniqueId val="{00000000-338C-41B5-AC65-C101BFA46E40}"/>
            </c:ext>
          </c:extLst>
        </c:ser>
        <c:ser>
          <c:idx val="1"/>
          <c:order val="1"/>
          <c:tx>
            <c:strRef>
              <c:f>'Statistical analysis'!$C$3</c:f>
              <c:strCache>
                <c:ptCount val="1"/>
                <c:pt idx="0">
                  <c:v>Sum of Sale</c:v>
                </c:pt>
              </c:strCache>
            </c:strRef>
          </c:tx>
          <c:spPr>
            <a:solidFill>
              <a:schemeClr val="accent2"/>
            </a:solidFill>
            <a:ln>
              <a:noFill/>
            </a:ln>
            <a:effectLst/>
          </c:spPr>
          <c:invertIfNegative val="0"/>
          <c:cat>
            <c:strRef>
              <c:f>'Statistical analysis'!$A$4:$A$11</c:f>
              <c:strCache>
                <c:ptCount val="7"/>
                <c:pt idx="0">
                  <c:v>MAXIMUM</c:v>
                </c:pt>
                <c:pt idx="1">
                  <c:v>MEAN</c:v>
                </c:pt>
                <c:pt idx="2">
                  <c:v>MEDIAN</c:v>
                </c:pt>
                <c:pt idx="3">
                  <c:v>MINIMUM</c:v>
                </c:pt>
                <c:pt idx="4">
                  <c:v>RANGE</c:v>
                </c:pt>
                <c:pt idx="5">
                  <c:v>SKEWNESS</c:v>
                </c:pt>
                <c:pt idx="6">
                  <c:v>STANDARD DEVIATION</c:v>
                </c:pt>
              </c:strCache>
            </c:strRef>
          </c:cat>
          <c:val>
            <c:numRef>
              <c:f>'Statistical analysis'!$C$4:$C$11</c:f>
              <c:numCache>
                <c:formatCode>General</c:formatCode>
                <c:ptCount val="7"/>
                <c:pt idx="0">
                  <c:v>1159200</c:v>
                </c:pt>
                <c:pt idx="1">
                  <c:v>169609.07179999989</c:v>
                </c:pt>
                <c:pt idx="2">
                  <c:v>35540.199999999997</c:v>
                </c:pt>
                <c:pt idx="3">
                  <c:v>1655.08</c:v>
                </c:pt>
                <c:pt idx="4">
                  <c:v>1157544.92</c:v>
                </c:pt>
                <c:pt idx="5">
                  <c:v>1.6962952166787826</c:v>
                </c:pt>
                <c:pt idx="6">
                  <c:v>236726.34690976146</c:v>
                </c:pt>
              </c:numCache>
            </c:numRef>
          </c:val>
          <c:extLst>
            <c:ext xmlns:c16="http://schemas.microsoft.com/office/drawing/2014/chart" uri="{C3380CC4-5D6E-409C-BE32-E72D297353CC}">
              <c16:uniqueId val="{00000001-338C-41B5-AC65-C101BFA46E40}"/>
            </c:ext>
          </c:extLst>
        </c:ser>
        <c:ser>
          <c:idx val="2"/>
          <c:order val="2"/>
          <c:tx>
            <c:strRef>
              <c:f>'Statistical analysis'!$D$3</c:f>
              <c:strCache>
                <c:ptCount val="1"/>
                <c:pt idx="0">
                  <c:v>Sum of Discount</c:v>
                </c:pt>
              </c:strCache>
            </c:strRef>
          </c:tx>
          <c:spPr>
            <a:solidFill>
              <a:schemeClr val="accent3"/>
            </a:solidFill>
            <a:ln>
              <a:noFill/>
            </a:ln>
            <a:effectLst/>
          </c:spPr>
          <c:invertIfNegative val="0"/>
          <c:cat>
            <c:strRef>
              <c:f>'Statistical analysis'!$A$4:$A$11</c:f>
              <c:strCache>
                <c:ptCount val="7"/>
                <c:pt idx="0">
                  <c:v>MAXIMUM</c:v>
                </c:pt>
                <c:pt idx="1">
                  <c:v>MEAN</c:v>
                </c:pt>
                <c:pt idx="2">
                  <c:v>MEDIAN</c:v>
                </c:pt>
                <c:pt idx="3">
                  <c:v>MINIMUM</c:v>
                </c:pt>
                <c:pt idx="4">
                  <c:v>RANGE</c:v>
                </c:pt>
                <c:pt idx="5">
                  <c:v>SKEWNESS</c:v>
                </c:pt>
                <c:pt idx="6">
                  <c:v>STANDARD DEVIATION</c:v>
                </c:pt>
              </c:strCache>
            </c:strRef>
          </c:cat>
          <c:val>
            <c:numRef>
              <c:f>'Statistical analysis'!$D$4:$D$11</c:f>
              <c:numCache>
                <c:formatCode>General</c:formatCode>
                <c:ptCount val="7"/>
                <c:pt idx="0">
                  <c:v>149677.5</c:v>
                </c:pt>
                <c:pt idx="1">
                  <c:v>13150.354628571431</c:v>
                </c:pt>
                <c:pt idx="2">
                  <c:v>2585.25</c:v>
                </c:pt>
                <c:pt idx="3">
                  <c:v>0</c:v>
                </c:pt>
                <c:pt idx="4">
                  <c:v>149677.5</c:v>
                </c:pt>
                <c:pt idx="5">
                  <c:v>2.6850389381052451</c:v>
                </c:pt>
                <c:pt idx="6">
                  <c:v>22962.928774797867</c:v>
                </c:pt>
              </c:numCache>
            </c:numRef>
          </c:val>
          <c:extLst>
            <c:ext xmlns:c16="http://schemas.microsoft.com/office/drawing/2014/chart" uri="{C3380CC4-5D6E-409C-BE32-E72D297353CC}">
              <c16:uniqueId val="{00000002-338C-41B5-AC65-C101BFA46E40}"/>
            </c:ext>
          </c:extLst>
        </c:ser>
        <c:dLbls>
          <c:showLegendKey val="0"/>
          <c:showVal val="0"/>
          <c:showCatName val="0"/>
          <c:showSerName val="0"/>
          <c:showPercent val="0"/>
          <c:showBubbleSize val="0"/>
        </c:dLbls>
        <c:gapWidth val="219"/>
        <c:overlap val="-27"/>
        <c:axId val="1288063152"/>
        <c:axId val="1112546496"/>
      </c:barChart>
      <c:catAx>
        <c:axId val="1288063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2546496"/>
        <c:crosses val="autoZero"/>
        <c:auto val="1"/>
        <c:lblAlgn val="ctr"/>
        <c:lblOffset val="100"/>
        <c:noMultiLvlLbl val="0"/>
      </c:catAx>
      <c:valAx>
        <c:axId val="111254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8063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(1).xlsx]Graphical Analysis pivot !PivotTable1</c:name>
    <c:fmtId val="10"/>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'Graphical Analysis pivot '!$B$3</c:f>
              <c:strCache>
                <c:ptCount val="1"/>
                <c:pt idx="0">
                  <c:v>Sum of Gross Sales $2</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multiLvlStrRef>
              <c:f>'Graphical Analysis pivot '!$A$4:$A$34</c:f>
              <c:multiLvlStrCache>
                <c:ptCount val="25"/>
                <c:lvl>
                  <c:pt idx="0">
                    <c:v>Canada</c:v>
                  </c:pt>
                  <c:pt idx="1">
                    <c:v>France</c:v>
                  </c:pt>
                  <c:pt idx="2">
                    <c:v>Germany</c:v>
                  </c:pt>
                  <c:pt idx="3">
                    <c:v>Mexico</c:v>
                  </c:pt>
                  <c:pt idx="4">
                    <c:v>United States of America</c:v>
                  </c:pt>
                  <c:pt idx="5">
                    <c:v>Canada</c:v>
                  </c:pt>
                  <c:pt idx="6">
                    <c:v>France</c:v>
                  </c:pt>
                  <c:pt idx="7">
                    <c:v>Germany</c:v>
                  </c:pt>
                  <c:pt idx="8">
                    <c:v>Mexico</c:v>
                  </c:pt>
                  <c:pt idx="9">
                    <c:v>United States of America</c:v>
                  </c:pt>
                  <c:pt idx="10">
                    <c:v>Canada</c:v>
                  </c:pt>
                  <c:pt idx="11">
                    <c:v>France</c:v>
                  </c:pt>
                  <c:pt idx="12">
                    <c:v>Germany</c:v>
                  </c:pt>
                  <c:pt idx="13">
                    <c:v>Mexico</c:v>
                  </c:pt>
                  <c:pt idx="14">
                    <c:v>United States of America</c:v>
                  </c:pt>
                  <c:pt idx="15">
                    <c:v>Canada</c:v>
                  </c:pt>
                  <c:pt idx="16">
                    <c:v>France</c:v>
                  </c:pt>
                  <c:pt idx="17">
                    <c:v>Germany</c:v>
                  </c:pt>
                  <c:pt idx="18">
                    <c:v>Mexico</c:v>
                  </c:pt>
                  <c:pt idx="19">
                    <c:v>United States of America</c:v>
                  </c:pt>
                  <c:pt idx="20">
                    <c:v>Canada</c:v>
                  </c:pt>
                  <c:pt idx="21">
                    <c:v>France</c:v>
                  </c:pt>
                  <c:pt idx="22">
                    <c:v>Germany</c:v>
                  </c:pt>
                  <c:pt idx="23">
                    <c:v>Mexico</c:v>
                  </c:pt>
                  <c:pt idx="24">
                    <c:v>United States of America</c:v>
                  </c:pt>
                </c:lvl>
                <c:lvl>
                  <c:pt idx="0">
                    <c:v>Channel Partners</c:v>
                  </c:pt>
                  <c:pt idx="5">
                    <c:v>Enterprise</c:v>
                  </c:pt>
                  <c:pt idx="10">
                    <c:v>Government</c:v>
                  </c:pt>
                  <c:pt idx="15">
                    <c:v>Midmarket</c:v>
                  </c:pt>
                  <c:pt idx="20">
                    <c:v>Small Business</c:v>
                  </c:pt>
                </c:lvl>
              </c:multiLvlStrCache>
            </c:multiLvlStrRef>
          </c:cat>
          <c:val>
            <c:numRef>
              <c:f>'Graphical Analysis pivot '!$B$4:$B$34</c:f>
              <c:numCache>
                <c:formatCode>General</c:formatCode>
                <c:ptCount val="25"/>
                <c:pt idx="0">
                  <c:v>528744</c:v>
                </c:pt>
                <c:pt idx="1">
                  <c:v>402036</c:v>
                </c:pt>
                <c:pt idx="2">
                  <c:v>356268</c:v>
                </c:pt>
                <c:pt idx="3">
                  <c:v>253956</c:v>
                </c:pt>
                <c:pt idx="4">
                  <c:v>394158</c:v>
                </c:pt>
                <c:pt idx="5">
                  <c:v>4259375</c:v>
                </c:pt>
                <c:pt idx="6">
                  <c:v>4152750</c:v>
                </c:pt>
                <c:pt idx="7">
                  <c:v>4362812.5</c:v>
                </c:pt>
                <c:pt idx="8">
                  <c:v>3579750</c:v>
                </c:pt>
                <c:pt idx="9">
                  <c:v>4714312.5</c:v>
                </c:pt>
                <c:pt idx="10">
                  <c:v>11645357</c:v>
                </c:pt>
                <c:pt idx="11">
                  <c:v>12916348.5</c:v>
                </c:pt>
                <c:pt idx="12">
                  <c:v>12011352</c:v>
                </c:pt>
                <c:pt idx="13">
                  <c:v>10637844</c:v>
                </c:pt>
                <c:pt idx="14">
                  <c:v>9192165</c:v>
                </c:pt>
                <c:pt idx="15">
                  <c:v>566587.5</c:v>
                </c:pt>
                <c:pt idx="16">
                  <c:v>643890</c:v>
                </c:pt>
                <c:pt idx="17">
                  <c:v>323985</c:v>
                </c:pt>
                <c:pt idx="18">
                  <c:v>540885</c:v>
                </c:pt>
                <c:pt idx="19">
                  <c:v>507322.5</c:v>
                </c:pt>
                <c:pt idx="20">
                  <c:v>9932100</c:v>
                </c:pt>
                <c:pt idx="21">
                  <c:v>7966650</c:v>
                </c:pt>
                <c:pt idx="22">
                  <c:v>7867050</c:v>
                </c:pt>
                <c:pt idx="23">
                  <c:v>7714500</c:v>
                </c:pt>
                <c:pt idx="24">
                  <c:v>12461400</c:v>
                </c:pt>
              </c:numCache>
            </c:numRef>
          </c:val>
          <c:extLst>
            <c:ext xmlns:c16="http://schemas.microsoft.com/office/drawing/2014/chart" uri="{C3380CC4-5D6E-409C-BE32-E72D297353CC}">
              <c16:uniqueId val="{00000000-A8BA-4C65-9695-F0F02B8EFD54}"/>
            </c:ext>
          </c:extLst>
        </c:ser>
        <c:ser>
          <c:idx val="1"/>
          <c:order val="1"/>
          <c:tx>
            <c:strRef>
              <c:f>'Graphical Analysis pivot '!$C$3</c:f>
              <c:strCache>
                <c:ptCount val="1"/>
                <c:pt idx="0">
                  <c:v>Sum of Gross Sales $</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multiLvlStrRef>
              <c:f>'Graphical Analysis pivot '!$A$4:$A$34</c:f>
              <c:multiLvlStrCache>
                <c:ptCount val="25"/>
                <c:lvl>
                  <c:pt idx="0">
                    <c:v>Canada</c:v>
                  </c:pt>
                  <c:pt idx="1">
                    <c:v>France</c:v>
                  </c:pt>
                  <c:pt idx="2">
                    <c:v>Germany</c:v>
                  </c:pt>
                  <c:pt idx="3">
                    <c:v>Mexico</c:v>
                  </c:pt>
                  <c:pt idx="4">
                    <c:v>United States of America</c:v>
                  </c:pt>
                  <c:pt idx="5">
                    <c:v>Canada</c:v>
                  </c:pt>
                  <c:pt idx="6">
                    <c:v>France</c:v>
                  </c:pt>
                  <c:pt idx="7">
                    <c:v>Germany</c:v>
                  </c:pt>
                  <c:pt idx="8">
                    <c:v>Mexico</c:v>
                  </c:pt>
                  <c:pt idx="9">
                    <c:v>United States of America</c:v>
                  </c:pt>
                  <c:pt idx="10">
                    <c:v>Canada</c:v>
                  </c:pt>
                  <c:pt idx="11">
                    <c:v>France</c:v>
                  </c:pt>
                  <c:pt idx="12">
                    <c:v>Germany</c:v>
                  </c:pt>
                  <c:pt idx="13">
                    <c:v>Mexico</c:v>
                  </c:pt>
                  <c:pt idx="14">
                    <c:v>United States of America</c:v>
                  </c:pt>
                  <c:pt idx="15">
                    <c:v>Canada</c:v>
                  </c:pt>
                  <c:pt idx="16">
                    <c:v>France</c:v>
                  </c:pt>
                  <c:pt idx="17">
                    <c:v>Germany</c:v>
                  </c:pt>
                  <c:pt idx="18">
                    <c:v>Mexico</c:v>
                  </c:pt>
                  <c:pt idx="19">
                    <c:v>United States of America</c:v>
                  </c:pt>
                  <c:pt idx="20">
                    <c:v>Canada</c:v>
                  </c:pt>
                  <c:pt idx="21">
                    <c:v>France</c:v>
                  </c:pt>
                  <c:pt idx="22">
                    <c:v>Germany</c:v>
                  </c:pt>
                  <c:pt idx="23">
                    <c:v>Mexico</c:v>
                  </c:pt>
                  <c:pt idx="24">
                    <c:v>United States of America</c:v>
                  </c:pt>
                </c:lvl>
                <c:lvl>
                  <c:pt idx="0">
                    <c:v>Channel Partners</c:v>
                  </c:pt>
                  <c:pt idx="5">
                    <c:v>Enterprise</c:v>
                  </c:pt>
                  <c:pt idx="10">
                    <c:v>Government</c:v>
                  </c:pt>
                  <c:pt idx="15">
                    <c:v>Midmarket</c:v>
                  </c:pt>
                  <c:pt idx="20">
                    <c:v>Small Business</c:v>
                  </c:pt>
                </c:lvl>
              </c:multiLvlStrCache>
            </c:multiLvlStrRef>
          </c:cat>
          <c:val>
            <c:numRef>
              <c:f>'Graphical Analysis pivot '!$C$4:$C$34</c:f>
              <c:numCache>
                <c:formatCode>0%</c:formatCode>
                <c:ptCount val="25"/>
                <c:pt idx="0">
                  <c:v>4.1330211316010406E-3</c:v>
                </c:pt>
                <c:pt idx="1">
                  <c:v>3.1425856060103867E-3</c:v>
                </c:pt>
                <c:pt idx="2">
                  <c:v>2.7848319271958446E-3</c:v>
                </c:pt>
                <c:pt idx="3">
                  <c:v>1.9850920568306664E-3</c:v>
                </c:pt>
                <c:pt idx="4">
                  <c:v>3.0810058235925192E-3</c:v>
                </c:pt>
                <c:pt idx="5">
                  <c:v>3.3294159143958481E-2</c:v>
                </c:pt>
                <c:pt idx="6">
                  <c:v>3.2460705945138328E-2</c:v>
                </c:pt>
                <c:pt idx="7">
                  <c:v>3.4102696684431721E-2</c:v>
                </c:pt>
                <c:pt idx="8">
                  <c:v>2.7981749950540952E-2</c:v>
                </c:pt>
                <c:pt idx="9">
                  <c:v>3.6850258695079151E-2</c:v>
                </c:pt>
                <c:pt idx="10">
                  <c:v>9.1027995714444226E-2</c:v>
                </c:pt>
                <c:pt idx="11">
                  <c:v>0.10096292590293868</c:v>
                </c:pt>
                <c:pt idx="12">
                  <c:v>9.3888860460068432E-2</c:v>
                </c:pt>
                <c:pt idx="13">
                  <c:v>8.3152591890736052E-2</c:v>
                </c:pt>
                <c:pt idx="14">
                  <c:v>7.1852185916366856E-2</c:v>
                </c:pt>
                <c:pt idx="15">
                  <c:v>4.4288315525112427E-3</c:v>
                </c:pt>
                <c:pt idx="16">
                  <c:v>5.033080236232646E-3</c:v>
                </c:pt>
                <c:pt idx="17">
                  <c:v>2.5324861394583451E-3</c:v>
                </c:pt>
                <c:pt idx="18">
                  <c:v>4.2279234086174573E-3</c:v>
                </c:pt>
                <c:pt idx="19">
                  <c:v>3.9655761824941163E-3</c:v>
                </c:pt>
                <c:pt idx="20">
                  <c:v>7.7636018907400739E-2</c:v>
                </c:pt>
                <c:pt idx="21">
                  <c:v>6.2272730845304027E-2</c:v>
                </c:pt>
                <c:pt idx="22">
                  <c:v>6.1494189803311179E-2</c:v>
                </c:pt>
                <c:pt idx="23">
                  <c:v>6.0301755707367323E-2</c:v>
                </c:pt>
                <c:pt idx="24">
                  <c:v>9.740674036836959E-2</c:v>
                </c:pt>
              </c:numCache>
            </c:numRef>
          </c:val>
          <c:extLst>
            <c:ext xmlns:c16="http://schemas.microsoft.com/office/drawing/2014/chart" uri="{C3380CC4-5D6E-409C-BE32-E72D297353CC}">
              <c16:uniqueId val="{00000001-A8BA-4C65-9695-F0F02B8EFD54}"/>
            </c:ext>
          </c:extLst>
        </c:ser>
        <c:dLbls>
          <c:showLegendKey val="0"/>
          <c:showVal val="0"/>
          <c:showCatName val="0"/>
          <c:showSerName val="0"/>
          <c:showPercent val="0"/>
          <c:showBubbleSize val="0"/>
        </c:dLbls>
        <c:gapWidth val="315"/>
        <c:overlap val="-40"/>
        <c:axId val="1053015216"/>
        <c:axId val="1059711776"/>
      </c:barChart>
      <c:catAx>
        <c:axId val="10530152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59711776"/>
        <c:crosses val="autoZero"/>
        <c:auto val="1"/>
        <c:lblAlgn val="ctr"/>
        <c:lblOffset val="100"/>
        <c:noMultiLvlLbl val="0"/>
      </c:catAx>
      <c:valAx>
        <c:axId val="105971177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53015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(1).xlsx]Graphical Analysis pivot !PivotTable2</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Product wise Profit</a:t>
            </a:r>
          </a:p>
        </c:rich>
      </c:tx>
      <c:layout>
        <c:manualLayout>
          <c:xMode val="edge"/>
          <c:yMode val="edge"/>
          <c:x val="0.31011481527506335"/>
          <c:y val="5.507690015992639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'Graphical Analysis pivot '!$B$37</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55C8-430E-B28B-696DE1484DD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55C8-430E-B28B-696DE1484DD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55C8-430E-B28B-696DE1484DD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55C8-430E-B28B-696DE1484DD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55C8-430E-B28B-696DE1484DD1}"/>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55C8-430E-B28B-696DE1484DD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'Graphical Analysis pivot '!$A$38:$A$44</c:f>
              <c:strCache>
                <c:ptCount val="6"/>
                <c:pt idx="0">
                  <c:v>Amarilla</c:v>
                </c:pt>
                <c:pt idx="1">
                  <c:v>Carretera</c:v>
                </c:pt>
                <c:pt idx="2">
                  <c:v>Montana</c:v>
                </c:pt>
                <c:pt idx="3">
                  <c:v>Paseo</c:v>
                </c:pt>
                <c:pt idx="4">
                  <c:v>Velo</c:v>
                </c:pt>
                <c:pt idx="5">
                  <c:v>VTT</c:v>
                </c:pt>
              </c:strCache>
            </c:strRef>
          </c:cat>
          <c:val>
            <c:numRef>
              <c:f>'Graphical Analysis pivot '!$B$38:$B$44</c:f>
              <c:numCache>
                <c:formatCode>0</c:formatCode>
                <c:ptCount val="6"/>
                <c:pt idx="0">
                  <c:v>2814104.06</c:v>
                </c:pt>
                <c:pt idx="1">
                  <c:v>1826804.8849999998</c:v>
                </c:pt>
                <c:pt idx="2">
                  <c:v>2114754.8800000004</c:v>
                </c:pt>
                <c:pt idx="3">
                  <c:v>4797437.9499999993</c:v>
                </c:pt>
                <c:pt idx="4">
                  <c:v>2305992.4649999999</c:v>
                </c:pt>
                <c:pt idx="5">
                  <c:v>3034608.0200000005</c:v>
                </c:pt>
              </c:numCache>
            </c:numRef>
          </c:val>
          <c:extLst>
            <c:ext xmlns:c16="http://schemas.microsoft.com/office/drawing/2014/chart" uri="{C3380CC4-5D6E-409C-BE32-E72D297353CC}">
              <c16:uniqueId val="{0000000C-55C8-430E-B28B-696DE1484DD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(1).xlsx]Graphical Analysis pivot !PivotTable5</c:name>
    <c:fmtId val="9"/>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total sales across different prouducts and countries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w="9525">
              <a:solidFill>
                <a:schemeClr val="l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'Graphical Analysis pivot '!$B$77</c:f>
              <c:strCache>
                <c:ptCount val="1"/>
                <c:pt idx="0">
                  <c:v>Total</c:v>
                </c:pt>
              </c:strCache>
            </c:strRef>
          </c:tx>
          <c:spPr>
            <a:solidFill>
              <a:schemeClr val="accent1"/>
            </a:solidFill>
            <a:ln>
              <a:noFill/>
            </a:ln>
            <a:effectLst/>
          </c:spPr>
          <c:cat>
            <c:multiLvlStrRef>
              <c:f>'Graphical Analysis pivot '!$A$78:$A$114</c:f>
              <c:multiLvlStrCache>
                <c:ptCount val="30"/>
                <c:lvl>
                  <c:pt idx="0">
                    <c:v>Canada</c:v>
                  </c:pt>
                  <c:pt idx="1">
                    <c:v>France</c:v>
                  </c:pt>
                  <c:pt idx="2">
                    <c:v>Germany</c:v>
                  </c:pt>
                  <c:pt idx="3">
                    <c:v>Mexico</c:v>
                  </c:pt>
                  <c:pt idx="4">
                    <c:v>United States of America</c:v>
                  </c:pt>
                  <c:pt idx="5">
                    <c:v>Canada</c:v>
                  </c:pt>
                  <c:pt idx="6">
                    <c:v>France</c:v>
                  </c:pt>
                  <c:pt idx="7">
                    <c:v>Germany</c:v>
                  </c:pt>
                  <c:pt idx="8">
                    <c:v>Mexico</c:v>
                  </c:pt>
                  <c:pt idx="9">
                    <c:v>United States of America</c:v>
                  </c:pt>
                  <c:pt idx="10">
                    <c:v>Canada</c:v>
                  </c:pt>
                  <c:pt idx="11">
                    <c:v>France</c:v>
                  </c:pt>
                  <c:pt idx="12">
                    <c:v>Germany</c:v>
                  </c:pt>
                  <c:pt idx="13">
                    <c:v>Mexico</c:v>
                  </c:pt>
                  <c:pt idx="14">
                    <c:v>United States of America</c:v>
                  </c:pt>
                  <c:pt idx="15">
                    <c:v>Canada</c:v>
                  </c:pt>
                  <c:pt idx="16">
                    <c:v>France</c:v>
                  </c:pt>
                  <c:pt idx="17">
                    <c:v>Germany</c:v>
                  </c:pt>
                  <c:pt idx="18">
                    <c:v>Mexico</c:v>
                  </c:pt>
                  <c:pt idx="19">
                    <c:v>United States of America</c:v>
                  </c:pt>
                  <c:pt idx="20">
                    <c:v>Canada</c:v>
                  </c:pt>
                  <c:pt idx="21">
                    <c:v>France</c:v>
                  </c:pt>
                  <c:pt idx="22">
                    <c:v>Germany</c:v>
                  </c:pt>
                  <c:pt idx="23">
                    <c:v>Mexico</c:v>
                  </c:pt>
                  <c:pt idx="24">
                    <c:v>United States of America</c:v>
                  </c:pt>
                  <c:pt idx="25">
                    <c:v>Canada</c:v>
                  </c:pt>
                  <c:pt idx="26">
                    <c:v>France</c:v>
                  </c:pt>
                  <c:pt idx="27">
                    <c:v>Germany</c:v>
                  </c:pt>
                  <c:pt idx="28">
                    <c:v>Mexico</c:v>
                  </c:pt>
                  <c:pt idx="29">
                    <c:v>United States of America</c:v>
                  </c:pt>
                </c:lvl>
                <c:lvl>
                  <c:pt idx="0">
                    <c:v>Amarilla</c:v>
                  </c:pt>
                  <c:pt idx="5">
                    <c:v>Carretera</c:v>
                  </c:pt>
                  <c:pt idx="10">
                    <c:v>Montana</c:v>
                  </c:pt>
                  <c:pt idx="15">
                    <c:v>Paseo</c:v>
                  </c:pt>
                  <c:pt idx="20">
                    <c:v>Velo</c:v>
                  </c:pt>
                  <c:pt idx="25">
                    <c:v>VTT</c:v>
                  </c:pt>
                </c:lvl>
              </c:multiLvlStrCache>
            </c:multiLvlStrRef>
          </c:cat>
          <c:val>
            <c:numRef>
              <c:f>'Graphical Analysis pivot '!$B$78:$B$114</c:f>
              <c:numCache>
                <c:formatCode>0</c:formatCode>
                <c:ptCount val="30"/>
                <c:pt idx="0">
                  <c:v>3855765.8750000005</c:v>
                </c:pt>
                <c:pt idx="1">
                  <c:v>4016427.13</c:v>
                </c:pt>
                <c:pt idx="2">
                  <c:v>3960250.26</c:v>
                </c:pt>
                <c:pt idx="3">
                  <c:v>3077555.39</c:v>
                </c:pt>
                <c:pt idx="4">
                  <c:v>2837117.4050000003</c:v>
                </c:pt>
                <c:pt idx="5">
                  <c:v>2610204.34</c:v>
                </c:pt>
                <c:pt idx="6">
                  <c:v>3423321.895</c:v>
                </c:pt>
                <c:pt idx="7">
                  <c:v>3062340.68</c:v>
                </c:pt>
                <c:pt idx="8">
                  <c:v>2879601.42</c:v>
                </c:pt>
                <c:pt idx="9">
                  <c:v>1839839.5500000003</c:v>
                </c:pt>
                <c:pt idx="10">
                  <c:v>2711919.0300000003</c:v>
                </c:pt>
                <c:pt idx="11">
                  <c:v>3527382.3699999996</c:v>
                </c:pt>
                <c:pt idx="12">
                  <c:v>3566044.3699999996</c:v>
                </c:pt>
                <c:pt idx="13">
                  <c:v>1941329.31</c:v>
                </c:pt>
                <c:pt idx="14">
                  <c:v>3644126.7999999993</c:v>
                </c:pt>
                <c:pt idx="15">
                  <c:v>7611520.9899999993</c:v>
                </c:pt>
                <c:pt idx="16">
                  <c:v>5597751.0599999996</c:v>
                </c:pt>
                <c:pt idx="17">
                  <c:v>5229814.7399999984</c:v>
                </c:pt>
                <c:pt idx="18">
                  <c:v>7627731.3899999997</c:v>
                </c:pt>
                <c:pt idx="19">
                  <c:v>6944325.7699999996</c:v>
                </c:pt>
                <c:pt idx="20">
                  <c:v>3329490.34</c:v>
                </c:pt>
                <c:pt idx="21">
                  <c:v>3978096.2350000003</c:v>
                </c:pt>
                <c:pt idx="22">
                  <c:v>4392907</c:v>
                </c:pt>
                <c:pt idx="23">
                  <c:v>2250737.8899999997</c:v>
                </c:pt>
                <c:pt idx="24">
                  <c:v>4298828</c:v>
                </c:pt>
                <c:pt idx="25">
                  <c:v>4768754.3100000005</c:v>
                </c:pt>
                <c:pt idx="26">
                  <c:v>3811193.59</c:v>
                </c:pt>
                <c:pt idx="27">
                  <c:v>3293983.77</c:v>
                </c:pt>
                <c:pt idx="28">
                  <c:v>3172396.71</c:v>
                </c:pt>
                <c:pt idx="29">
                  <c:v>5465592.6399999997</c:v>
                </c:pt>
              </c:numCache>
            </c:numRef>
          </c:val>
          <c:extLst>
            <c:ext xmlns:c16="http://schemas.microsoft.com/office/drawing/2014/chart" uri="{C3380CC4-5D6E-409C-BE32-E72D297353CC}">
              <c16:uniqueId val="{00000000-332C-4BF2-8F25-0E5BF04D4472}"/>
            </c:ext>
          </c:extLst>
        </c:ser>
        <c:dLbls>
          <c:showLegendKey val="0"/>
          <c:showVal val="0"/>
          <c:showCatName val="0"/>
          <c:showSerName val="0"/>
          <c:showPercent val="0"/>
          <c:showBubbleSize val="0"/>
        </c:dLbls>
        <c:axId val="1109322768"/>
        <c:axId val="1112591008"/>
      </c:areaChart>
      <c:catAx>
        <c:axId val="1109322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2591008"/>
        <c:crosses val="autoZero"/>
        <c:auto val="1"/>
        <c:lblAlgn val="ctr"/>
        <c:lblOffset val="100"/>
        <c:noMultiLvlLbl val="0"/>
      </c:catAx>
      <c:valAx>
        <c:axId val="1112591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932276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(1).xlsx]Graphical Analysis pivot !PivotTable3</c:name>
    <c:fmtId val="6"/>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 Change in profit &amp; dicount% over time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Vert">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pattFill prst="narVert">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pattFill prst="narVert">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pattFill prst="narVert">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pattFill prst="narVert">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pattFill prst="narVert">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'Graphical Analysis pivot '!$B$48</c:f>
              <c:strCache>
                <c:ptCount val="1"/>
                <c:pt idx="0">
                  <c:v>Sum of Profit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'Graphical Analysis pivot '!$A$49:$A$61</c:f>
              <c:multiLvlStrCache>
                <c:ptCount val="8"/>
                <c:lvl>
                  <c:pt idx="0">
                    <c:v>2013</c:v>
                  </c:pt>
                  <c:pt idx="1">
                    <c:v>2014</c:v>
                  </c:pt>
                  <c:pt idx="2">
                    <c:v>2013</c:v>
                  </c:pt>
                  <c:pt idx="3">
                    <c:v>2014</c:v>
                  </c:pt>
                  <c:pt idx="4">
                    <c:v>2013</c:v>
                  </c:pt>
                  <c:pt idx="5">
                    <c:v>2014</c:v>
                  </c:pt>
                  <c:pt idx="6">
                    <c:v>2013</c:v>
                  </c:pt>
                  <c:pt idx="7">
                    <c:v>2014</c:v>
                  </c:pt>
                </c:lvl>
                <c:lvl>
                  <c:pt idx="0">
                    <c:v>High</c:v>
                  </c:pt>
                  <c:pt idx="2">
                    <c:v>Low</c:v>
                  </c:pt>
                  <c:pt idx="4">
                    <c:v>Medium</c:v>
                  </c:pt>
                  <c:pt idx="6">
                    <c:v>None</c:v>
                  </c:pt>
                </c:lvl>
              </c:multiLvlStrCache>
            </c:multiLvlStrRef>
          </c:cat>
          <c:val>
            <c:numRef>
              <c:f>'Graphical Analysis pivot '!$B$49:$B$61</c:f>
              <c:numCache>
                <c:formatCode>0%</c:formatCode>
                <c:ptCount val="8"/>
                <c:pt idx="0">
                  <c:v>4.3097940806256382E-2</c:v>
                </c:pt>
                <c:pt idx="1">
                  <c:v>0.15750147031418082</c:v>
                </c:pt>
                <c:pt idx="2">
                  <c:v>8.056647436143459E-2</c:v>
                </c:pt>
                <c:pt idx="3">
                  <c:v>0.2857746393122475</c:v>
                </c:pt>
                <c:pt idx="4">
                  <c:v>8.4769559564855254E-2</c:v>
                </c:pt>
                <c:pt idx="5">
                  <c:v>0.24550279572643541</c:v>
                </c:pt>
                <c:pt idx="6">
                  <c:v>2.1146519247344658E-2</c:v>
                </c:pt>
                <c:pt idx="7">
                  <c:v>8.1640600667245322E-2</c:v>
                </c:pt>
              </c:numCache>
            </c:numRef>
          </c:val>
          <c:extLst>
            <c:ext xmlns:c16="http://schemas.microsoft.com/office/drawing/2014/chart" uri="{C3380CC4-5D6E-409C-BE32-E72D297353CC}">
              <c16:uniqueId val="{00000000-683B-4B2C-A0A1-AF7A8CBB4B12}"/>
            </c:ext>
          </c:extLst>
        </c:ser>
        <c:ser>
          <c:idx val="1"/>
          <c:order val="1"/>
          <c:tx>
            <c:strRef>
              <c:f>'Graphical Analysis pivot '!$C$48</c:f>
              <c:strCache>
                <c:ptCount val="1"/>
                <c:pt idx="0">
                  <c:v>Sum of Discounts $</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'Graphical Analysis pivot '!$A$49:$A$61</c:f>
              <c:multiLvlStrCache>
                <c:ptCount val="8"/>
                <c:lvl>
                  <c:pt idx="0">
                    <c:v>2013</c:v>
                  </c:pt>
                  <c:pt idx="1">
                    <c:v>2014</c:v>
                  </c:pt>
                  <c:pt idx="2">
                    <c:v>2013</c:v>
                  </c:pt>
                  <c:pt idx="3">
                    <c:v>2014</c:v>
                  </c:pt>
                  <c:pt idx="4">
                    <c:v>2013</c:v>
                  </c:pt>
                  <c:pt idx="5">
                    <c:v>2014</c:v>
                  </c:pt>
                  <c:pt idx="6">
                    <c:v>2013</c:v>
                  </c:pt>
                  <c:pt idx="7">
                    <c:v>2014</c:v>
                  </c:pt>
                </c:lvl>
                <c:lvl>
                  <c:pt idx="0">
                    <c:v>High</c:v>
                  </c:pt>
                  <c:pt idx="2">
                    <c:v>Low</c:v>
                  </c:pt>
                  <c:pt idx="4">
                    <c:v>Medium</c:v>
                  </c:pt>
                  <c:pt idx="6">
                    <c:v>None</c:v>
                  </c:pt>
                </c:lvl>
              </c:multiLvlStrCache>
            </c:multiLvlStrRef>
          </c:cat>
          <c:val>
            <c:numRef>
              <c:f>'Graphical Analysis pivot '!$C$49:$C$61</c:f>
              <c:numCache>
                <c:formatCode>0%</c:formatCode>
                <c:ptCount val="8"/>
                <c:pt idx="0">
                  <c:v>0.15248901315886729</c:v>
                </c:pt>
                <c:pt idx="1">
                  <c:v>0.42511912258870282</c:v>
                </c:pt>
                <c:pt idx="2">
                  <c:v>1.6596941876713588E-2</c:v>
                </c:pt>
                <c:pt idx="3">
                  <c:v>7.9617280370051169E-2</c:v>
                </c:pt>
                <c:pt idx="4">
                  <c:v>6.3991028231086586E-2</c:v>
                </c:pt>
                <c:pt idx="5">
                  <c:v>0.26218661377457858</c:v>
                </c:pt>
                <c:pt idx="6">
                  <c:v>0</c:v>
                </c:pt>
                <c:pt idx="7">
                  <c:v>0</c:v>
                </c:pt>
              </c:numCache>
            </c:numRef>
          </c:val>
          <c:extLst>
            <c:ext xmlns:c16="http://schemas.microsoft.com/office/drawing/2014/chart" uri="{C3380CC4-5D6E-409C-BE32-E72D297353CC}">
              <c16:uniqueId val="{00000001-683B-4B2C-A0A1-AF7A8CBB4B12}"/>
            </c:ext>
          </c:extLst>
        </c:ser>
        <c:dLbls>
          <c:dLblPos val="inEnd"/>
          <c:showLegendKey val="0"/>
          <c:showVal val="1"/>
          <c:showCatName val="0"/>
          <c:showSerName val="0"/>
          <c:showPercent val="0"/>
          <c:showBubbleSize val="0"/>
        </c:dLbls>
        <c:gapWidth val="65"/>
        <c:axId val="1279518672"/>
        <c:axId val="1112572704"/>
      </c:barChart>
      <c:catAx>
        <c:axId val="127951867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112572704"/>
        <c:crosses val="autoZero"/>
        <c:auto val="1"/>
        <c:lblAlgn val="ctr"/>
        <c:lblOffset val="100"/>
        <c:noMultiLvlLbl val="0"/>
      </c:catAx>
      <c:valAx>
        <c:axId val="111257270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279518672"/>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B27E9-273B-458C-94DB-2E6B1F8000B1}"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A32C4-37FC-458F-AC79-2180C5D30B52}" type="slidenum">
              <a:rPr lang="en-IN" smtClean="0"/>
              <a:t>‹#›</a:t>
            </a:fld>
            <a:endParaRPr lang="en-IN"/>
          </a:p>
        </p:txBody>
      </p:sp>
    </p:spTree>
    <p:extLst>
      <p:ext uri="{BB962C8B-B14F-4D97-AF65-F5344CB8AC3E}">
        <p14:creationId xmlns:p14="http://schemas.microsoft.com/office/powerpoint/2010/main" val="218443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A32C4-37FC-458F-AC79-2180C5D30B52}" type="slidenum">
              <a:rPr lang="en-IN" smtClean="0"/>
              <a:t>3</a:t>
            </a:fld>
            <a:endParaRPr lang="en-IN"/>
          </a:p>
        </p:txBody>
      </p:sp>
    </p:spTree>
    <p:extLst>
      <p:ext uri="{BB962C8B-B14F-4D97-AF65-F5344CB8AC3E}">
        <p14:creationId xmlns:p14="http://schemas.microsoft.com/office/powerpoint/2010/main" val="49273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4891-7C2B-4A49-AB2F-9BAC39556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49FA46-EE8D-4F75-A89D-E3116609C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B15777-AB1C-49B1-9644-9B59FCFBFE4D}"/>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5" name="Footer Placeholder 4">
            <a:extLst>
              <a:ext uri="{FF2B5EF4-FFF2-40B4-BE49-F238E27FC236}">
                <a16:creationId xmlns:a16="http://schemas.microsoft.com/office/drawing/2014/main" id="{589A096E-5F4D-4711-883C-9D961C371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739F9-11DD-4615-89AA-A23973C23E87}"/>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67665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B860-9EBD-4E30-8F11-8420219168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E5881-130C-4C19-A97B-6E1475B99C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EB410-0C79-4674-8932-F4185627AB8E}"/>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5" name="Footer Placeholder 4">
            <a:extLst>
              <a:ext uri="{FF2B5EF4-FFF2-40B4-BE49-F238E27FC236}">
                <a16:creationId xmlns:a16="http://schemas.microsoft.com/office/drawing/2014/main" id="{AA3F3552-DD6B-4148-8AAC-80A892F6B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856A4-B677-4ECF-B70E-98F4FD805F3C}"/>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305124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C9D23-64A2-4795-9B6F-0D1ECA4095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9A9A81-D7F1-448E-A636-ECCB67D17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E39AF6-0B0A-43F1-8297-2C48D5087753}"/>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5" name="Footer Placeholder 4">
            <a:extLst>
              <a:ext uri="{FF2B5EF4-FFF2-40B4-BE49-F238E27FC236}">
                <a16:creationId xmlns:a16="http://schemas.microsoft.com/office/drawing/2014/main" id="{6219D805-E5CC-433B-AF2A-71A342371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34213D-EC62-43D8-97D5-10BA6E4E7561}"/>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4887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45E1-1BD5-4304-8E73-3ED5D91CA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1C1DA-E440-49A0-91E6-AB90D9C8A6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61AF99-040C-4B93-A71F-32ACAE4E9F79}"/>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5" name="Footer Placeholder 4">
            <a:extLst>
              <a:ext uri="{FF2B5EF4-FFF2-40B4-BE49-F238E27FC236}">
                <a16:creationId xmlns:a16="http://schemas.microsoft.com/office/drawing/2014/main" id="{769A3B29-CD18-44DE-AD94-BD76453BE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80A2E-7509-4AA2-A550-AFBB2B95436C}"/>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265281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D16D-87DE-4E80-96E4-B3A4FF726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CD322A-8190-4848-A941-FB8BC1FB8A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90E020-3EAC-4CF6-883D-D68DC5685D82}"/>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5" name="Footer Placeholder 4">
            <a:extLst>
              <a:ext uri="{FF2B5EF4-FFF2-40B4-BE49-F238E27FC236}">
                <a16:creationId xmlns:a16="http://schemas.microsoft.com/office/drawing/2014/main" id="{BD24F047-1F52-4AFA-B9C0-A4C775C9E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265E7-82A9-4E1D-AAA5-3EAFE1CE236A}"/>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387916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71CA-2F33-415B-A935-A920B8338C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5297B5-52CE-45E5-8D45-31990EECF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E0DCF8-A7E9-4D85-B790-77A36C4DD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A3AE22-6CB7-4331-AA4E-353C256E4C65}"/>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6" name="Footer Placeholder 5">
            <a:extLst>
              <a:ext uri="{FF2B5EF4-FFF2-40B4-BE49-F238E27FC236}">
                <a16:creationId xmlns:a16="http://schemas.microsoft.com/office/drawing/2014/main" id="{3E96FC47-9D2A-4A48-8963-6A553FD5A8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604625-4961-49E6-8F99-834AF8F8172F}"/>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60441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B41F-BEDF-4D0C-BF2A-6D1001DF81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E9232D-4956-4209-A4B6-550C50236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9FCAA-9D69-4DDC-898A-2F98FCB76F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E30C62-1483-429B-B0DC-0E9725C7E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F033BC-DFB8-4CAC-BAFE-353F64DA0E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8239DE-B941-47DB-9743-B8A352C296A5}"/>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8" name="Footer Placeholder 7">
            <a:extLst>
              <a:ext uri="{FF2B5EF4-FFF2-40B4-BE49-F238E27FC236}">
                <a16:creationId xmlns:a16="http://schemas.microsoft.com/office/drawing/2014/main" id="{1C5D1FDF-3873-4E23-914B-F8929B6747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D6FCF4-807A-43A9-B805-3231F344F6B4}"/>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144015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9B38-767B-4C1B-BB62-65049BADCB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AEE295-2A1F-4D4B-B07F-5F472D6D02FC}"/>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4" name="Footer Placeholder 3">
            <a:extLst>
              <a:ext uri="{FF2B5EF4-FFF2-40B4-BE49-F238E27FC236}">
                <a16:creationId xmlns:a16="http://schemas.microsoft.com/office/drawing/2014/main" id="{FE620FF5-126B-47C2-8B0F-B74AA5371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E7FFC4-58AB-4ACE-BD30-4C2F93AAF6B9}"/>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272047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39A93-0FF5-42E5-BACB-08F968986C14}"/>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3" name="Footer Placeholder 2">
            <a:extLst>
              <a:ext uri="{FF2B5EF4-FFF2-40B4-BE49-F238E27FC236}">
                <a16:creationId xmlns:a16="http://schemas.microsoft.com/office/drawing/2014/main" id="{8675BC64-3E63-4866-9DA5-326F6B9276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12760B-1FFA-4EC1-B9D4-9C291BC97AFF}"/>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342992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0CC0-DF5A-4C44-81BB-2CB49DD2D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CE6FA6-24D4-438A-9186-AC7B30F18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3C816C-B741-4E21-98EC-7C4EB11BA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72E06-FA32-4454-82FB-75EBF0E842C4}"/>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6" name="Footer Placeholder 5">
            <a:extLst>
              <a:ext uri="{FF2B5EF4-FFF2-40B4-BE49-F238E27FC236}">
                <a16:creationId xmlns:a16="http://schemas.microsoft.com/office/drawing/2014/main" id="{26BAB6D6-0F79-4777-911A-B93A22F531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C9ACAF-CCC2-4C3C-8AE9-6327DE42859E}"/>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402219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A747-71F1-49FC-9AF3-EA52C8370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F3538F-9DD0-49F3-9442-6238413F4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0483F-B6ED-49E4-A718-144FC39FE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E9B4D-8684-43F4-A442-970613F581EF}"/>
              </a:ext>
            </a:extLst>
          </p:cNvPr>
          <p:cNvSpPr>
            <a:spLocks noGrp="1"/>
          </p:cNvSpPr>
          <p:nvPr>
            <p:ph type="dt" sz="half" idx="10"/>
          </p:nvPr>
        </p:nvSpPr>
        <p:spPr/>
        <p:txBody>
          <a:bodyPr/>
          <a:lstStyle/>
          <a:p>
            <a:fld id="{01EFD7F2-FEC9-4B28-A033-6D77C9A213AE}" type="datetimeFigureOut">
              <a:rPr lang="en-IN" smtClean="0"/>
              <a:t>14-04-2023</a:t>
            </a:fld>
            <a:endParaRPr lang="en-IN"/>
          </a:p>
        </p:txBody>
      </p:sp>
      <p:sp>
        <p:nvSpPr>
          <p:cNvPr id="6" name="Footer Placeholder 5">
            <a:extLst>
              <a:ext uri="{FF2B5EF4-FFF2-40B4-BE49-F238E27FC236}">
                <a16:creationId xmlns:a16="http://schemas.microsoft.com/office/drawing/2014/main" id="{337C58DB-08A4-4418-8B58-ABB9139C5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45451E-189B-49C7-A47F-76E8C039171F}"/>
              </a:ext>
            </a:extLst>
          </p:cNvPr>
          <p:cNvSpPr>
            <a:spLocks noGrp="1"/>
          </p:cNvSpPr>
          <p:nvPr>
            <p:ph type="sldNum" sz="quarter" idx="12"/>
          </p:nvPr>
        </p:nvSpPr>
        <p:spPr/>
        <p:txBody>
          <a:bodyPr/>
          <a:lstStyle/>
          <a:p>
            <a:fld id="{07A90FC4-8CA5-487A-8665-78A325A90CF3}" type="slidenum">
              <a:rPr lang="en-IN" smtClean="0"/>
              <a:t>‹#›</a:t>
            </a:fld>
            <a:endParaRPr lang="en-IN"/>
          </a:p>
        </p:txBody>
      </p:sp>
    </p:spTree>
    <p:extLst>
      <p:ext uri="{BB962C8B-B14F-4D97-AF65-F5344CB8AC3E}">
        <p14:creationId xmlns:p14="http://schemas.microsoft.com/office/powerpoint/2010/main" val="114635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3D6DA-39D9-4E92-BE6B-B5FF731CE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A21B5-A598-475F-B6AF-4DF152155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B8A51-1511-4258-9679-6F60EC4FF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FD7F2-FEC9-4B28-A033-6D77C9A213AE}" type="datetimeFigureOut">
              <a:rPr lang="en-IN" smtClean="0"/>
              <a:t>14-04-2023</a:t>
            </a:fld>
            <a:endParaRPr lang="en-IN"/>
          </a:p>
        </p:txBody>
      </p:sp>
      <p:sp>
        <p:nvSpPr>
          <p:cNvPr id="5" name="Footer Placeholder 4">
            <a:extLst>
              <a:ext uri="{FF2B5EF4-FFF2-40B4-BE49-F238E27FC236}">
                <a16:creationId xmlns:a16="http://schemas.microsoft.com/office/drawing/2014/main" id="{F16DBD5A-BCB0-4577-99C4-230238B62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51C74A-20A5-4A8A-93EF-7F0F80F41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90FC4-8CA5-487A-8665-78A325A90CF3}" type="slidenum">
              <a:rPr lang="en-IN" smtClean="0"/>
              <a:t>‹#›</a:t>
            </a:fld>
            <a:endParaRPr lang="en-IN"/>
          </a:p>
        </p:txBody>
      </p:sp>
    </p:spTree>
    <p:extLst>
      <p:ext uri="{BB962C8B-B14F-4D97-AF65-F5344CB8AC3E}">
        <p14:creationId xmlns:p14="http://schemas.microsoft.com/office/powerpoint/2010/main" val="3279288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oztNfEpJW6lrbAc27W2qJkS7NWYCjJqB/edit?usp=sharing&amp;ouid=108601016522251852898&amp;rtpof=true&amp;sd=true" TargetMode="External"/><Relationship Id="rId2" Type="http://schemas.openxmlformats.org/officeDocument/2006/relationships/hyperlink" Target="https://drive.google.com/file/d/1_xH_g-YEqRcO119ikAhOBqpzvR1zxJt6/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AD374-C2D2-48A6-8193-BB397757418C}"/>
              </a:ext>
            </a:extLst>
          </p:cNvPr>
          <p:cNvSpPr>
            <a:spLocks noGrp="1"/>
          </p:cNvSpPr>
          <p:nvPr>
            <p:ph type="title"/>
          </p:nvPr>
        </p:nvSpPr>
        <p:spPr/>
        <p:txBody>
          <a:bodyPr>
            <a:normAutofit/>
          </a:bodyPr>
          <a:lstStyle/>
          <a:p>
            <a:r>
              <a:rPr lang="en-US" sz="2800" b="1" dirty="0">
                <a:latin typeface="Monotype Corsiva" panose="03010101010201010101" pitchFamily="66" charset="0"/>
                <a:cs typeface="Mongolian Baiti" panose="03000500000000000000" pitchFamily="66" charset="0"/>
              </a:rPr>
              <a:t>Business Analyst Career Program – Capstone Project</a:t>
            </a:r>
            <a:br>
              <a:rPr lang="en-US" sz="2000" dirty="0">
                <a:latin typeface="Mongolian Baiti" panose="03000500000000000000" pitchFamily="66" charset="0"/>
                <a:cs typeface="Mongolian Baiti" panose="03000500000000000000" pitchFamily="66" charset="0"/>
              </a:rPr>
            </a:br>
            <a:endParaRPr lang="en-IN" sz="2000" dirty="0">
              <a:latin typeface="Mongolian Baiti" panose="03000500000000000000" pitchFamily="66" charset="0"/>
              <a:cs typeface="Mongolian Baiti" panose="03000500000000000000" pitchFamily="66" charset="0"/>
            </a:endParaRPr>
          </a:p>
        </p:txBody>
      </p:sp>
      <p:sp>
        <p:nvSpPr>
          <p:cNvPr id="6" name="Text Placeholder 5">
            <a:extLst>
              <a:ext uri="{FF2B5EF4-FFF2-40B4-BE49-F238E27FC236}">
                <a16:creationId xmlns:a16="http://schemas.microsoft.com/office/drawing/2014/main" id="{231FF260-E6BD-41FC-8B78-E9FA86F6B6FA}"/>
              </a:ext>
            </a:extLst>
          </p:cNvPr>
          <p:cNvSpPr>
            <a:spLocks noGrp="1"/>
          </p:cNvSpPr>
          <p:nvPr>
            <p:ph type="body" sz="half" idx="2"/>
          </p:nvPr>
        </p:nvSpPr>
        <p:spPr/>
        <p:txBody>
          <a:bodyPr>
            <a:normAutofit fontScale="85000" lnSpcReduction="20000"/>
          </a:bodyPr>
          <a:lstStyle/>
          <a:p>
            <a:br>
              <a:rPr lang="en-IN" b="0" dirty="0">
                <a:effectLst/>
              </a:rPr>
            </a:br>
            <a:r>
              <a:rPr lang="en-IN" sz="2600" b="1" dirty="0">
                <a:effectLst/>
                <a:latin typeface="Monotype Corsiva" panose="03010101010201010101" pitchFamily="66" charset="0"/>
              </a:rPr>
              <a:t>PROJECT TOPIC:  </a:t>
            </a:r>
          </a:p>
          <a:p>
            <a:r>
              <a:rPr lang="en-IN" sz="2600" b="1" dirty="0">
                <a:effectLst/>
                <a:latin typeface="Monotype Corsiva" panose="03010101010201010101" pitchFamily="66" charset="0"/>
              </a:rPr>
              <a:t>Western countries financial Data</a:t>
            </a:r>
            <a:br>
              <a:rPr lang="en-IN" sz="2600" b="1" dirty="0">
                <a:effectLst/>
              </a:rPr>
            </a:br>
            <a:br>
              <a:rPr lang="en-IN" sz="2600" b="1" dirty="0">
                <a:effectLst/>
              </a:rPr>
            </a:br>
            <a:endParaRPr lang="en-IN" sz="2600" b="1" dirty="0"/>
          </a:p>
          <a:p>
            <a:endParaRPr lang="en-IN" b="0" dirty="0">
              <a:effectLst/>
            </a:endParaRPr>
          </a:p>
          <a:p>
            <a:endParaRPr lang="en-IN" dirty="0"/>
          </a:p>
          <a:p>
            <a:endParaRPr lang="en-IN" b="0" dirty="0">
              <a:effectLst/>
            </a:endParaRPr>
          </a:p>
          <a:p>
            <a:endParaRPr lang="en-IN" dirty="0"/>
          </a:p>
          <a:p>
            <a:endParaRPr lang="en-IN" b="0" dirty="0">
              <a:effectLst/>
            </a:endParaRPr>
          </a:p>
          <a:p>
            <a:endParaRPr lang="en-IN" dirty="0"/>
          </a:p>
          <a:p>
            <a:endParaRPr lang="en-IN" b="0" dirty="0">
              <a:effectLst/>
            </a:endParaRPr>
          </a:p>
          <a:p>
            <a:br>
              <a:rPr lang="en-IN" b="0" dirty="0">
                <a:effectLst/>
                <a:latin typeface="Monotype Corsiva" panose="03010101010201010101" pitchFamily="66" charset="0"/>
              </a:rPr>
            </a:br>
            <a:r>
              <a:rPr lang="en-IN" sz="2300" b="1" dirty="0">
                <a:latin typeface="Monotype Corsiva" panose="03010101010201010101" pitchFamily="66" charset="0"/>
              </a:rPr>
              <a:t>By – Rupali Nand (B.A. Batch 4)</a:t>
            </a:r>
          </a:p>
          <a:p>
            <a:endParaRPr lang="en-IN" dirty="0"/>
          </a:p>
        </p:txBody>
      </p:sp>
      <p:pic>
        <p:nvPicPr>
          <p:cNvPr id="10" name="Picture Placeholder 9">
            <a:extLst>
              <a:ext uri="{FF2B5EF4-FFF2-40B4-BE49-F238E27FC236}">
                <a16:creationId xmlns:a16="http://schemas.microsoft.com/office/drawing/2014/main" id="{2E9F0441-6EDF-4A38-847E-531D9CC8C26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583" r="6583"/>
          <a:stretch>
            <a:fillRect/>
          </a:stretch>
        </p:blipFill>
        <p:spPr/>
      </p:pic>
    </p:spTree>
    <p:extLst>
      <p:ext uri="{BB962C8B-B14F-4D97-AF65-F5344CB8AC3E}">
        <p14:creationId xmlns:p14="http://schemas.microsoft.com/office/powerpoint/2010/main" val="245112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F9F3-1E15-4B42-AC93-08EF781E6637}"/>
              </a:ext>
            </a:extLst>
          </p:cNvPr>
          <p:cNvSpPr>
            <a:spLocks noGrp="1"/>
          </p:cNvSpPr>
          <p:nvPr>
            <p:ph type="title"/>
          </p:nvPr>
        </p:nvSpPr>
        <p:spPr/>
        <p:txBody>
          <a:bodyPr/>
          <a:lstStyle/>
          <a:p>
            <a:r>
              <a:rPr lang="en-US" sz="2800" b="1" dirty="0">
                <a:latin typeface="Monotype Corsiva" panose="03010101010201010101" pitchFamily="66" charset="0"/>
              </a:rPr>
              <a:t>Interactive Dashboard by using visualization tools </a:t>
            </a:r>
            <a:r>
              <a:rPr lang="en-US" sz="2800" dirty="0">
                <a:latin typeface="Monotype Corsiva" panose="03010101010201010101" pitchFamily="66" charset="0"/>
              </a:rPr>
              <a:t>:</a:t>
            </a:r>
            <a:br>
              <a:rPr lang="en-US" dirty="0">
                <a:latin typeface="Monotype Corsiva" panose="03010101010201010101" pitchFamily="66" charset="0"/>
              </a:rPr>
            </a:br>
            <a:endParaRPr lang="en-IN" dirty="0"/>
          </a:p>
        </p:txBody>
      </p:sp>
      <p:pic>
        <p:nvPicPr>
          <p:cNvPr id="11" name="Content Placeholder 10">
            <a:extLst>
              <a:ext uri="{FF2B5EF4-FFF2-40B4-BE49-F238E27FC236}">
                <a16:creationId xmlns:a16="http://schemas.microsoft.com/office/drawing/2014/main" id="{4CC6F0AF-B554-4FCC-A8F2-D4F4051FAF9A}"/>
              </a:ext>
            </a:extLst>
          </p:cNvPr>
          <p:cNvPicPr>
            <a:picLocks noGrp="1" noChangeAspect="1"/>
          </p:cNvPicPr>
          <p:nvPr>
            <p:ph idx="1"/>
          </p:nvPr>
        </p:nvPicPr>
        <p:blipFill>
          <a:blip r:embed="rId2"/>
          <a:stretch>
            <a:fillRect/>
          </a:stretch>
        </p:blipFill>
        <p:spPr>
          <a:xfrm>
            <a:off x="711200" y="1092200"/>
            <a:ext cx="10325100" cy="5562600"/>
          </a:xfrm>
          <a:prstGeom prst="rect">
            <a:avLst/>
          </a:prstGeom>
        </p:spPr>
      </p:pic>
    </p:spTree>
    <p:extLst>
      <p:ext uri="{BB962C8B-B14F-4D97-AF65-F5344CB8AC3E}">
        <p14:creationId xmlns:p14="http://schemas.microsoft.com/office/powerpoint/2010/main" val="215676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754421-0B6F-41C5-AE0B-4A9AD57B0296}"/>
              </a:ext>
            </a:extLst>
          </p:cNvPr>
          <p:cNvSpPr>
            <a:spLocks noGrp="1"/>
          </p:cNvSpPr>
          <p:nvPr>
            <p:ph type="title"/>
          </p:nvPr>
        </p:nvSpPr>
        <p:spPr/>
        <p:txBody>
          <a:bodyPr/>
          <a:lstStyle/>
          <a:p>
            <a:r>
              <a:rPr lang="en-US" sz="3600" dirty="0">
                <a:latin typeface="Monotype Corsiva" panose="03010101010201010101" pitchFamily="66" charset="0"/>
              </a:rPr>
              <a:t>Inferences and Conclusion :</a:t>
            </a:r>
            <a:br>
              <a:rPr lang="en-US" dirty="0">
                <a:latin typeface="Monotype Corsiva" panose="03010101010201010101" pitchFamily="66" charset="0"/>
              </a:rPr>
            </a:br>
            <a:endParaRPr lang="en-IN" dirty="0"/>
          </a:p>
        </p:txBody>
      </p:sp>
      <p:sp>
        <p:nvSpPr>
          <p:cNvPr id="6" name="Content Placeholder 5">
            <a:extLst>
              <a:ext uri="{FF2B5EF4-FFF2-40B4-BE49-F238E27FC236}">
                <a16:creationId xmlns:a16="http://schemas.microsoft.com/office/drawing/2014/main" id="{292FB2B0-F19C-41D9-9974-B0B594A1D61C}"/>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latin typeface="Monotype Corsiva" panose="03010101010201010101" pitchFamily="66" charset="0"/>
              </a:rPr>
              <a:t>Inferences :</a:t>
            </a:r>
          </a:p>
          <a:p>
            <a:pPr>
              <a:buFont typeface="Wingdings" panose="05000000000000000000" pitchFamily="2" charset="2"/>
              <a:buChar char="§"/>
            </a:pPr>
            <a:r>
              <a:rPr lang="en-US" sz="2200" dirty="0">
                <a:latin typeface="+mj-lt"/>
              </a:rPr>
              <a:t>The financial data  suggests that the</a:t>
            </a:r>
            <a:r>
              <a:rPr lang="en-US" sz="2200" dirty="0"/>
              <a:t> Carretera Premium Bicycle</a:t>
            </a:r>
            <a:r>
              <a:rPr lang="en-US" sz="2200" dirty="0">
                <a:latin typeface="+mj-lt"/>
              </a:rPr>
              <a:t> brand is struggling to compete with its competitors in Western countries.</a:t>
            </a:r>
          </a:p>
          <a:p>
            <a:pPr>
              <a:buFont typeface="Wingdings" panose="05000000000000000000" pitchFamily="2" charset="2"/>
              <a:buChar char="§"/>
            </a:pPr>
            <a:r>
              <a:rPr lang="en-US" sz="2200" dirty="0">
                <a:latin typeface="+mj-lt"/>
              </a:rPr>
              <a:t> Its poor sales and profitability performance can be attributed to a combination of factors, such as poor marketing strategies, lack of brand awareness, and high competition.</a:t>
            </a:r>
          </a:p>
          <a:p>
            <a:pPr>
              <a:buFont typeface="Wingdings" panose="05000000000000000000" pitchFamily="2" charset="2"/>
              <a:buChar char="§"/>
            </a:pPr>
            <a:r>
              <a:rPr lang="en-US" sz="2200" dirty="0">
                <a:latin typeface="+mj-lt"/>
              </a:rPr>
              <a:t> To improve its performance, the brand may need to invest in better marketing and advertising strategies, develop a more competitive pricing strategy, and focus on building brand awareness among its target audience.</a:t>
            </a:r>
            <a:endParaRPr lang="en-US" sz="2200" dirty="0">
              <a:latin typeface="Monotype Corsiva" panose="03010101010201010101" pitchFamily="66" charset="0"/>
            </a:endParaRPr>
          </a:p>
          <a:p>
            <a:pPr>
              <a:buFont typeface="Wingdings" panose="05000000000000000000" pitchFamily="2" charset="2"/>
              <a:buChar char="q"/>
            </a:pPr>
            <a:r>
              <a:rPr lang="en-US" dirty="0">
                <a:latin typeface="Monotype Corsiva" panose="03010101010201010101" pitchFamily="66" charset="0"/>
              </a:rPr>
              <a:t>Conclusion : </a:t>
            </a:r>
          </a:p>
          <a:p>
            <a:pPr marL="0" indent="0">
              <a:buNone/>
            </a:pPr>
            <a:r>
              <a:rPr lang="en-US" sz="2000" dirty="0">
                <a:latin typeface="+mj-lt"/>
                <a:ea typeface="Calibri" panose="020F0502020204030204" pitchFamily="34" charset="0"/>
                <a:cs typeface="Calibri" panose="020F0502020204030204" pitchFamily="34" charset="0"/>
              </a:rPr>
              <a:t>Analyzing financial data of western countries provides valuable insights for business growth. By understanding over all sales trend , market share , consumer behavior we get to know that paseo is the most profitable product for the organization. Organization should focus more on the production of </a:t>
            </a:r>
            <a:r>
              <a:rPr lang="en-US" sz="2000" b="1" dirty="0">
                <a:latin typeface="+mj-lt"/>
                <a:ea typeface="Calibri" panose="020F0502020204030204" pitchFamily="34" charset="0"/>
                <a:cs typeface="Calibri" panose="020F0502020204030204" pitchFamily="34" charset="0"/>
              </a:rPr>
              <a:t>paseo brand bicycle </a:t>
            </a:r>
            <a:r>
              <a:rPr lang="en-US" sz="2000" dirty="0">
                <a:latin typeface="+mj-lt"/>
                <a:ea typeface="Calibri" panose="020F0502020204030204" pitchFamily="34" charset="0"/>
                <a:cs typeface="Calibri" panose="020F0502020204030204" pitchFamily="34" charset="0"/>
              </a:rPr>
              <a:t>and build more unique features for the best profit in future</a:t>
            </a:r>
            <a:r>
              <a:rPr lang="en-US" dirty="0">
                <a:latin typeface="+mj-lt"/>
              </a:rPr>
              <a:t>.</a:t>
            </a:r>
          </a:p>
          <a:p>
            <a:pPr marL="0" indent="0">
              <a:buNone/>
            </a:pPr>
            <a:endParaRPr lang="en-US" dirty="0">
              <a:latin typeface="Monotype Corsiva" panose="03010101010201010101" pitchFamily="66" charset="0"/>
            </a:endParaRPr>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255791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E698-051D-4B29-8D1A-44FBF309FAC5}"/>
              </a:ext>
            </a:extLst>
          </p:cNvPr>
          <p:cNvSpPr>
            <a:spLocks noGrp="1"/>
          </p:cNvSpPr>
          <p:nvPr>
            <p:ph type="title"/>
          </p:nvPr>
        </p:nvSpPr>
        <p:spPr/>
        <p:txBody>
          <a:bodyPr/>
          <a:lstStyle/>
          <a:p>
            <a:r>
              <a:rPr lang="en-US" sz="3200" dirty="0">
                <a:latin typeface="Monotype Corsiva" panose="03010101010201010101" pitchFamily="66" charset="0"/>
              </a:rPr>
              <a:t>End notes :</a:t>
            </a:r>
            <a:br>
              <a:rPr lang="en-IN" dirty="0"/>
            </a:br>
            <a:endParaRPr lang="en-IN" dirty="0"/>
          </a:p>
        </p:txBody>
      </p:sp>
      <p:sp>
        <p:nvSpPr>
          <p:cNvPr id="3" name="Content Placeholder 2">
            <a:extLst>
              <a:ext uri="{FF2B5EF4-FFF2-40B4-BE49-F238E27FC236}">
                <a16:creationId xmlns:a16="http://schemas.microsoft.com/office/drawing/2014/main" id="{7A75EEBB-F1C9-4C88-AEE8-FD9CE0F62275}"/>
              </a:ext>
            </a:extLst>
          </p:cNvPr>
          <p:cNvSpPr>
            <a:spLocks noGrp="1"/>
          </p:cNvSpPr>
          <p:nvPr>
            <p:ph idx="1"/>
          </p:nvPr>
        </p:nvSpPr>
        <p:spPr/>
        <p:txBody>
          <a:bodyPr/>
          <a:lstStyle/>
          <a:p>
            <a:r>
              <a:rPr lang="en-US" dirty="0">
                <a:latin typeface="Monotype Corsiva" panose="03010101010201010101" pitchFamily="66" charset="0"/>
              </a:rPr>
              <a:t>Reference link  :</a:t>
            </a:r>
          </a:p>
          <a:p>
            <a:r>
              <a:rPr lang="en-US" sz="1800" dirty="0">
                <a:latin typeface="Monotype Corsiva" panose="03010101010201010101" pitchFamily="66" charset="0"/>
                <a:hlinkClick r:id="rId2"/>
              </a:rPr>
              <a:t>https://drive.google.com/file/d/1_xH_g-YEqRcO119ikAhOBqpzvR1zxJt6/view?usp=sharing</a:t>
            </a:r>
            <a:endParaRPr lang="en-US" sz="1800" dirty="0">
              <a:latin typeface="Monotype Corsiva" panose="03010101010201010101" pitchFamily="66" charset="0"/>
            </a:endParaRPr>
          </a:p>
          <a:p>
            <a:r>
              <a:rPr lang="en-US" sz="1800">
                <a:latin typeface="Monotype Corsiva" panose="03010101010201010101" pitchFamily="66" charset="0"/>
                <a:hlinkClick r:id="rId3"/>
              </a:rPr>
              <a:t>https://docs.google.com/spreadsheets/d/1oztNfEpJW6lrbAc27W2qJkS7NWYCjJqB/edit?usp=sharing&amp;ouid=108601016522251852898&amp;rtpof=true&amp;sd=true</a:t>
            </a:r>
            <a:endParaRPr lang="en-US" sz="1800">
              <a:latin typeface="Monotype Corsiva" panose="03010101010201010101" pitchFamily="66" charset="0"/>
            </a:endParaRPr>
          </a:p>
          <a:p>
            <a:endParaRPr lang="en-US" sz="1800" dirty="0">
              <a:latin typeface="Monotype Corsiva" panose="03010101010201010101" pitchFamily="66" charset="0"/>
            </a:endParaRPr>
          </a:p>
        </p:txBody>
      </p:sp>
    </p:spTree>
    <p:extLst>
      <p:ext uri="{BB962C8B-B14F-4D97-AF65-F5344CB8AC3E}">
        <p14:creationId xmlns:p14="http://schemas.microsoft.com/office/powerpoint/2010/main" val="38912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9A3C1F-8501-4FCE-9BEA-AC21B9676EAC}"/>
              </a:ext>
            </a:extLst>
          </p:cNvPr>
          <p:cNvSpPr>
            <a:spLocks noGrp="1"/>
          </p:cNvSpPr>
          <p:nvPr>
            <p:ph type="title"/>
          </p:nvPr>
        </p:nvSpPr>
        <p:spPr/>
        <p:txBody>
          <a:bodyPr>
            <a:normAutofit/>
          </a:bodyPr>
          <a:lstStyle/>
          <a:p>
            <a:r>
              <a:rPr lang="en-US" sz="2400" b="1" dirty="0">
                <a:latin typeface="Monotype Corsiva" panose="03010101010201010101" pitchFamily="66" charset="0"/>
              </a:rPr>
              <a:t>Agenda :</a:t>
            </a:r>
            <a:endParaRPr lang="en-IN" sz="2400" b="1" dirty="0">
              <a:latin typeface="Monotype Corsiva" panose="03010101010201010101" pitchFamily="66" charset="0"/>
            </a:endParaRPr>
          </a:p>
        </p:txBody>
      </p:sp>
      <p:sp>
        <p:nvSpPr>
          <p:cNvPr id="6" name="Content Placeholder 5">
            <a:extLst>
              <a:ext uri="{FF2B5EF4-FFF2-40B4-BE49-F238E27FC236}">
                <a16:creationId xmlns:a16="http://schemas.microsoft.com/office/drawing/2014/main" id="{BB7124A5-CCDA-4C7E-9238-EDED0C18B614}"/>
              </a:ext>
            </a:extLst>
          </p:cNvPr>
          <p:cNvSpPr>
            <a:spLocks noGrp="1"/>
          </p:cNvSpPr>
          <p:nvPr>
            <p:ph idx="1"/>
          </p:nvPr>
        </p:nvSpPr>
        <p:spPr/>
        <p:txBody>
          <a:bodyPr/>
          <a:lstStyle/>
          <a:p>
            <a:pPr>
              <a:buFont typeface="Wingdings" panose="05000000000000000000" pitchFamily="2" charset="2"/>
              <a:buChar char="§"/>
            </a:pPr>
            <a:r>
              <a:rPr lang="en-US" dirty="0"/>
              <a:t> </a:t>
            </a:r>
            <a:r>
              <a:rPr lang="en-US" sz="2400" dirty="0">
                <a:latin typeface="Monotype Corsiva" panose="03010101010201010101" pitchFamily="66" charset="0"/>
              </a:rPr>
              <a:t>Data Exploration</a:t>
            </a:r>
          </a:p>
          <a:p>
            <a:pPr>
              <a:buFont typeface="Wingdings" panose="05000000000000000000" pitchFamily="2" charset="2"/>
              <a:buChar char="§"/>
            </a:pPr>
            <a:r>
              <a:rPr lang="en-US" sz="2400" dirty="0">
                <a:latin typeface="Monotype Corsiva" panose="03010101010201010101" pitchFamily="66" charset="0"/>
              </a:rPr>
              <a:t>Statistical Analysis using excel</a:t>
            </a:r>
          </a:p>
          <a:p>
            <a:pPr>
              <a:buFont typeface="Wingdings" panose="05000000000000000000" pitchFamily="2" charset="2"/>
              <a:buChar char="§"/>
            </a:pPr>
            <a:r>
              <a:rPr lang="en-US" sz="2400" dirty="0">
                <a:latin typeface="Monotype Corsiva" panose="03010101010201010101" pitchFamily="66" charset="0"/>
              </a:rPr>
              <a:t>Graphical Analysis using excel</a:t>
            </a:r>
          </a:p>
          <a:p>
            <a:pPr>
              <a:buFont typeface="Wingdings" panose="05000000000000000000" pitchFamily="2" charset="2"/>
              <a:buChar char="§"/>
            </a:pPr>
            <a:r>
              <a:rPr lang="en-US" sz="2400" dirty="0">
                <a:latin typeface="Monotype Corsiva" panose="03010101010201010101" pitchFamily="66" charset="0"/>
              </a:rPr>
              <a:t>Insert the given data in sql server</a:t>
            </a:r>
          </a:p>
          <a:p>
            <a:pPr>
              <a:buFont typeface="Wingdings" panose="05000000000000000000" pitchFamily="2" charset="2"/>
              <a:buChar char="§"/>
            </a:pPr>
            <a:r>
              <a:rPr lang="en-US" sz="2400" dirty="0">
                <a:latin typeface="Monotype Corsiva" panose="03010101010201010101" pitchFamily="66" charset="0"/>
              </a:rPr>
              <a:t>Import the data from the excel  to power bi</a:t>
            </a:r>
          </a:p>
          <a:p>
            <a:pPr>
              <a:buFont typeface="Wingdings" panose="05000000000000000000" pitchFamily="2" charset="2"/>
              <a:buChar char="§"/>
            </a:pPr>
            <a:r>
              <a:rPr lang="en-US" sz="2400" dirty="0">
                <a:latin typeface="Monotype Corsiva" panose="03010101010201010101" pitchFamily="66" charset="0"/>
              </a:rPr>
              <a:t>Interactive Dashboard by using visualization tools</a:t>
            </a:r>
          </a:p>
          <a:p>
            <a:pPr>
              <a:buFont typeface="Wingdings" panose="05000000000000000000" pitchFamily="2" charset="2"/>
              <a:buChar char="§"/>
            </a:pPr>
            <a:r>
              <a:rPr lang="en-US" sz="2400" dirty="0">
                <a:latin typeface="Monotype Corsiva" panose="03010101010201010101" pitchFamily="66" charset="0"/>
              </a:rPr>
              <a:t>Inferences and Conclusion</a:t>
            </a:r>
          </a:p>
          <a:p>
            <a:pPr>
              <a:buFont typeface="Wingdings" panose="05000000000000000000" pitchFamily="2" charset="2"/>
              <a:buChar char="§"/>
            </a:pPr>
            <a:r>
              <a:rPr lang="en-US" sz="2400" dirty="0">
                <a:latin typeface="Monotype Corsiva" panose="03010101010201010101" pitchFamily="66" charset="0"/>
              </a:rPr>
              <a:t>End notes</a:t>
            </a:r>
            <a:endParaRPr lang="en-IN" sz="2400" dirty="0"/>
          </a:p>
        </p:txBody>
      </p:sp>
    </p:spTree>
    <p:extLst>
      <p:ext uri="{BB962C8B-B14F-4D97-AF65-F5344CB8AC3E}">
        <p14:creationId xmlns:p14="http://schemas.microsoft.com/office/powerpoint/2010/main" val="354222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4EE2-7571-46FC-A769-66043D88D37C}"/>
              </a:ext>
            </a:extLst>
          </p:cNvPr>
          <p:cNvSpPr>
            <a:spLocks noGrp="1"/>
          </p:cNvSpPr>
          <p:nvPr>
            <p:ph type="title"/>
          </p:nvPr>
        </p:nvSpPr>
        <p:spPr>
          <a:xfrm>
            <a:off x="838200" y="403225"/>
            <a:ext cx="10515600" cy="2073275"/>
          </a:xfrm>
        </p:spPr>
        <p:txBody>
          <a:bodyPr>
            <a:normAutofit fontScale="90000"/>
          </a:bodyPr>
          <a:lstStyle/>
          <a:p>
            <a:r>
              <a:rPr lang="en-US" sz="2400" b="1" dirty="0">
                <a:latin typeface="Monotype Corsiva" panose="03010101010201010101" pitchFamily="66" charset="0"/>
              </a:rPr>
              <a:t>Data Exploration </a:t>
            </a:r>
            <a:r>
              <a:rPr lang="en-US" sz="2800" b="1" dirty="0">
                <a:latin typeface="Monotype Corsiva" panose="03010101010201010101" pitchFamily="66" charset="0"/>
              </a:rPr>
              <a:t>:</a:t>
            </a:r>
            <a:br>
              <a:rPr lang="en-US" sz="2800" b="1" dirty="0">
                <a:latin typeface="Monotype Corsiva" panose="03010101010201010101" pitchFamily="66" charset="0"/>
              </a:rPr>
            </a:br>
            <a:r>
              <a:rPr lang="en-US" sz="2800" b="1" dirty="0">
                <a:latin typeface="Monotype Corsiva" panose="03010101010201010101" pitchFamily="66" charset="0"/>
              </a:rPr>
              <a:t> </a:t>
            </a:r>
            <a:br>
              <a:rPr lang="en-US" sz="2800" b="1" dirty="0">
                <a:latin typeface="Monotype Corsiva" panose="03010101010201010101" pitchFamily="66" charset="0"/>
              </a:rPr>
            </a:br>
            <a:r>
              <a:rPr lang="en-US" sz="1800" b="1" dirty="0">
                <a:latin typeface="Mongolian Baiti" panose="03000500000000000000" pitchFamily="66" charset="0"/>
                <a:cs typeface="Mongolian Baiti" panose="03000500000000000000" pitchFamily="66" charset="0"/>
              </a:rPr>
              <a:t>It is a data of an organization  about the sales of premium bicycle brand. This data is crucial in understanding market position, identifying trends ,and making informed business decision</a:t>
            </a:r>
            <a:br>
              <a:rPr lang="en-US" sz="1800" b="1" dirty="0">
                <a:latin typeface="Mongolian Baiti" panose="03000500000000000000" pitchFamily="66" charset="0"/>
                <a:cs typeface="Mongolian Baiti" panose="03000500000000000000" pitchFamily="66" charset="0"/>
              </a:rPr>
            </a:br>
            <a:br>
              <a:rPr lang="en-US" sz="1800" b="1" dirty="0">
                <a:latin typeface="Mongolian Baiti" panose="03000500000000000000" pitchFamily="66" charset="0"/>
                <a:cs typeface="Mongolian Baiti" panose="03000500000000000000" pitchFamily="66" charset="0"/>
              </a:rPr>
            </a:br>
            <a:r>
              <a:rPr lang="en-US" sz="1800" b="1" dirty="0">
                <a:latin typeface="Mongolian Baiti" panose="03000500000000000000" pitchFamily="66" charset="0"/>
                <a:cs typeface="Mongolian Baiti" panose="03000500000000000000" pitchFamily="66" charset="0"/>
              </a:rPr>
              <a:t>This data allows us to track the sales of bicycle brand over time and giving us a clear understanding of  bicycle brands popularity and market share.</a:t>
            </a:r>
            <a:endParaRPr lang="en-IN" sz="1800" b="1" dirty="0">
              <a:latin typeface="Mongolian Baiti" panose="03000500000000000000" pitchFamily="66" charset="0"/>
              <a:cs typeface="Mongolian Baiti" panose="03000500000000000000" pitchFamily="66" charset="0"/>
            </a:endParaRPr>
          </a:p>
        </p:txBody>
      </p:sp>
      <p:pic>
        <p:nvPicPr>
          <p:cNvPr id="17" name="Content Placeholder 16">
            <a:extLst>
              <a:ext uri="{FF2B5EF4-FFF2-40B4-BE49-F238E27FC236}">
                <a16:creationId xmlns:a16="http://schemas.microsoft.com/office/drawing/2014/main" id="{D5BB5C83-935E-448E-B6B0-010FCE8F92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701" y="2679700"/>
            <a:ext cx="11214100" cy="3916362"/>
          </a:xfrm>
        </p:spPr>
      </p:pic>
    </p:spTree>
    <p:extLst>
      <p:ext uri="{BB962C8B-B14F-4D97-AF65-F5344CB8AC3E}">
        <p14:creationId xmlns:p14="http://schemas.microsoft.com/office/powerpoint/2010/main" val="177592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B156-8A89-4CF4-BB43-B0EF5A61779B}"/>
              </a:ext>
            </a:extLst>
          </p:cNvPr>
          <p:cNvSpPr>
            <a:spLocks noGrp="1"/>
          </p:cNvSpPr>
          <p:nvPr>
            <p:ph type="title"/>
          </p:nvPr>
        </p:nvSpPr>
        <p:spPr/>
        <p:txBody>
          <a:bodyPr>
            <a:normAutofit/>
          </a:bodyPr>
          <a:lstStyle/>
          <a:p>
            <a:r>
              <a:rPr lang="en-US" sz="2800" b="1" dirty="0">
                <a:latin typeface="Monotype Corsiva" panose="03010101010201010101" pitchFamily="66" charset="0"/>
              </a:rPr>
              <a:t>Statistical  Analysis using Excel </a:t>
            </a:r>
            <a:r>
              <a:rPr lang="en-US" sz="2800" dirty="0">
                <a:latin typeface="Monotype Corsiva" panose="03010101010201010101" pitchFamily="66" charset="0"/>
              </a:rPr>
              <a:t>:</a:t>
            </a:r>
            <a:br>
              <a:rPr lang="en-US" sz="2800" dirty="0">
                <a:latin typeface="Monotype Corsiva" panose="03010101010201010101" pitchFamily="66" charset="0"/>
              </a:rPr>
            </a:br>
            <a:endParaRPr lang="en-IN" sz="2800" dirty="0">
              <a:latin typeface="Monotype Corsiva" panose="03010101010201010101" pitchFamily="66" charset="0"/>
            </a:endParaRPr>
          </a:p>
        </p:txBody>
      </p:sp>
      <p:pic>
        <p:nvPicPr>
          <p:cNvPr id="5" name="Content Placeholder 4">
            <a:extLst>
              <a:ext uri="{FF2B5EF4-FFF2-40B4-BE49-F238E27FC236}">
                <a16:creationId xmlns:a16="http://schemas.microsoft.com/office/drawing/2014/main" id="{7F783C30-2D8A-43FB-A0CA-B072B922F7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437" y="1419981"/>
            <a:ext cx="9711763" cy="4438812"/>
          </a:xfrm>
        </p:spPr>
      </p:pic>
    </p:spTree>
    <p:extLst>
      <p:ext uri="{BB962C8B-B14F-4D97-AF65-F5344CB8AC3E}">
        <p14:creationId xmlns:p14="http://schemas.microsoft.com/office/powerpoint/2010/main" val="128292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C16A-1E78-4F8B-AA2D-0444FEC7FFE4}"/>
              </a:ext>
            </a:extLst>
          </p:cNvPr>
          <p:cNvSpPr>
            <a:spLocks noGrp="1"/>
          </p:cNvSpPr>
          <p:nvPr>
            <p:ph type="title"/>
          </p:nvPr>
        </p:nvSpPr>
        <p:spPr/>
        <p:txBody>
          <a:bodyPr>
            <a:normAutofit fontScale="90000"/>
          </a:bodyPr>
          <a:lstStyle/>
          <a:p>
            <a:r>
              <a:rPr lang="en-US" sz="2200" b="1" dirty="0">
                <a:latin typeface="Monotype Corsiva" panose="03010101010201010101" pitchFamily="66" charset="0"/>
              </a:rPr>
              <a:t>Statistical Analysis Graph </a:t>
            </a:r>
            <a:r>
              <a:rPr lang="en-US" sz="1800" b="1" dirty="0">
                <a:latin typeface="Monotype Corsiva" panose="03010101010201010101" pitchFamily="66" charset="0"/>
              </a:rPr>
              <a:t>:</a:t>
            </a:r>
            <a:br>
              <a:rPr lang="en-US" sz="1800" b="1" dirty="0">
                <a:latin typeface="Monotype Corsiva" panose="03010101010201010101" pitchFamily="66" charset="0"/>
              </a:rPr>
            </a:br>
            <a:br>
              <a:rPr lang="en-US" sz="1800" b="1" dirty="0">
                <a:latin typeface="Monotype Corsiva" panose="03010101010201010101" pitchFamily="66" charset="0"/>
              </a:rPr>
            </a:br>
            <a:br>
              <a:rPr lang="en-US" sz="1800" b="1" dirty="0">
                <a:latin typeface="Monotype Corsiva" panose="03010101010201010101" pitchFamily="66" charset="0"/>
              </a:rPr>
            </a:br>
            <a:br>
              <a:rPr lang="en-US" sz="1800" b="1" dirty="0">
                <a:latin typeface="Monotype Corsiva" panose="03010101010201010101" pitchFamily="66" charset="0"/>
              </a:rPr>
            </a:br>
            <a:endParaRPr lang="en-IN" sz="1800" b="1" dirty="0">
              <a:latin typeface="Monotype Corsiva" panose="03010101010201010101" pitchFamily="66" charset="0"/>
            </a:endParaRPr>
          </a:p>
        </p:txBody>
      </p:sp>
      <p:graphicFrame>
        <p:nvGraphicFramePr>
          <p:cNvPr id="4" name="Content Placeholder 3">
            <a:extLst>
              <a:ext uri="{FF2B5EF4-FFF2-40B4-BE49-F238E27FC236}">
                <a16:creationId xmlns:a16="http://schemas.microsoft.com/office/drawing/2014/main" id="{3971A54F-CE3E-45DA-B553-0EE3AC890111}"/>
              </a:ext>
            </a:extLst>
          </p:cNvPr>
          <p:cNvGraphicFramePr>
            <a:graphicFrameLocks noGrp="1"/>
          </p:cNvGraphicFramePr>
          <p:nvPr>
            <p:ph idx="1"/>
            <p:extLst>
              <p:ext uri="{D42A27DB-BD31-4B8C-83A1-F6EECF244321}">
                <p14:modId xmlns:p14="http://schemas.microsoft.com/office/powerpoint/2010/main" val="2827647070"/>
              </p:ext>
            </p:extLst>
          </p:nvPr>
        </p:nvGraphicFramePr>
        <p:xfrm>
          <a:off x="520700" y="1993900"/>
          <a:ext cx="10998200" cy="4610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605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56DB6-93E0-452C-A509-882E03F9EFE4}"/>
              </a:ext>
            </a:extLst>
          </p:cNvPr>
          <p:cNvSpPr>
            <a:spLocks noGrp="1"/>
          </p:cNvSpPr>
          <p:nvPr>
            <p:ph type="title"/>
          </p:nvPr>
        </p:nvSpPr>
        <p:spPr/>
        <p:txBody>
          <a:bodyPr>
            <a:normAutofit fontScale="90000"/>
          </a:bodyPr>
          <a:lstStyle/>
          <a:p>
            <a:r>
              <a:rPr lang="en-US" sz="2400" b="1" dirty="0">
                <a:latin typeface="Monotype Corsiva" panose="03010101010201010101" pitchFamily="66" charset="0"/>
              </a:rPr>
              <a:t>Graphical Analysis using excel :</a:t>
            </a:r>
            <a:br>
              <a:rPr lang="en-US" sz="2400" dirty="0">
                <a:latin typeface="Monotype Corsiva" panose="03010101010201010101" pitchFamily="66" charset="0"/>
              </a:rPr>
            </a:br>
            <a:r>
              <a:rPr lang="en-US" sz="2400" dirty="0">
                <a:latin typeface="Monotype Corsiva" panose="03010101010201010101" pitchFamily="66" charset="0"/>
              </a:rPr>
              <a:t>1- First graph shows the comparison of gross sales by country and segment.</a:t>
            </a:r>
            <a:br>
              <a:rPr lang="en-US" sz="2400" dirty="0">
                <a:latin typeface="Monotype Corsiva" panose="03010101010201010101" pitchFamily="66" charset="0"/>
              </a:rPr>
            </a:br>
            <a:r>
              <a:rPr lang="en-US" sz="2400" dirty="0">
                <a:latin typeface="Monotype Corsiva" panose="03010101010201010101" pitchFamily="66" charset="0"/>
              </a:rPr>
              <a:t>2- Second graph shows the total profit by products.</a:t>
            </a:r>
            <a:br>
              <a:rPr lang="en-US" sz="2400" dirty="0">
                <a:latin typeface="Monotype Corsiva" panose="03010101010201010101" pitchFamily="66" charset="0"/>
              </a:rPr>
            </a:br>
            <a:endParaRPr lang="en-IN" sz="2400" dirty="0">
              <a:latin typeface="Monotype Corsiva" panose="03010101010201010101" pitchFamily="66" charset="0"/>
            </a:endParaRPr>
          </a:p>
        </p:txBody>
      </p:sp>
      <p:graphicFrame>
        <p:nvGraphicFramePr>
          <p:cNvPr id="7" name="Content Placeholder 6">
            <a:extLst>
              <a:ext uri="{FF2B5EF4-FFF2-40B4-BE49-F238E27FC236}">
                <a16:creationId xmlns:a16="http://schemas.microsoft.com/office/drawing/2014/main" id="{C60AF7E3-9BE0-4EB5-B6EF-1E8492D00064}"/>
              </a:ext>
            </a:extLst>
          </p:cNvPr>
          <p:cNvGraphicFramePr>
            <a:graphicFrameLocks noGrp="1"/>
          </p:cNvGraphicFramePr>
          <p:nvPr>
            <p:ph sz="half" idx="1"/>
            <p:extLst>
              <p:ext uri="{D42A27DB-BD31-4B8C-83A1-F6EECF244321}">
                <p14:modId xmlns:p14="http://schemas.microsoft.com/office/powerpoint/2010/main" val="3795684021"/>
              </p:ext>
            </p:extLst>
          </p:nvPr>
        </p:nvGraphicFramePr>
        <p:xfrm>
          <a:off x="393701" y="2141537"/>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7AD936DB-6669-431E-896D-BD640336602B}"/>
              </a:ext>
            </a:extLst>
          </p:cNvPr>
          <p:cNvGraphicFramePr>
            <a:graphicFrameLocks noGrp="1"/>
          </p:cNvGraphicFramePr>
          <p:nvPr>
            <p:ph sz="half" idx="2"/>
            <p:extLst>
              <p:ext uri="{D42A27DB-BD31-4B8C-83A1-F6EECF244321}">
                <p14:modId xmlns:p14="http://schemas.microsoft.com/office/powerpoint/2010/main" val="2577499639"/>
              </p:ext>
            </p:extLst>
          </p:nvPr>
        </p:nvGraphicFramePr>
        <p:xfrm>
          <a:off x="6096000" y="2141537"/>
          <a:ext cx="5842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752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77D3-2ED8-4293-AB76-D35F7A50213C}"/>
              </a:ext>
            </a:extLst>
          </p:cNvPr>
          <p:cNvSpPr>
            <a:spLocks noGrp="1"/>
          </p:cNvSpPr>
          <p:nvPr>
            <p:ph type="title"/>
          </p:nvPr>
        </p:nvSpPr>
        <p:spPr/>
        <p:txBody>
          <a:bodyPr>
            <a:normAutofit/>
          </a:bodyPr>
          <a:lstStyle/>
          <a:p>
            <a:r>
              <a:rPr lang="en-US" sz="2400" dirty="0">
                <a:latin typeface="Monotype Corsiva" panose="03010101010201010101" pitchFamily="66" charset="0"/>
              </a:rPr>
              <a:t>1- First graph shows total sales across different products and countries. </a:t>
            </a:r>
            <a:br>
              <a:rPr lang="en-US" sz="2400" dirty="0">
                <a:latin typeface="Monotype Corsiva" panose="03010101010201010101" pitchFamily="66" charset="0"/>
              </a:rPr>
            </a:br>
            <a:r>
              <a:rPr lang="en-US" sz="2400" dirty="0">
                <a:latin typeface="Monotype Corsiva" panose="03010101010201010101" pitchFamily="66" charset="0"/>
              </a:rPr>
              <a:t>2- Second graph shows the change in profit and discount percent over time period.</a:t>
            </a:r>
            <a:endParaRPr lang="en-IN" sz="2400" dirty="0">
              <a:latin typeface="Monotype Corsiva" panose="03010101010201010101" pitchFamily="66" charset="0"/>
            </a:endParaRPr>
          </a:p>
        </p:txBody>
      </p:sp>
      <p:graphicFrame>
        <p:nvGraphicFramePr>
          <p:cNvPr id="5" name="Content Placeholder 4">
            <a:extLst>
              <a:ext uri="{FF2B5EF4-FFF2-40B4-BE49-F238E27FC236}">
                <a16:creationId xmlns:a16="http://schemas.microsoft.com/office/drawing/2014/main" id="{2CDC3EA8-A9E2-401C-8BBE-74890DC3DCDF}"/>
              </a:ext>
            </a:extLst>
          </p:cNvPr>
          <p:cNvGraphicFramePr>
            <a:graphicFrameLocks noGrp="1"/>
          </p:cNvGraphicFramePr>
          <p:nvPr>
            <p:ph sz="half" idx="1"/>
            <p:extLst>
              <p:ext uri="{D42A27DB-BD31-4B8C-83A1-F6EECF244321}">
                <p14:modId xmlns:p14="http://schemas.microsoft.com/office/powerpoint/2010/main" val="3901771410"/>
              </p:ext>
            </p:extLst>
          </p:nvPr>
        </p:nvGraphicFramePr>
        <p:xfrm>
          <a:off x="203200" y="1954212"/>
          <a:ext cx="5892800" cy="42227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EB4061F4-7562-4E87-9F97-B8E5C57BACBF}"/>
              </a:ext>
            </a:extLst>
          </p:cNvPr>
          <p:cNvGraphicFramePr>
            <a:graphicFrameLocks noGrp="1"/>
          </p:cNvGraphicFramePr>
          <p:nvPr>
            <p:ph sz="half" idx="2"/>
            <p:extLst>
              <p:ext uri="{D42A27DB-BD31-4B8C-83A1-F6EECF244321}">
                <p14:modId xmlns:p14="http://schemas.microsoft.com/office/powerpoint/2010/main" val="2095381772"/>
              </p:ext>
            </p:extLst>
          </p:nvPr>
        </p:nvGraphicFramePr>
        <p:xfrm>
          <a:off x="6311900" y="2082800"/>
          <a:ext cx="5041900" cy="39893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46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D63DB-068B-4FA7-B696-9ECAC61FE353}"/>
              </a:ext>
            </a:extLst>
          </p:cNvPr>
          <p:cNvSpPr>
            <a:spLocks noGrp="1"/>
          </p:cNvSpPr>
          <p:nvPr>
            <p:ph type="title"/>
          </p:nvPr>
        </p:nvSpPr>
        <p:spPr/>
        <p:txBody>
          <a:bodyPr>
            <a:normAutofit/>
          </a:bodyPr>
          <a:lstStyle/>
          <a:p>
            <a:r>
              <a:rPr lang="en-US" sz="3200" b="1" dirty="0">
                <a:latin typeface="Monotype Corsiva" panose="03010101010201010101" pitchFamily="66" charset="0"/>
              </a:rPr>
              <a:t>Insert the given data in sql server :</a:t>
            </a:r>
            <a:br>
              <a:rPr lang="en-US" sz="2400" dirty="0">
                <a:latin typeface="Monotype Corsiva" panose="03010101010201010101" pitchFamily="66" charset="0"/>
              </a:rPr>
            </a:br>
            <a:r>
              <a:rPr lang="en-US" sz="2400" dirty="0">
                <a:latin typeface="Monotype Corsiva" panose="03010101010201010101" pitchFamily="66" charset="0"/>
              </a:rPr>
              <a:t>Data has successfully inserted  into SQL database. </a:t>
            </a:r>
            <a:endParaRPr lang="en-IN" sz="2400" dirty="0">
              <a:latin typeface="Monotype Corsiva" panose="03010101010201010101" pitchFamily="66" charset="0"/>
            </a:endParaRPr>
          </a:p>
        </p:txBody>
      </p:sp>
      <p:pic>
        <p:nvPicPr>
          <p:cNvPr id="8" name="Content Placeholder 7">
            <a:extLst>
              <a:ext uri="{FF2B5EF4-FFF2-40B4-BE49-F238E27FC236}">
                <a16:creationId xmlns:a16="http://schemas.microsoft.com/office/drawing/2014/main" id="{962FA068-72C6-4809-A71C-4E6B6A8EB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600" y="1816099"/>
            <a:ext cx="11087099" cy="4676776"/>
          </a:xfrm>
        </p:spPr>
      </p:pic>
    </p:spTree>
    <p:extLst>
      <p:ext uri="{BB962C8B-B14F-4D97-AF65-F5344CB8AC3E}">
        <p14:creationId xmlns:p14="http://schemas.microsoft.com/office/powerpoint/2010/main" val="347330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5A7B-AB03-4DB4-A21D-51783ED9F9A9}"/>
              </a:ext>
            </a:extLst>
          </p:cNvPr>
          <p:cNvSpPr>
            <a:spLocks noGrp="1"/>
          </p:cNvSpPr>
          <p:nvPr>
            <p:ph type="title"/>
          </p:nvPr>
        </p:nvSpPr>
        <p:spPr/>
        <p:txBody>
          <a:bodyPr>
            <a:normAutofit fontScale="90000"/>
          </a:bodyPr>
          <a:lstStyle/>
          <a:p>
            <a:br>
              <a:rPr lang="en-US" sz="2800" dirty="0">
                <a:latin typeface="Monotype Corsiva" panose="03010101010201010101" pitchFamily="66" charset="0"/>
              </a:rPr>
            </a:br>
            <a:r>
              <a:rPr lang="en-US" sz="3600" b="1" dirty="0">
                <a:latin typeface="Monotype Corsiva" panose="03010101010201010101" pitchFamily="66" charset="0"/>
              </a:rPr>
              <a:t>Import the data from the excel  to power bi :</a:t>
            </a:r>
            <a:br>
              <a:rPr lang="en-US" sz="3600" b="1" dirty="0">
                <a:latin typeface="Monotype Corsiva" panose="03010101010201010101" pitchFamily="66" charset="0"/>
              </a:rPr>
            </a:br>
            <a:r>
              <a:rPr lang="en-US" sz="2800" dirty="0">
                <a:latin typeface="Monotype Corsiva" panose="03010101010201010101" pitchFamily="66" charset="0"/>
              </a:rPr>
              <a:t>The financial data has successfully inserted into Power Bi</a:t>
            </a:r>
            <a:br>
              <a:rPr lang="en-US" sz="2800" dirty="0">
                <a:latin typeface="Monotype Corsiva" panose="03010101010201010101" pitchFamily="66" charset="0"/>
              </a:rPr>
            </a:br>
            <a:endParaRPr lang="en-IN" dirty="0"/>
          </a:p>
        </p:txBody>
      </p:sp>
      <p:pic>
        <p:nvPicPr>
          <p:cNvPr id="5" name="Content Placeholder 4">
            <a:extLst>
              <a:ext uri="{FF2B5EF4-FFF2-40B4-BE49-F238E27FC236}">
                <a16:creationId xmlns:a16="http://schemas.microsoft.com/office/drawing/2014/main" id="{73882390-5B5F-4B25-9AB1-2F659FC7E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8200"/>
            <a:ext cx="10744200" cy="4384675"/>
          </a:xfrm>
        </p:spPr>
      </p:pic>
    </p:spTree>
    <p:extLst>
      <p:ext uri="{BB962C8B-B14F-4D97-AF65-F5344CB8AC3E}">
        <p14:creationId xmlns:p14="http://schemas.microsoft.com/office/powerpoint/2010/main" val="40146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331</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Mongolian Baiti</vt:lpstr>
      <vt:lpstr>Monotype Corsiva</vt:lpstr>
      <vt:lpstr>Wingdings</vt:lpstr>
      <vt:lpstr>Office Theme</vt:lpstr>
      <vt:lpstr>Business Analyst Career Program – Capstone Project </vt:lpstr>
      <vt:lpstr>Agenda :</vt:lpstr>
      <vt:lpstr>Data Exploration :   It is a data of an organization  about the sales of premium bicycle brand. This data is crucial in understanding market position, identifying trends ,and making informed business decision  This data allows us to track the sales of bicycle brand over time and giving us a clear understanding of  bicycle brands popularity and market share.</vt:lpstr>
      <vt:lpstr>Statistical  Analysis using Excel : </vt:lpstr>
      <vt:lpstr>Statistical Analysis Graph :    </vt:lpstr>
      <vt:lpstr>Graphical Analysis using excel : 1- First graph shows the comparison of gross sales by country and segment. 2- Second graph shows the total profit by products. </vt:lpstr>
      <vt:lpstr>1- First graph shows total sales across different products and countries.  2- Second graph shows the change in profit and discount percent over time period.</vt:lpstr>
      <vt:lpstr>Insert the given data in sql server : Data has successfully inserted  into SQL database. </vt:lpstr>
      <vt:lpstr> Import the data from the excel  to power bi : The financial data has successfully inserted into Power Bi </vt:lpstr>
      <vt:lpstr>Interactive Dashboard by using visualization tools : </vt:lpstr>
      <vt:lpstr>Inferences and Conclusion : </vt:lpstr>
      <vt:lpstr>End notes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Analyst Career Program – Capstone Project</dc:title>
  <dc:creator>ridzrupal17@gmail.com</dc:creator>
  <cp:lastModifiedBy>ridzrupal17@gmail.com</cp:lastModifiedBy>
  <cp:revision>30</cp:revision>
  <dcterms:created xsi:type="dcterms:W3CDTF">2023-04-09T09:52:29Z</dcterms:created>
  <dcterms:modified xsi:type="dcterms:W3CDTF">2023-04-14T13:41:36Z</dcterms:modified>
</cp:coreProperties>
</file>