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F03F-17C6-405E-B6A6-3313A9A21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D28AD-AC7B-4587-8FD7-9B8523198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1967-3B90-4889-A16F-626B824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5CAED-4CC9-4428-816D-0963D314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A5D4-FC24-421A-A952-E71F1FAA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368B-1E03-4E9E-8B6C-94909671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D757C-73B6-4FAD-8E78-8AB19B78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B7FC-08BE-42ED-AD03-752B8CE8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D9EF-1825-4F11-B9B0-188503B9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4D53-CFE6-4208-88D0-585C1BDF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B8B87-ECD1-4239-97E5-3BD87538A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075C5-BC65-4B7F-878C-140DF79F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9DB6-B6B2-4059-BFC2-5A16782B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358F-3FD4-4A73-9D08-8C169BD4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5292-80DF-492E-8598-7AF0FED0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2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9011-884E-4CEC-93A4-D7D51556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BF94-57E7-4DDD-B835-BD230084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EE843-E407-40D5-A2C1-B902B591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A209-FC07-4878-9CD1-E363DC2A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05FF-5DF3-4435-9AE4-3E20519D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BD86-EDC3-4582-8542-58701DBE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7FBD3-02B6-4648-ABA7-55B9915F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3C5F-2055-4EF2-A42A-4E947966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A949-FAE4-4816-AFFD-E3E9E6FB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753E-171F-4DA4-87AC-A41C889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0F3D-A97E-4BBE-B43D-97D69BED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7F3E-5479-40DA-B59D-C2F80721E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368CA-DE5D-4A4F-A434-1230A20B5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B1683-250A-43ED-A7FD-2743B6A3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3237B-BDE7-45AF-86C3-5A0D92BB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C8223-AE8F-413C-8E49-4B5157D9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96D6-A9C4-40D9-B8EA-E5535555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09E8-C3EE-4F1E-988D-511D99E8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D8B8C-CA66-4191-B87D-F1EAC38BE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D459B-02CF-4352-BF3A-EB2FFCD4A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17599-A8E1-4FBC-90EE-E9D484BB7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DA479-8297-4396-AF80-A19BC94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FDD81-E921-4004-83B4-71EBA578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984BB-2881-4FE5-8886-EEF83E6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0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88DD-AD3A-47F2-9F3F-7524F1F2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4CBD6-E2C3-4A5F-8078-445BA8B5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B84E9-F0EC-4E10-9D4C-3225202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D27D1-B0A9-4126-A990-C4BCF9C5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2BF7E-E161-4885-ABD5-DEC05E94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9B7E2-1DE0-4139-8106-CE782243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F533-99A5-45F5-A67A-4629075E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CA23-1FE8-4D75-9039-D47F10BF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6A2C-C1A5-47A8-93DA-115ADC4E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59406-05F6-428E-B2B2-9DA33A8CB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3FE7-D1CE-4279-8B92-3E11CDBE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9455D-F44C-4192-BD18-3A807100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810F7-A964-4910-A788-E119F89B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5302-871C-4619-884B-C0AA86D3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0CBE7-6B66-45BC-A12A-803555BEE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9BA27-F10E-4E1A-B4ED-3797ADE60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96E12-0F00-4189-A478-D5FDA151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9F430-2ECC-4536-8CC1-6010F367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E399D-3564-4D3A-B52A-9F824500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A0F3-8AC6-4CA5-B32C-2A5623F7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B94F-357F-451A-89E9-5D86BCB4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5B76-18E7-430F-82D4-1878015BD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DE67-EE8F-4E6B-A494-E8A280D6CF3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E883-67EE-47B8-8B39-706FF4721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3A31-8DDD-4BA1-9188-BE2D2D2CB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B715-1874-4EF5-B38C-F3930C2F9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A48B84-9538-4EF2-91BF-B7B1CA41B0B9}"/>
              </a:ext>
            </a:extLst>
          </p:cNvPr>
          <p:cNvSpPr/>
          <p:nvPr/>
        </p:nvSpPr>
        <p:spPr>
          <a:xfrm>
            <a:off x="-1" y="0"/>
            <a:ext cx="12417287" cy="73814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505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illion Dreams" panose="02000600000000000000" pitchFamily="2" charset="0"/>
              </a:rPr>
              <a:t>Hasil </a:t>
            </a:r>
            <a:r>
              <a:rPr lang="en-US" dirty="0" err="1">
                <a:latin typeface="Billion Dreams" panose="02000600000000000000" pitchFamily="2" charset="0"/>
              </a:rPr>
              <a:t>Pengujian</a:t>
            </a:r>
            <a:r>
              <a:rPr lang="en-US" dirty="0">
                <a:latin typeface="Billion Dreams" panose="02000600000000000000" pitchFamily="2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2F7B1B-2B2A-4224-9931-F461322AC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63825"/>
              </p:ext>
            </p:extLst>
          </p:nvPr>
        </p:nvGraphicFramePr>
        <p:xfrm>
          <a:off x="2031999" y="1695652"/>
          <a:ext cx="8128000" cy="3677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3755379995"/>
                    </a:ext>
                  </a:extLst>
                </a:gridCol>
                <a:gridCol w="2828926">
                  <a:extLst>
                    <a:ext uri="{9D8B030D-6E8A-4147-A177-3AD203B41FA5}">
                      <a16:colId xmlns:a16="http://schemas.microsoft.com/office/drawing/2014/main" val="29060230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417422092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77644563"/>
                    </a:ext>
                  </a:extLst>
                </a:gridCol>
                <a:gridCol w="1492249">
                  <a:extLst>
                    <a:ext uri="{9D8B030D-6E8A-4147-A177-3AD203B41FA5}">
                      <a16:colId xmlns:a16="http://schemas.microsoft.com/office/drawing/2014/main" val="1295226396"/>
                    </a:ext>
                  </a:extLst>
                </a:gridCol>
              </a:tblGrid>
              <a:tr h="429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Halaman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Diuji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Kasus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Keberhasilan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Kesimpulan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309866"/>
                  </a:ext>
                </a:extLst>
              </a:tr>
              <a:tr h="429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Halaman</a:t>
                      </a:r>
                      <a:r>
                        <a:rPr lang="en-US" dirty="0"/>
                        <a:t>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Berhasil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752168"/>
                  </a:ext>
                </a:extLst>
              </a:tr>
              <a:tr h="460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Halaman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Barang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Berhasil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230459"/>
                  </a:ext>
                </a:extLst>
              </a:tr>
              <a:tr h="429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Halaman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Transaksi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Berhasil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710745"/>
                  </a:ext>
                </a:extLst>
              </a:tr>
              <a:tr h="429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Halaman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Penyewa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Berhasil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6064"/>
                  </a:ext>
                </a:extLst>
              </a:tr>
              <a:tr h="429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Halaman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Laporan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Berhasil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382266"/>
                  </a:ext>
                </a:extLst>
              </a:tr>
              <a:tr h="429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Halaman</a:t>
                      </a:r>
                      <a:r>
                        <a:rPr lang="en-US" dirty="0"/>
                        <a:t> 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Berhasil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447802"/>
                  </a:ext>
                </a:extLst>
              </a:tr>
              <a:tr h="429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Navbar 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Berhasil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13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44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49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illion Dreams" panose="02000600000000000000" pitchFamily="2" charset="0"/>
              </a:rPr>
              <a:t>Pencapaian</a:t>
            </a:r>
            <a:r>
              <a:rPr lang="en-US" sz="5400" dirty="0">
                <a:latin typeface="Billion Dreams" panose="02000600000000000000" pitchFamily="2" charset="0"/>
              </a:rPr>
              <a:t> Hasil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1AD499-85F4-4E4E-AFE3-D7B9786C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425" y="1673225"/>
            <a:ext cx="10515600" cy="4351338"/>
          </a:xfrm>
        </p:spPr>
        <p:txBody>
          <a:bodyPr anchor="ctr">
            <a:normAutofit/>
          </a:bodyPr>
          <a:lstStyle/>
          <a:p>
            <a:pPr marL="342900" lvl="0"/>
            <a:r>
              <a:rPr lang="en-US" sz="2000" dirty="0" err="1">
                <a:latin typeface="Bahnschrift SemiLight SemiConde" panose="020B0502040204020203" pitchFamily="34" charset="0"/>
              </a:rPr>
              <a:t>Mempermudah</a:t>
            </a:r>
            <a:r>
              <a:rPr lang="en-US" sz="2000" dirty="0">
                <a:latin typeface="Bahnschrift SemiLight SemiConde" panose="020B0502040204020203" pitchFamily="34" charset="0"/>
              </a:rPr>
              <a:t> admin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membuat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laporan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persewaan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000" dirty="0">
                <a:latin typeface="Bahnschrift SemiLight SemiConde" panose="020B0502040204020203" pitchFamily="34" charset="0"/>
              </a:rPr>
              <a:t> multimedia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baik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itu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harian</a:t>
            </a:r>
            <a:r>
              <a:rPr lang="en-US" sz="2000" dirty="0">
                <a:latin typeface="Bahnschrift SemiLight SemiConde" panose="020B0502040204020203" pitchFamily="34" charset="0"/>
              </a:rPr>
              <a:t>,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bulanan</a:t>
            </a:r>
            <a:r>
              <a:rPr lang="en-US" sz="2000" dirty="0">
                <a:latin typeface="Bahnschrift SemiLight SemiConde" panose="020B0502040204020203" pitchFamily="34" charset="0"/>
              </a:rPr>
              <a:t>,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maupun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tahunan</a:t>
            </a:r>
            <a:r>
              <a:rPr lang="en-US" sz="2000" dirty="0">
                <a:latin typeface="Bahnschrift SemiLight SemiConde" panose="020B0502040204020203" pitchFamily="34" charset="0"/>
              </a:rPr>
              <a:t>.</a:t>
            </a:r>
          </a:p>
          <a:p>
            <a:pPr marL="342900" lvl="0"/>
            <a:r>
              <a:rPr lang="en-US" sz="2000" dirty="0" err="1">
                <a:latin typeface="Bahnschrift SemiLight SemiConde" panose="020B0502040204020203" pitchFamily="34" charset="0"/>
              </a:rPr>
              <a:t>Memudahkan</a:t>
            </a:r>
            <a:r>
              <a:rPr lang="en-US" sz="2000" dirty="0">
                <a:latin typeface="Bahnschrift SemiLight SemiConde" panose="020B0502040204020203" pitchFamily="34" charset="0"/>
              </a:rPr>
              <a:t> admin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mencari</a:t>
            </a:r>
            <a:r>
              <a:rPr lang="en-US" sz="2000" dirty="0">
                <a:latin typeface="Bahnschrift SemiLight SemiConde" panose="020B0502040204020203" pitchFamily="34" charset="0"/>
              </a:rPr>
              <a:t> data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penyewa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seperti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nama</a:t>
            </a:r>
            <a:r>
              <a:rPr lang="en-US" sz="2000" dirty="0">
                <a:latin typeface="Bahnschrift SemiLight SemiConde" panose="020B0502040204020203" pitchFamily="34" charset="0"/>
              </a:rPr>
              <a:t>, </a:t>
            </a:r>
            <a:r>
              <a:rPr lang="en-US" sz="2000" dirty="0" err="1">
                <a:latin typeface="Bahnschrift SemiLight SemiConde" panose="020B0502040204020203" pitchFamily="34" charset="0"/>
              </a:rPr>
              <a:t>alamat</a:t>
            </a:r>
            <a:r>
              <a:rPr lang="en-US" sz="2000" dirty="0">
                <a:latin typeface="Bahnschrift SemiLight SemiConde" panose="020B0502040204020203" pitchFamily="34" charset="0"/>
              </a:rPr>
              <a:t>,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jaminan</a:t>
            </a:r>
            <a:r>
              <a:rPr lang="en-US" sz="2000" dirty="0">
                <a:latin typeface="Bahnschrift SemiLight SemiConde" panose="020B0502040204020203" pitchFamily="34" charset="0"/>
              </a:rPr>
              <a:t> yang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ditinggalkan</a:t>
            </a:r>
            <a:r>
              <a:rPr lang="en-US" sz="2000" dirty="0">
                <a:latin typeface="Bahnschrift SemiLight SemiConde" panose="020B0502040204020203" pitchFamily="34" charset="0"/>
              </a:rPr>
              <a:t> oleh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penyewa</a:t>
            </a:r>
            <a:r>
              <a:rPr lang="en-US" sz="2000" dirty="0">
                <a:latin typeface="Bahnschrift SemiLight SemiConde" panose="020B0502040204020203" pitchFamily="34" charset="0"/>
              </a:rPr>
              <a:t>.</a:t>
            </a:r>
          </a:p>
          <a:p>
            <a:pPr marL="342900" lvl="0"/>
            <a:r>
              <a:rPr lang="en-US" sz="2000" dirty="0" err="1">
                <a:latin typeface="Bahnschrift SemiLight SemiConde" panose="020B0502040204020203" pitchFamily="34" charset="0"/>
              </a:rPr>
              <a:t>Mempermudah</a:t>
            </a:r>
            <a:r>
              <a:rPr lang="en-US" sz="2000" dirty="0">
                <a:latin typeface="Bahnschrift SemiLight SemiConde" panose="020B0502040204020203" pitchFamily="34" charset="0"/>
              </a:rPr>
              <a:t> admin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mengingatkan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penyewa</a:t>
            </a:r>
            <a:r>
              <a:rPr lang="en-US" sz="2000" dirty="0">
                <a:latin typeface="Bahnschrift SemiLight SemiConde" panose="020B0502040204020203" pitchFamily="34" charset="0"/>
              </a:rPr>
              <a:t> agar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dapat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mengembalikan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2000" dirty="0">
                <a:latin typeface="Bahnschrift SemiLight SemiConde" panose="020B0502040204020203" pitchFamily="34" charset="0"/>
              </a:rPr>
              <a:t> yang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disewa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tepat</a:t>
            </a:r>
            <a:r>
              <a:rPr lang="en-US" sz="2000" dirty="0">
                <a:latin typeface="Bahnschrift SemiLight SemiConde" panose="020B0502040204020203" pitchFamily="34" charset="0"/>
              </a:rPr>
              <a:t> pada </a:t>
            </a:r>
            <a:r>
              <a:rPr lang="en-US" sz="2000" dirty="0" err="1">
                <a:latin typeface="Bahnschrift SemiLight SemiConde" panose="020B0502040204020203" pitchFamily="34" charset="0"/>
              </a:rPr>
              <a:t>waktunya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melalui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whatsapp</a:t>
            </a:r>
            <a:r>
              <a:rPr lang="en-US" sz="2000" dirty="0">
                <a:latin typeface="Bahnschrift SemiLight SemiConde" panose="020B0502040204020203" pitchFamily="34" charset="0"/>
              </a:rPr>
              <a:t> message 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sehingga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tidak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dikembalikan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terlambat</a:t>
            </a:r>
            <a:r>
              <a:rPr lang="en-US" sz="2000" dirty="0">
                <a:latin typeface="Bahnschrift SemiLight SemiConde" panose="020B0502040204020203" pitchFamily="34" charset="0"/>
              </a:rPr>
              <a:t>.</a:t>
            </a:r>
          </a:p>
          <a:p>
            <a:pPr marL="342900" lvl="0"/>
            <a:r>
              <a:rPr lang="en-US" sz="2000" dirty="0" err="1">
                <a:latin typeface="Bahnschrift SemiLight SemiConde" panose="020B0502040204020203" pitchFamily="34" charset="0"/>
              </a:rPr>
              <a:t>Memudahkan</a:t>
            </a:r>
            <a:r>
              <a:rPr lang="en-US" sz="2000" dirty="0">
                <a:latin typeface="Bahnschrift SemiLight SemiConde" panose="020B0502040204020203" pitchFamily="34" charset="0"/>
              </a:rPr>
              <a:t> admin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pencatatan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pembuatan</a:t>
            </a:r>
            <a:r>
              <a:rPr lang="en-US" sz="2000" dirty="0">
                <a:latin typeface="Bahnschrift SemiLight SemiConde" panose="020B0502040204020203" pitchFamily="34" charset="0"/>
              </a:rPr>
              <a:t> nota yang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telah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terkomputerisasi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melaui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sistem</a:t>
            </a:r>
            <a:r>
              <a:rPr lang="en-US" sz="2000" dirty="0">
                <a:latin typeface="Bahnschrift SemiLight SemiConde" panose="020B0502040204020203" pitchFamily="34" charset="0"/>
              </a:rPr>
              <a:t> yang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telah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dibuat</a:t>
            </a:r>
            <a:r>
              <a:rPr lang="en-US" sz="2000" dirty="0">
                <a:latin typeface="Bahnschrift SemiLight SemiConde" panose="020B0502040204020203" pitchFamily="34" charset="0"/>
              </a:rPr>
              <a:t>,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meminimalisasi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kesalahan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pencatatan</a:t>
            </a:r>
            <a:r>
              <a:rPr lang="en-US" sz="2000" dirty="0">
                <a:latin typeface="Bahnschrift SemiLight SemiConde" panose="020B0502040204020203" pitchFamily="34" charset="0"/>
              </a:rPr>
              <a:t> data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2000" dirty="0">
                <a:latin typeface="Bahnschrift SemiLight SemiConde" panose="020B0502040204020203" pitchFamily="34" charset="0"/>
              </a:rPr>
              <a:t>.</a:t>
            </a:r>
          </a:p>
          <a:p>
            <a:pPr marL="342900" lvl="0"/>
            <a:r>
              <a:rPr lang="en-US" sz="2000" dirty="0" err="1">
                <a:latin typeface="Bahnschrift SemiLight SemiConde" panose="020B0502040204020203" pitchFamily="34" charset="0"/>
              </a:rPr>
              <a:t>Memudahkan</a:t>
            </a:r>
            <a:r>
              <a:rPr lang="en-US" sz="2000" dirty="0">
                <a:latin typeface="Bahnschrift SemiLight SemiConde" panose="020B0502040204020203" pitchFamily="34" charset="0"/>
              </a:rPr>
              <a:t> admin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melihat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perkembangan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persewaan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tiap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tahunnya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melalui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grafik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statistik</a:t>
            </a:r>
            <a:r>
              <a:rPr lang="en-US" sz="2000" dirty="0">
                <a:latin typeface="Bahnschrift SemiLight SemiConde" panose="020B0502040204020203" pitchFamily="34" charset="0"/>
              </a:rPr>
              <a:t> yang </a:t>
            </a:r>
            <a:r>
              <a:rPr lang="en-US" sz="2000" dirty="0" err="1">
                <a:latin typeface="Bahnschrift SemiLight SemiConde" panose="020B0502040204020203" pitchFamily="34" charset="0"/>
              </a:rPr>
              <a:t>ada</a:t>
            </a:r>
            <a:r>
              <a:rPr lang="en-US" sz="2000" dirty="0">
                <a:latin typeface="Bahnschrift SemiLight SemiConde" panose="020B0502040204020203" pitchFamily="34" charset="0"/>
              </a:rPr>
              <a:t> pada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sistem</a:t>
            </a:r>
            <a:r>
              <a:rPr lang="en-US" sz="2000" dirty="0">
                <a:latin typeface="Bahnschrift SemiLight SemiConde" panose="020B0502040204020203" pitchFamily="34" charset="0"/>
              </a:rPr>
              <a:t> yang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telah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dibuat</a:t>
            </a:r>
            <a:r>
              <a:rPr lang="en-US" sz="2000" dirty="0">
                <a:latin typeface="Bahnschrift SemiLight SemiConde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87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49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illion Dreams" panose="02000600000000000000" pitchFamily="2" charset="0"/>
              </a:rPr>
              <a:t>Kesimpulan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1AD499-85F4-4E4E-AFE3-D7B9786C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1300"/>
            <a:ext cx="10515600" cy="4351338"/>
          </a:xfrm>
        </p:spPr>
        <p:txBody>
          <a:bodyPr anchor="ctr">
            <a:normAutofit/>
          </a:bodyPr>
          <a:lstStyle/>
          <a:p>
            <a:pPr marL="11430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menggunakan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metode</a:t>
            </a:r>
            <a:r>
              <a:rPr lang="en-US" sz="1800" dirty="0">
                <a:latin typeface="Bahnschrift SemiLight SemiConde" panose="020B0502040204020203" pitchFamily="34" charset="0"/>
              </a:rPr>
              <a:t> Rapid </a:t>
            </a:r>
            <a:r>
              <a:rPr lang="en-US" sz="1800" dirty="0" err="1">
                <a:latin typeface="Bahnschrift SemiLight SemiConde" panose="020B0502040204020203" pitchFamily="34" charset="0"/>
              </a:rPr>
              <a:t>Aplication</a:t>
            </a:r>
            <a:r>
              <a:rPr lang="en-US" sz="1800" dirty="0">
                <a:latin typeface="Bahnschrift SemiLight SemiConde" panose="020B0502040204020203" pitchFamily="34" charset="0"/>
              </a:rPr>
              <a:t> Development </a:t>
            </a:r>
            <a:r>
              <a:rPr lang="en-US" sz="1800" dirty="0" err="1">
                <a:latin typeface="Bahnschrift SemiLight SemiConde" panose="020B0502040204020203" pitchFamily="34" charset="0"/>
              </a:rPr>
              <a:t>pembuatan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sistem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informasi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dapat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selesai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waktu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kurang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dari</a:t>
            </a:r>
            <a:r>
              <a:rPr lang="en-US" sz="1800" dirty="0">
                <a:latin typeface="Bahnschrift SemiLight SemiConde" panose="020B0502040204020203" pitchFamily="34" charset="0"/>
              </a:rPr>
              <a:t> 90 </a:t>
            </a:r>
            <a:r>
              <a:rPr lang="en-US" sz="1800" dirty="0" err="1">
                <a:latin typeface="Bahnschrift SemiLight SemiConde" panose="020B0502040204020203" pitchFamily="34" charset="0"/>
              </a:rPr>
              <a:t>hari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berfungsi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baik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setelah</a:t>
            </a:r>
            <a:r>
              <a:rPr lang="en-US" sz="1800" dirty="0">
                <a:latin typeface="Bahnschrift SemiLight SemiConde" panose="020B0502040204020203" pitchFamily="34" charset="0"/>
              </a:rPr>
              <a:t> di uji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metode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blackbox</a:t>
            </a:r>
            <a:r>
              <a:rPr lang="en-US" sz="1800" dirty="0">
                <a:latin typeface="Bahnschrift SemiLight SemiConde" panose="020B0502040204020203" pitchFamily="34" charset="0"/>
              </a:rPr>
              <a:t>. </a:t>
            </a:r>
            <a:r>
              <a:rPr lang="en-US" sz="1800" dirty="0" err="1">
                <a:latin typeface="Bahnschrift SemiLight SemiConde" panose="020B0502040204020203" pitchFamily="34" charset="0"/>
              </a:rPr>
              <a:t>Aplikasi</a:t>
            </a:r>
            <a:r>
              <a:rPr lang="en-US" sz="1800" dirty="0">
                <a:latin typeface="Bahnschrift SemiLight SemiConde" panose="020B0502040204020203" pitchFamily="34" charset="0"/>
              </a:rPr>
              <a:t> yang </a:t>
            </a:r>
            <a:r>
              <a:rPr lang="en-US" sz="1800" dirty="0" err="1">
                <a:latin typeface="Bahnschrift SemiLight SemiConde" panose="020B0502040204020203" pitchFamily="34" charset="0"/>
              </a:rPr>
              <a:t>telah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dibuat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sudah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terintegrasi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1800" dirty="0">
                <a:latin typeface="Bahnschrift SemiLight SemiConde" panose="020B0502040204020203" pitchFamily="34" charset="0"/>
              </a:rPr>
              <a:t> database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sehingga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pencatatan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akan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tersimpan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kedalam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satu</a:t>
            </a:r>
            <a:r>
              <a:rPr lang="en-US" sz="1800" dirty="0">
                <a:latin typeface="Bahnschrift SemiLight SemiConde" panose="020B0502040204020203" pitchFamily="34" charset="0"/>
              </a:rPr>
              <a:t> database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sehingga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kecil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kemungkinan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untuk</a:t>
            </a:r>
            <a:r>
              <a:rPr lang="en-US" sz="1800" dirty="0">
                <a:latin typeface="Bahnschrift SemiLight SemiConde" panose="020B0502040204020203" pitchFamily="34" charset="0"/>
              </a:rPr>
              <a:t> admin </a:t>
            </a:r>
            <a:r>
              <a:rPr lang="en-US" sz="1800" dirty="0" err="1">
                <a:latin typeface="Bahnschrift SemiLight SemiConde" panose="020B0502040204020203" pitchFamily="34" charset="0"/>
              </a:rPr>
              <a:t>kehilangan</a:t>
            </a:r>
            <a:r>
              <a:rPr lang="en-US" sz="1800" dirty="0">
                <a:latin typeface="Bahnschrift SemiLight SemiConde" panose="020B0502040204020203" pitchFamily="34" charset="0"/>
              </a:rPr>
              <a:t> data </a:t>
            </a:r>
            <a:r>
              <a:rPr lang="en-US" sz="1800" dirty="0" err="1">
                <a:latin typeface="Bahnschrift SemiLight SemiConde" panose="020B0502040204020203" pitchFamily="34" charset="0"/>
              </a:rPr>
              <a:t>penyewa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maupun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1800" dirty="0">
                <a:latin typeface="Bahnschrift SemiLight SemiConde" panose="020B0502040204020203" pitchFamily="34" charset="0"/>
              </a:rPr>
              <a:t>. Dan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sistem</a:t>
            </a:r>
            <a:r>
              <a:rPr lang="en-US" sz="1800" dirty="0">
                <a:latin typeface="Bahnschrift SemiLight SemiConde" panose="020B0502040204020203" pitchFamily="34" charset="0"/>
              </a:rPr>
              <a:t> yang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sudah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terintegrasi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1800" dirty="0">
                <a:latin typeface="Bahnschrift SemiLight SemiConde" panose="020B0502040204020203" pitchFamily="34" charset="0"/>
              </a:rPr>
              <a:t> database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maka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pembuatan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laporan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1800" dirty="0">
                <a:latin typeface="Bahnschrift SemiLight SemiConde" panose="020B0502040204020203" pitchFamily="34" charset="0"/>
              </a:rPr>
              <a:t> nota </a:t>
            </a:r>
            <a:r>
              <a:rPr lang="en-US" sz="18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dapat</a:t>
            </a:r>
            <a:r>
              <a:rPr lang="en-US" sz="1800" dirty="0">
                <a:latin typeface="Bahnschrift SemiLight SemiConde" panose="020B0502040204020203" pitchFamily="34" charset="0"/>
              </a:rPr>
              <a:t> di </a:t>
            </a:r>
            <a:r>
              <a:rPr lang="en-US" sz="1800" dirty="0" err="1">
                <a:latin typeface="Bahnschrift SemiLight SemiConde" panose="020B0502040204020203" pitchFamily="34" charset="0"/>
              </a:rPr>
              <a:t>buat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mudah</a:t>
            </a:r>
            <a:r>
              <a:rPr lang="en-US" sz="1800" dirty="0">
                <a:latin typeface="Bahnschrift SemiLight SemiConde" panose="020B0502040204020203" pitchFamily="34" charset="0"/>
              </a:rPr>
              <a:t>.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adanya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sistem</a:t>
            </a:r>
            <a:r>
              <a:rPr lang="en-US" sz="1800" dirty="0">
                <a:latin typeface="Bahnschrift SemiLight SemiConde" panose="020B0502040204020203" pitchFamily="34" charset="0"/>
              </a:rPr>
              <a:t> reminder </a:t>
            </a:r>
            <a:r>
              <a:rPr lang="en-US" sz="1800" dirty="0" err="1">
                <a:latin typeface="Bahnschrift SemiLight SemiConde" panose="020B0502040204020203" pitchFamily="34" charset="0"/>
              </a:rPr>
              <a:t>dapat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mengingatkan</a:t>
            </a:r>
            <a:r>
              <a:rPr lang="en-US" sz="1800" dirty="0">
                <a:latin typeface="Bahnschrift SemiLight SemiConde" panose="020B0502040204020203" pitchFamily="34" charset="0"/>
              </a:rPr>
              <a:t> admin </a:t>
            </a:r>
            <a:r>
              <a:rPr lang="en-US" sz="1800" dirty="0" err="1">
                <a:latin typeface="Bahnschrift SemiLight SemiConde" panose="020B0502040204020203" pitchFamily="34" charset="0"/>
              </a:rPr>
              <a:t>untuk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mengingatkan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penyewa</a:t>
            </a:r>
            <a:r>
              <a:rPr lang="en-US" sz="1800" dirty="0">
                <a:latin typeface="Bahnschrift SemiLight SemiConde" panose="020B0502040204020203" pitchFamily="34" charset="0"/>
              </a:rPr>
              <a:t> agar </a:t>
            </a:r>
            <a:r>
              <a:rPr lang="en-US" sz="1800" dirty="0" err="1">
                <a:latin typeface="Bahnschrift SemiLight SemiConde" panose="020B0502040204020203" pitchFamily="34" charset="0"/>
              </a:rPr>
              <a:t>mengembalikan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1800" dirty="0">
                <a:latin typeface="Bahnschrift SemiLight SemiConde" panose="020B0502040204020203" pitchFamily="34" charset="0"/>
              </a:rPr>
              <a:t> </a:t>
            </a:r>
            <a:r>
              <a:rPr lang="en-US" sz="1800" dirty="0" err="1">
                <a:latin typeface="Bahnschrift SemiLight SemiConde" panose="020B0502040204020203" pitchFamily="34" charset="0"/>
              </a:rPr>
              <a:t>tepat</a:t>
            </a:r>
            <a:r>
              <a:rPr lang="en-US" sz="1800" dirty="0">
                <a:latin typeface="Bahnschrift SemiLight SemiConde" panose="020B0502040204020203" pitchFamily="34" charset="0"/>
              </a:rPr>
              <a:t> pada </a:t>
            </a:r>
            <a:r>
              <a:rPr lang="en-US" sz="1800" dirty="0" err="1">
                <a:latin typeface="Bahnschrift SemiLight SemiConde" panose="020B0502040204020203" pitchFamily="34" charset="0"/>
              </a:rPr>
              <a:t>waktunya</a:t>
            </a:r>
            <a:r>
              <a:rPr lang="en-US" sz="1800" dirty="0">
                <a:latin typeface="Bahnschrift SemiLight SemiConde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044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874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illion Dreams" panose="02000600000000000000" pitchFamily="2" charset="0"/>
              </a:rPr>
              <a:t>Sekian</a:t>
            </a:r>
            <a:r>
              <a:rPr lang="en-US" sz="5400" dirty="0">
                <a:latin typeface="Billion Dreams" panose="02000600000000000000" pitchFamily="2" charset="0"/>
              </a:rPr>
              <a:t> </a:t>
            </a:r>
            <a:r>
              <a:rPr lang="en-US" sz="5400" dirty="0" err="1">
                <a:latin typeface="Billion Dreams" panose="02000600000000000000" pitchFamily="2" charset="0"/>
              </a:rPr>
              <a:t>Terimakasih</a:t>
            </a:r>
            <a:endParaRPr lang="en-US" sz="5400" dirty="0">
              <a:latin typeface="Billion Dreams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3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459783-D446-4EDB-8495-724985F1D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51" y="-22854"/>
            <a:ext cx="12643493" cy="6880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C98A8-5148-4D9C-BA9B-BFF7C7129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099" y="2728992"/>
            <a:ext cx="9144000" cy="2387600"/>
          </a:xfrm>
        </p:spPr>
        <p:txBody>
          <a:bodyPr anchor="t">
            <a:noAutofit/>
          </a:bodyPr>
          <a:lstStyle/>
          <a:p>
            <a:r>
              <a:rPr lang="en-US" sz="2400" dirty="0">
                <a:latin typeface="Retroica" pitchFamily="2" charset="0"/>
              </a:rPr>
              <a:t>SISTEM INFORMASI MANAJEMEN PERSEWAAN ALAT MULTIMEDIA DENGAN REMINDER WHATSAPP MESSAGE DI SMK TERPADU AL ISHLAHIYAH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07A0-C5A7-4F62-BD9A-58AD9B6C0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9" y="4438021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Oleh : Mohamad Nur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Riduwan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NIM : 17.51.0001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Prodi :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Sistem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Informasi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19CDE6-3928-48AD-A759-D4824ED6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92" y="229733"/>
            <a:ext cx="1777613" cy="15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4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2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49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illion Dreams" panose="02000600000000000000" pitchFamily="2" charset="0"/>
              </a:rPr>
              <a:t>Latar</a:t>
            </a:r>
            <a:r>
              <a:rPr lang="en-US" sz="5400" dirty="0">
                <a:latin typeface="Billion Dreams" panose="02000600000000000000" pitchFamily="2" charset="0"/>
              </a:rPr>
              <a:t> </a:t>
            </a:r>
            <a:r>
              <a:rPr lang="en-US" sz="5400" dirty="0" err="1">
                <a:latin typeface="Billion Dreams" panose="02000600000000000000" pitchFamily="2" charset="0"/>
              </a:rPr>
              <a:t>Belakang</a:t>
            </a:r>
            <a:endParaRPr lang="en-US" sz="5400" dirty="0">
              <a:latin typeface="Billion Dreams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A29-C99E-463E-8F87-F76EE9BC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Bahnschrift SemiLight SemiConde" panose="020B0502040204020203" pitchFamily="34" charset="0"/>
              </a:rPr>
              <a:t>SMK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Terpadu</a:t>
            </a:r>
            <a:r>
              <a:rPr lang="en-US" sz="2000" dirty="0">
                <a:latin typeface="Bahnschrift SemiLight SemiConde" panose="020B0502040204020203" pitchFamily="34" charset="0"/>
              </a:rPr>
              <a:t> Al </a:t>
            </a:r>
            <a:r>
              <a:rPr lang="en-US" sz="2000" dirty="0" err="1">
                <a:latin typeface="Bahnschrift SemiLight SemiConde" panose="020B0502040204020203" pitchFamily="34" charset="0"/>
              </a:rPr>
              <a:t>Ishlahiyah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memiliki</a:t>
            </a:r>
            <a:r>
              <a:rPr lang="en-US" sz="2000" dirty="0">
                <a:latin typeface="Bahnschrift SemiLight SemiConde" panose="020B0502040204020203" pitchFamily="34" charset="0"/>
              </a:rPr>
              <a:t> 4 program </a:t>
            </a:r>
            <a:r>
              <a:rPr lang="en-US" sz="2000" dirty="0" err="1">
                <a:latin typeface="Bahnschrift SemiLight SemiConde" panose="020B0502040204020203" pitchFamily="34" charset="0"/>
              </a:rPr>
              <a:t>keahlian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yaitu</a:t>
            </a:r>
            <a:r>
              <a:rPr lang="en-US" sz="2000" dirty="0">
                <a:latin typeface="Bahnschrift SemiLight SemiConde" panose="020B0502040204020203" pitchFamily="34" charset="0"/>
              </a:rPr>
              <a:t> Multimedia,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Busana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Butik</a:t>
            </a:r>
            <a:r>
              <a:rPr lang="en-US" sz="2000" dirty="0">
                <a:latin typeface="Bahnschrift SemiLight SemiConde" panose="020B0502040204020203" pitchFamily="34" charset="0"/>
              </a:rPr>
              <a:t>, Teknik </a:t>
            </a:r>
            <a:r>
              <a:rPr lang="en-US" sz="2000" dirty="0" err="1">
                <a:latin typeface="Bahnschrift SemiLight SemiConde" panose="020B0502040204020203" pitchFamily="34" charset="0"/>
              </a:rPr>
              <a:t>Komputer</a:t>
            </a:r>
            <a:r>
              <a:rPr lang="en-US" sz="2000" dirty="0">
                <a:latin typeface="Bahnschrift SemiLight SemiConde" panose="020B0502040204020203" pitchFamily="34" charset="0"/>
              </a:rPr>
              <a:t> Dan </a:t>
            </a:r>
            <a:r>
              <a:rPr lang="en-US" sz="2000" dirty="0" err="1">
                <a:latin typeface="Bahnschrift SemiLight SemiConde" panose="020B0502040204020203" pitchFamily="34" charset="0"/>
              </a:rPr>
              <a:t>Jaringan</a:t>
            </a:r>
            <a:r>
              <a:rPr lang="en-US" sz="2000" dirty="0">
                <a:latin typeface="Bahnschrift SemiLight SemiConde" panose="020B0502040204020203" pitchFamily="34" charset="0"/>
              </a:rPr>
              <a:t>, dan </a:t>
            </a:r>
            <a:r>
              <a:rPr lang="en-US" sz="2000" dirty="0" err="1">
                <a:latin typeface="Bahnschrift SemiLight SemiConde" panose="020B0502040204020203" pitchFamily="34" charset="0"/>
              </a:rPr>
              <a:t>Otomatisasi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Perkantoran</a:t>
            </a:r>
            <a:r>
              <a:rPr lang="en-US" sz="2000" dirty="0">
                <a:latin typeface="Bahnschrift SemiLight SemiConde" panose="020B0502040204020203" pitchFamily="34" charset="0"/>
              </a:rPr>
              <a:t>. Pada program </a:t>
            </a:r>
            <a:r>
              <a:rPr lang="en-US" sz="2000" dirty="0" err="1">
                <a:latin typeface="Bahnschrift SemiLight SemiConde" panose="020B0502040204020203" pitchFamily="34" charset="0"/>
              </a:rPr>
              <a:t>keahlian</a:t>
            </a:r>
            <a:r>
              <a:rPr lang="en-US" sz="2000" dirty="0">
                <a:latin typeface="Bahnschrift SemiLight SemiConde" panose="020B0502040204020203" pitchFamily="34" charset="0"/>
              </a:rPr>
              <a:t> multimedia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difasilitasi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berbagai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produksi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baik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itu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fotografi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maupun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videografi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seperti</a:t>
            </a:r>
            <a:r>
              <a:rPr lang="en-US" sz="2000" dirty="0">
                <a:latin typeface="Bahnschrift SemiLight SemiConde" panose="020B0502040204020203" pitchFamily="34" charset="0"/>
              </a:rPr>
              <a:t> ; </a:t>
            </a:r>
            <a:r>
              <a:rPr lang="en-US" sz="2000" dirty="0" err="1">
                <a:latin typeface="Bahnschrift SemiLight SemiConde" panose="020B0502040204020203" pitchFamily="34" charset="0"/>
              </a:rPr>
              <a:t>kamera</a:t>
            </a:r>
            <a:r>
              <a:rPr lang="en-US" sz="2000" dirty="0">
                <a:latin typeface="Bahnschrift SemiLight SemiConde" panose="020B0502040204020203" pitchFamily="34" charset="0"/>
              </a:rPr>
              <a:t>, lighting, gimbal, dan lain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sebagainya</a:t>
            </a:r>
            <a:r>
              <a:rPr lang="en-US" sz="2000" dirty="0">
                <a:latin typeface="Bahnschrift SemiLight SemiConde" panose="020B0502040204020203" pitchFamily="34" charset="0"/>
              </a:rPr>
              <a:t>.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Semua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tersebut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selain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digunakan</a:t>
            </a:r>
            <a:r>
              <a:rPr lang="en-US" sz="2000" dirty="0">
                <a:latin typeface="Bahnschrift SemiLight SemiConde" panose="020B0502040204020203" pitchFamily="34" charset="0"/>
              </a:rPr>
              <a:t> oleh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siswa</a:t>
            </a:r>
            <a:r>
              <a:rPr lang="en-US" sz="2000" dirty="0">
                <a:latin typeface="Bahnschrift SemiLight SemiConde" panose="020B0502040204020203" pitchFamily="34" charset="0"/>
              </a:rPr>
              <a:t> multimedia juga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disewakan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untuk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umum</a:t>
            </a:r>
            <a:r>
              <a:rPr lang="en-US" sz="2000" dirty="0">
                <a:latin typeface="Bahnschrift SemiLight SemiConde" panose="020B0502040204020203" pitchFamily="34" charset="0"/>
              </a:rPr>
              <a:t> yang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dikelola</a:t>
            </a:r>
            <a:r>
              <a:rPr lang="en-US" sz="2000" dirty="0">
                <a:latin typeface="Bahnschrift SemiLight SemiConde" panose="020B0502040204020203" pitchFamily="34" charset="0"/>
              </a:rPr>
              <a:t> oleh </a:t>
            </a:r>
            <a:r>
              <a:rPr lang="en-US" sz="2000" dirty="0" err="1">
                <a:latin typeface="Bahnschrift SemiLight SemiConde" panose="020B0502040204020203" pitchFamily="34" charset="0"/>
              </a:rPr>
              <a:t>anggota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ekstrakurikuler</a:t>
            </a:r>
            <a:r>
              <a:rPr lang="en-US" sz="2000" dirty="0">
                <a:latin typeface="Bahnschrift SemiLight SemiConde" panose="020B0502040204020203" pitchFamily="34" charset="0"/>
              </a:rPr>
              <a:t> Bee Movie.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Seiring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berjalannya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waktu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semakin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banyaknya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pengguna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baik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itu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untuk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persewaan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maupun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siswa</a:t>
            </a:r>
            <a:r>
              <a:rPr lang="en-US" sz="2000" dirty="0">
                <a:latin typeface="Bahnschrift SemiLight SemiConde" panose="020B0502040204020203" pitchFamily="34" charset="0"/>
              </a:rPr>
              <a:t> SMK </a:t>
            </a:r>
            <a:r>
              <a:rPr lang="en-US" sz="2000" dirty="0" err="1">
                <a:latin typeface="Bahnschrift SemiLight SemiConde" panose="020B0502040204020203" pitchFamily="34" charset="0"/>
              </a:rPr>
              <a:t>menyebabkan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2000" dirty="0">
                <a:latin typeface="Bahnschrift SemiLight SemiConde" panose="020B0502040204020203" pitchFamily="34" charset="0"/>
              </a:rPr>
              <a:t> yang </a:t>
            </a:r>
            <a:r>
              <a:rPr lang="en-US" sz="2000" dirty="0" err="1">
                <a:latin typeface="Bahnschrift SemiLight SemiConde" panose="020B0502040204020203" pitchFamily="34" charset="0"/>
              </a:rPr>
              <a:t>digunakan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sering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tidak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kembali</a:t>
            </a:r>
            <a:r>
              <a:rPr lang="en-US" sz="2000" dirty="0">
                <a:latin typeface="Bahnschrift SemiLight SemiConde" panose="020B0502040204020203" pitchFamily="34" charset="0"/>
              </a:rPr>
              <a:t> </a:t>
            </a:r>
            <a:r>
              <a:rPr lang="en-US" sz="2000" dirty="0" err="1">
                <a:latin typeface="Bahnschrift SemiLight SemiConde" panose="020B0502040204020203" pitchFamily="34" charset="0"/>
              </a:rPr>
              <a:t>tepat</a:t>
            </a:r>
            <a:r>
              <a:rPr lang="en-US" sz="2000" dirty="0">
                <a:latin typeface="Bahnschrift SemiLight SemiConde" panose="020B0502040204020203" pitchFamily="34" charset="0"/>
              </a:rPr>
              <a:t> pada </a:t>
            </a:r>
            <a:r>
              <a:rPr lang="en-US" sz="2000" dirty="0" err="1">
                <a:latin typeface="Bahnschrift SemiLight SemiConde" panose="020B0502040204020203" pitchFamily="34" charset="0"/>
              </a:rPr>
              <a:t>waktunya</a:t>
            </a:r>
            <a:r>
              <a:rPr lang="en-US" sz="2000" dirty="0">
                <a:latin typeface="Bahnschrift SemiLight SemiConde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21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2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49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illion Dreams" panose="02000600000000000000" pitchFamily="2" charset="0"/>
              </a:rPr>
              <a:t>Rumusan</a:t>
            </a:r>
            <a:r>
              <a:rPr lang="en-US" sz="5400" dirty="0">
                <a:latin typeface="Billion Dreams" panose="02000600000000000000" pitchFamily="2" charset="0"/>
              </a:rPr>
              <a:t> </a:t>
            </a:r>
            <a:r>
              <a:rPr lang="en-US" sz="5400" dirty="0" err="1">
                <a:latin typeface="Billion Dreams" panose="02000600000000000000" pitchFamily="2" charset="0"/>
              </a:rPr>
              <a:t>Masalah</a:t>
            </a:r>
            <a:endParaRPr lang="en-US" sz="5400" dirty="0">
              <a:latin typeface="Billion Dreams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A29-C99E-463E-8F87-F76EE9BC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 anchor="ctr">
            <a:normAutofit/>
          </a:bodyPr>
          <a:lstStyle/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Metode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tradisional</a:t>
            </a:r>
            <a:r>
              <a:rPr lang="en-US" sz="2400" dirty="0">
                <a:latin typeface="Bahnschrift SemiLight SemiConde" panose="020B0502040204020203" pitchFamily="34" charset="0"/>
              </a:rPr>
              <a:t> yang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digunakan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masih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kurang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efisien</a:t>
            </a:r>
            <a:r>
              <a:rPr lang="en-US" sz="2400" dirty="0">
                <a:latin typeface="Bahnschrift SemiLight SemiConde" panose="020B0502040204020203" pitchFamily="34" charset="0"/>
              </a:rPr>
              <a:t>.</a:t>
            </a:r>
          </a:p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Penyimpanan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400" dirty="0">
                <a:latin typeface="Bahnschrift SemiLight SemiConde" panose="020B0502040204020203" pitchFamily="34" charset="0"/>
              </a:rPr>
              <a:t>,  data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2400" dirty="0">
                <a:latin typeface="Bahnschrift SemiLight SemiConde" panose="020B0502040204020203" pitchFamily="34" charset="0"/>
              </a:rPr>
              <a:t>,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jaminan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belum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tertata</a:t>
            </a:r>
            <a:endParaRPr lang="en-US" sz="2400" dirty="0">
              <a:latin typeface="Bahnschrift SemiLight SemiConde" panose="020B0502040204020203" pitchFamily="34" charset="0"/>
            </a:endParaRPr>
          </a:p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Pembuatan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laporan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dilakukan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secara</a:t>
            </a:r>
            <a:r>
              <a:rPr lang="en-US" sz="2400" dirty="0">
                <a:latin typeface="Bahnschrift SemiLight SemiConde" panose="020B0502040204020203" pitchFamily="34" charset="0"/>
              </a:rPr>
              <a:t> manual</a:t>
            </a:r>
          </a:p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Tidak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ada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catatan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atau</a:t>
            </a:r>
            <a:r>
              <a:rPr lang="en-US" sz="2400" dirty="0">
                <a:latin typeface="Bahnschrift SemiLight SemiConde" panose="020B0502040204020203" pitchFamily="34" charset="0"/>
              </a:rPr>
              <a:t> nota </a:t>
            </a:r>
            <a:r>
              <a:rPr lang="en-US" sz="2400" dirty="0" err="1">
                <a:latin typeface="Bahnschrift SemiLight SemiConde" panose="020B0502040204020203" pitchFamily="34" charset="0"/>
              </a:rPr>
              <a:t>kapan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harus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dikembalikan</a:t>
            </a:r>
            <a:endParaRPr lang="en-US" sz="2400" dirty="0">
              <a:latin typeface="Bahnschrift SemiLight SemiConde" panose="020B0502040204020203" pitchFamily="34" charset="0"/>
            </a:endParaRPr>
          </a:p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Keterlambatan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penyewa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mengembalikan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alat</a:t>
            </a:r>
            <a:endParaRPr lang="en-US" sz="2400" dirty="0">
              <a:latin typeface="Bahnschrift SemiLight SemiConde" panose="020B0502040204020203" pitchFamily="34" charset="0"/>
            </a:endParaRPr>
          </a:p>
          <a:p>
            <a:pPr marL="1143000" algn="ctr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49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illion Dreams" panose="02000600000000000000" pitchFamily="2" charset="0"/>
              </a:rPr>
              <a:t>Tujuan</a:t>
            </a:r>
            <a:r>
              <a:rPr lang="en-US" sz="5400" dirty="0">
                <a:latin typeface="Billion Dreams" panose="02000600000000000000" pitchFamily="2" charset="0"/>
              </a:rPr>
              <a:t> </a:t>
            </a:r>
            <a:r>
              <a:rPr lang="en-US" sz="5400" dirty="0" err="1">
                <a:latin typeface="Billion Dreams" panose="02000600000000000000" pitchFamily="2" charset="0"/>
              </a:rPr>
              <a:t>Penelitian</a:t>
            </a:r>
            <a:endParaRPr lang="en-US" sz="5400" dirty="0">
              <a:latin typeface="Billion Dreams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A29-C99E-463E-8F87-F76EE9BC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 anchor="ctr">
            <a:normAutofit/>
          </a:bodyPr>
          <a:lstStyle/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Membuat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seistem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informasi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persewaan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400" dirty="0">
                <a:latin typeface="Bahnschrift SemiLight SemiConde" panose="020B0502040204020203" pitchFamily="34" charset="0"/>
              </a:rPr>
              <a:t> multimedia</a:t>
            </a:r>
          </a:p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Memudahkan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pengelola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melakukan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pencatatan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pembuatan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pelaporan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2400" dirty="0">
                <a:latin typeface="Bahnschrift SemiLight SemiConde" panose="020B0502040204020203" pitchFamily="34" charset="0"/>
              </a:rPr>
              <a:t> yang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telah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terkomputerisasi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2400" dirty="0">
                <a:latin typeface="Bahnschrift SemiLight SemiConde" panose="020B0502040204020203" pitchFamily="34" charset="0"/>
              </a:rPr>
              <a:t> database,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sehingga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dapat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lebih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efisien</a:t>
            </a:r>
            <a:endParaRPr lang="en-US" sz="2400" dirty="0">
              <a:latin typeface="Bahnschrift SemiLight SemiConde" panose="020B0502040204020203" pitchFamily="34" charset="0"/>
            </a:endParaRPr>
          </a:p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Memanajemen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penyimpanan</a:t>
            </a:r>
            <a:r>
              <a:rPr lang="en-US" sz="2400" dirty="0">
                <a:latin typeface="Bahnschrift SemiLight SemiConde" panose="020B0502040204020203" pitchFamily="34" charset="0"/>
              </a:rPr>
              <a:t> data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penyimpanan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jaminan</a:t>
            </a:r>
            <a:endParaRPr lang="en-US" sz="2400" dirty="0">
              <a:latin typeface="Bahnschrift SemiLight SemiConde" panose="020B0502040204020203" pitchFamily="34" charset="0"/>
            </a:endParaRPr>
          </a:p>
          <a:p>
            <a:pPr marL="1143000" lvl="0"/>
            <a:r>
              <a:rPr lang="en-US" sz="2400" dirty="0" err="1">
                <a:latin typeface="Bahnschrift SemiLight SemiConde" panose="020B0502040204020203" pitchFamily="34" charset="0"/>
              </a:rPr>
              <a:t>Mencegah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pengembalian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2400" dirty="0">
                <a:latin typeface="Bahnschrift SemiLight SemiConde" panose="020B0502040204020203" pitchFamily="34" charset="0"/>
              </a:rPr>
              <a:t> yang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terlambat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Whatsapp</a:t>
            </a:r>
            <a:r>
              <a:rPr lang="en-US" sz="2400" dirty="0">
                <a:latin typeface="Bahnschrift SemiLight SemiConde" panose="020B0502040204020203" pitchFamily="34" charset="0"/>
              </a:rPr>
              <a:t> Message</a:t>
            </a:r>
          </a:p>
          <a:p>
            <a:pPr marL="1143000" lvl="0"/>
            <a:endParaRPr lang="en-US" sz="2400" dirty="0">
              <a:latin typeface="Bahnschrift SemiLight SemiCond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82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49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Billion Dreams" panose="02000600000000000000" pitchFamily="2" charset="0"/>
              </a:rPr>
              <a:t>Batasan </a:t>
            </a:r>
            <a:r>
              <a:rPr lang="en-US" sz="5400" dirty="0" err="1">
                <a:latin typeface="Billion Dreams" panose="02000600000000000000" pitchFamily="2" charset="0"/>
              </a:rPr>
              <a:t>Masalah</a:t>
            </a:r>
            <a:endParaRPr lang="en-US" sz="5400" dirty="0">
              <a:latin typeface="Billion Dreams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A29-C99E-463E-8F87-F76EE9BC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351338"/>
          </a:xfrm>
        </p:spPr>
        <p:txBody>
          <a:bodyPr anchor="ctr">
            <a:normAutofit/>
          </a:bodyPr>
          <a:lstStyle/>
          <a:p>
            <a:pPr lvl="0" indent="-114300"/>
            <a:r>
              <a:rPr lang="en-US" sz="2400" dirty="0">
                <a:latin typeface="Bahnschrift SemiLight SemiConde" panose="020B0502040204020203" pitchFamily="34" charset="0"/>
              </a:rPr>
              <a:t> 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Sistem</a:t>
            </a:r>
            <a:r>
              <a:rPr lang="en-US" sz="2400" dirty="0">
                <a:latin typeface="Bahnschrift SemiLight SemiConde" panose="020B0502040204020203" pitchFamily="34" charset="0"/>
              </a:rPr>
              <a:t> yang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dikembangkan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merupakan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persewaan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400" dirty="0">
                <a:latin typeface="Bahnschrift SemiLight SemiConde" panose="020B0502040204020203" pitchFamily="34" charset="0"/>
              </a:rPr>
              <a:t> multimedia </a:t>
            </a:r>
            <a:r>
              <a:rPr lang="en-US" sz="2400" dirty="0" err="1">
                <a:latin typeface="Bahnschrift SemiLight SemiConde" panose="020B0502040204020203" pitchFamily="34" charset="0"/>
              </a:rPr>
              <a:t>berbasis</a:t>
            </a:r>
            <a:r>
              <a:rPr lang="en-US" sz="2400" dirty="0">
                <a:latin typeface="Bahnschrift SemiLight SemiConde" panose="020B0502040204020203" pitchFamily="34" charset="0"/>
              </a:rPr>
              <a:t> web</a:t>
            </a:r>
          </a:p>
          <a:p>
            <a:pPr lvl="0" indent="-114300"/>
            <a:r>
              <a:rPr lang="en-US" sz="2400" dirty="0">
                <a:latin typeface="Bahnschrift SemiLight SemiConde" panose="020B0502040204020203" pitchFamily="34" charset="0"/>
              </a:rPr>
              <a:t> 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Pencatatan</a:t>
            </a:r>
            <a:r>
              <a:rPr lang="en-US" sz="2400" dirty="0">
                <a:latin typeface="Bahnschrift SemiLight SemiConde" panose="020B0502040204020203" pitchFamily="34" charset="0"/>
              </a:rPr>
              <a:t> data dan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pembuatan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laporan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400" dirty="0">
                <a:latin typeface="Bahnschrift SemiLight SemiConde" panose="020B0502040204020203" pitchFamily="34" charset="0"/>
              </a:rPr>
              <a:t> nota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transaksi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2400" dirty="0">
                <a:latin typeface="Bahnschrift SemiLight SemiConde" panose="020B0502040204020203" pitchFamily="34" charset="0"/>
              </a:rPr>
              <a:t> database</a:t>
            </a:r>
          </a:p>
          <a:p>
            <a:pPr lvl="0" indent="-114300"/>
            <a:r>
              <a:rPr lang="en-US" sz="2400" dirty="0">
                <a:latin typeface="Bahnschrift SemiLight SemiConde" panose="020B0502040204020203" pitchFamily="34" charset="0"/>
              </a:rPr>
              <a:t>  </a:t>
            </a:r>
            <a:r>
              <a:rPr lang="en-US" sz="2400" dirty="0" err="1">
                <a:latin typeface="Bahnschrift SemiLight SemiConde" panose="020B0502040204020203" pitchFamily="34" charset="0"/>
              </a:rPr>
              <a:t>Manajemen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alat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dengan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ketersediaan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2400" dirty="0">
                <a:latin typeface="Bahnschrift SemiLight SemiConde" panose="020B0502040204020203" pitchFamily="34" charset="0"/>
              </a:rPr>
              <a:t> dan status </a:t>
            </a:r>
            <a:r>
              <a:rPr lang="en-US" sz="2400" dirty="0" err="1">
                <a:latin typeface="Bahnschrift SemiLight SemiConde" panose="020B0502040204020203" pitchFamily="34" charset="0"/>
              </a:rPr>
              <a:t>barang</a:t>
            </a:r>
            <a:endParaRPr lang="en-US" sz="2400" dirty="0">
              <a:latin typeface="Bahnschrift SemiLight SemiConde" panose="020B0502040204020203" pitchFamily="34" charset="0"/>
            </a:endParaRPr>
          </a:p>
          <a:p>
            <a:pPr lvl="0" indent="-114300"/>
            <a:r>
              <a:rPr lang="en-US" sz="2400" dirty="0">
                <a:latin typeface="Bahnschrift SemiLight SemiConde" panose="020B0502040204020203" pitchFamily="34" charset="0"/>
              </a:rPr>
              <a:t>  </a:t>
            </a:r>
            <a:r>
              <a:rPr lang="en-US" sz="2400" dirty="0" err="1">
                <a:latin typeface="Bahnschrift SemiLight SemiConde" panose="020B0502040204020203" pitchFamily="34" charset="0"/>
              </a:rPr>
              <a:t>Validasi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jaminan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dilakukan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secara</a:t>
            </a:r>
            <a:r>
              <a:rPr lang="en-US" sz="2400" dirty="0">
                <a:latin typeface="Bahnschrift SemiLight SemiConde" panose="020B0502040204020203" pitchFamily="34" charset="0"/>
              </a:rPr>
              <a:t> offline oleh admin</a:t>
            </a:r>
          </a:p>
          <a:p>
            <a:pPr lvl="0" indent="-114300"/>
            <a:r>
              <a:rPr lang="en-US" sz="2400" dirty="0">
                <a:latin typeface="Bahnschrift SemiLight SemiConde" panose="020B0502040204020203" pitchFamily="34" charset="0"/>
              </a:rPr>
              <a:t> 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Sistem</a:t>
            </a:r>
            <a:r>
              <a:rPr lang="en-US" sz="2400" dirty="0">
                <a:latin typeface="Bahnschrift SemiLight SemiConde" panose="020B0502040204020203" pitchFamily="34" charset="0"/>
              </a:rPr>
              <a:t> yang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dikembangkan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hanya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untuk</a:t>
            </a:r>
            <a:r>
              <a:rPr lang="en-US" sz="2400" dirty="0">
                <a:latin typeface="Bahnschrift SemiLight SemiConde" panose="020B0502040204020203" pitchFamily="34" charset="0"/>
              </a:rPr>
              <a:t> admin</a:t>
            </a:r>
          </a:p>
        </p:txBody>
      </p:sp>
    </p:spTree>
    <p:extLst>
      <p:ext uri="{BB962C8B-B14F-4D97-AF65-F5344CB8AC3E}">
        <p14:creationId xmlns:p14="http://schemas.microsoft.com/office/powerpoint/2010/main" val="3570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49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illion Dreams" panose="02000600000000000000" pitchFamily="2" charset="0"/>
              </a:rPr>
              <a:t>Kontribusi</a:t>
            </a:r>
            <a:r>
              <a:rPr lang="en-US" sz="5400" dirty="0">
                <a:latin typeface="Billion Dreams" panose="02000600000000000000" pitchFamily="2" charset="0"/>
              </a:rPr>
              <a:t> </a:t>
            </a:r>
            <a:r>
              <a:rPr lang="en-US" sz="5400" dirty="0" err="1">
                <a:latin typeface="Billion Dreams" panose="02000600000000000000" pitchFamily="2" charset="0"/>
              </a:rPr>
              <a:t>Penelitian</a:t>
            </a:r>
            <a:endParaRPr lang="en-US" sz="5400" dirty="0">
              <a:latin typeface="Billion Dreams" panose="02000600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1AD499-85F4-4E4E-AFE3-D7B9786C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558925"/>
            <a:ext cx="10515600" cy="4351338"/>
          </a:xfrm>
        </p:spPr>
        <p:txBody>
          <a:bodyPr anchor="ctr">
            <a:normAutofit/>
          </a:bodyPr>
          <a:lstStyle/>
          <a:p>
            <a:pPr lvl="0" indent="-114300"/>
            <a:r>
              <a:rPr lang="en-US" sz="2400" dirty="0">
                <a:latin typeface="Bahnschrift SemiLight SemiConde" panose="020B0502040204020203" pitchFamily="34" charset="0"/>
              </a:rPr>
              <a:t>  </a:t>
            </a:r>
            <a:r>
              <a:rPr lang="en-US" sz="2400" dirty="0" err="1">
                <a:latin typeface="Bahnschrift SemiLight SemiConde" panose="020B0502040204020203" pitchFamily="34" charset="0"/>
              </a:rPr>
              <a:t>Memudahkan</a:t>
            </a:r>
            <a:r>
              <a:rPr lang="en-US" sz="2400" dirty="0">
                <a:latin typeface="Bahnschrift SemiLight SemiConde" panose="020B0502040204020203" pitchFamily="34" charset="0"/>
              </a:rPr>
              <a:t> admin </a:t>
            </a:r>
            <a:r>
              <a:rPr lang="en-US" sz="24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pembuatan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laporan</a:t>
            </a:r>
            <a:endParaRPr lang="en-US" sz="2400" dirty="0">
              <a:latin typeface="Bahnschrift SemiLight SemiConde" panose="020B0502040204020203" pitchFamily="34" charset="0"/>
            </a:endParaRPr>
          </a:p>
          <a:p>
            <a:pPr lvl="0" indent="-114300"/>
            <a:r>
              <a:rPr lang="en-US" sz="2400" dirty="0">
                <a:latin typeface="Bahnschrift SemiLight SemiConde" panose="020B0502040204020203" pitchFamily="34" charset="0"/>
              </a:rPr>
              <a:t>  </a:t>
            </a:r>
            <a:r>
              <a:rPr lang="en-US" sz="2400" dirty="0" err="1">
                <a:latin typeface="Bahnschrift SemiLight SemiConde" panose="020B0502040204020203" pitchFamily="34" charset="0"/>
              </a:rPr>
              <a:t>Memanajemen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ketersediaan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serta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penyimpanan</a:t>
            </a:r>
            <a:r>
              <a:rPr lang="en-US" sz="2400" dirty="0">
                <a:latin typeface="Bahnschrift SemiLight SemiConde" panose="020B0502040204020203" pitchFamily="34" charset="0"/>
              </a:rPr>
              <a:t> data dan </a:t>
            </a:r>
            <a:r>
              <a:rPr lang="en-US" sz="2400" dirty="0" err="1">
                <a:latin typeface="Bahnschrift SemiLight SemiConde" panose="020B0502040204020203" pitchFamily="34" charset="0"/>
              </a:rPr>
              <a:t>jaminan</a:t>
            </a:r>
            <a:endParaRPr lang="en-US" sz="2400" dirty="0">
              <a:latin typeface="Bahnschrift SemiLight SemiConde" panose="020B0502040204020203" pitchFamily="34" charset="0"/>
            </a:endParaRPr>
          </a:p>
          <a:p>
            <a:pPr lvl="0" indent="-114300"/>
            <a:r>
              <a:rPr lang="en-US" sz="2400" dirty="0">
                <a:latin typeface="Bahnschrift SemiLight SemiConde" panose="020B0502040204020203" pitchFamily="34" charset="0"/>
              </a:rPr>
              <a:t> 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Pengingat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untuk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penyewa</a:t>
            </a:r>
            <a:r>
              <a:rPr lang="en-US" sz="2400" dirty="0">
                <a:latin typeface="Bahnschrift SemiLight SemiConde" panose="020B0502040204020203" pitchFamily="34" charset="0"/>
              </a:rPr>
              <a:t> agar </a:t>
            </a:r>
            <a:r>
              <a:rPr lang="en-US" sz="2400" dirty="0" err="1">
                <a:latin typeface="Bahnschrift SemiLight SemiConde" panose="020B0502040204020203" pitchFamily="34" charset="0"/>
              </a:rPr>
              <a:t>mengembalikan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barang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tepat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  <a:r>
              <a:rPr lang="en-US" sz="2400" dirty="0" err="1">
                <a:latin typeface="Bahnschrift SemiLight SemiConde" panose="020B0502040204020203" pitchFamily="34" charset="0"/>
              </a:rPr>
              <a:t>waktu</a:t>
            </a:r>
            <a:r>
              <a:rPr lang="en-US" sz="2400" dirty="0">
                <a:latin typeface="Bahnschrift SemiLight SemiConde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2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49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Billion Dreams" panose="02000600000000000000" pitchFamily="2" charset="0"/>
              </a:rPr>
              <a:t>Tahapan</a:t>
            </a:r>
            <a:r>
              <a:rPr lang="en-US" sz="5400" dirty="0">
                <a:latin typeface="Billion Dreams" panose="02000600000000000000" pitchFamily="2" charset="0"/>
              </a:rPr>
              <a:t> </a:t>
            </a:r>
            <a:r>
              <a:rPr lang="en-US" sz="5400" dirty="0" err="1">
                <a:latin typeface="Billion Dreams" panose="02000600000000000000" pitchFamily="2" charset="0"/>
              </a:rPr>
              <a:t>Penelitian</a:t>
            </a:r>
            <a:endParaRPr lang="en-US" sz="5400" dirty="0">
              <a:latin typeface="Billion Dreams" panose="020006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6E3884-4BAB-476A-989D-5EB8D41EFA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4"/>
          <a:stretch/>
        </p:blipFill>
        <p:spPr bwMode="auto">
          <a:xfrm>
            <a:off x="2004694" y="2563574"/>
            <a:ext cx="7901306" cy="3113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FAED83CC-0C25-440A-A84D-99FB4C12D782}"/>
              </a:ext>
            </a:extLst>
          </p:cNvPr>
          <p:cNvSpPr txBox="1"/>
          <p:nvPr/>
        </p:nvSpPr>
        <p:spPr>
          <a:xfrm>
            <a:off x="4762865" y="1768908"/>
            <a:ext cx="2386872" cy="71846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360045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</a:t>
            </a:r>
            <a:r>
              <a:rPr lang="en-US" sz="240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endParaRPr lang="en-US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92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9DB8F-91AA-405E-98EC-0EA852A3D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6" y="0"/>
            <a:ext cx="1260711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3BE75-6DF1-4516-8B80-480A3EDF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"/>
            <a:ext cx="10515600" cy="8667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illion Dreams" panose="02000600000000000000" pitchFamily="2" charset="0"/>
              </a:rPr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2968A-104C-4659-AC4B-D3066DE30F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9864" y="1041398"/>
            <a:ext cx="4732270" cy="5778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99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555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 SemiLight SemiConde</vt:lpstr>
      <vt:lpstr>Billion Dreams</vt:lpstr>
      <vt:lpstr>Calibri</vt:lpstr>
      <vt:lpstr>Calibri Light</vt:lpstr>
      <vt:lpstr>Retroica</vt:lpstr>
      <vt:lpstr>Segoe UI Light</vt:lpstr>
      <vt:lpstr>Times New Roman</vt:lpstr>
      <vt:lpstr>Office Theme</vt:lpstr>
      <vt:lpstr>PowerPoint Presentation</vt:lpstr>
      <vt:lpstr>SISTEM INFORMASI MANAJEMEN PERSEWAAN ALAT MULTIMEDIA DENGAN REMINDER WHATSAPP MESSAGE DI SMK TERPADU AL ISHLAHIYAH</vt:lpstr>
      <vt:lpstr>Latar Belakang</vt:lpstr>
      <vt:lpstr>Rumusan Masalah</vt:lpstr>
      <vt:lpstr>Tujuan Penelitian</vt:lpstr>
      <vt:lpstr>Batasan Masalah</vt:lpstr>
      <vt:lpstr>Kontribusi Penelitian</vt:lpstr>
      <vt:lpstr>Tahapan Penelitian</vt:lpstr>
      <vt:lpstr>Use Case Diagram</vt:lpstr>
      <vt:lpstr>Hasil Pengujian </vt:lpstr>
      <vt:lpstr>Pencapaian Hasil</vt:lpstr>
      <vt:lpstr>Kesimpulan</vt:lpstr>
      <vt:lpstr>Sekian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MANAJEMEN PERSEWAAN ALAT MULTIMEDIA DENGAN REMINDER WHATSAPP MESSAGE DI SMK TERPADU AL ISHLAHIYAH</dc:title>
  <dc:creator>Nridz</dc:creator>
  <cp:lastModifiedBy>CHUSNI MAULANA I</cp:lastModifiedBy>
  <cp:revision>78</cp:revision>
  <dcterms:created xsi:type="dcterms:W3CDTF">2021-05-27T22:45:54Z</dcterms:created>
  <dcterms:modified xsi:type="dcterms:W3CDTF">2021-06-10T03:40:15Z</dcterms:modified>
</cp:coreProperties>
</file>