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2.png"/><Relationship Id="rId7"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image" Target="../media/image6.svg"/><Relationship Id="rId1" Type="http://schemas.openxmlformats.org/officeDocument/2006/relationships/image" Target="../media/image15.png"/><Relationship Id="rId6" Type="http://schemas.openxmlformats.org/officeDocument/2006/relationships/image" Target="../media/image25.svg"/><Relationship Id="rId5" Type="http://schemas.openxmlformats.org/officeDocument/2006/relationships/image" Target="../media/image27.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27D6511-2652-4A8D-A86A-27E0F04E008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4215EC02-6EC8-49B4-941F-C44D6207B1C6}">
      <dgm:prSet/>
      <dgm:spPr/>
      <dgm:t>
        <a:bodyPr/>
        <a:lstStyle/>
        <a:p>
          <a:pPr>
            <a:defRPr b="1"/>
          </a:pPr>
          <a:r>
            <a:rPr lang="en-GB" dirty="0"/>
            <a:t>The ATM reconciliation process (RECON), is used to reconcile all transactions on the bank’s Automated Teller Machines (ATM) daily. This process is carried out every day by the branch managers (BM) managing these ATMs.</a:t>
          </a:r>
          <a:endParaRPr lang="en-US" dirty="0"/>
        </a:p>
      </dgm:t>
    </dgm:pt>
    <dgm:pt modelId="{ADD45312-1496-49A4-AD05-D0E93D5CC664}" type="parTrans" cxnId="{59FEC141-A8F4-4130-B295-D419894B0A6B}">
      <dgm:prSet/>
      <dgm:spPr/>
      <dgm:t>
        <a:bodyPr/>
        <a:lstStyle/>
        <a:p>
          <a:endParaRPr lang="en-US"/>
        </a:p>
      </dgm:t>
    </dgm:pt>
    <dgm:pt modelId="{FBFCD361-8407-43B3-93E4-CEF7712B4A26}" type="sibTrans" cxnId="{59FEC141-A8F4-4130-B295-D419894B0A6B}">
      <dgm:prSet/>
      <dgm:spPr/>
      <dgm:t>
        <a:bodyPr/>
        <a:lstStyle/>
        <a:p>
          <a:endParaRPr lang="en-US"/>
        </a:p>
      </dgm:t>
    </dgm:pt>
    <dgm:pt modelId="{4BC35536-71FE-4047-B83A-919EAE1F5E8C}">
      <dgm:prSet/>
      <dgm:spPr/>
      <dgm:t>
        <a:bodyPr/>
        <a:lstStyle/>
        <a:p>
          <a:pPr>
            <a:defRPr b="1"/>
          </a:pPr>
          <a:r>
            <a:rPr lang="en-GB" dirty="0"/>
            <a:t>This process to ensure that:</a:t>
          </a:r>
          <a:endParaRPr lang="en-US" dirty="0"/>
        </a:p>
      </dgm:t>
    </dgm:pt>
    <dgm:pt modelId="{DAC93132-07BB-47C2-BB16-3213DAE06F94}" type="parTrans" cxnId="{CCDD3150-7DA7-4888-BD62-BCDC47A5C40E}">
      <dgm:prSet/>
      <dgm:spPr/>
      <dgm:t>
        <a:bodyPr/>
        <a:lstStyle/>
        <a:p>
          <a:endParaRPr lang="en-US"/>
        </a:p>
      </dgm:t>
    </dgm:pt>
    <dgm:pt modelId="{59DCF6C7-B43F-4D88-B7FA-C1676F3C26A5}" type="sibTrans" cxnId="{CCDD3150-7DA7-4888-BD62-BCDC47A5C40E}">
      <dgm:prSet/>
      <dgm:spPr/>
      <dgm:t>
        <a:bodyPr/>
        <a:lstStyle/>
        <a:p>
          <a:endParaRPr lang="en-US"/>
        </a:p>
      </dgm:t>
    </dgm:pt>
    <dgm:pt modelId="{64517415-9E90-409F-8F79-5B1C9ABD732D}">
      <dgm:prSet/>
      <dgm:spPr/>
      <dgm:t>
        <a:bodyPr/>
        <a:lstStyle/>
        <a:p>
          <a:pPr>
            <a:buFont typeface="Wingdings" panose="05000000000000000000" pitchFamily="2" charset="2"/>
            <a:buChar char="Ø"/>
          </a:pPr>
          <a:r>
            <a:rPr lang="en-GB"/>
            <a:t>All daily transactions on the general ledger (GL) of these ATMs completely match the transactions of the machine’s electronic transactions page (FEP), </a:t>
          </a:r>
          <a:endParaRPr lang="en-US"/>
        </a:p>
      </dgm:t>
    </dgm:pt>
    <dgm:pt modelId="{D8CACD14-5E0B-422D-B67C-FDF56D3F49BD}" type="parTrans" cxnId="{2037BA4B-5EBE-4D5B-92C9-F13FE311FE30}">
      <dgm:prSet/>
      <dgm:spPr/>
      <dgm:t>
        <a:bodyPr/>
        <a:lstStyle/>
        <a:p>
          <a:endParaRPr lang="en-US"/>
        </a:p>
      </dgm:t>
    </dgm:pt>
    <dgm:pt modelId="{27865EFF-DEC9-4725-906F-389D98514165}" type="sibTrans" cxnId="{2037BA4B-5EBE-4D5B-92C9-F13FE311FE30}">
      <dgm:prSet/>
      <dgm:spPr/>
      <dgm:t>
        <a:bodyPr/>
        <a:lstStyle/>
        <a:p>
          <a:endParaRPr lang="en-US"/>
        </a:p>
      </dgm:t>
    </dgm:pt>
    <dgm:pt modelId="{7355F2FD-2EE5-4E52-8EB0-7F25C7B4BFB9}">
      <dgm:prSet/>
      <dgm:spPr/>
      <dgm:t>
        <a:bodyPr/>
        <a:lstStyle/>
        <a:p>
          <a:pPr>
            <a:buFont typeface="Wingdings" panose="05000000000000000000" pitchFamily="2" charset="2"/>
            <a:buChar char="Ø"/>
          </a:pPr>
          <a:r>
            <a:rPr lang="en-GB"/>
            <a:t>The cash unloaded is not more or less than expected, and</a:t>
          </a:r>
          <a:endParaRPr lang="en-US"/>
        </a:p>
      </dgm:t>
    </dgm:pt>
    <dgm:pt modelId="{D46C18CD-2180-4548-84F6-C885CA890FE0}" type="parTrans" cxnId="{6F4CD4B7-CD16-4FB7-8314-42A3E595DCF4}">
      <dgm:prSet/>
      <dgm:spPr/>
      <dgm:t>
        <a:bodyPr/>
        <a:lstStyle/>
        <a:p>
          <a:endParaRPr lang="en-US"/>
        </a:p>
      </dgm:t>
    </dgm:pt>
    <dgm:pt modelId="{BBE5D80F-B50F-4871-A330-B64F3648B388}" type="sibTrans" cxnId="{6F4CD4B7-CD16-4FB7-8314-42A3E595DCF4}">
      <dgm:prSet/>
      <dgm:spPr/>
      <dgm:t>
        <a:bodyPr/>
        <a:lstStyle/>
        <a:p>
          <a:endParaRPr lang="en-US"/>
        </a:p>
      </dgm:t>
    </dgm:pt>
    <dgm:pt modelId="{FE273F65-80BB-4DF2-9188-EA3188BDA48A}">
      <dgm:prSet/>
      <dgm:spPr/>
      <dgm:t>
        <a:bodyPr/>
        <a:lstStyle/>
        <a:p>
          <a:pPr>
            <a:buFont typeface="Wingdings" panose="05000000000000000000" pitchFamily="2" charset="2"/>
            <a:buChar char="Ø"/>
          </a:pPr>
          <a:r>
            <a:rPr lang="en-GB"/>
            <a:t>Identify dispense errors</a:t>
          </a:r>
          <a:endParaRPr lang="en-US"/>
        </a:p>
      </dgm:t>
    </dgm:pt>
    <dgm:pt modelId="{E43169B7-4E6A-41C9-BB5D-D71CB92D4FC8}" type="parTrans" cxnId="{A607BBD5-9BBF-4027-AF4F-46FC2D7FF08A}">
      <dgm:prSet/>
      <dgm:spPr/>
      <dgm:t>
        <a:bodyPr/>
        <a:lstStyle/>
        <a:p>
          <a:endParaRPr lang="en-US"/>
        </a:p>
      </dgm:t>
    </dgm:pt>
    <dgm:pt modelId="{D1C519CD-6F5D-4ADE-BB09-CADAA9A11C88}" type="sibTrans" cxnId="{A607BBD5-9BBF-4027-AF4F-46FC2D7FF08A}">
      <dgm:prSet/>
      <dgm:spPr/>
      <dgm:t>
        <a:bodyPr/>
        <a:lstStyle/>
        <a:p>
          <a:endParaRPr lang="en-US"/>
        </a:p>
      </dgm:t>
    </dgm:pt>
    <dgm:pt modelId="{7919249B-1A2E-4DD6-9D32-3E4345B95DA1}" type="pres">
      <dgm:prSet presAssocID="{B27D6511-2652-4A8D-A86A-27E0F04E0087}" presName="Name0" presStyleCnt="0">
        <dgm:presLayoutVars>
          <dgm:dir/>
          <dgm:animLvl val="lvl"/>
          <dgm:resizeHandles val="exact"/>
        </dgm:presLayoutVars>
      </dgm:prSet>
      <dgm:spPr/>
    </dgm:pt>
    <dgm:pt modelId="{6C68FF24-DAE3-456F-8D4A-CCC7D29AC8FD}" type="pres">
      <dgm:prSet presAssocID="{4215EC02-6EC8-49B4-941F-C44D6207B1C6}" presName="composite" presStyleCnt="0"/>
      <dgm:spPr/>
    </dgm:pt>
    <dgm:pt modelId="{827F25C9-7B2B-4254-955C-FD440F14A6E5}" type="pres">
      <dgm:prSet presAssocID="{4215EC02-6EC8-49B4-941F-C44D6207B1C6}" presName="parTx" presStyleLbl="alignNode1" presStyleIdx="0" presStyleCnt="2" custScaleY="161890">
        <dgm:presLayoutVars>
          <dgm:chMax val="0"/>
          <dgm:chPref val="0"/>
          <dgm:bulletEnabled val="1"/>
        </dgm:presLayoutVars>
      </dgm:prSet>
      <dgm:spPr/>
    </dgm:pt>
    <dgm:pt modelId="{F8CB29E5-31B6-4D1C-AF66-B84340CFB7C2}" type="pres">
      <dgm:prSet presAssocID="{4215EC02-6EC8-49B4-941F-C44D6207B1C6}" presName="desTx" presStyleLbl="alignAccFollowNode1" presStyleIdx="0" presStyleCnt="2" custFlipVert="1" custScaleY="16500">
        <dgm:presLayoutVars>
          <dgm:bulletEnabled val="1"/>
        </dgm:presLayoutVars>
      </dgm:prSet>
      <dgm:spPr/>
    </dgm:pt>
    <dgm:pt modelId="{06DDFAC1-A83D-4F28-98DE-45F806E3F1BB}" type="pres">
      <dgm:prSet presAssocID="{FBFCD361-8407-43B3-93E4-CEF7712B4A26}" presName="space" presStyleCnt="0"/>
      <dgm:spPr/>
    </dgm:pt>
    <dgm:pt modelId="{C0DEA7DF-A502-4438-957F-1C56656565C9}" type="pres">
      <dgm:prSet presAssocID="{4BC35536-71FE-4047-B83A-919EAE1F5E8C}" presName="composite" presStyleCnt="0"/>
      <dgm:spPr/>
    </dgm:pt>
    <dgm:pt modelId="{4662EEAB-BC1E-4AA6-B8FE-7B7CB84A9503}" type="pres">
      <dgm:prSet presAssocID="{4BC35536-71FE-4047-B83A-919EAE1F5E8C}" presName="parTx" presStyleLbl="alignNode1" presStyleIdx="1" presStyleCnt="2">
        <dgm:presLayoutVars>
          <dgm:chMax val="0"/>
          <dgm:chPref val="0"/>
          <dgm:bulletEnabled val="1"/>
        </dgm:presLayoutVars>
      </dgm:prSet>
      <dgm:spPr/>
    </dgm:pt>
    <dgm:pt modelId="{7C9E4950-64CA-430D-966F-ECAE44C4A0EC}" type="pres">
      <dgm:prSet presAssocID="{4BC35536-71FE-4047-B83A-919EAE1F5E8C}" presName="desTx" presStyleLbl="alignAccFollowNode1" presStyleIdx="1" presStyleCnt="2">
        <dgm:presLayoutVars>
          <dgm:bulletEnabled val="1"/>
        </dgm:presLayoutVars>
      </dgm:prSet>
      <dgm:spPr/>
    </dgm:pt>
  </dgm:ptLst>
  <dgm:cxnLst>
    <dgm:cxn modelId="{0F230B07-1489-4CC2-9BFF-B83BB40D104E}" type="presOf" srcId="{64517415-9E90-409F-8F79-5B1C9ABD732D}" destId="{7C9E4950-64CA-430D-966F-ECAE44C4A0EC}" srcOrd="0" destOrd="0" presId="urn:microsoft.com/office/officeart/2005/8/layout/hList1"/>
    <dgm:cxn modelId="{3CC2C223-5707-45AD-9EDC-5D98F364084C}" type="presOf" srcId="{FE273F65-80BB-4DF2-9188-EA3188BDA48A}" destId="{7C9E4950-64CA-430D-966F-ECAE44C4A0EC}" srcOrd="0" destOrd="2" presId="urn:microsoft.com/office/officeart/2005/8/layout/hList1"/>
    <dgm:cxn modelId="{59FEC141-A8F4-4130-B295-D419894B0A6B}" srcId="{B27D6511-2652-4A8D-A86A-27E0F04E0087}" destId="{4215EC02-6EC8-49B4-941F-C44D6207B1C6}" srcOrd="0" destOrd="0" parTransId="{ADD45312-1496-49A4-AD05-D0E93D5CC664}" sibTransId="{FBFCD361-8407-43B3-93E4-CEF7712B4A26}"/>
    <dgm:cxn modelId="{2037BA4B-5EBE-4D5B-92C9-F13FE311FE30}" srcId="{4BC35536-71FE-4047-B83A-919EAE1F5E8C}" destId="{64517415-9E90-409F-8F79-5B1C9ABD732D}" srcOrd="0" destOrd="0" parTransId="{D8CACD14-5E0B-422D-B67C-FDF56D3F49BD}" sibTransId="{27865EFF-DEC9-4725-906F-389D98514165}"/>
    <dgm:cxn modelId="{CCDD3150-7DA7-4888-BD62-BCDC47A5C40E}" srcId="{B27D6511-2652-4A8D-A86A-27E0F04E0087}" destId="{4BC35536-71FE-4047-B83A-919EAE1F5E8C}" srcOrd="1" destOrd="0" parTransId="{DAC93132-07BB-47C2-BB16-3213DAE06F94}" sibTransId="{59DCF6C7-B43F-4D88-B7FA-C1676F3C26A5}"/>
    <dgm:cxn modelId="{F2096B90-2BAC-4C41-8F55-2B4A12712163}" type="presOf" srcId="{7355F2FD-2EE5-4E52-8EB0-7F25C7B4BFB9}" destId="{7C9E4950-64CA-430D-966F-ECAE44C4A0EC}" srcOrd="0" destOrd="1" presId="urn:microsoft.com/office/officeart/2005/8/layout/hList1"/>
    <dgm:cxn modelId="{6F4CD4B7-CD16-4FB7-8314-42A3E595DCF4}" srcId="{4BC35536-71FE-4047-B83A-919EAE1F5E8C}" destId="{7355F2FD-2EE5-4E52-8EB0-7F25C7B4BFB9}" srcOrd="1" destOrd="0" parTransId="{D46C18CD-2180-4548-84F6-C885CA890FE0}" sibTransId="{BBE5D80F-B50F-4871-A330-B64F3648B388}"/>
    <dgm:cxn modelId="{A607BBD5-9BBF-4027-AF4F-46FC2D7FF08A}" srcId="{4BC35536-71FE-4047-B83A-919EAE1F5E8C}" destId="{FE273F65-80BB-4DF2-9188-EA3188BDA48A}" srcOrd="2" destOrd="0" parTransId="{E43169B7-4E6A-41C9-BB5D-D71CB92D4FC8}" sibTransId="{D1C519CD-6F5D-4ADE-BB09-CADAA9A11C88}"/>
    <dgm:cxn modelId="{CAFD98D8-4FEE-4FF3-B8CA-957B86504984}" type="presOf" srcId="{4BC35536-71FE-4047-B83A-919EAE1F5E8C}" destId="{4662EEAB-BC1E-4AA6-B8FE-7B7CB84A9503}" srcOrd="0" destOrd="0" presId="urn:microsoft.com/office/officeart/2005/8/layout/hList1"/>
    <dgm:cxn modelId="{64D4EBDE-9861-4F47-8562-6BE32D07A7F7}" type="presOf" srcId="{B27D6511-2652-4A8D-A86A-27E0F04E0087}" destId="{7919249B-1A2E-4DD6-9D32-3E4345B95DA1}" srcOrd="0" destOrd="0" presId="urn:microsoft.com/office/officeart/2005/8/layout/hList1"/>
    <dgm:cxn modelId="{CA61C3DF-82D2-4EA9-94AF-8CD49ABF6452}" type="presOf" srcId="{4215EC02-6EC8-49B4-941F-C44D6207B1C6}" destId="{827F25C9-7B2B-4254-955C-FD440F14A6E5}" srcOrd="0" destOrd="0" presId="urn:microsoft.com/office/officeart/2005/8/layout/hList1"/>
    <dgm:cxn modelId="{055E6F35-F381-455E-8300-3CDCF4453DC4}" type="presParOf" srcId="{7919249B-1A2E-4DD6-9D32-3E4345B95DA1}" destId="{6C68FF24-DAE3-456F-8D4A-CCC7D29AC8FD}" srcOrd="0" destOrd="0" presId="urn:microsoft.com/office/officeart/2005/8/layout/hList1"/>
    <dgm:cxn modelId="{D485AE4E-6585-4695-89DC-1316BAAA1B81}" type="presParOf" srcId="{6C68FF24-DAE3-456F-8D4A-CCC7D29AC8FD}" destId="{827F25C9-7B2B-4254-955C-FD440F14A6E5}" srcOrd="0" destOrd="0" presId="urn:microsoft.com/office/officeart/2005/8/layout/hList1"/>
    <dgm:cxn modelId="{330AB1B5-DB24-4154-A09E-AFECFD469819}" type="presParOf" srcId="{6C68FF24-DAE3-456F-8D4A-CCC7D29AC8FD}" destId="{F8CB29E5-31B6-4D1C-AF66-B84340CFB7C2}" srcOrd="1" destOrd="0" presId="urn:microsoft.com/office/officeart/2005/8/layout/hList1"/>
    <dgm:cxn modelId="{27FBFA31-C476-47EE-8201-AEF251C77E60}" type="presParOf" srcId="{7919249B-1A2E-4DD6-9D32-3E4345B95DA1}" destId="{06DDFAC1-A83D-4F28-98DE-45F806E3F1BB}" srcOrd="1" destOrd="0" presId="urn:microsoft.com/office/officeart/2005/8/layout/hList1"/>
    <dgm:cxn modelId="{21AA7D78-1E11-42C3-B7D1-0C7FFF7CD4BC}" type="presParOf" srcId="{7919249B-1A2E-4DD6-9D32-3E4345B95DA1}" destId="{C0DEA7DF-A502-4438-957F-1C56656565C9}" srcOrd="2" destOrd="0" presId="urn:microsoft.com/office/officeart/2005/8/layout/hList1"/>
    <dgm:cxn modelId="{CE936A34-1ACE-4F7D-B623-E49CB1B420C4}" type="presParOf" srcId="{C0DEA7DF-A502-4438-957F-1C56656565C9}" destId="{4662EEAB-BC1E-4AA6-B8FE-7B7CB84A9503}" srcOrd="0" destOrd="0" presId="urn:microsoft.com/office/officeart/2005/8/layout/hList1"/>
    <dgm:cxn modelId="{BC71824A-8382-4028-8D92-D27F9FC28722}" type="presParOf" srcId="{C0DEA7DF-A502-4438-957F-1C56656565C9}" destId="{7C9E4950-64CA-430D-966F-ECAE44C4A0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6AD68-FBCD-4B7C-9590-2807071CE1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DFD523-BA87-45FD-979D-82660C501EE0}">
      <dgm:prSet/>
      <dgm:spPr/>
      <dgm:t>
        <a:bodyPr/>
        <a:lstStyle/>
        <a:p>
          <a:r>
            <a:rPr lang="en-GB"/>
            <a:t>RECON is carried out manually by the branch managers or their assistants daily and takes an average of thirty minutes to conclude it for an ATM.</a:t>
          </a:r>
          <a:endParaRPr lang="en-US"/>
        </a:p>
      </dgm:t>
    </dgm:pt>
    <dgm:pt modelId="{D26CCB76-3B2F-4D18-8ADD-F9DA742F705C}" type="parTrans" cxnId="{9EA55448-0744-4993-BF0B-360405E9C336}">
      <dgm:prSet/>
      <dgm:spPr/>
      <dgm:t>
        <a:bodyPr/>
        <a:lstStyle/>
        <a:p>
          <a:endParaRPr lang="en-US"/>
        </a:p>
      </dgm:t>
    </dgm:pt>
    <dgm:pt modelId="{B3107036-D485-4CBB-8040-C7D503D97A6E}" type="sibTrans" cxnId="{9EA55448-0744-4993-BF0B-360405E9C336}">
      <dgm:prSet/>
      <dgm:spPr/>
      <dgm:t>
        <a:bodyPr/>
        <a:lstStyle/>
        <a:p>
          <a:endParaRPr lang="en-US"/>
        </a:p>
      </dgm:t>
    </dgm:pt>
    <dgm:pt modelId="{DF773527-6DCF-4BEB-8666-C9204D137944}">
      <dgm:prSet/>
      <dgm:spPr/>
      <dgm:t>
        <a:bodyPr/>
        <a:lstStyle/>
        <a:p>
          <a:r>
            <a:rPr lang="en-GB"/>
            <a:t>Branches an average of seven (7) ATMs within their custody which must be reconciled daily if transactions take place on them. This process is carried out in over 600 branches of the bank.</a:t>
          </a:r>
          <a:endParaRPr lang="en-US"/>
        </a:p>
      </dgm:t>
    </dgm:pt>
    <dgm:pt modelId="{3AF80E44-FB66-4EC0-BA5D-276685DCF583}" type="parTrans" cxnId="{3BF541EA-BB27-4DEB-9EC9-137A20FC0403}">
      <dgm:prSet/>
      <dgm:spPr/>
      <dgm:t>
        <a:bodyPr/>
        <a:lstStyle/>
        <a:p>
          <a:endParaRPr lang="en-US"/>
        </a:p>
      </dgm:t>
    </dgm:pt>
    <dgm:pt modelId="{5305A801-8407-4DF4-98BA-D43FE70689B7}" type="sibTrans" cxnId="{3BF541EA-BB27-4DEB-9EC9-137A20FC0403}">
      <dgm:prSet/>
      <dgm:spPr/>
      <dgm:t>
        <a:bodyPr/>
        <a:lstStyle/>
        <a:p>
          <a:endParaRPr lang="en-US"/>
        </a:p>
      </dgm:t>
    </dgm:pt>
    <dgm:pt modelId="{B09D9BEB-ADB7-4A04-A051-732F72CA54CF}">
      <dgm:prSet/>
      <dgm:spPr/>
      <dgm:t>
        <a:bodyPr/>
        <a:lstStyle/>
        <a:p>
          <a:r>
            <a:rPr lang="en-GB"/>
            <a:t>This is equivalent to 3 hours 30 minutes spent on reconciliation by each branch.</a:t>
          </a:r>
          <a:endParaRPr lang="en-US"/>
        </a:p>
      </dgm:t>
    </dgm:pt>
    <dgm:pt modelId="{E082459F-AE0B-461A-8F45-021C677A73D6}" type="parTrans" cxnId="{53A45BA6-6F50-446C-99D5-165C5E24D92A}">
      <dgm:prSet/>
      <dgm:spPr/>
      <dgm:t>
        <a:bodyPr/>
        <a:lstStyle/>
        <a:p>
          <a:endParaRPr lang="en-US"/>
        </a:p>
      </dgm:t>
    </dgm:pt>
    <dgm:pt modelId="{A22807DB-37C1-41A9-9FA6-42779D386F6D}" type="sibTrans" cxnId="{53A45BA6-6F50-446C-99D5-165C5E24D92A}">
      <dgm:prSet/>
      <dgm:spPr/>
      <dgm:t>
        <a:bodyPr/>
        <a:lstStyle/>
        <a:p>
          <a:endParaRPr lang="en-US"/>
        </a:p>
      </dgm:t>
    </dgm:pt>
    <dgm:pt modelId="{37DDA20E-9BAF-4235-BD90-AEC2E926DBEA}">
      <dgm:prSet/>
      <dgm:spPr/>
      <dgm:t>
        <a:bodyPr/>
        <a:lstStyle/>
        <a:p>
          <a:r>
            <a:rPr lang="en-GB"/>
            <a:t>Most branches of the bank are inadequately staffed, and this results in pressure on staff to deliver this report while keeping up with the other operational functions.</a:t>
          </a:r>
          <a:endParaRPr lang="en-US"/>
        </a:p>
      </dgm:t>
    </dgm:pt>
    <dgm:pt modelId="{F8F0E30C-100D-417C-9466-C1CCC9927398}" type="parTrans" cxnId="{2C648FF9-72E1-457D-988B-BC7BF5F25176}">
      <dgm:prSet/>
      <dgm:spPr/>
      <dgm:t>
        <a:bodyPr/>
        <a:lstStyle/>
        <a:p>
          <a:endParaRPr lang="en-US"/>
        </a:p>
      </dgm:t>
    </dgm:pt>
    <dgm:pt modelId="{2B97B414-7C7E-4A6C-ABBB-0B61A36D24D2}" type="sibTrans" cxnId="{2C648FF9-72E1-457D-988B-BC7BF5F25176}">
      <dgm:prSet/>
      <dgm:spPr/>
      <dgm:t>
        <a:bodyPr/>
        <a:lstStyle/>
        <a:p>
          <a:endParaRPr lang="en-US"/>
        </a:p>
      </dgm:t>
    </dgm:pt>
    <dgm:pt modelId="{06F09FF7-72D9-4D6A-B4F2-D51FB9F96D82}">
      <dgm:prSet/>
      <dgm:spPr/>
      <dgm:t>
        <a:bodyPr/>
        <a:lstStyle/>
        <a:p>
          <a:r>
            <a:rPr lang="en-US"/>
            <a:t>Also, as with every manual process, this report is subject to errors due to its complexity.</a:t>
          </a:r>
        </a:p>
      </dgm:t>
    </dgm:pt>
    <dgm:pt modelId="{B5CA2EE9-4C78-4979-BF28-2BA23B028513}" type="parTrans" cxnId="{1E786D3D-926B-4F7E-8B9E-3A3A946BE4AD}">
      <dgm:prSet/>
      <dgm:spPr/>
      <dgm:t>
        <a:bodyPr/>
        <a:lstStyle/>
        <a:p>
          <a:endParaRPr lang="en-US"/>
        </a:p>
      </dgm:t>
    </dgm:pt>
    <dgm:pt modelId="{B97AC04B-4CFB-4004-8C94-475B32BBCD11}" type="sibTrans" cxnId="{1E786D3D-926B-4F7E-8B9E-3A3A946BE4AD}">
      <dgm:prSet/>
      <dgm:spPr/>
      <dgm:t>
        <a:bodyPr/>
        <a:lstStyle/>
        <a:p>
          <a:endParaRPr lang="en-US"/>
        </a:p>
      </dgm:t>
    </dgm:pt>
    <dgm:pt modelId="{909F8D4F-B0A5-44D7-957A-292881DE814B}" type="pres">
      <dgm:prSet presAssocID="{F666AD68-FBCD-4B7C-9590-2807071CE17F}" presName="root" presStyleCnt="0">
        <dgm:presLayoutVars>
          <dgm:dir/>
          <dgm:resizeHandles val="exact"/>
        </dgm:presLayoutVars>
      </dgm:prSet>
      <dgm:spPr/>
    </dgm:pt>
    <dgm:pt modelId="{354F3D2C-6130-42A3-9247-1E0287225722}" type="pres">
      <dgm:prSet presAssocID="{D2DFD523-BA87-45FD-979D-82660C501EE0}" presName="compNode" presStyleCnt="0"/>
      <dgm:spPr/>
    </dgm:pt>
    <dgm:pt modelId="{D61A9E69-C1A3-4D48-B5C6-6F3017BF6A0A}" type="pres">
      <dgm:prSet presAssocID="{D2DFD523-BA87-45FD-979D-82660C501EE0}" presName="bgRect" presStyleLbl="bgShp" presStyleIdx="0" presStyleCnt="5"/>
      <dgm:spPr/>
    </dgm:pt>
    <dgm:pt modelId="{A74A10F3-F156-4053-9D91-F6460646608D}" type="pres">
      <dgm:prSet presAssocID="{D2DFD523-BA87-45FD-979D-82660C501E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A74AF20C-5ABE-4903-9739-E1C9CAD9E151}" type="pres">
      <dgm:prSet presAssocID="{D2DFD523-BA87-45FD-979D-82660C501EE0}" presName="spaceRect" presStyleCnt="0"/>
      <dgm:spPr/>
    </dgm:pt>
    <dgm:pt modelId="{2C0C895E-C2CE-411E-9E6A-61E4C02DD659}" type="pres">
      <dgm:prSet presAssocID="{D2DFD523-BA87-45FD-979D-82660C501EE0}" presName="parTx" presStyleLbl="revTx" presStyleIdx="0" presStyleCnt="5">
        <dgm:presLayoutVars>
          <dgm:chMax val="0"/>
          <dgm:chPref val="0"/>
        </dgm:presLayoutVars>
      </dgm:prSet>
      <dgm:spPr/>
    </dgm:pt>
    <dgm:pt modelId="{A59A964E-BE26-4CFA-A559-ADC154B6F249}" type="pres">
      <dgm:prSet presAssocID="{B3107036-D485-4CBB-8040-C7D503D97A6E}" presName="sibTrans" presStyleCnt="0"/>
      <dgm:spPr/>
    </dgm:pt>
    <dgm:pt modelId="{7A2B719A-DA09-44D0-8596-BECF9A781B96}" type="pres">
      <dgm:prSet presAssocID="{DF773527-6DCF-4BEB-8666-C9204D137944}" presName="compNode" presStyleCnt="0"/>
      <dgm:spPr/>
    </dgm:pt>
    <dgm:pt modelId="{B10D3476-38ED-4938-BA81-322B94A5C864}" type="pres">
      <dgm:prSet presAssocID="{DF773527-6DCF-4BEB-8666-C9204D137944}" presName="bgRect" presStyleLbl="bgShp" presStyleIdx="1" presStyleCnt="5"/>
      <dgm:spPr/>
    </dgm:pt>
    <dgm:pt modelId="{92134E8E-DA4A-42F0-B036-F871D94A363F}" type="pres">
      <dgm:prSet presAssocID="{DF773527-6DCF-4BEB-8666-C9204D1379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5F0D7C6-78EC-43AE-9ED3-A00188FCE108}" type="pres">
      <dgm:prSet presAssocID="{DF773527-6DCF-4BEB-8666-C9204D137944}" presName="spaceRect" presStyleCnt="0"/>
      <dgm:spPr/>
    </dgm:pt>
    <dgm:pt modelId="{89079419-3749-4B99-94FF-E893E7DBD38D}" type="pres">
      <dgm:prSet presAssocID="{DF773527-6DCF-4BEB-8666-C9204D137944}" presName="parTx" presStyleLbl="revTx" presStyleIdx="1" presStyleCnt="5">
        <dgm:presLayoutVars>
          <dgm:chMax val="0"/>
          <dgm:chPref val="0"/>
        </dgm:presLayoutVars>
      </dgm:prSet>
      <dgm:spPr/>
    </dgm:pt>
    <dgm:pt modelId="{74D327BB-0E27-4ACE-9A0A-E6666265B877}" type="pres">
      <dgm:prSet presAssocID="{5305A801-8407-4DF4-98BA-D43FE70689B7}" presName="sibTrans" presStyleCnt="0"/>
      <dgm:spPr/>
    </dgm:pt>
    <dgm:pt modelId="{05D5A908-636E-45FD-A0FF-1EC4BEF9FB67}" type="pres">
      <dgm:prSet presAssocID="{B09D9BEB-ADB7-4A04-A051-732F72CA54CF}" presName="compNode" presStyleCnt="0"/>
      <dgm:spPr/>
    </dgm:pt>
    <dgm:pt modelId="{0477471A-F8BE-4BA3-B999-E1B526954927}" type="pres">
      <dgm:prSet presAssocID="{B09D9BEB-ADB7-4A04-A051-732F72CA54CF}" presName="bgRect" presStyleLbl="bgShp" presStyleIdx="2" presStyleCnt="5"/>
      <dgm:spPr/>
    </dgm:pt>
    <dgm:pt modelId="{44BBE691-95AE-4A75-92BC-E290D2A0DC3D}" type="pres">
      <dgm:prSet presAssocID="{B09D9BEB-ADB7-4A04-A051-732F72CA54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B070377B-5F1D-4E0A-8AF0-3D7D59D67263}" type="pres">
      <dgm:prSet presAssocID="{B09D9BEB-ADB7-4A04-A051-732F72CA54CF}" presName="spaceRect" presStyleCnt="0"/>
      <dgm:spPr/>
    </dgm:pt>
    <dgm:pt modelId="{AF9F3D5E-662E-419D-839B-4B659A00C408}" type="pres">
      <dgm:prSet presAssocID="{B09D9BEB-ADB7-4A04-A051-732F72CA54CF}" presName="parTx" presStyleLbl="revTx" presStyleIdx="2" presStyleCnt="5">
        <dgm:presLayoutVars>
          <dgm:chMax val="0"/>
          <dgm:chPref val="0"/>
        </dgm:presLayoutVars>
      </dgm:prSet>
      <dgm:spPr/>
    </dgm:pt>
    <dgm:pt modelId="{9BD88B51-3F1D-4497-819C-9049029FF80D}" type="pres">
      <dgm:prSet presAssocID="{A22807DB-37C1-41A9-9FA6-42779D386F6D}" presName="sibTrans" presStyleCnt="0"/>
      <dgm:spPr/>
    </dgm:pt>
    <dgm:pt modelId="{860FF54A-71F1-4063-BD62-608C05E19D8B}" type="pres">
      <dgm:prSet presAssocID="{37DDA20E-9BAF-4235-BD90-AEC2E926DBEA}" presName="compNode" presStyleCnt="0"/>
      <dgm:spPr/>
    </dgm:pt>
    <dgm:pt modelId="{02F6CF86-F9D3-426A-A952-335ED15A6556}" type="pres">
      <dgm:prSet presAssocID="{37DDA20E-9BAF-4235-BD90-AEC2E926DBEA}" presName="bgRect" presStyleLbl="bgShp" presStyleIdx="3" presStyleCnt="5"/>
      <dgm:spPr/>
    </dgm:pt>
    <dgm:pt modelId="{73A804A3-38D3-4865-B8BD-777BD08A372D}" type="pres">
      <dgm:prSet presAssocID="{37DDA20E-9BAF-4235-BD90-AEC2E926DB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11D6081C-F58E-4517-BFC2-80036D9E5C88}" type="pres">
      <dgm:prSet presAssocID="{37DDA20E-9BAF-4235-BD90-AEC2E926DBEA}" presName="spaceRect" presStyleCnt="0"/>
      <dgm:spPr/>
    </dgm:pt>
    <dgm:pt modelId="{A72FDF6E-C290-41D3-BF28-241C380F6078}" type="pres">
      <dgm:prSet presAssocID="{37DDA20E-9BAF-4235-BD90-AEC2E926DBEA}" presName="parTx" presStyleLbl="revTx" presStyleIdx="3" presStyleCnt="5">
        <dgm:presLayoutVars>
          <dgm:chMax val="0"/>
          <dgm:chPref val="0"/>
        </dgm:presLayoutVars>
      </dgm:prSet>
      <dgm:spPr/>
    </dgm:pt>
    <dgm:pt modelId="{FCDDF7E4-0F60-4664-A76D-139AEAFD6AAF}" type="pres">
      <dgm:prSet presAssocID="{2B97B414-7C7E-4A6C-ABBB-0B61A36D24D2}" presName="sibTrans" presStyleCnt="0"/>
      <dgm:spPr/>
    </dgm:pt>
    <dgm:pt modelId="{710827D9-EA90-4EC6-8747-0C3D64C82AA3}" type="pres">
      <dgm:prSet presAssocID="{06F09FF7-72D9-4D6A-B4F2-D51FB9F96D82}" presName="compNode" presStyleCnt="0"/>
      <dgm:spPr/>
    </dgm:pt>
    <dgm:pt modelId="{8C52CB7B-EDE8-4650-BA78-7DA0E5D8B5A2}" type="pres">
      <dgm:prSet presAssocID="{06F09FF7-72D9-4D6A-B4F2-D51FB9F96D82}" presName="bgRect" presStyleLbl="bgShp" presStyleIdx="4" presStyleCnt="5"/>
      <dgm:spPr/>
    </dgm:pt>
    <dgm:pt modelId="{5CC494BE-BB32-44A8-878C-F7631F04EAD0}" type="pres">
      <dgm:prSet presAssocID="{06F09FF7-72D9-4D6A-B4F2-D51FB9F96D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18E3CE90-3D53-4003-981D-7C12EB64B42F}" type="pres">
      <dgm:prSet presAssocID="{06F09FF7-72D9-4D6A-B4F2-D51FB9F96D82}" presName="spaceRect" presStyleCnt="0"/>
      <dgm:spPr/>
    </dgm:pt>
    <dgm:pt modelId="{81ECF479-2AF6-449C-9F4C-D842C2553ED9}" type="pres">
      <dgm:prSet presAssocID="{06F09FF7-72D9-4D6A-B4F2-D51FB9F96D82}" presName="parTx" presStyleLbl="revTx" presStyleIdx="4" presStyleCnt="5">
        <dgm:presLayoutVars>
          <dgm:chMax val="0"/>
          <dgm:chPref val="0"/>
        </dgm:presLayoutVars>
      </dgm:prSet>
      <dgm:spPr/>
    </dgm:pt>
  </dgm:ptLst>
  <dgm:cxnLst>
    <dgm:cxn modelId="{B87DED1B-BB67-4C68-AF85-199FDD5A75FC}" type="presOf" srcId="{F666AD68-FBCD-4B7C-9590-2807071CE17F}" destId="{909F8D4F-B0A5-44D7-957A-292881DE814B}" srcOrd="0" destOrd="0" presId="urn:microsoft.com/office/officeart/2018/2/layout/IconVerticalSolidList"/>
    <dgm:cxn modelId="{FFED0C2D-971D-40B3-8739-BCF7D4DF77CD}" type="presOf" srcId="{B09D9BEB-ADB7-4A04-A051-732F72CA54CF}" destId="{AF9F3D5E-662E-419D-839B-4B659A00C408}" srcOrd="0" destOrd="0" presId="urn:microsoft.com/office/officeart/2018/2/layout/IconVerticalSolidList"/>
    <dgm:cxn modelId="{1E786D3D-926B-4F7E-8B9E-3A3A946BE4AD}" srcId="{F666AD68-FBCD-4B7C-9590-2807071CE17F}" destId="{06F09FF7-72D9-4D6A-B4F2-D51FB9F96D82}" srcOrd="4" destOrd="0" parTransId="{B5CA2EE9-4C78-4979-BF28-2BA23B028513}" sibTransId="{B97AC04B-4CFB-4004-8C94-475B32BBCD11}"/>
    <dgm:cxn modelId="{9EA55448-0744-4993-BF0B-360405E9C336}" srcId="{F666AD68-FBCD-4B7C-9590-2807071CE17F}" destId="{D2DFD523-BA87-45FD-979D-82660C501EE0}" srcOrd="0" destOrd="0" parTransId="{D26CCB76-3B2F-4D18-8ADD-F9DA742F705C}" sibTransId="{B3107036-D485-4CBB-8040-C7D503D97A6E}"/>
    <dgm:cxn modelId="{6C171998-0F47-4E37-88E4-0FC0E40D80E5}" type="presOf" srcId="{37DDA20E-9BAF-4235-BD90-AEC2E926DBEA}" destId="{A72FDF6E-C290-41D3-BF28-241C380F6078}" srcOrd="0" destOrd="0" presId="urn:microsoft.com/office/officeart/2018/2/layout/IconVerticalSolidList"/>
    <dgm:cxn modelId="{414CF89D-415D-40BC-B48B-E6280B9ECF7A}" type="presOf" srcId="{DF773527-6DCF-4BEB-8666-C9204D137944}" destId="{89079419-3749-4B99-94FF-E893E7DBD38D}" srcOrd="0" destOrd="0" presId="urn:microsoft.com/office/officeart/2018/2/layout/IconVerticalSolidList"/>
    <dgm:cxn modelId="{53A45BA6-6F50-446C-99D5-165C5E24D92A}" srcId="{F666AD68-FBCD-4B7C-9590-2807071CE17F}" destId="{B09D9BEB-ADB7-4A04-A051-732F72CA54CF}" srcOrd="2" destOrd="0" parTransId="{E082459F-AE0B-461A-8F45-021C677A73D6}" sibTransId="{A22807DB-37C1-41A9-9FA6-42779D386F6D}"/>
    <dgm:cxn modelId="{20214BC1-E923-4E9B-AA4A-D22DF08B693F}" type="presOf" srcId="{06F09FF7-72D9-4D6A-B4F2-D51FB9F96D82}" destId="{81ECF479-2AF6-449C-9F4C-D842C2553ED9}" srcOrd="0" destOrd="0" presId="urn:microsoft.com/office/officeart/2018/2/layout/IconVerticalSolidList"/>
    <dgm:cxn modelId="{3BF541EA-BB27-4DEB-9EC9-137A20FC0403}" srcId="{F666AD68-FBCD-4B7C-9590-2807071CE17F}" destId="{DF773527-6DCF-4BEB-8666-C9204D137944}" srcOrd="1" destOrd="0" parTransId="{3AF80E44-FB66-4EC0-BA5D-276685DCF583}" sibTransId="{5305A801-8407-4DF4-98BA-D43FE70689B7}"/>
    <dgm:cxn modelId="{2C648FF9-72E1-457D-988B-BC7BF5F25176}" srcId="{F666AD68-FBCD-4B7C-9590-2807071CE17F}" destId="{37DDA20E-9BAF-4235-BD90-AEC2E926DBEA}" srcOrd="3" destOrd="0" parTransId="{F8F0E30C-100D-417C-9466-C1CCC9927398}" sibTransId="{2B97B414-7C7E-4A6C-ABBB-0B61A36D24D2}"/>
    <dgm:cxn modelId="{C3CBEFFE-8931-41D5-B1D8-80AD91598FBE}" type="presOf" srcId="{D2DFD523-BA87-45FD-979D-82660C501EE0}" destId="{2C0C895E-C2CE-411E-9E6A-61E4C02DD659}" srcOrd="0" destOrd="0" presId="urn:microsoft.com/office/officeart/2018/2/layout/IconVerticalSolidList"/>
    <dgm:cxn modelId="{54249ECC-0354-4A2E-9F0F-DB1EF2FCEB0B}" type="presParOf" srcId="{909F8D4F-B0A5-44D7-957A-292881DE814B}" destId="{354F3D2C-6130-42A3-9247-1E0287225722}" srcOrd="0" destOrd="0" presId="urn:microsoft.com/office/officeart/2018/2/layout/IconVerticalSolidList"/>
    <dgm:cxn modelId="{1F81B369-37FC-464B-9AAF-5BEB5B211180}" type="presParOf" srcId="{354F3D2C-6130-42A3-9247-1E0287225722}" destId="{D61A9E69-C1A3-4D48-B5C6-6F3017BF6A0A}" srcOrd="0" destOrd="0" presId="urn:microsoft.com/office/officeart/2018/2/layout/IconVerticalSolidList"/>
    <dgm:cxn modelId="{7970D1EA-F796-415F-8C98-199C50C2082A}" type="presParOf" srcId="{354F3D2C-6130-42A3-9247-1E0287225722}" destId="{A74A10F3-F156-4053-9D91-F6460646608D}" srcOrd="1" destOrd="0" presId="urn:microsoft.com/office/officeart/2018/2/layout/IconVerticalSolidList"/>
    <dgm:cxn modelId="{E8DECF48-C10D-446A-846B-21AFA86E076B}" type="presParOf" srcId="{354F3D2C-6130-42A3-9247-1E0287225722}" destId="{A74AF20C-5ABE-4903-9739-E1C9CAD9E151}" srcOrd="2" destOrd="0" presId="urn:microsoft.com/office/officeart/2018/2/layout/IconVerticalSolidList"/>
    <dgm:cxn modelId="{D3B48C17-21F9-400D-A1E6-62E77A5A1877}" type="presParOf" srcId="{354F3D2C-6130-42A3-9247-1E0287225722}" destId="{2C0C895E-C2CE-411E-9E6A-61E4C02DD659}" srcOrd="3" destOrd="0" presId="urn:microsoft.com/office/officeart/2018/2/layout/IconVerticalSolidList"/>
    <dgm:cxn modelId="{84640D3F-CE6B-4714-B3BC-C484D2A60F01}" type="presParOf" srcId="{909F8D4F-B0A5-44D7-957A-292881DE814B}" destId="{A59A964E-BE26-4CFA-A559-ADC154B6F249}" srcOrd="1" destOrd="0" presId="urn:microsoft.com/office/officeart/2018/2/layout/IconVerticalSolidList"/>
    <dgm:cxn modelId="{2D0043FA-2F0E-45A7-93D3-EBBEAAF2F7A1}" type="presParOf" srcId="{909F8D4F-B0A5-44D7-957A-292881DE814B}" destId="{7A2B719A-DA09-44D0-8596-BECF9A781B96}" srcOrd="2" destOrd="0" presId="urn:microsoft.com/office/officeart/2018/2/layout/IconVerticalSolidList"/>
    <dgm:cxn modelId="{F42FC3C2-6BD3-418C-B983-34DC19EC4B59}" type="presParOf" srcId="{7A2B719A-DA09-44D0-8596-BECF9A781B96}" destId="{B10D3476-38ED-4938-BA81-322B94A5C864}" srcOrd="0" destOrd="0" presId="urn:microsoft.com/office/officeart/2018/2/layout/IconVerticalSolidList"/>
    <dgm:cxn modelId="{DA17179B-214E-4E4A-9248-AFDB03258F3B}" type="presParOf" srcId="{7A2B719A-DA09-44D0-8596-BECF9A781B96}" destId="{92134E8E-DA4A-42F0-B036-F871D94A363F}" srcOrd="1" destOrd="0" presId="urn:microsoft.com/office/officeart/2018/2/layout/IconVerticalSolidList"/>
    <dgm:cxn modelId="{1F662F97-33CE-4EA7-8334-05226EB8B06B}" type="presParOf" srcId="{7A2B719A-DA09-44D0-8596-BECF9A781B96}" destId="{25F0D7C6-78EC-43AE-9ED3-A00188FCE108}" srcOrd="2" destOrd="0" presId="urn:microsoft.com/office/officeart/2018/2/layout/IconVerticalSolidList"/>
    <dgm:cxn modelId="{C5FF2AB7-AA7A-44DC-857F-9971353FAC60}" type="presParOf" srcId="{7A2B719A-DA09-44D0-8596-BECF9A781B96}" destId="{89079419-3749-4B99-94FF-E893E7DBD38D}" srcOrd="3" destOrd="0" presId="urn:microsoft.com/office/officeart/2018/2/layout/IconVerticalSolidList"/>
    <dgm:cxn modelId="{5510D131-44B6-415B-9810-E1381C875FFE}" type="presParOf" srcId="{909F8D4F-B0A5-44D7-957A-292881DE814B}" destId="{74D327BB-0E27-4ACE-9A0A-E6666265B877}" srcOrd="3" destOrd="0" presId="urn:microsoft.com/office/officeart/2018/2/layout/IconVerticalSolidList"/>
    <dgm:cxn modelId="{5E08A915-63EF-4ECF-804A-0D12D2B5D696}" type="presParOf" srcId="{909F8D4F-B0A5-44D7-957A-292881DE814B}" destId="{05D5A908-636E-45FD-A0FF-1EC4BEF9FB67}" srcOrd="4" destOrd="0" presId="urn:microsoft.com/office/officeart/2018/2/layout/IconVerticalSolidList"/>
    <dgm:cxn modelId="{ECE6D5D8-A8C3-4DF5-A26D-32D608A0D006}" type="presParOf" srcId="{05D5A908-636E-45FD-A0FF-1EC4BEF9FB67}" destId="{0477471A-F8BE-4BA3-B999-E1B526954927}" srcOrd="0" destOrd="0" presId="urn:microsoft.com/office/officeart/2018/2/layout/IconVerticalSolidList"/>
    <dgm:cxn modelId="{6BB069B8-56BE-4332-B490-3D6724708C31}" type="presParOf" srcId="{05D5A908-636E-45FD-A0FF-1EC4BEF9FB67}" destId="{44BBE691-95AE-4A75-92BC-E290D2A0DC3D}" srcOrd="1" destOrd="0" presId="urn:microsoft.com/office/officeart/2018/2/layout/IconVerticalSolidList"/>
    <dgm:cxn modelId="{3EAD6DF8-6EAD-4000-9771-CB824B93484F}" type="presParOf" srcId="{05D5A908-636E-45FD-A0FF-1EC4BEF9FB67}" destId="{B070377B-5F1D-4E0A-8AF0-3D7D59D67263}" srcOrd="2" destOrd="0" presId="urn:microsoft.com/office/officeart/2018/2/layout/IconVerticalSolidList"/>
    <dgm:cxn modelId="{132B5A8B-7226-493B-A8F3-2C4631E47C9F}" type="presParOf" srcId="{05D5A908-636E-45FD-A0FF-1EC4BEF9FB67}" destId="{AF9F3D5E-662E-419D-839B-4B659A00C408}" srcOrd="3" destOrd="0" presId="urn:microsoft.com/office/officeart/2018/2/layout/IconVerticalSolidList"/>
    <dgm:cxn modelId="{BE0B0722-6484-4B48-AE16-D0ACC7B0B3C0}" type="presParOf" srcId="{909F8D4F-B0A5-44D7-957A-292881DE814B}" destId="{9BD88B51-3F1D-4497-819C-9049029FF80D}" srcOrd="5" destOrd="0" presId="urn:microsoft.com/office/officeart/2018/2/layout/IconVerticalSolidList"/>
    <dgm:cxn modelId="{71319C08-20D3-4FED-B067-FA5162A9AAEC}" type="presParOf" srcId="{909F8D4F-B0A5-44D7-957A-292881DE814B}" destId="{860FF54A-71F1-4063-BD62-608C05E19D8B}" srcOrd="6" destOrd="0" presId="urn:microsoft.com/office/officeart/2018/2/layout/IconVerticalSolidList"/>
    <dgm:cxn modelId="{8976A9C0-3665-4160-8109-3141C26C4267}" type="presParOf" srcId="{860FF54A-71F1-4063-BD62-608C05E19D8B}" destId="{02F6CF86-F9D3-426A-A952-335ED15A6556}" srcOrd="0" destOrd="0" presId="urn:microsoft.com/office/officeart/2018/2/layout/IconVerticalSolidList"/>
    <dgm:cxn modelId="{C96AD4D6-D656-4FFB-A0B8-FA2055983542}" type="presParOf" srcId="{860FF54A-71F1-4063-BD62-608C05E19D8B}" destId="{73A804A3-38D3-4865-B8BD-777BD08A372D}" srcOrd="1" destOrd="0" presId="urn:microsoft.com/office/officeart/2018/2/layout/IconVerticalSolidList"/>
    <dgm:cxn modelId="{9D9C5A28-3C65-425B-8F8F-702572581FD5}" type="presParOf" srcId="{860FF54A-71F1-4063-BD62-608C05E19D8B}" destId="{11D6081C-F58E-4517-BFC2-80036D9E5C88}" srcOrd="2" destOrd="0" presId="urn:microsoft.com/office/officeart/2018/2/layout/IconVerticalSolidList"/>
    <dgm:cxn modelId="{4644AC09-5451-4018-9023-A90D6763D26F}" type="presParOf" srcId="{860FF54A-71F1-4063-BD62-608C05E19D8B}" destId="{A72FDF6E-C290-41D3-BF28-241C380F6078}" srcOrd="3" destOrd="0" presId="urn:microsoft.com/office/officeart/2018/2/layout/IconVerticalSolidList"/>
    <dgm:cxn modelId="{066419C7-0564-429F-A861-C6BC61DB3AD5}" type="presParOf" srcId="{909F8D4F-B0A5-44D7-957A-292881DE814B}" destId="{FCDDF7E4-0F60-4664-A76D-139AEAFD6AAF}" srcOrd="7" destOrd="0" presId="urn:microsoft.com/office/officeart/2018/2/layout/IconVerticalSolidList"/>
    <dgm:cxn modelId="{4E03C828-3B4E-4C7E-9354-2F8D171B545D}" type="presParOf" srcId="{909F8D4F-B0A5-44D7-957A-292881DE814B}" destId="{710827D9-EA90-4EC6-8747-0C3D64C82AA3}" srcOrd="8" destOrd="0" presId="urn:microsoft.com/office/officeart/2018/2/layout/IconVerticalSolidList"/>
    <dgm:cxn modelId="{B7B4708F-E5BD-48B9-8BE5-AA172342ADF0}" type="presParOf" srcId="{710827D9-EA90-4EC6-8747-0C3D64C82AA3}" destId="{8C52CB7B-EDE8-4650-BA78-7DA0E5D8B5A2}" srcOrd="0" destOrd="0" presId="urn:microsoft.com/office/officeart/2018/2/layout/IconVerticalSolidList"/>
    <dgm:cxn modelId="{5C7CE0F1-76DC-44D9-8DB4-829B07A8D253}" type="presParOf" srcId="{710827D9-EA90-4EC6-8747-0C3D64C82AA3}" destId="{5CC494BE-BB32-44A8-878C-F7631F04EAD0}" srcOrd="1" destOrd="0" presId="urn:microsoft.com/office/officeart/2018/2/layout/IconVerticalSolidList"/>
    <dgm:cxn modelId="{0B5E2320-180C-4C54-864D-9094FAC493C0}" type="presParOf" srcId="{710827D9-EA90-4EC6-8747-0C3D64C82AA3}" destId="{18E3CE90-3D53-4003-981D-7C12EB64B42F}" srcOrd="2" destOrd="0" presId="urn:microsoft.com/office/officeart/2018/2/layout/IconVerticalSolidList"/>
    <dgm:cxn modelId="{7FEB3272-569C-43CB-8475-3F81B032F7D1}" type="presParOf" srcId="{710827D9-EA90-4EC6-8747-0C3D64C82AA3}" destId="{81ECF479-2AF6-449C-9F4C-D842C2553ED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A7C4E-D068-4A13-98CB-37456C75F51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67E1496-7978-4C2C-9448-ED821D86D579}">
      <dgm:prSet/>
      <dgm:spPr/>
      <dgm:t>
        <a:bodyPr/>
        <a:lstStyle/>
        <a:p>
          <a:r>
            <a:rPr lang="en-US"/>
            <a:t>To automate the RECON of ATMs and the generation of the report.</a:t>
          </a:r>
        </a:p>
      </dgm:t>
    </dgm:pt>
    <dgm:pt modelId="{A20CC4F4-5577-409A-8680-BC67A6E3546F}" type="parTrans" cxnId="{409341CB-1776-4CF8-943D-3A81D18584B0}">
      <dgm:prSet/>
      <dgm:spPr/>
      <dgm:t>
        <a:bodyPr/>
        <a:lstStyle/>
        <a:p>
          <a:endParaRPr lang="en-US"/>
        </a:p>
      </dgm:t>
    </dgm:pt>
    <dgm:pt modelId="{A16A9E62-6A44-4ED2-B729-994204A03565}" type="sibTrans" cxnId="{409341CB-1776-4CF8-943D-3A81D18584B0}">
      <dgm:prSet/>
      <dgm:spPr/>
      <dgm:t>
        <a:bodyPr/>
        <a:lstStyle/>
        <a:p>
          <a:endParaRPr lang="en-US"/>
        </a:p>
      </dgm:t>
    </dgm:pt>
    <dgm:pt modelId="{746568A5-4FDF-47DD-9753-2D426FC8FC35}">
      <dgm:prSet/>
      <dgm:spPr/>
      <dgm:t>
        <a:bodyPr/>
        <a:lstStyle/>
        <a:p>
          <a:r>
            <a:rPr lang="en-US"/>
            <a:t>To achieve a reduction in time taken from 30 minutes to 30 seconds for each ATM, which is equivalent to 98.3% improvement on the current process.</a:t>
          </a:r>
        </a:p>
      </dgm:t>
    </dgm:pt>
    <dgm:pt modelId="{AD51F3C8-960E-4115-84FD-9DAAC6E2C441}" type="parTrans" cxnId="{FAF4B317-231E-47F8-9012-9B2951E3E79D}">
      <dgm:prSet/>
      <dgm:spPr/>
      <dgm:t>
        <a:bodyPr/>
        <a:lstStyle/>
        <a:p>
          <a:endParaRPr lang="en-US"/>
        </a:p>
      </dgm:t>
    </dgm:pt>
    <dgm:pt modelId="{A148C39A-7568-4BC8-9102-31D3B02C67C0}" type="sibTrans" cxnId="{FAF4B317-231E-47F8-9012-9B2951E3E79D}">
      <dgm:prSet/>
      <dgm:spPr/>
      <dgm:t>
        <a:bodyPr/>
        <a:lstStyle/>
        <a:p>
          <a:endParaRPr lang="en-US"/>
        </a:p>
      </dgm:t>
    </dgm:pt>
    <dgm:pt modelId="{B2D8BEC5-2BF8-4A3A-929E-27887EFEEE66}">
      <dgm:prSet/>
      <dgm:spPr/>
      <dgm:t>
        <a:bodyPr/>
        <a:lstStyle/>
        <a:p>
          <a:r>
            <a:rPr lang="en-US"/>
            <a:t>To eliminate human error in the process by limiting(or eliminating) manual processes.</a:t>
          </a:r>
        </a:p>
      </dgm:t>
    </dgm:pt>
    <dgm:pt modelId="{648FC3C7-FD06-487E-896B-0F11A6F5F643}" type="parTrans" cxnId="{7D2ABC55-4442-4032-B819-5D204D2595C7}">
      <dgm:prSet/>
      <dgm:spPr/>
      <dgm:t>
        <a:bodyPr/>
        <a:lstStyle/>
        <a:p>
          <a:endParaRPr lang="en-US"/>
        </a:p>
      </dgm:t>
    </dgm:pt>
    <dgm:pt modelId="{6F22DC9B-D293-439C-93AA-A4F9BA3D4B23}" type="sibTrans" cxnId="{7D2ABC55-4442-4032-B819-5D204D2595C7}">
      <dgm:prSet/>
      <dgm:spPr/>
      <dgm:t>
        <a:bodyPr/>
        <a:lstStyle/>
        <a:p>
          <a:endParaRPr lang="en-US"/>
        </a:p>
      </dgm:t>
    </dgm:pt>
    <dgm:pt modelId="{AC8AA9BD-9996-47FC-9191-DB1C5288246D}" type="pres">
      <dgm:prSet presAssocID="{B19A7C4E-D068-4A13-98CB-37456C75F51F}" presName="Name0" presStyleCnt="0">
        <dgm:presLayoutVars>
          <dgm:dir/>
          <dgm:animLvl val="lvl"/>
          <dgm:resizeHandles val="exact"/>
        </dgm:presLayoutVars>
      </dgm:prSet>
      <dgm:spPr/>
    </dgm:pt>
    <dgm:pt modelId="{7C714960-AE66-409A-AA3B-C71F73EB32B6}" type="pres">
      <dgm:prSet presAssocID="{B2D8BEC5-2BF8-4A3A-929E-27887EFEEE66}" presName="boxAndChildren" presStyleCnt="0"/>
      <dgm:spPr/>
    </dgm:pt>
    <dgm:pt modelId="{81CF4959-F786-4743-89FC-70F389961DA0}" type="pres">
      <dgm:prSet presAssocID="{B2D8BEC5-2BF8-4A3A-929E-27887EFEEE66}" presName="parentTextBox" presStyleLbl="node1" presStyleIdx="0" presStyleCnt="3"/>
      <dgm:spPr/>
    </dgm:pt>
    <dgm:pt modelId="{D1DBC67B-EB99-4F3A-89C7-9CDBA9B6F0CB}" type="pres">
      <dgm:prSet presAssocID="{A148C39A-7568-4BC8-9102-31D3B02C67C0}" presName="sp" presStyleCnt="0"/>
      <dgm:spPr/>
    </dgm:pt>
    <dgm:pt modelId="{8319F621-8CA9-4889-AAA2-24B724208CFB}" type="pres">
      <dgm:prSet presAssocID="{746568A5-4FDF-47DD-9753-2D426FC8FC35}" presName="arrowAndChildren" presStyleCnt="0"/>
      <dgm:spPr/>
    </dgm:pt>
    <dgm:pt modelId="{644649A0-3DAF-4D31-81E2-F79FA06EF793}" type="pres">
      <dgm:prSet presAssocID="{746568A5-4FDF-47DD-9753-2D426FC8FC35}" presName="parentTextArrow" presStyleLbl="node1" presStyleIdx="1" presStyleCnt="3"/>
      <dgm:spPr/>
    </dgm:pt>
    <dgm:pt modelId="{7B3BEDDE-46B3-4037-9FFE-350AF80276EA}" type="pres">
      <dgm:prSet presAssocID="{A16A9E62-6A44-4ED2-B729-994204A03565}" presName="sp" presStyleCnt="0"/>
      <dgm:spPr/>
    </dgm:pt>
    <dgm:pt modelId="{39345678-6E0C-4C35-805D-2688F1D1C5C5}" type="pres">
      <dgm:prSet presAssocID="{667E1496-7978-4C2C-9448-ED821D86D579}" presName="arrowAndChildren" presStyleCnt="0"/>
      <dgm:spPr/>
    </dgm:pt>
    <dgm:pt modelId="{24CB2B66-DD73-4BB0-9E62-6A031DD645F8}" type="pres">
      <dgm:prSet presAssocID="{667E1496-7978-4C2C-9448-ED821D86D579}" presName="parentTextArrow" presStyleLbl="node1" presStyleIdx="2" presStyleCnt="3"/>
      <dgm:spPr/>
    </dgm:pt>
  </dgm:ptLst>
  <dgm:cxnLst>
    <dgm:cxn modelId="{FAF4B317-231E-47F8-9012-9B2951E3E79D}" srcId="{B19A7C4E-D068-4A13-98CB-37456C75F51F}" destId="{746568A5-4FDF-47DD-9753-2D426FC8FC35}" srcOrd="1" destOrd="0" parTransId="{AD51F3C8-960E-4115-84FD-9DAAC6E2C441}" sibTransId="{A148C39A-7568-4BC8-9102-31D3B02C67C0}"/>
    <dgm:cxn modelId="{E7492D49-4ACF-4F0E-BB36-E18834BF1D97}" type="presOf" srcId="{B19A7C4E-D068-4A13-98CB-37456C75F51F}" destId="{AC8AA9BD-9996-47FC-9191-DB1C5288246D}" srcOrd="0" destOrd="0" presId="urn:microsoft.com/office/officeart/2005/8/layout/process4"/>
    <dgm:cxn modelId="{7D2ABC55-4442-4032-B819-5D204D2595C7}" srcId="{B19A7C4E-D068-4A13-98CB-37456C75F51F}" destId="{B2D8BEC5-2BF8-4A3A-929E-27887EFEEE66}" srcOrd="2" destOrd="0" parTransId="{648FC3C7-FD06-487E-896B-0F11A6F5F643}" sibTransId="{6F22DC9B-D293-439C-93AA-A4F9BA3D4B23}"/>
    <dgm:cxn modelId="{9295277D-80B3-4166-BC7B-AE15ACB07F8A}" type="presOf" srcId="{B2D8BEC5-2BF8-4A3A-929E-27887EFEEE66}" destId="{81CF4959-F786-4743-89FC-70F389961DA0}" srcOrd="0" destOrd="0" presId="urn:microsoft.com/office/officeart/2005/8/layout/process4"/>
    <dgm:cxn modelId="{78F015B8-89AC-4A9D-9A7D-5BD2C4E71884}" type="presOf" srcId="{667E1496-7978-4C2C-9448-ED821D86D579}" destId="{24CB2B66-DD73-4BB0-9E62-6A031DD645F8}" srcOrd="0" destOrd="0" presId="urn:microsoft.com/office/officeart/2005/8/layout/process4"/>
    <dgm:cxn modelId="{409341CB-1776-4CF8-943D-3A81D18584B0}" srcId="{B19A7C4E-D068-4A13-98CB-37456C75F51F}" destId="{667E1496-7978-4C2C-9448-ED821D86D579}" srcOrd="0" destOrd="0" parTransId="{A20CC4F4-5577-409A-8680-BC67A6E3546F}" sibTransId="{A16A9E62-6A44-4ED2-B729-994204A03565}"/>
    <dgm:cxn modelId="{B918C4D7-701E-4FC0-B34D-31A78495D030}" type="presOf" srcId="{746568A5-4FDF-47DD-9753-2D426FC8FC35}" destId="{644649A0-3DAF-4D31-81E2-F79FA06EF793}" srcOrd="0" destOrd="0" presId="urn:microsoft.com/office/officeart/2005/8/layout/process4"/>
    <dgm:cxn modelId="{11A4DE6B-EDD0-4E41-9ABD-BDDF526F94C1}" type="presParOf" srcId="{AC8AA9BD-9996-47FC-9191-DB1C5288246D}" destId="{7C714960-AE66-409A-AA3B-C71F73EB32B6}" srcOrd="0" destOrd="0" presId="urn:microsoft.com/office/officeart/2005/8/layout/process4"/>
    <dgm:cxn modelId="{358482C1-6DF3-4BC4-BCFF-E386CAC21B48}" type="presParOf" srcId="{7C714960-AE66-409A-AA3B-C71F73EB32B6}" destId="{81CF4959-F786-4743-89FC-70F389961DA0}" srcOrd="0" destOrd="0" presId="urn:microsoft.com/office/officeart/2005/8/layout/process4"/>
    <dgm:cxn modelId="{C3275226-932A-4E1E-B1E5-649A847DF386}" type="presParOf" srcId="{AC8AA9BD-9996-47FC-9191-DB1C5288246D}" destId="{D1DBC67B-EB99-4F3A-89C7-9CDBA9B6F0CB}" srcOrd="1" destOrd="0" presId="urn:microsoft.com/office/officeart/2005/8/layout/process4"/>
    <dgm:cxn modelId="{54411003-A87C-4B5B-8BF7-E9D3D3CF3E2B}" type="presParOf" srcId="{AC8AA9BD-9996-47FC-9191-DB1C5288246D}" destId="{8319F621-8CA9-4889-AAA2-24B724208CFB}" srcOrd="2" destOrd="0" presId="urn:microsoft.com/office/officeart/2005/8/layout/process4"/>
    <dgm:cxn modelId="{D9EAEC17-F18B-4306-8422-79748924FC0E}" type="presParOf" srcId="{8319F621-8CA9-4889-AAA2-24B724208CFB}" destId="{644649A0-3DAF-4D31-81E2-F79FA06EF793}" srcOrd="0" destOrd="0" presId="urn:microsoft.com/office/officeart/2005/8/layout/process4"/>
    <dgm:cxn modelId="{01C87CA7-4B22-4346-B5F6-C8B4D3ACCC56}" type="presParOf" srcId="{AC8AA9BD-9996-47FC-9191-DB1C5288246D}" destId="{7B3BEDDE-46B3-4037-9FFE-350AF80276EA}" srcOrd="3" destOrd="0" presId="urn:microsoft.com/office/officeart/2005/8/layout/process4"/>
    <dgm:cxn modelId="{5F817316-CEE9-4003-AD6A-AF99BE963602}" type="presParOf" srcId="{AC8AA9BD-9996-47FC-9191-DB1C5288246D}" destId="{39345678-6E0C-4C35-805D-2688F1D1C5C5}" srcOrd="4" destOrd="0" presId="urn:microsoft.com/office/officeart/2005/8/layout/process4"/>
    <dgm:cxn modelId="{1139E49E-4328-436B-B57C-A3E812015887}" type="presParOf" srcId="{39345678-6E0C-4C35-805D-2688F1D1C5C5}" destId="{24CB2B66-DD73-4BB0-9E62-6A031DD645F8}"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AC6DC3-30E5-49B6-BAEF-05ED5CCBC13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BB054D-0CC0-421D-A097-D065913B1BCF}">
      <dgm:prSet/>
      <dgm:spPr/>
      <dgm:t>
        <a:bodyPr/>
        <a:lstStyle/>
        <a:p>
          <a:r>
            <a:rPr lang="en-GB" b="1"/>
            <a:t>Time Saving</a:t>
          </a:r>
          <a:r>
            <a:rPr lang="en-GB"/>
            <a:t>: This model reduces the time required to perform RECON from thirty minutes to less one minute. This means more time for branch managers to perform other tasks and close on time.</a:t>
          </a:r>
          <a:endParaRPr lang="en-US"/>
        </a:p>
      </dgm:t>
    </dgm:pt>
    <dgm:pt modelId="{A08B37C1-4A9A-4989-9D4C-86FD6A8CDC8B}" type="parTrans" cxnId="{69F4C230-D145-4824-B889-31F7EAEFE220}">
      <dgm:prSet/>
      <dgm:spPr/>
      <dgm:t>
        <a:bodyPr/>
        <a:lstStyle/>
        <a:p>
          <a:endParaRPr lang="en-US"/>
        </a:p>
      </dgm:t>
    </dgm:pt>
    <dgm:pt modelId="{54E0CC0F-0CB4-4E21-8D18-7421CC9EF117}" type="sibTrans" cxnId="{69F4C230-D145-4824-B889-31F7EAEFE220}">
      <dgm:prSet/>
      <dgm:spPr/>
      <dgm:t>
        <a:bodyPr/>
        <a:lstStyle/>
        <a:p>
          <a:endParaRPr lang="en-US"/>
        </a:p>
      </dgm:t>
    </dgm:pt>
    <dgm:pt modelId="{1CABEA07-6F37-4880-BF9D-672FA922430F}">
      <dgm:prSet/>
      <dgm:spPr/>
      <dgm:t>
        <a:bodyPr/>
        <a:lstStyle/>
        <a:p>
          <a:r>
            <a:rPr lang="en-GB" b="1"/>
            <a:t>Reduction in Human Error</a:t>
          </a:r>
          <a:r>
            <a:rPr lang="en-GB"/>
            <a:t>: The model will reduce any human error that could result from manual performance of the RECON process. </a:t>
          </a:r>
          <a:endParaRPr lang="en-US"/>
        </a:p>
      </dgm:t>
    </dgm:pt>
    <dgm:pt modelId="{9D319052-4450-4DD5-A161-B760DDF7B84D}" type="parTrans" cxnId="{12531A00-CB0E-4035-99F7-BDA0B5A097F7}">
      <dgm:prSet/>
      <dgm:spPr/>
      <dgm:t>
        <a:bodyPr/>
        <a:lstStyle/>
        <a:p>
          <a:endParaRPr lang="en-US"/>
        </a:p>
      </dgm:t>
    </dgm:pt>
    <dgm:pt modelId="{42BAED95-184C-4C33-8F29-03CCB63CE08F}" type="sibTrans" cxnId="{12531A00-CB0E-4035-99F7-BDA0B5A097F7}">
      <dgm:prSet/>
      <dgm:spPr/>
      <dgm:t>
        <a:bodyPr/>
        <a:lstStyle/>
        <a:p>
          <a:endParaRPr lang="en-US"/>
        </a:p>
      </dgm:t>
    </dgm:pt>
    <dgm:pt modelId="{15F612DB-AEA9-4366-918B-B7F14BDEDD04}">
      <dgm:prSet/>
      <dgm:spPr/>
      <dgm:t>
        <a:bodyPr/>
        <a:lstStyle/>
        <a:p>
          <a:r>
            <a:rPr lang="en-GB" b="1"/>
            <a:t>More Efficient Analytics:</a:t>
          </a:r>
          <a:r>
            <a:rPr lang="en-GB"/>
            <a:t> The accurate RECON report will be made available to the various necessary stakeholders on time. They will provide management with more precise analytics.</a:t>
          </a:r>
          <a:endParaRPr lang="en-US"/>
        </a:p>
      </dgm:t>
    </dgm:pt>
    <dgm:pt modelId="{A6DC28A2-0200-4DE2-A494-C84DAC715A5B}" type="parTrans" cxnId="{68B18BB1-175B-401B-84E4-001CF87D6DE4}">
      <dgm:prSet/>
      <dgm:spPr/>
      <dgm:t>
        <a:bodyPr/>
        <a:lstStyle/>
        <a:p>
          <a:endParaRPr lang="en-US"/>
        </a:p>
      </dgm:t>
    </dgm:pt>
    <dgm:pt modelId="{5FE77E3B-7DD8-40D4-A919-FC7F02FE2C87}" type="sibTrans" cxnId="{68B18BB1-175B-401B-84E4-001CF87D6DE4}">
      <dgm:prSet/>
      <dgm:spPr/>
      <dgm:t>
        <a:bodyPr/>
        <a:lstStyle/>
        <a:p>
          <a:endParaRPr lang="en-US"/>
        </a:p>
      </dgm:t>
    </dgm:pt>
    <dgm:pt modelId="{410609CB-7D92-4D8A-A578-7DAECE0F81B5}">
      <dgm:prSet/>
      <dgm:spPr/>
      <dgm:t>
        <a:bodyPr/>
        <a:lstStyle/>
        <a:p>
          <a:r>
            <a:rPr lang="en-GB" b="1" dirty="0"/>
            <a:t>Human Capital Saving</a:t>
          </a:r>
          <a:r>
            <a:rPr lang="en-GB" dirty="0"/>
            <a:t>: The bank will be saving an average of </a:t>
          </a:r>
          <a:r>
            <a:rPr lang="en-GB" b="1" u="sng" dirty="0">
              <a:solidFill>
                <a:srgbClr val="0070C0"/>
              </a:solidFill>
            </a:rPr>
            <a:t>2 hours 57</a:t>
          </a:r>
          <a:r>
            <a:rPr lang="en-GB" dirty="0"/>
            <a:t> minutes of Branch Manager’s time. This time will be re-invested in other activities.</a:t>
          </a:r>
          <a:endParaRPr lang="en-US" dirty="0"/>
        </a:p>
      </dgm:t>
    </dgm:pt>
    <dgm:pt modelId="{3612E83A-DB88-4642-9273-FA25EA000C5E}" type="parTrans" cxnId="{068C0BDB-7E1A-4B63-B4EA-BF5A690D5EB1}">
      <dgm:prSet/>
      <dgm:spPr/>
      <dgm:t>
        <a:bodyPr/>
        <a:lstStyle/>
        <a:p>
          <a:endParaRPr lang="en-US"/>
        </a:p>
      </dgm:t>
    </dgm:pt>
    <dgm:pt modelId="{595A94C7-13DB-4343-96F3-0AD0D5AA078F}" type="sibTrans" cxnId="{068C0BDB-7E1A-4B63-B4EA-BF5A690D5EB1}">
      <dgm:prSet/>
      <dgm:spPr/>
      <dgm:t>
        <a:bodyPr/>
        <a:lstStyle/>
        <a:p>
          <a:endParaRPr lang="en-US"/>
        </a:p>
      </dgm:t>
    </dgm:pt>
    <dgm:pt modelId="{05128F98-6CAE-4208-A67B-1EEC7D84C908}" type="pres">
      <dgm:prSet presAssocID="{BCAC6DC3-30E5-49B6-BAEF-05ED5CCBC135}" presName="root" presStyleCnt="0">
        <dgm:presLayoutVars>
          <dgm:dir/>
          <dgm:resizeHandles val="exact"/>
        </dgm:presLayoutVars>
      </dgm:prSet>
      <dgm:spPr/>
    </dgm:pt>
    <dgm:pt modelId="{7A639003-5018-40F9-9080-50054612FFEC}" type="pres">
      <dgm:prSet presAssocID="{26BB054D-0CC0-421D-A097-D065913B1BCF}" presName="compNode" presStyleCnt="0"/>
      <dgm:spPr/>
    </dgm:pt>
    <dgm:pt modelId="{5E51BBEF-23BB-40FC-AAD0-F2A06E4E4CF4}" type="pres">
      <dgm:prSet presAssocID="{26BB054D-0CC0-421D-A097-D065913B1BCF}" presName="bgRect" presStyleLbl="bgShp" presStyleIdx="0" presStyleCnt="4"/>
      <dgm:spPr/>
    </dgm:pt>
    <dgm:pt modelId="{8C76E8C9-A13B-4636-A73F-CF5C77266CFF}" type="pres">
      <dgm:prSet presAssocID="{26BB054D-0CC0-421D-A097-D065913B1B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821DA6A-FD03-4190-83AD-AE3D3E229C95}" type="pres">
      <dgm:prSet presAssocID="{26BB054D-0CC0-421D-A097-D065913B1BCF}" presName="spaceRect" presStyleCnt="0"/>
      <dgm:spPr/>
    </dgm:pt>
    <dgm:pt modelId="{E019DE86-C69F-4167-8057-365559A0CA8B}" type="pres">
      <dgm:prSet presAssocID="{26BB054D-0CC0-421D-A097-D065913B1BCF}" presName="parTx" presStyleLbl="revTx" presStyleIdx="0" presStyleCnt="4">
        <dgm:presLayoutVars>
          <dgm:chMax val="0"/>
          <dgm:chPref val="0"/>
        </dgm:presLayoutVars>
      </dgm:prSet>
      <dgm:spPr/>
    </dgm:pt>
    <dgm:pt modelId="{5133DD25-BDF5-4956-AE04-28A06BB05637}" type="pres">
      <dgm:prSet presAssocID="{54E0CC0F-0CB4-4E21-8D18-7421CC9EF117}" presName="sibTrans" presStyleCnt="0"/>
      <dgm:spPr/>
    </dgm:pt>
    <dgm:pt modelId="{3CA2D670-DC79-4F01-A6B9-B06AE3DCC34E}" type="pres">
      <dgm:prSet presAssocID="{1CABEA07-6F37-4880-BF9D-672FA922430F}" presName="compNode" presStyleCnt="0"/>
      <dgm:spPr/>
    </dgm:pt>
    <dgm:pt modelId="{B4E07241-FE65-4EA3-804E-71A14A711A7C}" type="pres">
      <dgm:prSet presAssocID="{1CABEA07-6F37-4880-BF9D-672FA922430F}" presName="bgRect" presStyleLbl="bgShp" presStyleIdx="1" presStyleCnt="4"/>
      <dgm:spPr/>
    </dgm:pt>
    <dgm:pt modelId="{E996AA17-D7B0-48E6-81F9-A58B691CE535}" type="pres">
      <dgm:prSet presAssocID="{1CABEA07-6F37-4880-BF9D-672FA92243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1A4ED24E-F110-446D-92A3-6D0AF50C59D6}" type="pres">
      <dgm:prSet presAssocID="{1CABEA07-6F37-4880-BF9D-672FA922430F}" presName="spaceRect" presStyleCnt="0"/>
      <dgm:spPr/>
    </dgm:pt>
    <dgm:pt modelId="{8EC5D8A6-90E5-465B-A69C-460FAA9F250F}" type="pres">
      <dgm:prSet presAssocID="{1CABEA07-6F37-4880-BF9D-672FA922430F}" presName="parTx" presStyleLbl="revTx" presStyleIdx="1" presStyleCnt="4">
        <dgm:presLayoutVars>
          <dgm:chMax val="0"/>
          <dgm:chPref val="0"/>
        </dgm:presLayoutVars>
      </dgm:prSet>
      <dgm:spPr/>
    </dgm:pt>
    <dgm:pt modelId="{155E88D4-EDF7-4B3C-B98E-F71393A4B8E2}" type="pres">
      <dgm:prSet presAssocID="{42BAED95-184C-4C33-8F29-03CCB63CE08F}" presName="sibTrans" presStyleCnt="0"/>
      <dgm:spPr/>
    </dgm:pt>
    <dgm:pt modelId="{89A4FD25-5128-4115-8775-DA51A41962FF}" type="pres">
      <dgm:prSet presAssocID="{15F612DB-AEA9-4366-918B-B7F14BDEDD04}" presName="compNode" presStyleCnt="0"/>
      <dgm:spPr/>
    </dgm:pt>
    <dgm:pt modelId="{1E5DCD29-F13C-415B-9756-8DC90CB69CE0}" type="pres">
      <dgm:prSet presAssocID="{15F612DB-AEA9-4366-918B-B7F14BDEDD04}" presName="bgRect" presStyleLbl="bgShp" presStyleIdx="2" presStyleCnt="4"/>
      <dgm:spPr/>
    </dgm:pt>
    <dgm:pt modelId="{D5752960-B936-4724-B947-D6CCCBA0851A}" type="pres">
      <dgm:prSet presAssocID="{15F612DB-AEA9-4366-918B-B7F14BDEDD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0014D0C-0EF8-477B-A7F5-DEDC710DC2F4}" type="pres">
      <dgm:prSet presAssocID="{15F612DB-AEA9-4366-918B-B7F14BDEDD04}" presName="spaceRect" presStyleCnt="0"/>
      <dgm:spPr/>
    </dgm:pt>
    <dgm:pt modelId="{661F7899-4E71-49D2-B708-99A57C19CB9C}" type="pres">
      <dgm:prSet presAssocID="{15F612DB-AEA9-4366-918B-B7F14BDEDD04}" presName="parTx" presStyleLbl="revTx" presStyleIdx="2" presStyleCnt="4">
        <dgm:presLayoutVars>
          <dgm:chMax val="0"/>
          <dgm:chPref val="0"/>
        </dgm:presLayoutVars>
      </dgm:prSet>
      <dgm:spPr/>
    </dgm:pt>
    <dgm:pt modelId="{076E1B5A-797A-4630-A2D9-47B5AD90BEE3}" type="pres">
      <dgm:prSet presAssocID="{5FE77E3B-7DD8-40D4-A919-FC7F02FE2C87}" presName="sibTrans" presStyleCnt="0"/>
      <dgm:spPr/>
    </dgm:pt>
    <dgm:pt modelId="{366BE0CB-6F79-4526-A61B-3587AAEB23D1}" type="pres">
      <dgm:prSet presAssocID="{410609CB-7D92-4D8A-A578-7DAECE0F81B5}" presName="compNode" presStyleCnt="0"/>
      <dgm:spPr/>
    </dgm:pt>
    <dgm:pt modelId="{C97D52E2-AB25-4D88-A703-EF4B52170F1A}" type="pres">
      <dgm:prSet presAssocID="{410609CB-7D92-4D8A-A578-7DAECE0F81B5}" presName="bgRect" presStyleLbl="bgShp" presStyleIdx="3" presStyleCnt="4"/>
      <dgm:spPr/>
    </dgm:pt>
    <dgm:pt modelId="{ECED61B5-14E8-41C1-BF70-A29F44C36E3C}" type="pres">
      <dgm:prSet presAssocID="{410609CB-7D92-4D8A-A578-7DAECE0F81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3EC723F6-8125-42E0-AF26-1D379D68087D}" type="pres">
      <dgm:prSet presAssocID="{410609CB-7D92-4D8A-A578-7DAECE0F81B5}" presName="spaceRect" presStyleCnt="0"/>
      <dgm:spPr/>
    </dgm:pt>
    <dgm:pt modelId="{1D4381F5-97D6-4872-92D4-DD01908351D6}" type="pres">
      <dgm:prSet presAssocID="{410609CB-7D92-4D8A-A578-7DAECE0F81B5}" presName="parTx" presStyleLbl="revTx" presStyleIdx="3" presStyleCnt="4">
        <dgm:presLayoutVars>
          <dgm:chMax val="0"/>
          <dgm:chPref val="0"/>
        </dgm:presLayoutVars>
      </dgm:prSet>
      <dgm:spPr/>
    </dgm:pt>
  </dgm:ptLst>
  <dgm:cxnLst>
    <dgm:cxn modelId="{12531A00-CB0E-4035-99F7-BDA0B5A097F7}" srcId="{BCAC6DC3-30E5-49B6-BAEF-05ED5CCBC135}" destId="{1CABEA07-6F37-4880-BF9D-672FA922430F}" srcOrd="1" destOrd="0" parTransId="{9D319052-4450-4DD5-A161-B760DDF7B84D}" sibTransId="{42BAED95-184C-4C33-8F29-03CCB63CE08F}"/>
    <dgm:cxn modelId="{B45E9614-7E4A-4FA8-BAA4-FAA33501B448}" type="presOf" srcId="{26BB054D-0CC0-421D-A097-D065913B1BCF}" destId="{E019DE86-C69F-4167-8057-365559A0CA8B}" srcOrd="0" destOrd="0" presId="urn:microsoft.com/office/officeart/2018/2/layout/IconVerticalSolidList"/>
    <dgm:cxn modelId="{58516230-7962-4213-B9E3-968ECFD151F5}" type="presOf" srcId="{15F612DB-AEA9-4366-918B-B7F14BDEDD04}" destId="{661F7899-4E71-49D2-B708-99A57C19CB9C}" srcOrd="0" destOrd="0" presId="urn:microsoft.com/office/officeart/2018/2/layout/IconVerticalSolidList"/>
    <dgm:cxn modelId="{69F4C230-D145-4824-B889-31F7EAEFE220}" srcId="{BCAC6DC3-30E5-49B6-BAEF-05ED5CCBC135}" destId="{26BB054D-0CC0-421D-A097-D065913B1BCF}" srcOrd="0" destOrd="0" parTransId="{A08B37C1-4A9A-4989-9D4C-86FD6A8CDC8B}" sibTransId="{54E0CC0F-0CB4-4E21-8D18-7421CC9EF117}"/>
    <dgm:cxn modelId="{5400F087-1976-4B08-97F7-D740DFF119A5}" type="presOf" srcId="{BCAC6DC3-30E5-49B6-BAEF-05ED5CCBC135}" destId="{05128F98-6CAE-4208-A67B-1EEC7D84C908}" srcOrd="0" destOrd="0" presId="urn:microsoft.com/office/officeart/2018/2/layout/IconVerticalSolidList"/>
    <dgm:cxn modelId="{A1157E8D-70DE-4201-BBAF-B0EBA0A5158B}" type="presOf" srcId="{410609CB-7D92-4D8A-A578-7DAECE0F81B5}" destId="{1D4381F5-97D6-4872-92D4-DD01908351D6}" srcOrd="0" destOrd="0" presId="urn:microsoft.com/office/officeart/2018/2/layout/IconVerticalSolidList"/>
    <dgm:cxn modelId="{A2CAE2A3-F6FC-49EF-9D85-048720D5EB94}" type="presOf" srcId="{1CABEA07-6F37-4880-BF9D-672FA922430F}" destId="{8EC5D8A6-90E5-465B-A69C-460FAA9F250F}" srcOrd="0" destOrd="0" presId="urn:microsoft.com/office/officeart/2018/2/layout/IconVerticalSolidList"/>
    <dgm:cxn modelId="{68B18BB1-175B-401B-84E4-001CF87D6DE4}" srcId="{BCAC6DC3-30E5-49B6-BAEF-05ED5CCBC135}" destId="{15F612DB-AEA9-4366-918B-B7F14BDEDD04}" srcOrd="2" destOrd="0" parTransId="{A6DC28A2-0200-4DE2-A494-C84DAC715A5B}" sibTransId="{5FE77E3B-7DD8-40D4-A919-FC7F02FE2C87}"/>
    <dgm:cxn modelId="{068C0BDB-7E1A-4B63-B4EA-BF5A690D5EB1}" srcId="{BCAC6DC3-30E5-49B6-BAEF-05ED5CCBC135}" destId="{410609CB-7D92-4D8A-A578-7DAECE0F81B5}" srcOrd="3" destOrd="0" parTransId="{3612E83A-DB88-4642-9273-FA25EA000C5E}" sibTransId="{595A94C7-13DB-4343-96F3-0AD0D5AA078F}"/>
    <dgm:cxn modelId="{2BEA183D-A216-47B5-8274-BFC007F5CF3D}" type="presParOf" srcId="{05128F98-6CAE-4208-A67B-1EEC7D84C908}" destId="{7A639003-5018-40F9-9080-50054612FFEC}" srcOrd="0" destOrd="0" presId="urn:microsoft.com/office/officeart/2018/2/layout/IconVerticalSolidList"/>
    <dgm:cxn modelId="{252033D4-C539-439A-A15E-4996E7476811}" type="presParOf" srcId="{7A639003-5018-40F9-9080-50054612FFEC}" destId="{5E51BBEF-23BB-40FC-AAD0-F2A06E4E4CF4}" srcOrd="0" destOrd="0" presId="urn:microsoft.com/office/officeart/2018/2/layout/IconVerticalSolidList"/>
    <dgm:cxn modelId="{9F989E4A-8DB2-4785-B739-301D9CBEFBB4}" type="presParOf" srcId="{7A639003-5018-40F9-9080-50054612FFEC}" destId="{8C76E8C9-A13B-4636-A73F-CF5C77266CFF}" srcOrd="1" destOrd="0" presId="urn:microsoft.com/office/officeart/2018/2/layout/IconVerticalSolidList"/>
    <dgm:cxn modelId="{E57D6ED2-C38B-4F9F-AB9A-144C64FAF4C8}" type="presParOf" srcId="{7A639003-5018-40F9-9080-50054612FFEC}" destId="{0821DA6A-FD03-4190-83AD-AE3D3E229C95}" srcOrd="2" destOrd="0" presId="urn:microsoft.com/office/officeart/2018/2/layout/IconVerticalSolidList"/>
    <dgm:cxn modelId="{488D6461-8BDD-47EF-A65B-451986FD2A34}" type="presParOf" srcId="{7A639003-5018-40F9-9080-50054612FFEC}" destId="{E019DE86-C69F-4167-8057-365559A0CA8B}" srcOrd="3" destOrd="0" presId="urn:microsoft.com/office/officeart/2018/2/layout/IconVerticalSolidList"/>
    <dgm:cxn modelId="{BA2D20DB-B31A-4E06-9404-E5A6BBFA1292}" type="presParOf" srcId="{05128F98-6CAE-4208-A67B-1EEC7D84C908}" destId="{5133DD25-BDF5-4956-AE04-28A06BB05637}" srcOrd="1" destOrd="0" presId="urn:microsoft.com/office/officeart/2018/2/layout/IconVerticalSolidList"/>
    <dgm:cxn modelId="{A35E4671-41BD-4E6A-8C48-FCF806715F0D}" type="presParOf" srcId="{05128F98-6CAE-4208-A67B-1EEC7D84C908}" destId="{3CA2D670-DC79-4F01-A6B9-B06AE3DCC34E}" srcOrd="2" destOrd="0" presId="urn:microsoft.com/office/officeart/2018/2/layout/IconVerticalSolidList"/>
    <dgm:cxn modelId="{A25D56E3-7CCA-4D83-8479-85D7AF2B4942}" type="presParOf" srcId="{3CA2D670-DC79-4F01-A6B9-B06AE3DCC34E}" destId="{B4E07241-FE65-4EA3-804E-71A14A711A7C}" srcOrd="0" destOrd="0" presId="urn:microsoft.com/office/officeart/2018/2/layout/IconVerticalSolidList"/>
    <dgm:cxn modelId="{253B0250-F94D-4299-AF0B-ED49F9BD4995}" type="presParOf" srcId="{3CA2D670-DC79-4F01-A6B9-B06AE3DCC34E}" destId="{E996AA17-D7B0-48E6-81F9-A58B691CE535}" srcOrd="1" destOrd="0" presId="urn:microsoft.com/office/officeart/2018/2/layout/IconVerticalSolidList"/>
    <dgm:cxn modelId="{8D978DDC-2CDC-43E7-BA03-2D6B7E27156F}" type="presParOf" srcId="{3CA2D670-DC79-4F01-A6B9-B06AE3DCC34E}" destId="{1A4ED24E-F110-446D-92A3-6D0AF50C59D6}" srcOrd="2" destOrd="0" presId="urn:microsoft.com/office/officeart/2018/2/layout/IconVerticalSolidList"/>
    <dgm:cxn modelId="{AB11198D-432F-4AFD-BEDC-C76DEEC22E22}" type="presParOf" srcId="{3CA2D670-DC79-4F01-A6B9-B06AE3DCC34E}" destId="{8EC5D8A6-90E5-465B-A69C-460FAA9F250F}" srcOrd="3" destOrd="0" presId="urn:microsoft.com/office/officeart/2018/2/layout/IconVerticalSolidList"/>
    <dgm:cxn modelId="{41A01885-395A-4C4A-984F-8E28E3D762A8}" type="presParOf" srcId="{05128F98-6CAE-4208-A67B-1EEC7D84C908}" destId="{155E88D4-EDF7-4B3C-B98E-F71393A4B8E2}" srcOrd="3" destOrd="0" presId="urn:microsoft.com/office/officeart/2018/2/layout/IconVerticalSolidList"/>
    <dgm:cxn modelId="{BEE61A1E-4964-428C-B024-4A7C8283F199}" type="presParOf" srcId="{05128F98-6CAE-4208-A67B-1EEC7D84C908}" destId="{89A4FD25-5128-4115-8775-DA51A41962FF}" srcOrd="4" destOrd="0" presId="urn:microsoft.com/office/officeart/2018/2/layout/IconVerticalSolidList"/>
    <dgm:cxn modelId="{11BCB4F5-55A2-427B-A44F-7D7DAA22A1E6}" type="presParOf" srcId="{89A4FD25-5128-4115-8775-DA51A41962FF}" destId="{1E5DCD29-F13C-415B-9756-8DC90CB69CE0}" srcOrd="0" destOrd="0" presId="urn:microsoft.com/office/officeart/2018/2/layout/IconVerticalSolidList"/>
    <dgm:cxn modelId="{643C4072-FA85-4691-94DD-566118CC9B34}" type="presParOf" srcId="{89A4FD25-5128-4115-8775-DA51A41962FF}" destId="{D5752960-B936-4724-B947-D6CCCBA0851A}" srcOrd="1" destOrd="0" presId="urn:microsoft.com/office/officeart/2018/2/layout/IconVerticalSolidList"/>
    <dgm:cxn modelId="{453309EC-4F0D-46A1-9D12-F1FBB3B31A42}" type="presParOf" srcId="{89A4FD25-5128-4115-8775-DA51A41962FF}" destId="{A0014D0C-0EF8-477B-A7F5-DEDC710DC2F4}" srcOrd="2" destOrd="0" presId="urn:microsoft.com/office/officeart/2018/2/layout/IconVerticalSolidList"/>
    <dgm:cxn modelId="{5B7B287D-AC67-4BAF-A456-C0CFDAA91E74}" type="presParOf" srcId="{89A4FD25-5128-4115-8775-DA51A41962FF}" destId="{661F7899-4E71-49D2-B708-99A57C19CB9C}" srcOrd="3" destOrd="0" presId="urn:microsoft.com/office/officeart/2018/2/layout/IconVerticalSolidList"/>
    <dgm:cxn modelId="{EEFD227B-CC91-4C80-A939-958920B51018}" type="presParOf" srcId="{05128F98-6CAE-4208-A67B-1EEC7D84C908}" destId="{076E1B5A-797A-4630-A2D9-47B5AD90BEE3}" srcOrd="5" destOrd="0" presId="urn:microsoft.com/office/officeart/2018/2/layout/IconVerticalSolidList"/>
    <dgm:cxn modelId="{1BF86744-5A91-4883-9E78-D727161EDFE6}" type="presParOf" srcId="{05128F98-6CAE-4208-A67B-1EEC7D84C908}" destId="{366BE0CB-6F79-4526-A61B-3587AAEB23D1}" srcOrd="6" destOrd="0" presId="urn:microsoft.com/office/officeart/2018/2/layout/IconVerticalSolidList"/>
    <dgm:cxn modelId="{6F030F0E-90FB-41BB-A1F2-46408F191F92}" type="presParOf" srcId="{366BE0CB-6F79-4526-A61B-3587AAEB23D1}" destId="{C97D52E2-AB25-4D88-A703-EF4B52170F1A}" srcOrd="0" destOrd="0" presId="urn:microsoft.com/office/officeart/2018/2/layout/IconVerticalSolidList"/>
    <dgm:cxn modelId="{E6203D80-8E9D-4B3C-BFC6-FF7A1F590DDE}" type="presParOf" srcId="{366BE0CB-6F79-4526-A61B-3587AAEB23D1}" destId="{ECED61B5-14E8-41C1-BF70-A29F44C36E3C}" srcOrd="1" destOrd="0" presId="urn:microsoft.com/office/officeart/2018/2/layout/IconVerticalSolidList"/>
    <dgm:cxn modelId="{905170ED-9E09-40C8-B5A2-B97771329A3C}" type="presParOf" srcId="{366BE0CB-6F79-4526-A61B-3587AAEB23D1}" destId="{3EC723F6-8125-42E0-AF26-1D379D68087D}" srcOrd="2" destOrd="0" presId="urn:microsoft.com/office/officeart/2018/2/layout/IconVerticalSolidList"/>
    <dgm:cxn modelId="{DB5C5958-7E40-48F1-B794-FDD2402B30E1}" type="presParOf" srcId="{366BE0CB-6F79-4526-A61B-3587AAEB23D1}" destId="{1D4381F5-97D6-4872-92D4-DD01908351D6}"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F25C9-7B2B-4254-955C-FD440F14A6E5}">
      <dsp:nvSpPr>
        <dsp:cNvPr id="0" name=""/>
        <dsp:cNvSpPr/>
      </dsp:nvSpPr>
      <dsp:spPr>
        <a:xfrm>
          <a:off x="49" y="343924"/>
          <a:ext cx="4700141" cy="232561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defRPr b="1"/>
          </a:pPr>
          <a:r>
            <a:rPr lang="en-GB" sz="1600" kern="1200" dirty="0"/>
            <a:t>The ATM reconciliation process (RECON), is used to reconcile all transactions on the bank’s Automated Teller Machines (ATM) daily. This process is carried out every day by the branch managers (BM) managing these ATMs.</a:t>
          </a:r>
          <a:endParaRPr lang="en-US" sz="1600" kern="1200" dirty="0"/>
        </a:p>
      </dsp:txBody>
      <dsp:txXfrm>
        <a:off x="49" y="343924"/>
        <a:ext cx="4700141" cy="2325612"/>
      </dsp:txXfrm>
    </dsp:sp>
    <dsp:sp modelId="{F8CB29E5-31B6-4D1C-AF66-B84340CFB7C2}">
      <dsp:nvSpPr>
        <dsp:cNvPr id="0" name=""/>
        <dsp:cNvSpPr/>
      </dsp:nvSpPr>
      <dsp:spPr>
        <a:xfrm flipV="1">
          <a:off x="49" y="2976801"/>
          <a:ext cx="4700141" cy="2971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2EEAB-BC1E-4AA6-B8FE-7B7CB84A9503}">
      <dsp:nvSpPr>
        <dsp:cNvPr id="0" name=""/>
        <dsp:cNvSpPr/>
      </dsp:nvSpPr>
      <dsp:spPr>
        <a:xfrm>
          <a:off x="5358209" y="190293"/>
          <a:ext cx="4700141" cy="1436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defRPr b="1"/>
          </a:pPr>
          <a:r>
            <a:rPr lang="en-GB" sz="1600" kern="1200" dirty="0"/>
            <a:t>This process to ensure that:</a:t>
          </a:r>
          <a:endParaRPr lang="en-US" sz="1600" kern="1200" dirty="0"/>
        </a:p>
      </dsp:txBody>
      <dsp:txXfrm>
        <a:off x="5358209" y="190293"/>
        <a:ext cx="4700141" cy="1436538"/>
      </dsp:txXfrm>
    </dsp:sp>
    <dsp:sp modelId="{7C9E4950-64CA-430D-966F-ECAE44C4A0EC}">
      <dsp:nvSpPr>
        <dsp:cNvPr id="0" name=""/>
        <dsp:cNvSpPr/>
      </dsp:nvSpPr>
      <dsp:spPr>
        <a:xfrm>
          <a:off x="5358209" y="1626831"/>
          <a:ext cx="4700141" cy="18007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All daily transactions on the general ledger (GL) of these ATMs completely match the transactions of the machine’s electronic transactions page (FEP), </a:t>
          </a:r>
          <a:endParaRPr lang="en-US" sz="1600" kern="120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The cash unloaded is not more or less than expected, and</a:t>
          </a:r>
          <a:endParaRPr lang="en-US" sz="1600" kern="120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Identify dispense errors</a:t>
          </a:r>
          <a:endParaRPr lang="en-US" sz="1600" kern="1200"/>
        </a:p>
      </dsp:txBody>
      <dsp:txXfrm>
        <a:off x="5358209" y="1626831"/>
        <a:ext cx="4700141" cy="1800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A9E69-C1A3-4D48-B5C6-6F3017BF6A0A}">
      <dsp:nvSpPr>
        <dsp:cNvPr id="0" name=""/>
        <dsp:cNvSpPr/>
      </dsp:nvSpPr>
      <dsp:spPr>
        <a:xfrm>
          <a:off x="0" y="7089"/>
          <a:ext cx="6572250" cy="9008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A10F3-F156-4053-9D91-F6460646608D}">
      <dsp:nvSpPr>
        <dsp:cNvPr id="0" name=""/>
        <dsp:cNvSpPr/>
      </dsp:nvSpPr>
      <dsp:spPr>
        <a:xfrm>
          <a:off x="272497" y="209774"/>
          <a:ext cx="495935" cy="495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0C895E-C2CE-411E-9E6A-61E4C02DD659}">
      <dsp:nvSpPr>
        <dsp:cNvPr id="0" name=""/>
        <dsp:cNvSpPr/>
      </dsp:nvSpPr>
      <dsp:spPr>
        <a:xfrm>
          <a:off x="1040930" y="7089"/>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RECON is carried out manually by the branch managers or their assistants daily and takes an average of thirty minutes to conclude it for an ATM.</a:t>
          </a:r>
          <a:endParaRPr lang="en-US" sz="1400" kern="1200"/>
        </a:p>
      </dsp:txBody>
      <dsp:txXfrm>
        <a:off x="1040930" y="7089"/>
        <a:ext cx="5515288" cy="928970"/>
      </dsp:txXfrm>
    </dsp:sp>
    <dsp:sp modelId="{B10D3476-38ED-4938-BA81-322B94A5C864}">
      <dsp:nvSpPr>
        <dsp:cNvPr id="0" name=""/>
        <dsp:cNvSpPr/>
      </dsp:nvSpPr>
      <dsp:spPr>
        <a:xfrm>
          <a:off x="0" y="1168302"/>
          <a:ext cx="6572250" cy="9008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34E8E-DA4A-42F0-B036-F871D94A363F}">
      <dsp:nvSpPr>
        <dsp:cNvPr id="0" name=""/>
        <dsp:cNvSpPr/>
      </dsp:nvSpPr>
      <dsp:spPr>
        <a:xfrm>
          <a:off x="272497" y="1370986"/>
          <a:ext cx="495935" cy="495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079419-3749-4B99-94FF-E893E7DBD38D}">
      <dsp:nvSpPr>
        <dsp:cNvPr id="0" name=""/>
        <dsp:cNvSpPr/>
      </dsp:nvSpPr>
      <dsp:spPr>
        <a:xfrm>
          <a:off x="1040930" y="1168302"/>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Branches an average of seven (7) ATMs within their custody which must be reconciled daily if transactions take place on them. This process is carried out in over 600 branches of the bank.</a:t>
          </a:r>
          <a:endParaRPr lang="en-US" sz="1400" kern="1200"/>
        </a:p>
      </dsp:txBody>
      <dsp:txXfrm>
        <a:off x="1040930" y="1168302"/>
        <a:ext cx="5515288" cy="928970"/>
      </dsp:txXfrm>
    </dsp:sp>
    <dsp:sp modelId="{0477471A-F8BE-4BA3-B999-E1B526954927}">
      <dsp:nvSpPr>
        <dsp:cNvPr id="0" name=""/>
        <dsp:cNvSpPr/>
      </dsp:nvSpPr>
      <dsp:spPr>
        <a:xfrm>
          <a:off x="0" y="2329514"/>
          <a:ext cx="6572250" cy="9008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BE691-95AE-4A75-92BC-E290D2A0DC3D}">
      <dsp:nvSpPr>
        <dsp:cNvPr id="0" name=""/>
        <dsp:cNvSpPr/>
      </dsp:nvSpPr>
      <dsp:spPr>
        <a:xfrm>
          <a:off x="272497" y="2532199"/>
          <a:ext cx="495935" cy="495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9F3D5E-662E-419D-839B-4B659A00C408}">
      <dsp:nvSpPr>
        <dsp:cNvPr id="0" name=""/>
        <dsp:cNvSpPr/>
      </dsp:nvSpPr>
      <dsp:spPr>
        <a:xfrm>
          <a:off x="1040930" y="2329514"/>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This is equivalent to 3 hours 30 minutes spent on reconciliation by each branch.</a:t>
          </a:r>
          <a:endParaRPr lang="en-US" sz="1400" kern="1200"/>
        </a:p>
      </dsp:txBody>
      <dsp:txXfrm>
        <a:off x="1040930" y="2329514"/>
        <a:ext cx="5515288" cy="928970"/>
      </dsp:txXfrm>
    </dsp:sp>
    <dsp:sp modelId="{02F6CF86-F9D3-426A-A952-335ED15A6556}">
      <dsp:nvSpPr>
        <dsp:cNvPr id="0" name=""/>
        <dsp:cNvSpPr/>
      </dsp:nvSpPr>
      <dsp:spPr>
        <a:xfrm>
          <a:off x="0" y="3490727"/>
          <a:ext cx="6572250" cy="9008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804A3-38D3-4865-B8BD-777BD08A372D}">
      <dsp:nvSpPr>
        <dsp:cNvPr id="0" name=""/>
        <dsp:cNvSpPr/>
      </dsp:nvSpPr>
      <dsp:spPr>
        <a:xfrm>
          <a:off x="272497" y="3693411"/>
          <a:ext cx="495935" cy="4954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2FDF6E-C290-41D3-BF28-241C380F6078}">
      <dsp:nvSpPr>
        <dsp:cNvPr id="0" name=""/>
        <dsp:cNvSpPr/>
      </dsp:nvSpPr>
      <dsp:spPr>
        <a:xfrm>
          <a:off x="1040930" y="3490727"/>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Most branches of the bank are inadequately staffed, and this results in pressure on staff to deliver this report while keeping up with the other operational functions.</a:t>
          </a:r>
          <a:endParaRPr lang="en-US" sz="1400" kern="1200"/>
        </a:p>
      </dsp:txBody>
      <dsp:txXfrm>
        <a:off x="1040930" y="3490727"/>
        <a:ext cx="5515288" cy="928970"/>
      </dsp:txXfrm>
    </dsp:sp>
    <dsp:sp modelId="{8C52CB7B-EDE8-4650-BA78-7DA0E5D8B5A2}">
      <dsp:nvSpPr>
        <dsp:cNvPr id="0" name=""/>
        <dsp:cNvSpPr/>
      </dsp:nvSpPr>
      <dsp:spPr>
        <a:xfrm>
          <a:off x="0" y="4651940"/>
          <a:ext cx="6572250" cy="9008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494BE-BB32-44A8-878C-F7631F04EAD0}">
      <dsp:nvSpPr>
        <dsp:cNvPr id="0" name=""/>
        <dsp:cNvSpPr/>
      </dsp:nvSpPr>
      <dsp:spPr>
        <a:xfrm>
          <a:off x="272497" y="4854624"/>
          <a:ext cx="495935" cy="4954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ECF479-2AF6-449C-9F4C-D842C2553ED9}">
      <dsp:nvSpPr>
        <dsp:cNvPr id="0" name=""/>
        <dsp:cNvSpPr/>
      </dsp:nvSpPr>
      <dsp:spPr>
        <a:xfrm>
          <a:off x="1040930" y="4651940"/>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US" sz="1400" kern="1200"/>
            <a:t>Also, as with every manual process, this report is subject to errors due to its complexity.</a:t>
          </a:r>
        </a:p>
      </dsp:txBody>
      <dsp:txXfrm>
        <a:off x="1040930" y="4651940"/>
        <a:ext cx="5515288" cy="928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4959-F786-4743-89FC-70F389961DA0}">
      <dsp:nvSpPr>
        <dsp:cNvPr id="0" name=""/>
        <dsp:cNvSpPr/>
      </dsp:nvSpPr>
      <dsp:spPr>
        <a:xfrm>
          <a:off x="0" y="4206383"/>
          <a:ext cx="6572250" cy="138062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eliminate human error in the process by limiting(or eliminating) manual processes.</a:t>
          </a:r>
        </a:p>
      </dsp:txBody>
      <dsp:txXfrm>
        <a:off x="0" y="4206383"/>
        <a:ext cx="6572250" cy="1380628"/>
      </dsp:txXfrm>
    </dsp:sp>
    <dsp:sp modelId="{644649A0-3DAF-4D31-81E2-F79FA06EF793}">
      <dsp:nvSpPr>
        <dsp:cNvPr id="0" name=""/>
        <dsp:cNvSpPr/>
      </dsp:nvSpPr>
      <dsp:spPr>
        <a:xfrm rot="10800000">
          <a:off x="0" y="2103685"/>
          <a:ext cx="6572250" cy="2123407"/>
        </a:xfrm>
        <a:prstGeom prst="upArrowCallout">
          <a:avLst/>
        </a:prstGeom>
        <a:solidFill>
          <a:schemeClr val="accent2">
            <a:hueOff val="-7326329"/>
            <a:satOff val="12797"/>
            <a:lumOff val="7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achieve a reduction in time taken from 30 minutes to 30 seconds for each ATM, which is equivalent to 98.3% improvement on the current process.</a:t>
          </a:r>
        </a:p>
      </dsp:txBody>
      <dsp:txXfrm rot="10800000">
        <a:off x="0" y="2103685"/>
        <a:ext cx="6572250" cy="1379726"/>
      </dsp:txXfrm>
    </dsp:sp>
    <dsp:sp modelId="{24CB2B66-DD73-4BB0-9E62-6A031DD645F8}">
      <dsp:nvSpPr>
        <dsp:cNvPr id="0" name=""/>
        <dsp:cNvSpPr/>
      </dsp:nvSpPr>
      <dsp:spPr>
        <a:xfrm rot="10800000">
          <a:off x="0" y="987"/>
          <a:ext cx="6572250" cy="2123407"/>
        </a:xfrm>
        <a:prstGeom prst="upArrowCallout">
          <a:avLst/>
        </a:prstGeom>
        <a:solidFill>
          <a:schemeClr val="accent2">
            <a:hueOff val="-14652658"/>
            <a:satOff val="25593"/>
            <a:lumOff val="14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automate the RECON of ATMs and the generation of the report.</a:t>
          </a:r>
        </a:p>
      </dsp:txBody>
      <dsp:txXfrm rot="10800000">
        <a:off x="0" y="987"/>
        <a:ext cx="6572250" cy="1379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1BBEF-23BB-40FC-AAD0-F2A06E4E4CF4}">
      <dsp:nvSpPr>
        <dsp:cNvPr id="0" name=""/>
        <dsp:cNvSpPr/>
      </dsp:nvSpPr>
      <dsp:spPr>
        <a:xfrm>
          <a:off x="0" y="2552"/>
          <a:ext cx="7140967" cy="1293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6E8C9-A13B-4636-A73F-CF5C77266CFF}">
      <dsp:nvSpPr>
        <dsp:cNvPr id="0" name=""/>
        <dsp:cNvSpPr/>
      </dsp:nvSpPr>
      <dsp:spPr>
        <a:xfrm>
          <a:off x="391269" y="293579"/>
          <a:ext cx="711399" cy="711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19DE86-C69F-4167-8057-365559A0CA8B}">
      <dsp:nvSpPr>
        <dsp:cNvPr id="0" name=""/>
        <dsp:cNvSpPr/>
      </dsp:nvSpPr>
      <dsp:spPr>
        <a:xfrm>
          <a:off x="1493938" y="2552"/>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Time Saving</a:t>
          </a:r>
          <a:r>
            <a:rPr lang="en-GB" sz="1600" kern="1200"/>
            <a:t>: This model reduces the time required to perform RECON from thirty minutes to less one minute. This means more time for branch managers to perform other tasks and close on time.</a:t>
          </a:r>
          <a:endParaRPr lang="en-US" sz="1600" kern="1200"/>
        </a:p>
      </dsp:txBody>
      <dsp:txXfrm>
        <a:off x="1493938" y="2552"/>
        <a:ext cx="5647028" cy="1293453"/>
      </dsp:txXfrm>
    </dsp:sp>
    <dsp:sp modelId="{B4E07241-FE65-4EA3-804E-71A14A711A7C}">
      <dsp:nvSpPr>
        <dsp:cNvPr id="0" name=""/>
        <dsp:cNvSpPr/>
      </dsp:nvSpPr>
      <dsp:spPr>
        <a:xfrm>
          <a:off x="0" y="1619369"/>
          <a:ext cx="7140967" cy="1293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6AA17-D7B0-48E6-81F9-A58B691CE535}">
      <dsp:nvSpPr>
        <dsp:cNvPr id="0" name=""/>
        <dsp:cNvSpPr/>
      </dsp:nvSpPr>
      <dsp:spPr>
        <a:xfrm>
          <a:off x="391269" y="1910396"/>
          <a:ext cx="711399" cy="711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C5D8A6-90E5-465B-A69C-460FAA9F250F}">
      <dsp:nvSpPr>
        <dsp:cNvPr id="0" name=""/>
        <dsp:cNvSpPr/>
      </dsp:nvSpPr>
      <dsp:spPr>
        <a:xfrm>
          <a:off x="1493938" y="1619369"/>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Reduction in Human Error</a:t>
          </a:r>
          <a:r>
            <a:rPr lang="en-GB" sz="1600" kern="1200"/>
            <a:t>: The model will reduce any human error that could result from manual performance of the RECON process. </a:t>
          </a:r>
          <a:endParaRPr lang="en-US" sz="1600" kern="1200"/>
        </a:p>
      </dsp:txBody>
      <dsp:txXfrm>
        <a:off x="1493938" y="1619369"/>
        <a:ext cx="5647028" cy="1293453"/>
      </dsp:txXfrm>
    </dsp:sp>
    <dsp:sp modelId="{1E5DCD29-F13C-415B-9756-8DC90CB69CE0}">
      <dsp:nvSpPr>
        <dsp:cNvPr id="0" name=""/>
        <dsp:cNvSpPr/>
      </dsp:nvSpPr>
      <dsp:spPr>
        <a:xfrm>
          <a:off x="0" y="3236186"/>
          <a:ext cx="7140967" cy="12934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52960-B936-4724-B947-D6CCCBA0851A}">
      <dsp:nvSpPr>
        <dsp:cNvPr id="0" name=""/>
        <dsp:cNvSpPr/>
      </dsp:nvSpPr>
      <dsp:spPr>
        <a:xfrm>
          <a:off x="391269" y="3527213"/>
          <a:ext cx="711399" cy="711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1F7899-4E71-49D2-B708-99A57C19CB9C}">
      <dsp:nvSpPr>
        <dsp:cNvPr id="0" name=""/>
        <dsp:cNvSpPr/>
      </dsp:nvSpPr>
      <dsp:spPr>
        <a:xfrm>
          <a:off x="1493938" y="3236186"/>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More Efficient Analytics:</a:t>
          </a:r>
          <a:r>
            <a:rPr lang="en-GB" sz="1600" kern="1200"/>
            <a:t> The accurate RECON report will be made available to the various necessary stakeholders on time. They will provide management with more precise analytics.</a:t>
          </a:r>
          <a:endParaRPr lang="en-US" sz="1600" kern="1200"/>
        </a:p>
      </dsp:txBody>
      <dsp:txXfrm>
        <a:off x="1493938" y="3236186"/>
        <a:ext cx="5647028" cy="1293453"/>
      </dsp:txXfrm>
    </dsp:sp>
    <dsp:sp modelId="{C97D52E2-AB25-4D88-A703-EF4B52170F1A}">
      <dsp:nvSpPr>
        <dsp:cNvPr id="0" name=""/>
        <dsp:cNvSpPr/>
      </dsp:nvSpPr>
      <dsp:spPr>
        <a:xfrm>
          <a:off x="0" y="4853003"/>
          <a:ext cx="7140967" cy="12934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D61B5-14E8-41C1-BF70-A29F44C36E3C}">
      <dsp:nvSpPr>
        <dsp:cNvPr id="0" name=""/>
        <dsp:cNvSpPr/>
      </dsp:nvSpPr>
      <dsp:spPr>
        <a:xfrm>
          <a:off x="391269" y="5144030"/>
          <a:ext cx="711399" cy="711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4381F5-97D6-4872-92D4-DD01908351D6}">
      <dsp:nvSpPr>
        <dsp:cNvPr id="0" name=""/>
        <dsp:cNvSpPr/>
      </dsp:nvSpPr>
      <dsp:spPr>
        <a:xfrm>
          <a:off x="1493938" y="4853003"/>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dirty="0"/>
            <a:t>Human Capital Saving</a:t>
          </a:r>
          <a:r>
            <a:rPr lang="en-GB" sz="1600" kern="1200" dirty="0"/>
            <a:t>: The bank will be saving an average of </a:t>
          </a:r>
          <a:r>
            <a:rPr lang="en-GB" sz="1600" b="1" u="sng" kern="1200" dirty="0">
              <a:solidFill>
                <a:srgbClr val="0070C0"/>
              </a:solidFill>
            </a:rPr>
            <a:t>2 hours 57</a:t>
          </a:r>
          <a:r>
            <a:rPr lang="en-GB" sz="1600" kern="1200" dirty="0"/>
            <a:t> minutes of Branch Manager’s time. This time will be re-invested in other activities.</a:t>
          </a:r>
          <a:endParaRPr lang="en-US" sz="1600" kern="1200" dirty="0"/>
        </a:p>
      </dsp:txBody>
      <dsp:txXfrm>
        <a:off x="1493938" y="4853003"/>
        <a:ext cx="5647028" cy="12934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7/29/2019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7/29/2019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7/29/2019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Ridzy619/ATM-Reconciliation-with-Python/blob/master/Recon%20Automation%20with%20VBA.xlsm"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Ridzy619/ATM-Reconciliation-with-Python/blob/master/the%20script" TargetMode="Externa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3D8D-9A15-463B-B5D0-680D00DDC4D5}"/>
              </a:ext>
            </a:extLst>
          </p:cNvPr>
          <p:cNvSpPr>
            <a:spLocks noGrp="1"/>
          </p:cNvSpPr>
          <p:nvPr>
            <p:ph type="ctrTitle"/>
          </p:nvPr>
        </p:nvSpPr>
        <p:spPr/>
        <p:txBody>
          <a:bodyPr/>
          <a:lstStyle/>
          <a:p>
            <a:pPr algn="ctr"/>
            <a:r>
              <a:rPr lang="en-US" sz="3600" dirty="0"/>
              <a:t>AUTOMATING THE ATM RECONCILIATION PROCESS IN BRANCHES</a:t>
            </a:r>
          </a:p>
        </p:txBody>
      </p:sp>
      <p:sp>
        <p:nvSpPr>
          <p:cNvPr id="3" name="Subtitle 2">
            <a:extLst>
              <a:ext uri="{FF2B5EF4-FFF2-40B4-BE49-F238E27FC236}">
                <a16:creationId xmlns:a16="http://schemas.microsoft.com/office/drawing/2014/main" id="{AAD3139F-89B3-418B-8882-645DB931555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4098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F4AB-96B2-4BDC-B108-ED19C830853C}"/>
              </a:ext>
            </a:extLst>
          </p:cNvPr>
          <p:cNvSpPr>
            <a:spLocks noGrp="1"/>
          </p:cNvSpPr>
          <p:nvPr>
            <p:ph type="title"/>
          </p:nvPr>
        </p:nvSpPr>
        <p:spPr>
          <a:xfrm>
            <a:off x="1069848" y="484632"/>
            <a:ext cx="10058400" cy="1609344"/>
          </a:xfrm>
        </p:spPr>
        <p:txBody>
          <a:bodyPr>
            <a:normAutofit/>
          </a:bodyPr>
          <a:lstStyle/>
          <a:p>
            <a:r>
              <a:rPr lang="en-GB"/>
              <a:t>BACKGROUND</a:t>
            </a:r>
            <a:endParaRPr lang="en-US"/>
          </a:p>
        </p:txBody>
      </p:sp>
      <p:sp>
        <p:nvSpPr>
          <p:cNvPr id="7" name="Rectangle 9">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AD12F3B-E9C7-4B9B-A161-A4D17020BD86}"/>
              </a:ext>
            </a:extLst>
          </p:cNvPr>
          <p:cNvGraphicFramePr>
            <a:graphicFrameLocks noGrp="1"/>
          </p:cNvGraphicFramePr>
          <p:nvPr>
            <p:ph idx="1"/>
            <p:extLst>
              <p:ext uri="{D42A27DB-BD31-4B8C-83A1-F6EECF244321}">
                <p14:modId xmlns:p14="http://schemas.microsoft.com/office/powerpoint/2010/main" val="2347192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133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CCA56-7C39-4071-B38E-981B35C81BC4}"/>
              </a:ext>
            </a:extLst>
          </p:cNvPr>
          <p:cNvSpPr>
            <a:spLocks noGrp="1"/>
          </p:cNvSpPr>
          <p:nvPr>
            <p:ph type="title"/>
          </p:nvPr>
        </p:nvSpPr>
        <p:spPr>
          <a:xfrm>
            <a:off x="8479777" y="639763"/>
            <a:ext cx="3046073" cy="5177377"/>
          </a:xfrm>
          <a:ln>
            <a:noFill/>
          </a:ln>
        </p:spPr>
        <p:txBody>
          <a:bodyPr>
            <a:normAutofit/>
          </a:bodyPr>
          <a:lstStyle/>
          <a:p>
            <a:r>
              <a:rPr lang="en-GB" sz="4000"/>
              <a:t>PROBLEM STATEMENT</a:t>
            </a:r>
            <a:endParaRPr lang="en-US" sz="4000"/>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063F2145-6DD8-4689-923F-95645E2CE484}"/>
              </a:ext>
            </a:extLst>
          </p:cNvPr>
          <p:cNvGraphicFramePr>
            <a:graphicFrameLocks noGrp="1"/>
          </p:cNvGraphicFramePr>
          <p:nvPr>
            <p:ph idx="1"/>
            <p:extLst>
              <p:ext uri="{D42A27DB-BD31-4B8C-83A1-F6EECF244321}">
                <p14:modId xmlns:p14="http://schemas.microsoft.com/office/powerpoint/2010/main" val="368752693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0537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F7825-37C7-4195-93A3-1ABA21759D67}"/>
              </a:ext>
            </a:extLst>
          </p:cNvPr>
          <p:cNvSpPr>
            <a:spLocks noGrp="1"/>
          </p:cNvSpPr>
          <p:nvPr>
            <p:ph type="title"/>
          </p:nvPr>
        </p:nvSpPr>
        <p:spPr>
          <a:xfrm>
            <a:off x="8479777" y="639763"/>
            <a:ext cx="3046073" cy="5177377"/>
          </a:xfrm>
          <a:ln>
            <a:noFill/>
          </a:ln>
        </p:spPr>
        <p:txBody>
          <a:bodyPr>
            <a:normAutofit/>
          </a:bodyPr>
          <a:lstStyle/>
          <a:p>
            <a:r>
              <a:rPr lang="en-GB" sz="4000"/>
              <a:t>PROPOSAL</a:t>
            </a:r>
            <a:endParaRPr lang="en-US" sz="4000"/>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B203D89C-052C-472D-A841-3DC6753666A2}"/>
              </a:ext>
            </a:extLst>
          </p:cNvPr>
          <p:cNvGraphicFramePr>
            <a:graphicFrameLocks noGrp="1"/>
          </p:cNvGraphicFramePr>
          <p:nvPr>
            <p:ph idx="1"/>
            <p:extLst>
              <p:ext uri="{D42A27DB-BD31-4B8C-83A1-F6EECF244321}">
                <p14:modId xmlns:p14="http://schemas.microsoft.com/office/powerpoint/2010/main" val="411335448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7223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32396498-B1DE-474C-873C-36B409CE6E64}"/>
              </a:ext>
            </a:extLst>
          </p:cNvPr>
          <p:cNvSpPr>
            <a:spLocks noGrp="1"/>
          </p:cNvSpPr>
          <p:nvPr>
            <p:ph type="title"/>
          </p:nvPr>
        </p:nvSpPr>
        <p:spPr>
          <a:xfrm>
            <a:off x="643468" y="643466"/>
            <a:ext cx="3686312" cy="5528734"/>
          </a:xfrm>
        </p:spPr>
        <p:txBody>
          <a:bodyPr>
            <a:normAutofit/>
          </a:bodyPr>
          <a:lstStyle/>
          <a:p>
            <a:pPr algn="r"/>
            <a:r>
              <a:rPr lang="en-US" sz="4100" dirty="0">
                <a:solidFill>
                  <a:srgbClr val="FFFFFF"/>
                </a:solidFill>
              </a:rPr>
              <a:t>Methodology</a:t>
            </a:r>
          </a:p>
        </p:txBody>
      </p:sp>
      <p:sp>
        <p:nvSpPr>
          <p:cNvPr id="3" name="Content Placeholder 2">
            <a:extLst>
              <a:ext uri="{FF2B5EF4-FFF2-40B4-BE49-F238E27FC236}">
                <a16:creationId xmlns:a16="http://schemas.microsoft.com/office/drawing/2014/main" id="{6163062E-9927-4DF3-99C9-8ED6136ABD17}"/>
              </a:ext>
            </a:extLst>
          </p:cNvPr>
          <p:cNvSpPr>
            <a:spLocks noGrp="1"/>
          </p:cNvSpPr>
          <p:nvPr>
            <p:ph idx="1"/>
          </p:nvPr>
        </p:nvSpPr>
        <p:spPr>
          <a:xfrm>
            <a:off x="5053780" y="599768"/>
            <a:ext cx="6074467" cy="5572432"/>
          </a:xfrm>
        </p:spPr>
        <p:txBody>
          <a:bodyPr anchor="ctr">
            <a:normAutofit lnSpcReduction="10000"/>
          </a:bodyPr>
          <a:lstStyle/>
          <a:p>
            <a:r>
              <a:rPr lang="en-US" sz="1900" dirty="0"/>
              <a:t>The project is in two stages:</a:t>
            </a:r>
          </a:p>
          <a:p>
            <a:r>
              <a:rPr lang="en-US" sz="1900" b="1" dirty="0">
                <a:solidFill>
                  <a:srgbClr val="0070C0"/>
                </a:solidFill>
                <a:hlinkClick r:id="rId4">
                  <a:extLst>
                    <a:ext uri="{A12FA001-AC4F-418D-AE19-62706E023703}">
                      <ahyp:hlinkClr xmlns:ahyp="http://schemas.microsoft.com/office/drawing/2018/hyperlinkcolor" val="tx"/>
                    </a:ext>
                  </a:extLst>
                </a:hlinkClick>
              </a:rPr>
              <a:t>Stage 1 (Excel and VBA-Based Design)</a:t>
            </a:r>
            <a:endParaRPr lang="en-US" sz="1900" b="1" dirty="0">
              <a:solidFill>
                <a:srgbClr val="0070C0"/>
              </a:solidFill>
            </a:endParaRPr>
          </a:p>
          <a:p>
            <a:r>
              <a:rPr lang="en-US" sz="1900" dirty="0"/>
              <a:t>This stage involves the use of excel VBA built on the existing template in order to fully automate all the activities of the reconciliation process.</a:t>
            </a:r>
          </a:p>
          <a:p>
            <a:r>
              <a:rPr lang="en-US" sz="1900" dirty="0"/>
              <a:t>All activities involving spooling of data, copying, pasting, formulas evaluation, formatting and comparison are handled by macros written.</a:t>
            </a:r>
          </a:p>
          <a:p>
            <a:r>
              <a:rPr lang="en-US" sz="1900" dirty="0"/>
              <a:t>A user form is built on the excel to allow the users to supply input information such as previous load amount, most recent load and unload amounts, times of previous load and recent load, ATM ID and branch code.</a:t>
            </a:r>
          </a:p>
          <a:p>
            <a:r>
              <a:rPr lang="en-US" sz="1900" dirty="0"/>
              <a:t>Upon entering the input information and selecting submit, the report is automatically generated and saved in a directory on the computer.</a:t>
            </a:r>
          </a:p>
          <a:p>
            <a:r>
              <a:rPr lang="en-US" sz="1900" dirty="0"/>
              <a:t>This can be accessed from </a:t>
            </a:r>
            <a:r>
              <a:rPr lang="en-US" sz="1900" dirty="0" err="1">
                <a:solidFill>
                  <a:srgbClr val="0070C0"/>
                </a:solidFill>
                <a:hlinkClick r:id="rId4">
                  <a:extLst>
                    <a:ext uri="{A12FA001-AC4F-418D-AE19-62706E023703}">
                      <ahyp:hlinkClr xmlns:ahyp="http://schemas.microsoft.com/office/drawing/2018/hyperlinkcolor" val="tx"/>
                    </a:ext>
                  </a:extLst>
                </a:hlinkClick>
              </a:rPr>
              <a:t>Github</a:t>
            </a:r>
            <a:r>
              <a:rPr lang="en-US" sz="1900" dirty="0">
                <a:solidFill>
                  <a:srgbClr val="0070C0"/>
                </a:solidFill>
                <a:hlinkClick r:id="rId4">
                  <a:extLst>
                    <a:ext uri="{A12FA001-AC4F-418D-AE19-62706E023703}">
                      <ahyp:hlinkClr xmlns:ahyp="http://schemas.microsoft.com/office/drawing/2018/hyperlinkcolor" val="tx"/>
                    </a:ext>
                  </a:extLst>
                </a:hlinkClick>
              </a:rPr>
              <a:t> link</a:t>
            </a:r>
            <a:endParaRPr lang="en-US" sz="1900" dirty="0">
              <a:solidFill>
                <a:srgbClr val="0070C0"/>
              </a:solidFill>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1587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87607-CBFD-411C-882C-568B660C6B0D}"/>
              </a:ext>
            </a:extLst>
          </p:cNvPr>
          <p:cNvSpPr>
            <a:spLocks noGrp="1"/>
          </p:cNvSpPr>
          <p:nvPr>
            <p:ph type="title"/>
          </p:nvPr>
        </p:nvSpPr>
        <p:spPr>
          <a:xfrm>
            <a:off x="8086289" y="2048389"/>
            <a:ext cx="3544035" cy="1609344"/>
          </a:xfrm>
          <a:ln>
            <a:noFill/>
          </a:ln>
        </p:spPr>
        <p:txBody>
          <a:bodyPr>
            <a:normAutofit/>
          </a:bodyPr>
          <a:lstStyle/>
          <a:p>
            <a:r>
              <a:rPr lang="en-US" sz="3200" dirty="0"/>
              <a:t>USERFORM for Data Entry</a:t>
            </a:r>
          </a:p>
        </p:txBody>
      </p:sp>
      <p:pic>
        <p:nvPicPr>
          <p:cNvPr id="4" name="Picture 3">
            <a:extLst>
              <a:ext uri="{FF2B5EF4-FFF2-40B4-BE49-F238E27FC236}">
                <a16:creationId xmlns:a16="http://schemas.microsoft.com/office/drawing/2014/main" id="{73DD8D90-E0F6-47F5-926A-B73776609755}"/>
              </a:ext>
            </a:extLst>
          </p:cNvPr>
          <p:cNvPicPr/>
          <p:nvPr/>
        </p:nvPicPr>
        <p:blipFill>
          <a:blip r:embed="rId4">
            <a:extLst>
              <a:ext uri="{28A0092B-C50C-407E-A947-70E740481C1C}">
                <a14:useLocalDpi xmlns:a14="http://schemas.microsoft.com/office/drawing/2010/main" val="0"/>
              </a:ext>
            </a:extLst>
          </a:blip>
          <a:stretch>
            <a:fillRect/>
          </a:stretch>
        </p:blipFill>
        <p:spPr>
          <a:xfrm>
            <a:off x="633999" y="689316"/>
            <a:ext cx="7202311" cy="5176911"/>
          </a:xfrm>
          <a:prstGeom prst="rect">
            <a:avLst/>
          </a:prstGeom>
        </p:spPr>
      </p:pic>
      <p:grpSp>
        <p:nvGrpSpPr>
          <p:cNvPr id="24" name="Group 10">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12">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3431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640094B-6A3F-4F98-86E7-0B58EDB06832}"/>
              </a:ext>
            </a:extLst>
          </p:cNvPr>
          <p:cNvSpPr>
            <a:spLocks noGrp="1"/>
          </p:cNvSpPr>
          <p:nvPr>
            <p:ph type="title"/>
          </p:nvPr>
        </p:nvSpPr>
        <p:spPr>
          <a:xfrm>
            <a:off x="643468" y="643466"/>
            <a:ext cx="3686312" cy="5528734"/>
          </a:xfrm>
        </p:spPr>
        <p:txBody>
          <a:bodyPr>
            <a:normAutofit/>
          </a:bodyPr>
          <a:lstStyle/>
          <a:p>
            <a:pPr algn="r"/>
            <a:r>
              <a:rPr lang="en-US" sz="4100">
                <a:solidFill>
                  <a:srgbClr val="FFFFFF"/>
                </a:solidFill>
              </a:rPr>
              <a:t>Methodology (Continued)</a:t>
            </a:r>
          </a:p>
        </p:txBody>
      </p:sp>
      <p:sp>
        <p:nvSpPr>
          <p:cNvPr id="3" name="Content Placeholder 2">
            <a:extLst>
              <a:ext uri="{FF2B5EF4-FFF2-40B4-BE49-F238E27FC236}">
                <a16:creationId xmlns:a16="http://schemas.microsoft.com/office/drawing/2014/main" id="{B7B10B13-E28E-4960-BE59-9838056DB19B}"/>
              </a:ext>
            </a:extLst>
          </p:cNvPr>
          <p:cNvSpPr>
            <a:spLocks noGrp="1"/>
          </p:cNvSpPr>
          <p:nvPr>
            <p:ph idx="1"/>
          </p:nvPr>
        </p:nvSpPr>
        <p:spPr>
          <a:xfrm>
            <a:off x="5053780" y="599768"/>
            <a:ext cx="6074467" cy="5572432"/>
          </a:xfrm>
        </p:spPr>
        <p:txBody>
          <a:bodyPr anchor="ctr">
            <a:normAutofit/>
          </a:bodyPr>
          <a:lstStyle/>
          <a:p>
            <a:r>
              <a:rPr lang="en-US" b="1" dirty="0">
                <a:solidFill>
                  <a:srgbClr val="0070C0"/>
                </a:solidFill>
                <a:hlinkClick r:id="rId4">
                  <a:extLst>
                    <a:ext uri="{A12FA001-AC4F-418D-AE19-62706E023703}">
                      <ahyp:hlinkClr xmlns:ahyp="http://schemas.microsoft.com/office/drawing/2018/hyperlinkcolor" val="tx"/>
                    </a:ext>
                  </a:extLst>
                </a:hlinkClick>
              </a:rPr>
              <a:t>Stage 2 (Python-Based Design)</a:t>
            </a:r>
            <a:endParaRPr lang="en-US" b="1" dirty="0">
              <a:solidFill>
                <a:srgbClr val="0070C0"/>
              </a:solidFill>
            </a:endParaRPr>
          </a:p>
          <a:p>
            <a:r>
              <a:rPr lang="en-US" dirty="0"/>
              <a:t>This stage involves the deployment of the process on the web for portability.</a:t>
            </a:r>
          </a:p>
          <a:p>
            <a:r>
              <a:rPr lang="en-US" dirty="0"/>
              <a:t>All procedural and logical activities highlighted in stage 1 are carried out using Python</a:t>
            </a:r>
          </a:p>
          <a:p>
            <a:r>
              <a:rPr lang="en-US" dirty="0"/>
              <a:t>A front-end web developer will then create a webpage for user interaction.</a:t>
            </a:r>
          </a:p>
          <a:p>
            <a:r>
              <a:rPr lang="en-US" dirty="0"/>
              <a:t>The development and simulation is carried out in </a:t>
            </a:r>
            <a:r>
              <a:rPr lang="en-US" dirty="0" err="1"/>
              <a:t>Jupyter</a:t>
            </a:r>
            <a:r>
              <a:rPr lang="en-US" dirty="0"/>
              <a:t> Notebook.</a:t>
            </a:r>
          </a:p>
          <a:p>
            <a:r>
              <a:rPr lang="en-US" dirty="0"/>
              <a:t>The report is automatically available for download after the input information has been entered and submitted.</a:t>
            </a:r>
          </a:p>
          <a:p>
            <a:r>
              <a:rPr lang="en-US" dirty="0"/>
              <a:t>The python script can be viewed on </a:t>
            </a:r>
            <a:r>
              <a:rPr lang="en-US" dirty="0" err="1">
                <a:solidFill>
                  <a:srgbClr val="0070C0"/>
                </a:solidFill>
                <a:hlinkClick r:id="rId4">
                  <a:extLst>
                    <a:ext uri="{A12FA001-AC4F-418D-AE19-62706E023703}">
                      <ahyp:hlinkClr xmlns:ahyp="http://schemas.microsoft.com/office/drawing/2018/hyperlinkcolor" val="tx"/>
                    </a:ext>
                  </a:extLst>
                </a:hlinkClick>
              </a:rPr>
              <a:t>Github</a:t>
            </a:r>
            <a:endParaRPr lang="en-US" dirty="0">
              <a:solidFill>
                <a:srgbClr val="0070C0"/>
              </a:solidFill>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4427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BAFFB-7342-43FA-9A4E-A5B11A4EA61F}"/>
              </a:ext>
            </a:extLst>
          </p:cNvPr>
          <p:cNvSpPr>
            <a:spLocks noGrp="1"/>
          </p:cNvSpPr>
          <p:nvPr>
            <p:ph type="title"/>
          </p:nvPr>
        </p:nvSpPr>
        <p:spPr>
          <a:xfrm>
            <a:off x="8479777" y="639763"/>
            <a:ext cx="3196408" cy="5177377"/>
          </a:xfrm>
          <a:ln>
            <a:noFill/>
          </a:ln>
        </p:spPr>
        <p:txBody>
          <a:bodyPr>
            <a:normAutofit/>
          </a:bodyPr>
          <a:lstStyle/>
          <a:p>
            <a:r>
              <a:rPr lang="en-US" sz="3400" dirty="0"/>
              <a:t>VALUE PROPOSITIONS</a:t>
            </a:r>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7496466A-6F40-42C9-A685-9D17A7C4C956}"/>
              </a:ext>
            </a:extLst>
          </p:cNvPr>
          <p:cNvGraphicFramePr>
            <a:graphicFrameLocks noGrp="1"/>
          </p:cNvGraphicFramePr>
          <p:nvPr>
            <p:ph idx="1"/>
            <p:extLst>
              <p:ext uri="{D42A27DB-BD31-4B8C-83A1-F6EECF244321}">
                <p14:modId xmlns:p14="http://schemas.microsoft.com/office/powerpoint/2010/main" val="1535098021"/>
              </p:ext>
            </p:extLst>
          </p:nvPr>
        </p:nvGraphicFramePr>
        <p:xfrm>
          <a:off x="362268" y="354495"/>
          <a:ext cx="7140967" cy="61490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2445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1" name="Rectangle 30">
            <a:extLst>
              <a:ext uri="{FF2B5EF4-FFF2-40B4-BE49-F238E27FC236}">
                <a16:creationId xmlns:a16="http://schemas.microsoft.com/office/drawing/2014/main" id="{AB30F29E-E0A0-4860-B4B0-E83B5FFC9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F4B25597-4549-4C49-B200-DBF8BEEB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50D23C8-EF2F-4870-8F54-D8249686A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57598-68D2-4A42-AE49-11C5AED12868}"/>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5000"/>
              </a:lnSpc>
            </a:pPr>
            <a:r>
              <a:rPr lang="en-US" sz="8000" b="1" kern="1200" cap="none" baseline="0">
                <a:blipFill dpi="0" rotWithShape="1">
                  <a:blip r:embed="rId4"/>
                  <a:srcRect/>
                  <a:tile tx="6350" ty="-127000" sx="65000" sy="64000" flip="none" algn="tl"/>
                </a:blipFill>
                <a:latin typeface="+mj-lt"/>
                <a:ea typeface="+mj-ea"/>
                <a:cs typeface="+mj-cs"/>
              </a:rPr>
              <a:t>Thank You</a:t>
            </a:r>
            <a:br>
              <a:rPr lang="en-US" sz="8000" b="1" kern="1200" cap="none" baseline="0">
                <a:blipFill dpi="0" rotWithShape="1">
                  <a:blip r:embed="rId4"/>
                  <a:srcRect/>
                  <a:tile tx="6350" ty="-127000" sx="65000" sy="64000" flip="none" algn="tl"/>
                </a:blipFill>
                <a:latin typeface="+mj-lt"/>
                <a:ea typeface="+mj-ea"/>
                <a:cs typeface="+mj-cs"/>
              </a:rPr>
            </a:br>
            <a:endParaRPr lang="en-US" sz="8000" b="1" kern="1200" cap="none" baseline="0">
              <a:blipFill dpi="0" rotWithShape="1">
                <a:blip r:embed="rId4"/>
                <a:srcRect/>
                <a:tile tx="6350" ty="-127000" sx="65000" sy="64000" flip="none" algn="tl"/>
              </a:blipFill>
              <a:latin typeface="+mj-lt"/>
              <a:ea typeface="+mj-ea"/>
              <a:cs typeface="+mj-cs"/>
            </a:endParaRPr>
          </a:p>
        </p:txBody>
      </p:sp>
      <p:pic>
        <p:nvPicPr>
          <p:cNvPr id="7" name="Graphic 6" descr="Handshake">
            <a:extLst>
              <a:ext uri="{FF2B5EF4-FFF2-40B4-BE49-F238E27FC236}">
                <a16:creationId xmlns:a16="http://schemas.microsoft.com/office/drawing/2014/main" id="{90E371A8-5483-481E-B7CB-928DE2A1F3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702032"/>
            <a:ext cx="3416725" cy="3416725"/>
          </a:xfrm>
          <a:prstGeom prst="rect">
            <a:avLst/>
          </a:prstGeom>
        </p:spPr>
      </p:pic>
      <p:sp>
        <p:nvSpPr>
          <p:cNvPr id="37" name="Rectangle 36">
            <a:extLst>
              <a:ext uri="{FF2B5EF4-FFF2-40B4-BE49-F238E27FC236}">
                <a16:creationId xmlns:a16="http://schemas.microsoft.com/office/drawing/2014/main" id="{A5D20BF8-0348-4D22-8EE2-75E7C4014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967010D-7FE8-43B9-B7F2-E983BD161D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39">
              <a:extLst>
                <a:ext uri="{FF2B5EF4-FFF2-40B4-BE49-F238E27FC236}">
                  <a16:creationId xmlns:a16="http://schemas.microsoft.com/office/drawing/2014/main" id="{A55D5D3E-5EB0-422A-96E4-E4EB6FF1C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03FAB884-4BC1-494D-A11B-8652D74B80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1922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otalTime>117</TotalTime>
  <Words>608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Bookman Old Style</vt:lpstr>
      <vt:lpstr>Calibri</vt:lpstr>
      <vt:lpstr>Century Gothic</vt:lpstr>
      <vt:lpstr>Rockwell Extra Bold</vt:lpstr>
      <vt:lpstr>Wingdings</vt:lpstr>
      <vt:lpstr>Wood Type</vt:lpstr>
      <vt:lpstr>AUTOMATING THE ATM RECONCILIATION PROCESS IN BRANCHES</vt:lpstr>
      <vt:lpstr>BACKGROUND</vt:lpstr>
      <vt:lpstr>PROBLEM STATEMENT</vt:lpstr>
      <vt:lpstr>PROPOSAL</vt:lpstr>
      <vt:lpstr>Methodology</vt:lpstr>
      <vt:lpstr>USERFORM for Data Entry</vt:lpstr>
      <vt:lpstr>Methodology (Continued)</vt:lpstr>
      <vt:lpstr>VALUE PROPOSITIONS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THE ATM RECONCILIATION PROCESS IN BRANCHES</dc:title>
  <dc:creator>Ridwan Bello Salahuddeen {N}</dc:creator>
  <cp:lastModifiedBy>Ridwan Bello Salahuddeen {N}</cp:lastModifiedBy>
  <cp:revision>5</cp:revision>
  <dcterms:created xsi:type="dcterms:W3CDTF">2019-07-26T07:55:48Z</dcterms:created>
  <dcterms:modified xsi:type="dcterms:W3CDTF">2019-07-29T09:08:54Z</dcterms:modified>
</cp:coreProperties>
</file>