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6" r:id="rId3"/>
    <p:sldId id="257" r:id="rId4"/>
    <p:sldId id="258" r:id="rId5"/>
    <p:sldId id="259" r:id="rId6"/>
    <p:sldId id="260" r:id="rId7"/>
    <p:sldId id="262" r:id="rId8"/>
    <p:sldId id="261" r:id="rId9"/>
    <p:sldId id="263" r:id="rId10"/>
    <p:sldId id="265"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24.png"/><Relationship Id="rId7"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8.svg"/><Relationship Id="rId1" Type="http://schemas.openxmlformats.org/officeDocument/2006/relationships/image" Target="../media/image17.png"/><Relationship Id="rId6" Type="http://schemas.openxmlformats.org/officeDocument/2006/relationships/image" Target="../media/image12.svg"/><Relationship Id="rId5" Type="http://schemas.openxmlformats.org/officeDocument/2006/relationships/image" Target="../media/image19.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21.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28.png"/><Relationship Id="rId7" Type="http://schemas.openxmlformats.org/officeDocument/2006/relationships/image" Target="../media/image18.png"/><Relationship Id="rId2" Type="http://schemas.openxmlformats.org/officeDocument/2006/relationships/image" Target="../media/image8.svg"/><Relationship Id="rId1" Type="http://schemas.openxmlformats.org/officeDocument/2006/relationships/image" Target="../media/image17.png"/><Relationship Id="rId6" Type="http://schemas.openxmlformats.org/officeDocument/2006/relationships/image" Target="../media/image27.svg"/><Relationship Id="rId5" Type="http://schemas.openxmlformats.org/officeDocument/2006/relationships/image" Target="../media/image29.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7D6511-2652-4A8D-A86A-27E0F04E0087}"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4215EC02-6EC8-49B4-941F-C44D6207B1C6}">
      <dgm:prSet/>
      <dgm:spPr/>
      <dgm:t>
        <a:bodyPr/>
        <a:lstStyle/>
        <a:p>
          <a:pPr>
            <a:defRPr b="1"/>
          </a:pPr>
          <a:r>
            <a:rPr lang="en-GB" dirty="0"/>
            <a:t>The ATM reconciliation process (RECON), is used to reconcile all transactions on the bank’s Automated Teller Machines (ATM) daily. This process is carried out every day by the branch managers (BM) managing these ATMs.</a:t>
          </a:r>
          <a:endParaRPr lang="en-US" dirty="0"/>
        </a:p>
      </dgm:t>
    </dgm:pt>
    <dgm:pt modelId="{ADD45312-1496-49A4-AD05-D0E93D5CC664}" type="parTrans" cxnId="{59FEC141-A8F4-4130-B295-D419894B0A6B}">
      <dgm:prSet/>
      <dgm:spPr/>
      <dgm:t>
        <a:bodyPr/>
        <a:lstStyle/>
        <a:p>
          <a:endParaRPr lang="en-US"/>
        </a:p>
      </dgm:t>
    </dgm:pt>
    <dgm:pt modelId="{FBFCD361-8407-43B3-93E4-CEF7712B4A26}" type="sibTrans" cxnId="{59FEC141-A8F4-4130-B295-D419894B0A6B}">
      <dgm:prSet/>
      <dgm:spPr/>
      <dgm:t>
        <a:bodyPr/>
        <a:lstStyle/>
        <a:p>
          <a:endParaRPr lang="en-US"/>
        </a:p>
      </dgm:t>
    </dgm:pt>
    <dgm:pt modelId="{4BC35536-71FE-4047-B83A-919EAE1F5E8C}">
      <dgm:prSet/>
      <dgm:spPr/>
      <dgm:t>
        <a:bodyPr/>
        <a:lstStyle/>
        <a:p>
          <a:pPr>
            <a:defRPr b="1"/>
          </a:pPr>
          <a:r>
            <a:rPr lang="en-GB" dirty="0"/>
            <a:t>This process to ensure that:</a:t>
          </a:r>
          <a:endParaRPr lang="en-US" dirty="0"/>
        </a:p>
      </dgm:t>
    </dgm:pt>
    <dgm:pt modelId="{DAC93132-07BB-47C2-BB16-3213DAE06F94}" type="parTrans" cxnId="{CCDD3150-7DA7-4888-BD62-BCDC47A5C40E}">
      <dgm:prSet/>
      <dgm:spPr/>
      <dgm:t>
        <a:bodyPr/>
        <a:lstStyle/>
        <a:p>
          <a:endParaRPr lang="en-US"/>
        </a:p>
      </dgm:t>
    </dgm:pt>
    <dgm:pt modelId="{59DCF6C7-B43F-4D88-B7FA-C1676F3C26A5}" type="sibTrans" cxnId="{CCDD3150-7DA7-4888-BD62-BCDC47A5C40E}">
      <dgm:prSet/>
      <dgm:spPr/>
      <dgm:t>
        <a:bodyPr/>
        <a:lstStyle/>
        <a:p>
          <a:endParaRPr lang="en-US"/>
        </a:p>
      </dgm:t>
    </dgm:pt>
    <dgm:pt modelId="{64517415-9E90-409F-8F79-5B1C9ABD732D}">
      <dgm:prSet/>
      <dgm:spPr/>
      <dgm:t>
        <a:bodyPr/>
        <a:lstStyle/>
        <a:p>
          <a:pPr>
            <a:buFont typeface="Wingdings" panose="05000000000000000000" pitchFamily="2" charset="2"/>
            <a:buChar char="Ø"/>
          </a:pPr>
          <a:r>
            <a:rPr lang="en-GB"/>
            <a:t>All daily transactions on the general ledger (GL) of these ATMs completely match the transactions of the machine’s electronic transactions page (FEP), </a:t>
          </a:r>
          <a:endParaRPr lang="en-US"/>
        </a:p>
      </dgm:t>
    </dgm:pt>
    <dgm:pt modelId="{D8CACD14-5E0B-422D-B67C-FDF56D3F49BD}" type="parTrans" cxnId="{2037BA4B-5EBE-4D5B-92C9-F13FE311FE30}">
      <dgm:prSet/>
      <dgm:spPr/>
      <dgm:t>
        <a:bodyPr/>
        <a:lstStyle/>
        <a:p>
          <a:endParaRPr lang="en-US"/>
        </a:p>
      </dgm:t>
    </dgm:pt>
    <dgm:pt modelId="{27865EFF-DEC9-4725-906F-389D98514165}" type="sibTrans" cxnId="{2037BA4B-5EBE-4D5B-92C9-F13FE311FE30}">
      <dgm:prSet/>
      <dgm:spPr/>
      <dgm:t>
        <a:bodyPr/>
        <a:lstStyle/>
        <a:p>
          <a:endParaRPr lang="en-US"/>
        </a:p>
      </dgm:t>
    </dgm:pt>
    <dgm:pt modelId="{7355F2FD-2EE5-4E52-8EB0-7F25C7B4BFB9}">
      <dgm:prSet/>
      <dgm:spPr/>
      <dgm:t>
        <a:bodyPr/>
        <a:lstStyle/>
        <a:p>
          <a:pPr>
            <a:buFont typeface="Wingdings" panose="05000000000000000000" pitchFamily="2" charset="2"/>
            <a:buChar char="Ø"/>
          </a:pPr>
          <a:r>
            <a:rPr lang="en-GB"/>
            <a:t>The cash unloaded is not more or less than expected, and</a:t>
          </a:r>
          <a:endParaRPr lang="en-US"/>
        </a:p>
      </dgm:t>
    </dgm:pt>
    <dgm:pt modelId="{D46C18CD-2180-4548-84F6-C885CA890FE0}" type="parTrans" cxnId="{6F4CD4B7-CD16-4FB7-8314-42A3E595DCF4}">
      <dgm:prSet/>
      <dgm:spPr/>
      <dgm:t>
        <a:bodyPr/>
        <a:lstStyle/>
        <a:p>
          <a:endParaRPr lang="en-US"/>
        </a:p>
      </dgm:t>
    </dgm:pt>
    <dgm:pt modelId="{BBE5D80F-B50F-4871-A330-B64F3648B388}" type="sibTrans" cxnId="{6F4CD4B7-CD16-4FB7-8314-42A3E595DCF4}">
      <dgm:prSet/>
      <dgm:spPr/>
      <dgm:t>
        <a:bodyPr/>
        <a:lstStyle/>
        <a:p>
          <a:endParaRPr lang="en-US"/>
        </a:p>
      </dgm:t>
    </dgm:pt>
    <dgm:pt modelId="{FE273F65-80BB-4DF2-9188-EA3188BDA48A}">
      <dgm:prSet/>
      <dgm:spPr/>
      <dgm:t>
        <a:bodyPr/>
        <a:lstStyle/>
        <a:p>
          <a:pPr>
            <a:buFont typeface="Wingdings" panose="05000000000000000000" pitchFamily="2" charset="2"/>
            <a:buChar char="Ø"/>
          </a:pPr>
          <a:r>
            <a:rPr lang="en-GB"/>
            <a:t>Identify dispense errors</a:t>
          </a:r>
          <a:endParaRPr lang="en-US"/>
        </a:p>
      </dgm:t>
    </dgm:pt>
    <dgm:pt modelId="{E43169B7-4E6A-41C9-BB5D-D71CB92D4FC8}" type="parTrans" cxnId="{A607BBD5-9BBF-4027-AF4F-46FC2D7FF08A}">
      <dgm:prSet/>
      <dgm:spPr/>
      <dgm:t>
        <a:bodyPr/>
        <a:lstStyle/>
        <a:p>
          <a:endParaRPr lang="en-US"/>
        </a:p>
      </dgm:t>
    </dgm:pt>
    <dgm:pt modelId="{D1C519CD-6F5D-4ADE-BB09-CADAA9A11C88}" type="sibTrans" cxnId="{A607BBD5-9BBF-4027-AF4F-46FC2D7FF08A}">
      <dgm:prSet/>
      <dgm:spPr/>
      <dgm:t>
        <a:bodyPr/>
        <a:lstStyle/>
        <a:p>
          <a:endParaRPr lang="en-US"/>
        </a:p>
      </dgm:t>
    </dgm:pt>
    <dgm:pt modelId="{7919249B-1A2E-4DD6-9D32-3E4345B95DA1}" type="pres">
      <dgm:prSet presAssocID="{B27D6511-2652-4A8D-A86A-27E0F04E0087}" presName="Name0" presStyleCnt="0">
        <dgm:presLayoutVars>
          <dgm:dir/>
          <dgm:animLvl val="lvl"/>
          <dgm:resizeHandles val="exact"/>
        </dgm:presLayoutVars>
      </dgm:prSet>
      <dgm:spPr/>
    </dgm:pt>
    <dgm:pt modelId="{6C68FF24-DAE3-456F-8D4A-CCC7D29AC8FD}" type="pres">
      <dgm:prSet presAssocID="{4215EC02-6EC8-49B4-941F-C44D6207B1C6}" presName="composite" presStyleCnt="0"/>
      <dgm:spPr/>
    </dgm:pt>
    <dgm:pt modelId="{827F25C9-7B2B-4254-955C-FD440F14A6E5}" type="pres">
      <dgm:prSet presAssocID="{4215EC02-6EC8-49B4-941F-C44D6207B1C6}" presName="parTx" presStyleLbl="alignNode1" presStyleIdx="0" presStyleCnt="2" custScaleY="161890">
        <dgm:presLayoutVars>
          <dgm:chMax val="0"/>
          <dgm:chPref val="0"/>
          <dgm:bulletEnabled val="1"/>
        </dgm:presLayoutVars>
      </dgm:prSet>
      <dgm:spPr/>
    </dgm:pt>
    <dgm:pt modelId="{F8CB29E5-31B6-4D1C-AF66-B84340CFB7C2}" type="pres">
      <dgm:prSet presAssocID="{4215EC02-6EC8-49B4-941F-C44D6207B1C6}" presName="desTx" presStyleLbl="alignAccFollowNode1" presStyleIdx="0" presStyleCnt="2" custFlipVert="1" custScaleY="16500">
        <dgm:presLayoutVars>
          <dgm:bulletEnabled val="1"/>
        </dgm:presLayoutVars>
      </dgm:prSet>
      <dgm:spPr/>
    </dgm:pt>
    <dgm:pt modelId="{06DDFAC1-A83D-4F28-98DE-45F806E3F1BB}" type="pres">
      <dgm:prSet presAssocID="{FBFCD361-8407-43B3-93E4-CEF7712B4A26}" presName="space" presStyleCnt="0"/>
      <dgm:spPr/>
    </dgm:pt>
    <dgm:pt modelId="{C0DEA7DF-A502-4438-957F-1C56656565C9}" type="pres">
      <dgm:prSet presAssocID="{4BC35536-71FE-4047-B83A-919EAE1F5E8C}" presName="composite" presStyleCnt="0"/>
      <dgm:spPr/>
    </dgm:pt>
    <dgm:pt modelId="{4662EEAB-BC1E-4AA6-B8FE-7B7CB84A9503}" type="pres">
      <dgm:prSet presAssocID="{4BC35536-71FE-4047-B83A-919EAE1F5E8C}" presName="parTx" presStyleLbl="alignNode1" presStyleIdx="1" presStyleCnt="2">
        <dgm:presLayoutVars>
          <dgm:chMax val="0"/>
          <dgm:chPref val="0"/>
          <dgm:bulletEnabled val="1"/>
        </dgm:presLayoutVars>
      </dgm:prSet>
      <dgm:spPr/>
    </dgm:pt>
    <dgm:pt modelId="{7C9E4950-64CA-430D-966F-ECAE44C4A0EC}" type="pres">
      <dgm:prSet presAssocID="{4BC35536-71FE-4047-B83A-919EAE1F5E8C}" presName="desTx" presStyleLbl="alignAccFollowNode1" presStyleIdx="1" presStyleCnt="2">
        <dgm:presLayoutVars>
          <dgm:bulletEnabled val="1"/>
        </dgm:presLayoutVars>
      </dgm:prSet>
      <dgm:spPr/>
    </dgm:pt>
  </dgm:ptLst>
  <dgm:cxnLst>
    <dgm:cxn modelId="{0F230B07-1489-4CC2-9BFF-B83BB40D104E}" type="presOf" srcId="{64517415-9E90-409F-8F79-5B1C9ABD732D}" destId="{7C9E4950-64CA-430D-966F-ECAE44C4A0EC}" srcOrd="0" destOrd="0" presId="urn:microsoft.com/office/officeart/2005/8/layout/hList1"/>
    <dgm:cxn modelId="{3CC2C223-5707-45AD-9EDC-5D98F364084C}" type="presOf" srcId="{FE273F65-80BB-4DF2-9188-EA3188BDA48A}" destId="{7C9E4950-64CA-430D-966F-ECAE44C4A0EC}" srcOrd="0" destOrd="2" presId="urn:microsoft.com/office/officeart/2005/8/layout/hList1"/>
    <dgm:cxn modelId="{59FEC141-A8F4-4130-B295-D419894B0A6B}" srcId="{B27D6511-2652-4A8D-A86A-27E0F04E0087}" destId="{4215EC02-6EC8-49B4-941F-C44D6207B1C6}" srcOrd="0" destOrd="0" parTransId="{ADD45312-1496-49A4-AD05-D0E93D5CC664}" sibTransId="{FBFCD361-8407-43B3-93E4-CEF7712B4A26}"/>
    <dgm:cxn modelId="{2037BA4B-5EBE-4D5B-92C9-F13FE311FE30}" srcId="{4BC35536-71FE-4047-B83A-919EAE1F5E8C}" destId="{64517415-9E90-409F-8F79-5B1C9ABD732D}" srcOrd="0" destOrd="0" parTransId="{D8CACD14-5E0B-422D-B67C-FDF56D3F49BD}" sibTransId="{27865EFF-DEC9-4725-906F-389D98514165}"/>
    <dgm:cxn modelId="{CCDD3150-7DA7-4888-BD62-BCDC47A5C40E}" srcId="{B27D6511-2652-4A8D-A86A-27E0F04E0087}" destId="{4BC35536-71FE-4047-B83A-919EAE1F5E8C}" srcOrd="1" destOrd="0" parTransId="{DAC93132-07BB-47C2-BB16-3213DAE06F94}" sibTransId="{59DCF6C7-B43F-4D88-B7FA-C1676F3C26A5}"/>
    <dgm:cxn modelId="{F2096B90-2BAC-4C41-8F55-2B4A12712163}" type="presOf" srcId="{7355F2FD-2EE5-4E52-8EB0-7F25C7B4BFB9}" destId="{7C9E4950-64CA-430D-966F-ECAE44C4A0EC}" srcOrd="0" destOrd="1" presId="urn:microsoft.com/office/officeart/2005/8/layout/hList1"/>
    <dgm:cxn modelId="{6F4CD4B7-CD16-4FB7-8314-42A3E595DCF4}" srcId="{4BC35536-71FE-4047-B83A-919EAE1F5E8C}" destId="{7355F2FD-2EE5-4E52-8EB0-7F25C7B4BFB9}" srcOrd="1" destOrd="0" parTransId="{D46C18CD-2180-4548-84F6-C885CA890FE0}" sibTransId="{BBE5D80F-B50F-4871-A330-B64F3648B388}"/>
    <dgm:cxn modelId="{A607BBD5-9BBF-4027-AF4F-46FC2D7FF08A}" srcId="{4BC35536-71FE-4047-B83A-919EAE1F5E8C}" destId="{FE273F65-80BB-4DF2-9188-EA3188BDA48A}" srcOrd="2" destOrd="0" parTransId="{E43169B7-4E6A-41C9-BB5D-D71CB92D4FC8}" sibTransId="{D1C519CD-6F5D-4ADE-BB09-CADAA9A11C88}"/>
    <dgm:cxn modelId="{CAFD98D8-4FEE-4FF3-B8CA-957B86504984}" type="presOf" srcId="{4BC35536-71FE-4047-B83A-919EAE1F5E8C}" destId="{4662EEAB-BC1E-4AA6-B8FE-7B7CB84A9503}" srcOrd="0" destOrd="0" presId="urn:microsoft.com/office/officeart/2005/8/layout/hList1"/>
    <dgm:cxn modelId="{64D4EBDE-9861-4F47-8562-6BE32D07A7F7}" type="presOf" srcId="{B27D6511-2652-4A8D-A86A-27E0F04E0087}" destId="{7919249B-1A2E-4DD6-9D32-3E4345B95DA1}" srcOrd="0" destOrd="0" presId="urn:microsoft.com/office/officeart/2005/8/layout/hList1"/>
    <dgm:cxn modelId="{CA61C3DF-82D2-4EA9-94AF-8CD49ABF6452}" type="presOf" srcId="{4215EC02-6EC8-49B4-941F-C44D6207B1C6}" destId="{827F25C9-7B2B-4254-955C-FD440F14A6E5}" srcOrd="0" destOrd="0" presId="urn:microsoft.com/office/officeart/2005/8/layout/hList1"/>
    <dgm:cxn modelId="{055E6F35-F381-455E-8300-3CDCF4453DC4}" type="presParOf" srcId="{7919249B-1A2E-4DD6-9D32-3E4345B95DA1}" destId="{6C68FF24-DAE3-456F-8D4A-CCC7D29AC8FD}" srcOrd="0" destOrd="0" presId="urn:microsoft.com/office/officeart/2005/8/layout/hList1"/>
    <dgm:cxn modelId="{D485AE4E-6585-4695-89DC-1316BAAA1B81}" type="presParOf" srcId="{6C68FF24-DAE3-456F-8D4A-CCC7D29AC8FD}" destId="{827F25C9-7B2B-4254-955C-FD440F14A6E5}" srcOrd="0" destOrd="0" presId="urn:microsoft.com/office/officeart/2005/8/layout/hList1"/>
    <dgm:cxn modelId="{330AB1B5-DB24-4154-A09E-AFECFD469819}" type="presParOf" srcId="{6C68FF24-DAE3-456F-8D4A-CCC7D29AC8FD}" destId="{F8CB29E5-31B6-4D1C-AF66-B84340CFB7C2}" srcOrd="1" destOrd="0" presId="urn:microsoft.com/office/officeart/2005/8/layout/hList1"/>
    <dgm:cxn modelId="{27FBFA31-C476-47EE-8201-AEF251C77E60}" type="presParOf" srcId="{7919249B-1A2E-4DD6-9D32-3E4345B95DA1}" destId="{06DDFAC1-A83D-4F28-98DE-45F806E3F1BB}" srcOrd="1" destOrd="0" presId="urn:microsoft.com/office/officeart/2005/8/layout/hList1"/>
    <dgm:cxn modelId="{21AA7D78-1E11-42C3-B7D1-0C7FFF7CD4BC}" type="presParOf" srcId="{7919249B-1A2E-4DD6-9D32-3E4345B95DA1}" destId="{C0DEA7DF-A502-4438-957F-1C56656565C9}" srcOrd="2" destOrd="0" presId="urn:microsoft.com/office/officeart/2005/8/layout/hList1"/>
    <dgm:cxn modelId="{CE936A34-1ACE-4F7D-B623-E49CB1B420C4}" type="presParOf" srcId="{C0DEA7DF-A502-4438-957F-1C56656565C9}" destId="{4662EEAB-BC1E-4AA6-B8FE-7B7CB84A9503}" srcOrd="0" destOrd="0" presId="urn:microsoft.com/office/officeart/2005/8/layout/hList1"/>
    <dgm:cxn modelId="{BC71824A-8382-4028-8D92-D27F9FC28722}" type="presParOf" srcId="{C0DEA7DF-A502-4438-957F-1C56656565C9}" destId="{7C9E4950-64CA-430D-966F-ECAE44C4A0EC}"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66AD68-FBCD-4B7C-9590-2807071CE17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DFD523-BA87-45FD-979D-82660C501EE0}">
      <dgm:prSet/>
      <dgm:spPr/>
      <dgm:t>
        <a:bodyPr/>
        <a:lstStyle/>
        <a:p>
          <a:r>
            <a:rPr lang="en-GB"/>
            <a:t>RECON is carried out manually by the branch managers or their assistants daily and takes an average of thirty minutes to conclude it for an ATM.</a:t>
          </a:r>
          <a:endParaRPr lang="en-US"/>
        </a:p>
      </dgm:t>
    </dgm:pt>
    <dgm:pt modelId="{D26CCB76-3B2F-4D18-8ADD-F9DA742F705C}" type="parTrans" cxnId="{9EA55448-0744-4993-BF0B-360405E9C336}">
      <dgm:prSet/>
      <dgm:spPr/>
      <dgm:t>
        <a:bodyPr/>
        <a:lstStyle/>
        <a:p>
          <a:endParaRPr lang="en-US"/>
        </a:p>
      </dgm:t>
    </dgm:pt>
    <dgm:pt modelId="{B3107036-D485-4CBB-8040-C7D503D97A6E}" type="sibTrans" cxnId="{9EA55448-0744-4993-BF0B-360405E9C336}">
      <dgm:prSet/>
      <dgm:spPr/>
      <dgm:t>
        <a:bodyPr/>
        <a:lstStyle/>
        <a:p>
          <a:endParaRPr lang="en-US"/>
        </a:p>
      </dgm:t>
    </dgm:pt>
    <dgm:pt modelId="{DF773527-6DCF-4BEB-8666-C9204D137944}">
      <dgm:prSet/>
      <dgm:spPr/>
      <dgm:t>
        <a:bodyPr/>
        <a:lstStyle/>
        <a:p>
          <a:r>
            <a:rPr lang="en-GB"/>
            <a:t>Branches an average of seven (7) ATMs within their custody which must be reconciled daily if transactions take place on them. This process is carried out in over 600 branches of the bank.</a:t>
          </a:r>
          <a:endParaRPr lang="en-US"/>
        </a:p>
      </dgm:t>
    </dgm:pt>
    <dgm:pt modelId="{3AF80E44-FB66-4EC0-BA5D-276685DCF583}" type="parTrans" cxnId="{3BF541EA-BB27-4DEB-9EC9-137A20FC0403}">
      <dgm:prSet/>
      <dgm:spPr/>
      <dgm:t>
        <a:bodyPr/>
        <a:lstStyle/>
        <a:p>
          <a:endParaRPr lang="en-US"/>
        </a:p>
      </dgm:t>
    </dgm:pt>
    <dgm:pt modelId="{5305A801-8407-4DF4-98BA-D43FE70689B7}" type="sibTrans" cxnId="{3BF541EA-BB27-4DEB-9EC9-137A20FC0403}">
      <dgm:prSet/>
      <dgm:spPr/>
      <dgm:t>
        <a:bodyPr/>
        <a:lstStyle/>
        <a:p>
          <a:endParaRPr lang="en-US"/>
        </a:p>
      </dgm:t>
    </dgm:pt>
    <dgm:pt modelId="{B09D9BEB-ADB7-4A04-A051-732F72CA54CF}">
      <dgm:prSet/>
      <dgm:spPr/>
      <dgm:t>
        <a:bodyPr/>
        <a:lstStyle/>
        <a:p>
          <a:r>
            <a:rPr lang="en-GB"/>
            <a:t>This is equivalent to 3 hours 30 minutes spent on reconciliation by each branch.</a:t>
          </a:r>
          <a:endParaRPr lang="en-US"/>
        </a:p>
      </dgm:t>
    </dgm:pt>
    <dgm:pt modelId="{E082459F-AE0B-461A-8F45-021C677A73D6}" type="parTrans" cxnId="{53A45BA6-6F50-446C-99D5-165C5E24D92A}">
      <dgm:prSet/>
      <dgm:spPr/>
      <dgm:t>
        <a:bodyPr/>
        <a:lstStyle/>
        <a:p>
          <a:endParaRPr lang="en-US"/>
        </a:p>
      </dgm:t>
    </dgm:pt>
    <dgm:pt modelId="{A22807DB-37C1-41A9-9FA6-42779D386F6D}" type="sibTrans" cxnId="{53A45BA6-6F50-446C-99D5-165C5E24D92A}">
      <dgm:prSet/>
      <dgm:spPr/>
      <dgm:t>
        <a:bodyPr/>
        <a:lstStyle/>
        <a:p>
          <a:endParaRPr lang="en-US"/>
        </a:p>
      </dgm:t>
    </dgm:pt>
    <dgm:pt modelId="{37DDA20E-9BAF-4235-BD90-AEC2E926DBEA}">
      <dgm:prSet/>
      <dgm:spPr/>
      <dgm:t>
        <a:bodyPr/>
        <a:lstStyle/>
        <a:p>
          <a:r>
            <a:rPr lang="en-GB"/>
            <a:t>Most branches of the bank are inadequately staffed, and this results in pressure on staff to deliver this report while keeping up with the other operational functions.</a:t>
          </a:r>
          <a:endParaRPr lang="en-US"/>
        </a:p>
      </dgm:t>
    </dgm:pt>
    <dgm:pt modelId="{F8F0E30C-100D-417C-9466-C1CCC9927398}" type="parTrans" cxnId="{2C648FF9-72E1-457D-988B-BC7BF5F25176}">
      <dgm:prSet/>
      <dgm:spPr/>
      <dgm:t>
        <a:bodyPr/>
        <a:lstStyle/>
        <a:p>
          <a:endParaRPr lang="en-US"/>
        </a:p>
      </dgm:t>
    </dgm:pt>
    <dgm:pt modelId="{2B97B414-7C7E-4A6C-ABBB-0B61A36D24D2}" type="sibTrans" cxnId="{2C648FF9-72E1-457D-988B-BC7BF5F25176}">
      <dgm:prSet/>
      <dgm:spPr/>
      <dgm:t>
        <a:bodyPr/>
        <a:lstStyle/>
        <a:p>
          <a:endParaRPr lang="en-US"/>
        </a:p>
      </dgm:t>
    </dgm:pt>
    <dgm:pt modelId="{06F09FF7-72D9-4D6A-B4F2-D51FB9F96D82}">
      <dgm:prSet/>
      <dgm:spPr/>
      <dgm:t>
        <a:bodyPr/>
        <a:lstStyle/>
        <a:p>
          <a:r>
            <a:rPr lang="en-US"/>
            <a:t>Also, as with every manual process, this report is subject to errors due to its complexity.</a:t>
          </a:r>
        </a:p>
      </dgm:t>
    </dgm:pt>
    <dgm:pt modelId="{B5CA2EE9-4C78-4979-BF28-2BA23B028513}" type="parTrans" cxnId="{1E786D3D-926B-4F7E-8B9E-3A3A946BE4AD}">
      <dgm:prSet/>
      <dgm:spPr/>
      <dgm:t>
        <a:bodyPr/>
        <a:lstStyle/>
        <a:p>
          <a:endParaRPr lang="en-US"/>
        </a:p>
      </dgm:t>
    </dgm:pt>
    <dgm:pt modelId="{B97AC04B-4CFB-4004-8C94-475B32BBCD11}" type="sibTrans" cxnId="{1E786D3D-926B-4F7E-8B9E-3A3A946BE4AD}">
      <dgm:prSet/>
      <dgm:spPr/>
      <dgm:t>
        <a:bodyPr/>
        <a:lstStyle/>
        <a:p>
          <a:endParaRPr lang="en-US"/>
        </a:p>
      </dgm:t>
    </dgm:pt>
    <dgm:pt modelId="{909F8D4F-B0A5-44D7-957A-292881DE814B}" type="pres">
      <dgm:prSet presAssocID="{F666AD68-FBCD-4B7C-9590-2807071CE17F}" presName="root" presStyleCnt="0">
        <dgm:presLayoutVars>
          <dgm:dir/>
          <dgm:resizeHandles val="exact"/>
        </dgm:presLayoutVars>
      </dgm:prSet>
      <dgm:spPr/>
    </dgm:pt>
    <dgm:pt modelId="{354F3D2C-6130-42A3-9247-1E0287225722}" type="pres">
      <dgm:prSet presAssocID="{D2DFD523-BA87-45FD-979D-82660C501EE0}" presName="compNode" presStyleCnt="0"/>
      <dgm:spPr/>
    </dgm:pt>
    <dgm:pt modelId="{D61A9E69-C1A3-4D48-B5C6-6F3017BF6A0A}" type="pres">
      <dgm:prSet presAssocID="{D2DFD523-BA87-45FD-979D-82660C501EE0}" presName="bgRect" presStyleLbl="bgShp" presStyleIdx="0" presStyleCnt="5"/>
      <dgm:spPr/>
    </dgm:pt>
    <dgm:pt modelId="{A74A10F3-F156-4053-9D91-F6460646608D}" type="pres">
      <dgm:prSet presAssocID="{D2DFD523-BA87-45FD-979D-82660C501EE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A74AF20C-5ABE-4903-9739-E1C9CAD9E151}" type="pres">
      <dgm:prSet presAssocID="{D2DFD523-BA87-45FD-979D-82660C501EE0}" presName="spaceRect" presStyleCnt="0"/>
      <dgm:spPr/>
    </dgm:pt>
    <dgm:pt modelId="{2C0C895E-C2CE-411E-9E6A-61E4C02DD659}" type="pres">
      <dgm:prSet presAssocID="{D2DFD523-BA87-45FD-979D-82660C501EE0}" presName="parTx" presStyleLbl="revTx" presStyleIdx="0" presStyleCnt="5">
        <dgm:presLayoutVars>
          <dgm:chMax val="0"/>
          <dgm:chPref val="0"/>
        </dgm:presLayoutVars>
      </dgm:prSet>
      <dgm:spPr/>
    </dgm:pt>
    <dgm:pt modelId="{A59A964E-BE26-4CFA-A559-ADC154B6F249}" type="pres">
      <dgm:prSet presAssocID="{B3107036-D485-4CBB-8040-C7D503D97A6E}" presName="sibTrans" presStyleCnt="0"/>
      <dgm:spPr/>
    </dgm:pt>
    <dgm:pt modelId="{7A2B719A-DA09-44D0-8596-BECF9A781B96}" type="pres">
      <dgm:prSet presAssocID="{DF773527-6DCF-4BEB-8666-C9204D137944}" presName="compNode" presStyleCnt="0"/>
      <dgm:spPr/>
    </dgm:pt>
    <dgm:pt modelId="{B10D3476-38ED-4938-BA81-322B94A5C864}" type="pres">
      <dgm:prSet presAssocID="{DF773527-6DCF-4BEB-8666-C9204D137944}" presName="bgRect" presStyleLbl="bgShp" presStyleIdx="1" presStyleCnt="5"/>
      <dgm:spPr/>
    </dgm:pt>
    <dgm:pt modelId="{92134E8E-DA4A-42F0-B036-F871D94A363F}" type="pres">
      <dgm:prSet presAssocID="{DF773527-6DCF-4BEB-8666-C9204D13794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25F0D7C6-78EC-43AE-9ED3-A00188FCE108}" type="pres">
      <dgm:prSet presAssocID="{DF773527-6DCF-4BEB-8666-C9204D137944}" presName="spaceRect" presStyleCnt="0"/>
      <dgm:spPr/>
    </dgm:pt>
    <dgm:pt modelId="{89079419-3749-4B99-94FF-E893E7DBD38D}" type="pres">
      <dgm:prSet presAssocID="{DF773527-6DCF-4BEB-8666-C9204D137944}" presName="parTx" presStyleLbl="revTx" presStyleIdx="1" presStyleCnt="5">
        <dgm:presLayoutVars>
          <dgm:chMax val="0"/>
          <dgm:chPref val="0"/>
        </dgm:presLayoutVars>
      </dgm:prSet>
      <dgm:spPr/>
    </dgm:pt>
    <dgm:pt modelId="{74D327BB-0E27-4ACE-9A0A-E6666265B877}" type="pres">
      <dgm:prSet presAssocID="{5305A801-8407-4DF4-98BA-D43FE70689B7}" presName="sibTrans" presStyleCnt="0"/>
      <dgm:spPr/>
    </dgm:pt>
    <dgm:pt modelId="{05D5A908-636E-45FD-A0FF-1EC4BEF9FB67}" type="pres">
      <dgm:prSet presAssocID="{B09D9BEB-ADB7-4A04-A051-732F72CA54CF}" presName="compNode" presStyleCnt="0"/>
      <dgm:spPr/>
    </dgm:pt>
    <dgm:pt modelId="{0477471A-F8BE-4BA3-B999-E1B526954927}" type="pres">
      <dgm:prSet presAssocID="{B09D9BEB-ADB7-4A04-A051-732F72CA54CF}" presName="bgRect" presStyleLbl="bgShp" presStyleIdx="2" presStyleCnt="5"/>
      <dgm:spPr/>
    </dgm:pt>
    <dgm:pt modelId="{44BBE691-95AE-4A75-92BC-E290D2A0DC3D}" type="pres">
      <dgm:prSet presAssocID="{B09D9BEB-ADB7-4A04-A051-732F72CA54C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ck"/>
        </a:ext>
      </dgm:extLst>
    </dgm:pt>
    <dgm:pt modelId="{B070377B-5F1D-4E0A-8AF0-3D7D59D67263}" type="pres">
      <dgm:prSet presAssocID="{B09D9BEB-ADB7-4A04-A051-732F72CA54CF}" presName="spaceRect" presStyleCnt="0"/>
      <dgm:spPr/>
    </dgm:pt>
    <dgm:pt modelId="{AF9F3D5E-662E-419D-839B-4B659A00C408}" type="pres">
      <dgm:prSet presAssocID="{B09D9BEB-ADB7-4A04-A051-732F72CA54CF}" presName="parTx" presStyleLbl="revTx" presStyleIdx="2" presStyleCnt="5">
        <dgm:presLayoutVars>
          <dgm:chMax val="0"/>
          <dgm:chPref val="0"/>
        </dgm:presLayoutVars>
      </dgm:prSet>
      <dgm:spPr/>
    </dgm:pt>
    <dgm:pt modelId="{9BD88B51-3F1D-4497-819C-9049029FF80D}" type="pres">
      <dgm:prSet presAssocID="{A22807DB-37C1-41A9-9FA6-42779D386F6D}" presName="sibTrans" presStyleCnt="0"/>
      <dgm:spPr/>
    </dgm:pt>
    <dgm:pt modelId="{860FF54A-71F1-4063-BD62-608C05E19D8B}" type="pres">
      <dgm:prSet presAssocID="{37DDA20E-9BAF-4235-BD90-AEC2E926DBEA}" presName="compNode" presStyleCnt="0"/>
      <dgm:spPr/>
    </dgm:pt>
    <dgm:pt modelId="{02F6CF86-F9D3-426A-A952-335ED15A6556}" type="pres">
      <dgm:prSet presAssocID="{37DDA20E-9BAF-4235-BD90-AEC2E926DBEA}" presName="bgRect" presStyleLbl="bgShp" presStyleIdx="3" presStyleCnt="5"/>
      <dgm:spPr/>
    </dgm:pt>
    <dgm:pt modelId="{73A804A3-38D3-4865-B8BD-777BD08A372D}" type="pres">
      <dgm:prSet presAssocID="{37DDA20E-9BAF-4235-BD90-AEC2E926DBE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11D6081C-F58E-4517-BFC2-80036D9E5C88}" type="pres">
      <dgm:prSet presAssocID="{37DDA20E-9BAF-4235-BD90-AEC2E926DBEA}" presName="spaceRect" presStyleCnt="0"/>
      <dgm:spPr/>
    </dgm:pt>
    <dgm:pt modelId="{A72FDF6E-C290-41D3-BF28-241C380F6078}" type="pres">
      <dgm:prSet presAssocID="{37DDA20E-9BAF-4235-BD90-AEC2E926DBEA}" presName="parTx" presStyleLbl="revTx" presStyleIdx="3" presStyleCnt="5">
        <dgm:presLayoutVars>
          <dgm:chMax val="0"/>
          <dgm:chPref val="0"/>
        </dgm:presLayoutVars>
      </dgm:prSet>
      <dgm:spPr/>
    </dgm:pt>
    <dgm:pt modelId="{FCDDF7E4-0F60-4664-A76D-139AEAFD6AAF}" type="pres">
      <dgm:prSet presAssocID="{2B97B414-7C7E-4A6C-ABBB-0B61A36D24D2}" presName="sibTrans" presStyleCnt="0"/>
      <dgm:spPr/>
    </dgm:pt>
    <dgm:pt modelId="{710827D9-EA90-4EC6-8747-0C3D64C82AA3}" type="pres">
      <dgm:prSet presAssocID="{06F09FF7-72D9-4D6A-B4F2-D51FB9F96D82}" presName="compNode" presStyleCnt="0"/>
      <dgm:spPr/>
    </dgm:pt>
    <dgm:pt modelId="{8C52CB7B-EDE8-4650-BA78-7DA0E5D8B5A2}" type="pres">
      <dgm:prSet presAssocID="{06F09FF7-72D9-4D6A-B4F2-D51FB9F96D82}" presName="bgRect" presStyleLbl="bgShp" presStyleIdx="4" presStyleCnt="5"/>
      <dgm:spPr/>
    </dgm:pt>
    <dgm:pt modelId="{5CC494BE-BB32-44A8-878C-F7631F04EAD0}" type="pres">
      <dgm:prSet presAssocID="{06F09FF7-72D9-4D6A-B4F2-D51FB9F96D8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Irritant"/>
        </a:ext>
      </dgm:extLst>
    </dgm:pt>
    <dgm:pt modelId="{18E3CE90-3D53-4003-981D-7C12EB64B42F}" type="pres">
      <dgm:prSet presAssocID="{06F09FF7-72D9-4D6A-B4F2-D51FB9F96D82}" presName="spaceRect" presStyleCnt="0"/>
      <dgm:spPr/>
    </dgm:pt>
    <dgm:pt modelId="{81ECF479-2AF6-449C-9F4C-D842C2553ED9}" type="pres">
      <dgm:prSet presAssocID="{06F09FF7-72D9-4D6A-B4F2-D51FB9F96D82}" presName="parTx" presStyleLbl="revTx" presStyleIdx="4" presStyleCnt="5">
        <dgm:presLayoutVars>
          <dgm:chMax val="0"/>
          <dgm:chPref val="0"/>
        </dgm:presLayoutVars>
      </dgm:prSet>
      <dgm:spPr/>
    </dgm:pt>
  </dgm:ptLst>
  <dgm:cxnLst>
    <dgm:cxn modelId="{B87DED1B-BB67-4C68-AF85-199FDD5A75FC}" type="presOf" srcId="{F666AD68-FBCD-4B7C-9590-2807071CE17F}" destId="{909F8D4F-B0A5-44D7-957A-292881DE814B}" srcOrd="0" destOrd="0" presId="urn:microsoft.com/office/officeart/2018/2/layout/IconVerticalSolidList"/>
    <dgm:cxn modelId="{FFED0C2D-971D-40B3-8739-BCF7D4DF77CD}" type="presOf" srcId="{B09D9BEB-ADB7-4A04-A051-732F72CA54CF}" destId="{AF9F3D5E-662E-419D-839B-4B659A00C408}" srcOrd="0" destOrd="0" presId="urn:microsoft.com/office/officeart/2018/2/layout/IconVerticalSolidList"/>
    <dgm:cxn modelId="{1E786D3D-926B-4F7E-8B9E-3A3A946BE4AD}" srcId="{F666AD68-FBCD-4B7C-9590-2807071CE17F}" destId="{06F09FF7-72D9-4D6A-B4F2-D51FB9F96D82}" srcOrd="4" destOrd="0" parTransId="{B5CA2EE9-4C78-4979-BF28-2BA23B028513}" sibTransId="{B97AC04B-4CFB-4004-8C94-475B32BBCD11}"/>
    <dgm:cxn modelId="{9EA55448-0744-4993-BF0B-360405E9C336}" srcId="{F666AD68-FBCD-4B7C-9590-2807071CE17F}" destId="{D2DFD523-BA87-45FD-979D-82660C501EE0}" srcOrd="0" destOrd="0" parTransId="{D26CCB76-3B2F-4D18-8ADD-F9DA742F705C}" sibTransId="{B3107036-D485-4CBB-8040-C7D503D97A6E}"/>
    <dgm:cxn modelId="{6C171998-0F47-4E37-88E4-0FC0E40D80E5}" type="presOf" srcId="{37DDA20E-9BAF-4235-BD90-AEC2E926DBEA}" destId="{A72FDF6E-C290-41D3-BF28-241C380F6078}" srcOrd="0" destOrd="0" presId="urn:microsoft.com/office/officeart/2018/2/layout/IconVerticalSolidList"/>
    <dgm:cxn modelId="{414CF89D-415D-40BC-B48B-E6280B9ECF7A}" type="presOf" srcId="{DF773527-6DCF-4BEB-8666-C9204D137944}" destId="{89079419-3749-4B99-94FF-E893E7DBD38D}" srcOrd="0" destOrd="0" presId="urn:microsoft.com/office/officeart/2018/2/layout/IconVerticalSolidList"/>
    <dgm:cxn modelId="{53A45BA6-6F50-446C-99D5-165C5E24D92A}" srcId="{F666AD68-FBCD-4B7C-9590-2807071CE17F}" destId="{B09D9BEB-ADB7-4A04-A051-732F72CA54CF}" srcOrd="2" destOrd="0" parTransId="{E082459F-AE0B-461A-8F45-021C677A73D6}" sibTransId="{A22807DB-37C1-41A9-9FA6-42779D386F6D}"/>
    <dgm:cxn modelId="{20214BC1-E923-4E9B-AA4A-D22DF08B693F}" type="presOf" srcId="{06F09FF7-72D9-4D6A-B4F2-D51FB9F96D82}" destId="{81ECF479-2AF6-449C-9F4C-D842C2553ED9}" srcOrd="0" destOrd="0" presId="urn:microsoft.com/office/officeart/2018/2/layout/IconVerticalSolidList"/>
    <dgm:cxn modelId="{3BF541EA-BB27-4DEB-9EC9-137A20FC0403}" srcId="{F666AD68-FBCD-4B7C-9590-2807071CE17F}" destId="{DF773527-6DCF-4BEB-8666-C9204D137944}" srcOrd="1" destOrd="0" parTransId="{3AF80E44-FB66-4EC0-BA5D-276685DCF583}" sibTransId="{5305A801-8407-4DF4-98BA-D43FE70689B7}"/>
    <dgm:cxn modelId="{2C648FF9-72E1-457D-988B-BC7BF5F25176}" srcId="{F666AD68-FBCD-4B7C-9590-2807071CE17F}" destId="{37DDA20E-9BAF-4235-BD90-AEC2E926DBEA}" srcOrd="3" destOrd="0" parTransId="{F8F0E30C-100D-417C-9466-C1CCC9927398}" sibTransId="{2B97B414-7C7E-4A6C-ABBB-0B61A36D24D2}"/>
    <dgm:cxn modelId="{C3CBEFFE-8931-41D5-B1D8-80AD91598FBE}" type="presOf" srcId="{D2DFD523-BA87-45FD-979D-82660C501EE0}" destId="{2C0C895E-C2CE-411E-9E6A-61E4C02DD659}" srcOrd="0" destOrd="0" presId="urn:microsoft.com/office/officeart/2018/2/layout/IconVerticalSolidList"/>
    <dgm:cxn modelId="{54249ECC-0354-4A2E-9F0F-DB1EF2FCEB0B}" type="presParOf" srcId="{909F8D4F-B0A5-44D7-957A-292881DE814B}" destId="{354F3D2C-6130-42A3-9247-1E0287225722}" srcOrd="0" destOrd="0" presId="urn:microsoft.com/office/officeart/2018/2/layout/IconVerticalSolidList"/>
    <dgm:cxn modelId="{1F81B369-37FC-464B-9AAF-5BEB5B211180}" type="presParOf" srcId="{354F3D2C-6130-42A3-9247-1E0287225722}" destId="{D61A9E69-C1A3-4D48-B5C6-6F3017BF6A0A}" srcOrd="0" destOrd="0" presId="urn:microsoft.com/office/officeart/2018/2/layout/IconVerticalSolidList"/>
    <dgm:cxn modelId="{7970D1EA-F796-415F-8C98-199C50C2082A}" type="presParOf" srcId="{354F3D2C-6130-42A3-9247-1E0287225722}" destId="{A74A10F3-F156-4053-9D91-F6460646608D}" srcOrd="1" destOrd="0" presId="urn:microsoft.com/office/officeart/2018/2/layout/IconVerticalSolidList"/>
    <dgm:cxn modelId="{E8DECF48-C10D-446A-846B-21AFA86E076B}" type="presParOf" srcId="{354F3D2C-6130-42A3-9247-1E0287225722}" destId="{A74AF20C-5ABE-4903-9739-E1C9CAD9E151}" srcOrd="2" destOrd="0" presId="urn:microsoft.com/office/officeart/2018/2/layout/IconVerticalSolidList"/>
    <dgm:cxn modelId="{D3B48C17-21F9-400D-A1E6-62E77A5A1877}" type="presParOf" srcId="{354F3D2C-6130-42A3-9247-1E0287225722}" destId="{2C0C895E-C2CE-411E-9E6A-61E4C02DD659}" srcOrd="3" destOrd="0" presId="urn:microsoft.com/office/officeart/2018/2/layout/IconVerticalSolidList"/>
    <dgm:cxn modelId="{84640D3F-CE6B-4714-B3BC-C484D2A60F01}" type="presParOf" srcId="{909F8D4F-B0A5-44D7-957A-292881DE814B}" destId="{A59A964E-BE26-4CFA-A559-ADC154B6F249}" srcOrd="1" destOrd="0" presId="urn:microsoft.com/office/officeart/2018/2/layout/IconVerticalSolidList"/>
    <dgm:cxn modelId="{2D0043FA-2F0E-45A7-93D3-EBBEAAF2F7A1}" type="presParOf" srcId="{909F8D4F-B0A5-44D7-957A-292881DE814B}" destId="{7A2B719A-DA09-44D0-8596-BECF9A781B96}" srcOrd="2" destOrd="0" presId="urn:microsoft.com/office/officeart/2018/2/layout/IconVerticalSolidList"/>
    <dgm:cxn modelId="{F42FC3C2-6BD3-418C-B983-34DC19EC4B59}" type="presParOf" srcId="{7A2B719A-DA09-44D0-8596-BECF9A781B96}" destId="{B10D3476-38ED-4938-BA81-322B94A5C864}" srcOrd="0" destOrd="0" presId="urn:microsoft.com/office/officeart/2018/2/layout/IconVerticalSolidList"/>
    <dgm:cxn modelId="{DA17179B-214E-4E4A-9248-AFDB03258F3B}" type="presParOf" srcId="{7A2B719A-DA09-44D0-8596-BECF9A781B96}" destId="{92134E8E-DA4A-42F0-B036-F871D94A363F}" srcOrd="1" destOrd="0" presId="urn:microsoft.com/office/officeart/2018/2/layout/IconVerticalSolidList"/>
    <dgm:cxn modelId="{1F662F97-33CE-4EA7-8334-05226EB8B06B}" type="presParOf" srcId="{7A2B719A-DA09-44D0-8596-BECF9A781B96}" destId="{25F0D7C6-78EC-43AE-9ED3-A00188FCE108}" srcOrd="2" destOrd="0" presId="urn:microsoft.com/office/officeart/2018/2/layout/IconVerticalSolidList"/>
    <dgm:cxn modelId="{C5FF2AB7-AA7A-44DC-857F-9971353FAC60}" type="presParOf" srcId="{7A2B719A-DA09-44D0-8596-BECF9A781B96}" destId="{89079419-3749-4B99-94FF-E893E7DBD38D}" srcOrd="3" destOrd="0" presId="urn:microsoft.com/office/officeart/2018/2/layout/IconVerticalSolidList"/>
    <dgm:cxn modelId="{5510D131-44B6-415B-9810-E1381C875FFE}" type="presParOf" srcId="{909F8D4F-B0A5-44D7-957A-292881DE814B}" destId="{74D327BB-0E27-4ACE-9A0A-E6666265B877}" srcOrd="3" destOrd="0" presId="urn:microsoft.com/office/officeart/2018/2/layout/IconVerticalSolidList"/>
    <dgm:cxn modelId="{5E08A915-63EF-4ECF-804A-0D12D2B5D696}" type="presParOf" srcId="{909F8D4F-B0A5-44D7-957A-292881DE814B}" destId="{05D5A908-636E-45FD-A0FF-1EC4BEF9FB67}" srcOrd="4" destOrd="0" presId="urn:microsoft.com/office/officeart/2018/2/layout/IconVerticalSolidList"/>
    <dgm:cxn modelId="{ECE6D5D8-A8C3-4DF5-A26D-32D608A0D006}" type="presParOf" srcId="{05D5A908-636E-45FD-A0FF-1EC4BEF9FB67}" destId="{0477471A-F8BE-4BA3-B999-E1B526954927}" srcOrd="0" destOrd="0" presId="urn:microsoft.com/office/officeart/2018/2/layout/IconVerticalSolidList"/>
    <dgm:cxn modelId="{6BB069B8-56BE-4332-B490-3D6724708C31}" type="presParOf" srcId="{05D5A908-636E-45FD-A0FF-1EC4BEF9FB67}" destId="{44BBE691-95AE-4A75-92BC-E290D2A0DC3D}" srcOrd="1" destOrd="0" presId="urn:microsoft.com/office/officeart/2018/2/layout/IconVerticalSolidList"/>
    <dgm:cxn modelId="{3EAD6DF8-6EAD-4000-9771-CB824B93484F}" type="presParOf" srcId="{05D5A908-636E-45FD-A0FF-1EC4BEF9FB67}" destId="{B070377B-5F1D-4E0A-8AF0-3D7D59D67263}" srcOrd="2" destOrd="0" presId="urn:microsoft.com/office/officeart/2018/2/layout/IconVerticalSolidList"/>
    <dgm:cxn modelId="{132B5A8B-7226-493B-A8F3-2C4631E47C9F}" type="presParOf" srcId="{05D5A908-636E-45FD-A0FF-1EC4BEF9FB67}" destId="{AF9F3D5E-662E-419D-839B-4B659A00C408}" srcOrd="3" destOrd="0" presId="urn:microsoft.com/office/officeart/2018/2/layout/IconVerticalSolidList"/>
    <dgm:cxn modelId="{BE0B0722-6484-4B48-AE16-D0ACC7B0B3C0}" type="presParOf" srcId="{909F8D4F-B0A5-44D7-957A-292881DE814B}" destId="{9BD88B51-3F1D-4497-819C-9049029FF80D}" srcOrd="5" destOrd="0" presId="urn:microsoft.com/office/officeart/2018/2/layout/IconVerticalSolidList"/>
    <dgm:cxn modelId="{71319C08-20D3-4FED-B067-FA5162A9AAEC}" type="presParOf" srcId="{909F8D4F-B0A5-44D7-957A-292881DE814B}" destId="{860FF54A-71F1-4063-BD62-608C05E19D8B}" srcOrd="6" destOrd="0" presId="urn:microsoft.com/office/officeart/2018/2/layout/IconVerticalSolidList"/>
    <dgm:cxn modelId="{8976A9C0-3665-4160-8109-3141C26C4267}" type="presParOf" srcId="{860FF54A-71F1-4063-BD62-608C05E19D8B}" destId="{02F6CF86-F9D3-426A-A952-335ED15A6556}" srcOrd="0" destOrd="0" presId="urn:microsoft.com/office/officeart/2018/2/layout/IconVerticalSolidList"/>
    <dgm:cxn modelId="{C96AD4D6-D656-4FFB-A0B8-FA2055983542}" type="presParOf" srcId="{860FF54A-71F1-4063-BD62-608C05E19D8B}" destId="{73A804A3-38D3-4865-B8BD-777BD08A372D}" srcOrd="1" destOrd="0" presId="urn:microsoft.com/office/officeart/2018/2/layout/IconVerticalSolidList"/>
    <dgm:cxn modelId="{9D9C5A28-3C65-425B-8F8F-702572581FD5}" type="presParOf" srcId="{860FF54A-71F1-4063-BD62-608C05E19D8B}" destId="{11D6081C-F58E-4517-BFC2-80036D9E5C88}" srcOrd="2" destOrd="0" presId="urn:microsoft.com/office/officeart/2018/2/layout/IconVerticalSolidList"/>
    <dgm:cxn modelId="{4644AC09-5451-4018-9023-A90D6763D26F}" type="presParOf" srcId="{860FF54A-71F1-4063-BD62-608C05E19D8B}" destId="{A72FDF6E-C290-41D3-BF28-241C380F6078}" srcOrd="3" destOrd="0" presId="urn:microsoft.com/office/officeart/2018/2/layout/IconVerticalSolidList"/>
    <dgm:cxn modelId="{066419C7-0564-429F-A861-C6BC61DB3AD5}" type="presParOf" srcId="{909F8D4F-B0A5-44D7-957A-292881DE814B}" destId="{FCDDF7E4-0F60-4664-A76D-139AEAFD6AAF}" srcOrd="7" destOrd="0" presId="urn:microsoft.com/office/officeart/2018/2/layout/IconVerticalSolidList"/>
    <dgm:cxn modelId="{4E03C828-3B4E-4C7E-9354-2F8D171B545D}" type="presParOf" srcId="{909F8D4F-B0A5-44D7-957A-292881DE814B}" destId="{710827D9-EA90-4EC6-8747-0C3D64C82AA3}" srcOrd="8" destOrd="0" presId="urn:microsoft.com/office/officeart/2018/2/layout/IconVerticalSolidList"/>
    <dgm:cxn modelId="{B7B4708F-E5BD-48B9-8BE5-AA172342ADF0}" type="presParOf" srcId="{710827D9-EA90-4EC6-8747-0C3D64C82AA3}" destId="{8C52CB7B-EDE8-4650-BA78-7DA0E5D8B5A2}" srcOrd="0" destOrd="0" presId="urn:microsoft.com/office/officeart/2018/2/layout/IconVerticalSolidList"/>
    <dgm:cxn modelId="{5C7CE0F1-76DC-44D9-8DB4-829B07A8D253}" type="presParOf" srcId="{710827D9-EA90-4EC6-8747-0C3D64C82AA3}" destId="{5CC494BE-BB32-44A8-878C-F7631F04EAD0}" srcOrd="1" destOrd="0" presId="urn:microsoft.com/office/officeart/2018/2/layout/IconVerticalSolidList"/>
    <dgm:cxn modelId="{0B5E2320-180C-4C54-864D-9094FAC493C0}" type="presParOf" srcId="{710827D9-EA90-4EC6-8747-0C3D64C82AA3}" destId="{18E3CE90-3D53-4003-981D-7C12EB64B42F}" srcOrd="2" destOrd="0" presId="urn:microsoft.com/office/officeart/2018/2/layout/IconVerticalSolidList"/>
    <dgm:cxn modelId="{7FEB3272-569C-43CB-8475-3F81B032F7D1}" type="presParOf" srcId="{710827D9-EA90-4EC6-8747-0C3D64C82AA3}" destId="{81ECF479-2AF6-449C-9F4C-D842C2553ED9}"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9A7C4E-D068-4A13-98CB-37456C75F51F}"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667E1496-7978-4C2C-9448-ED821D86D579}">
      <dgm:prSet/>
      <dgm:spPr/>
      <dgm:t>
        <a:bodyPr/>
        <a:lstStyle/>
        <a:p>
          <a:r>
            <a:rPr lang="en-US"/>
            <a:t>To automate the RECON of ATMs and the generation of the report.</a:t>
          </a:r>
        </a:p>
      </dgm:t>
    </dgm:pt>
    <dgm:pt modelId="{A20CC4F4-5577-409A-8680-BC67A6E3546F}" type="parTrans" cxnId="{409341CB-1776-4CF8-943D-3A81D18584B0}">
      <dgm:prSet/>
      <dgm:spPr/>
      <dgm:t>
        <a:bodyPr/>
        <a:lstStyle/>
        <a:p>
          <a:endParaRPr lang="en-US"/>
        </a:p>
      </dgm:t>
    </dgm:pt>
    <dgm:pt modelId="{A16A9E62-6A44-4ED2-B729-994204A03565}" type="sibTrans" cxnId="{409341CB-1776-4CF8-943D-3A81D18584B0}">
      <dgm:prSet/>
      <dgm:spPr/>
      <dgm:t>
        <a:bodyPr/>
        <a:lstStyle/>
        <a:p>
          <a:endParaRPr lang="en-US"/>
        </a:p>
      </dgm:t>
    </dgm:pt>
    <dgm:pt modelId="{746568A5-4FDF-47DD-9753-2D426FC8FC35}">
      <dgm:prSet/>
      <dgm:spPr/>
      <dgm:t>
        <a:bodyPr/>
        <a:lstStyle/>
        <a:p>
          <a:r>
            <a:rPr lang="en-US"/>
            <a:t>To achieve a reduction in time taken from 30 minutes to 30 seconds for each ATM, which is equivalent to 98.3% improvement on the current process.</a:t>
          </a:r>
        </a:p>
      </dgm:t>
    </dgm:pt>
    <dgm:pt modelId="{AD51F3C8-960E-4115-84FD-9DAAC6E2C441}" type="parTrans" cxnId="{FAF4B317-231E-47F8-9012-9B2951E3E79D}">
      <dgm:prSet/>
      <dgm:spPr/>
      <dgm:t>
        <a:bodyPr/>
        <a:lstStyle/>
        <a:p>
          <a:endParaRPr lang="en-US"/>
        </a:p>
      </dgm:t>
    </dgm:pt>
    <dgm:pt modelId="{A148C39A-7568-4BC8-9102-31D3B02C67C0}" type="sibTrans" cxnId="{FAF4B317-231E-47F8-9012-9B2951E3E79D}">
      <dgm:prSet/>
      <dgm:spPr/>
      <dgm:t>
        <a:bodyPr/>
        <a:lstStyle/>
        <a:p>
          <a:endParaRPr lang="en-US"/>
        </a:p>
      </dgm:t>
    </dgm:pt>
    <dgm:pt modelId="{B2D8BEC5-2BF8-4A3A-929E-27887EFEEE66}">
      <dgm:prSet/>
      <dgm:spPr/>
      <dgm:t>
        <a:bodyPr/>
        <a:lstStyle/>
        <a:p>
          <a:r>
            <a:rPr lang="en-US"/>
            <a:t>To eliminate human error in the process by limiting(or eliminating) manual processes.</a:t>
          </a:r>
        </a:p>
      </dgm:t>
    </dgm:pt>
    <dgm:pt modelId="{648FC3C7-FD06-487E-896B-0F11A6F5F643}" type="parTrans" cxnId="{7D2ABC55-4442-4032-B819-5D204D2595C7}">
      <dgm:prSet/>
      <dgm:spPr/>
      <dgm:t>
        <a:bodyPr/>
        <a:lstStyle/>
        <a:p>
          <a:endParaRPr lang="en-US"/>
        </a:p>
      </dgm:t>
    </dgm:pt>
    <dgm:pt modelId="{6F22DC9B-D293-439C-93AA-A4F9BA3D4B23}" type="sibTrans" cxnId="{7D2ABC55-4442-4032-B819-5D204D2595C7}">
      <dgm:prSet/>
      <dgm:spPr/>
      <dgm:t>
        <a:bodyPr/>
        <a:lstStyle/>
        <a:p>
          <a:endParaRPr lang="en-US"/>
        </a:p>
      </dgm:t>
    </dgm:pt>
    <dgm:pt modelId="{AC8AA9BD-9996-47FC-9191-DB1C5288246D}" type="pres">
      <dgm:prSet presAssocID="{B19A7C4E-D068-4A13-98CB-37456C75F51F}" presName="Name0" presStyleCnt="0">
        <dgm:presLayoutVars>
          <dgm:dir/>
          <dgm:animLvl val="lvl"/>
          <dgm:resizeHandles val="exact"/>
        </dgm:presLayoutVars>
      </dgm:prSet>
      <dgm:spPr/>
    </dgm:pt>
    <dgm:pt modelId="{7C714960-AE66-409A-AA3B-C71F73EB32B6}" type="pres">
      <dgm:prSet presAssocID="{B2D8BEC5-2BF8-4A3A-929E-27887EFEEE66}" presName="boxAndChildren" presStyleCnt="0"/>
      <dgm:spPr/>
    </dgm:pt>
    <dgm:pt modelId="{81CF4959-F786-4743-89FC-70F389961DA0}" type="pres">
      <dgm:prSet presAssocID="{B2D8BEC5-2BF8-4A3A-929E-27887EFEEE66}" presName="parentTextBox" presStyleLbl="node1" presStyleIdx="0" presStyleCnt="3"/>
      <dgm:spPr/>
    </dgm:pt>
    <dgm:pt modelId="{D1DBC67B-EB99-4F3A-89C7-9CDBA9B6F0CB}" type="pres">
      <dgm:prSet presAssocID="{A148C39A-7568-4BC8-9102-31D3B02C67C0}" presName="sp" presStyleCnt="0"/>
      <dgm:spPr/>
    </dgm:pt>
    <dgm:pt modelId="{8319F621-8CA9-4889-AAA2-24B724208CFB}" type="pres">
      <dgm:prSet presAssocID="{746568A5-4FDF-47DD-9753-2D426FC8FC35}" presName="arrowAndChildren" presStyleCnt="0"/>
      <dgm:spPr/>
    </dgm:pt>
    <dgm:pt modelId="{644649A0-3DAF-4D31-81E2-F79FA06EF793}" type="pres">
      <dgm:prSet presAssocID="{746568A5-4FDF-47DD-9753-2D426FC8FC35}" presName="parentTextArrow" presStyleLbl="node1" presStyleIdx="1" presStyleCnt="3"/>
      <dgm:spPr/>
    </dgm:pt>
    <dgm:pt modelId="{7B3BEDDE-46B3-4037-9FFE-350AF80276EA}" type="pres">
      <dgm:prSet presAssocID="{A16A9E62-6A44-4ED2-B729-994204A03565}" presName="sp" presStyleCnt="0"/>
      <dgm:spPr/>
    </dgm:pt>
    <dgm:pt modelId="{39345678-6E0C-4C35-805D-2688F1D1C5C5}" type="pres">
      <dgm:prSet presAssocID="{667E1496-7978-4C2C-9448-ED821D86D579}" presName="arrowAndChildren" presStyleCnt="0"/>
      <dgm:spPr/>
    </dgm:pt>
    <dgm:pt modelId="{24CB2B66-DD73-4BB0-9E62-6A031DD645F8}" type="pres">
      <dgm:prSet presAssocID="{667E1496-7978-4C2C-9448-ED821D86D579}" presName="parentTextArrow" presStyleLbl="node1" presStyleIdx="2" presStyleCnt="3"/>
      <dgm:spPr/>
    </dgm:pt>
  </dgm:ptLst>
  <dgm:cxnLst>
    <dgm:cxn modelId="{FAF4B317-231E-47F8-9012-9B2951E3E79D}" srcId="{B19A7C4E-D068-4A13-98CB-37456C75F51F}" destId="{746568A5-4FDF-47DD-9753-2D426FC8FC35}" srcOrd="1" destOrd="0" parTransId="{AD51F3C8-960E-4115-84FD-9DAAC6E2C441}" sibTransId="{A148C39A-7568-4BC8-9102-31D3B02C67C0}"/>
    <dgm:cxn modelId="{E7492D49-4ACF-4F0E-BB36-E18834BF1D97}" type="presOf" srcId="{B19A7C4E-D068-4A13-98CB-37456C75F51F}" destId="{AC8AA9BD-9996-47FC-9191-DB1C5288246D}" srcOrd="0" destOrd="0" presId="urn:microsoft.com/office/officeart/2005/8/layout/process4"/>
    <dgm:cxn modelId="{7D2ABC55-4442-4032-B819-5D204D2595C7}" srcId="{B19A7C4E-D068-4A13-98CB-37456C75F51F}" destId="{B2D8BEC5-2BF8-4A3A-929E-27887EFEEE66}" srcOrd="2" destOrd="0" parTransId="{648FC3C7-FD06-487E-896B-0F11A6F5F643}" sibTransId="{6F22DC9B-D293-439C-93AA-A4F9BA3D4B23}"/>
    <dgm:cxn modelId="{9295277D-80B3-4166-BC7B-AE15ACB07F8A}" type="presOf" srcId="{B2D8BEC5-2BF8-4A3A-929E-27887EFEEE66}" destId="{81CF4959-F786-4743-89FC-70F389961DA0}" srcOrd="0" destOrd="0" presId="urn:microsoft.com/office/officeart/2005/8/layout/process4"/>
    <dgm:cxn modelId="{78F015B8-89AC-4A9D-9A7D-5BD2C4E71884}" type="presOf" srcId="{667E1496-7978-4C2C-9448-ED821D86D579}" destId="{24CB2B66-DD73-4BB0-9E62-6A031DD645F8}" srcOrd="0" destOrd="0" presId="urn:microsoft.com/office/officeart/2005/8/layout/process4"/>
    <dgm:cxn modelId="{409341CB-1776-4CF8-943D-3A81D18584B0}" srcId="{B19A7C4E-D068-4A13-98CB-37456C75F51F}" destId="{667E1496-7978-4C2C-9448-ED821D86D579}" srcOrd="0" destOrd="0" parTransId="{A20CC4F4-5577-409A-8680-BC67A6E3546F}" sibTransId="{A16A9E62-6A44-4ED2-B729-994204A03565}"/>
    <dgm:cxn modelId="{B918C4D7-701E-4FC0-B34D-31A78495D030}" type="presOf" srcId="{746568A5-4FDF-47DD-9753-2D426FC8FC35}" destId="{644649A0-3DAF-4D31-81E2-F79FA06EF793}" srcOrd="0" destOrd="0" presId="urn:microsoft.com/office/officeart/2005/8/layout/process4"/>
    <dgm:cxn modelId="{11A4DE6B-EDD0-4E41-9ABD-BDDF526F94C1}" type="presParOf" srcId="{AC8AA9BD-9996-47FC-9191-DB1C5288246D}" destId="{7C714960-AE66-409A-AA3B-C71F73EB32B6}" srcOrd="0" destOrd="0" presId="urn:microsoft.com/office/officeart/2005/8/layout/process4"/>
    <dgm:cxn modelId="{358482C1-6DF3-4BC4-BCFF-E386CAC21B48}" type="presParOf" srcId="{7C714960-AE66-409A-AA3B-C71F73EB32B6}" destId="{81CF4959-F786-4743-89FC-70F389961DA0}" srcOrd="0" destOrd="0" presId="urn:microsoft.com/office/officeart/2005/8/layout/process4"/>
    <dgm:cxn modelId="{C3275226-932A-4E1E-B1E5-649A847DF386}" type="presParOf" srcId="{AC8AA9BD-9996-47FC-9191-DB1C5288246D}" destId="{D1DBC67B-EB99-4F3A-89C7-9CDBA9B6F0CB}" srcOrd="1" destOrd="0" presId="urn:microsoft.com/office/officeart/2005/8/layout/process4"/>
    <dgm:cxn modelId="{54411003-A87C-4B5B-8BF7-E9D3D3CF3E2B}" type="presParOf" srcId="{AC8AA9BD-9996-47FC-9191-DB1C5288246D}" destId="{8319F621-8CA9-4889-AAA2-24B724208CFB}" srcOrd="2" destOrd="0" presId="urn:microsoft.com/office/officeart/2005/8/layout/process4"/>
    <dgm:cxn modelId="{D9EAEC17-F18B-4306-8422-79748924FC0E}" type="presParOf" srcId="{8319F621-8CA9-4889-AAA2-24B724208CFB}" destId="{644649A0-3DAF-4D31-81E2-F79FA06EF793}" srcOrd="0" destOrd="0" presId="urn:microsoft.com/office/officeart/2005/8/layout/process4"/>
    <dgm:cxn modelId="{01C87CA7-4B22-4346-B5F6-C8B4D3ACCC56}" type="presParOf" srcId="{AC8AA9BD-9996-47FC-9191-DB1C5288246D}" destId="{7B3BEDDE-46B3-4037-9FFE-350AF80276EA}" srcOrd="3" destOrd="0" presId="urn:microsoft.com/office/officeart/2005/8/layout/process4"/>
    <dgm:cxn modelId="{5F817316-CEE9-4003-AD6A-AF99BE963602}" type="presParOf" srcId="{AC8AA9BD-9996-47FC-9191-DB1C5288246D}" destId="{39345678-6E0C-4C35-805D-2688F1D1C5C5}" srcOrd="4" destOrd="0" presId="urn:microsoft.com/office/officeart/2005/8/layout/process4"/>
    <dgm:cxn modelId="{1139E49E-4328-436B-B57C-A3E812015887}" type="presParOf" srcId="{39345678-6E0C-4C35-805D-2688F1D1C5C5}" destId="{24CB2B66-DD73-4BB0-9E62-6A031DD645F8}"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AC6DC3-30E5-49B6-BAEF-05ED5CCBC13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6BB054D-0CC0-421D-A097-D065913B1BCF}">
      <dgm:prSet/>
      <dgm:spPr/>
      <dgm:t>
        <a:bodyPr/>
        <a:lstStyle/>
        <a:p>
          <a:r>
            <a:rPr lang="en-GB" b="1"/>
            <a:t>Time Saving</a:t>
          </a:r>
          <a:r>
            <a:rPr lang="en-GB"/>
            <a:t>: This model reduces the time required to perform RECON from thirty minutes to less one minute. This means more time for branch managers to perform other tasks and close on time.</a:t>
          </a:r>
          <a:endParaRPr lang="en-US"/>
        </a:p>
      </dgm:t>
    </dgm:pt>
    <dgm:pt modelId="{A08B37C1-4A9A-4989-9D4C-86FD6A8CDC8B}" type="parTrans" cxnId="{69F4C230-D145-4824-B889-31F7EAEFE220}">
      <dgm:prSet/>
      <dgm:spPr/>
      <dgm:t>
        <a:bodyPr/>
        <a:lstStyle/>
        <a:p>
          <a:endParaRPr lang="en-US"/>
        </a:p>
      </dgm:t>
    </dgm:pt>
    <dgm:pt modelId="{54E0CC0F-0CB4-4E21-8D18-7421CC9EF117}" type="sibTrans" cxnId="{69F4C230-D145-4824-B889-31F7EAEFE220}">
      <dgm:prSet/>
      <dgm:spPr/>
      <dgm:t>
        <a:bodyPr/>
        <a:lstStyle/>
        <a:p>
          <a:endParaRPr lang="en-US"/>
        </a:p>
      </dgm:t>
    </dgm:pt>
    <dgm:pt modelId="{1CABEA07-6F37-4880-BF9D-672FA922430F}">
      <dgm:prSet/>
      <dgm:spPr/>
      <dgm:t>
        <a:bodyPr/>
        <a:lstStyle/>
        <a:p>
          <a:r>
            <a:rPr lang="en-GB" b="1"/>
            <a:t>Reduction in Human Error</a:t>
          </a:r>
          <a:r>
            <a:rPr lang="en-GB"/>
            <a:t>: The model will reduce any human error that could result from manual performance of the RECON process. </a:t>
          </a:r>
          <a:endParaRPr lang="en-US"/>
        </a:p>
      </dgm:t>
    </dgm:pt>
    <dgm:pt modelId="{9D319052-4450-4DD5-A161-B760DDF7B84D}" type="parTrans" cxnId="{12531A00-CB0E-4035-99F7-BDA0B5A097F7}">
      <dgm:prSet/>
      <dgm:spPr/>
      <dgm:t>
        <a:bodyPr/>
        <a:lstStyle/>
        <a:p>
          <a:endParaRPr lang="en-US"/>
        </a:p>
      </dgm:t>
    </dgm:pt>
    <dgm:pt modelId="{42BAED95-184C-4C33-8F29-03CCB63CE08F}" type="sibTrans" cxnId="{12531A00-CB0E-4035-99F7-BDA0B5A097F7}">
      <dgm:prSet/>
      <dgm:spPr/>
      <dgm:t>
        <a:bodyPr/>
        <a:lstStyle/>
        <a:p>
          <a:endParaRPr lang="en-US"/>
        </a:p>
      </dgm:t>
    </dgm:pt>
    <dgm:pt modelId="{15F612DB-AEA9-4366-918B-B7F14BDEDD04}">
      <dgm:prSet/>
      <dgm:spPr/>
      <dgm:t>
        <a:bodyPr/>
        <a:lstStyle/>
        <a:p>
          <a:r>
            <a:rPr lang="en-GB" b="1"/>
            <a:t>More Efficient Analytics:</a:t>
          </a:r>
          <a:r>
            <a:rPr lang="en-GB"/>
            <a:t> The accurate RECON report will be made available to the various necessary stakeholders on time. They will provide management with more precise analytics.</a:t>
          </a:r>
          <a:endParaRPr lang="en-US"/>
        </a:p>
      </dgm:t>
    </dgm:pt>
    <dgm:pt modelId="{A6DC28A2-0200-4DE2-A494-C84DAC715A5B}" type="parTrans" cxnId="{68B18BB1-175B-401B-84E4-001CF87D6DE4}">
      <dgm:prSet/>
      <dgm:spPr/>
      <dgm:t>
        <a:bodyPr/>
        <a:lstStyle/>
        <a:p>
          <a:endParaRPr lang="en-US"/>
        </a:p>
      </dgm:t>
    </dgm:pt>
    <dgm:pt modelId="{5FE77E3B-7DD8-40D4-A919-FC7F02FE2C87}" type="sibTrans" cxnId="{68B18BB1-175B-401B-84E4-001CF87D6DE4}">
      <dgm:prSet/>
      <dgm:spPr/>
      <dgm:t>
        <a:bodyPr/>
        <a:lstStyle/>
        <a:p>
          <a:endParaRPr lang="en-US"/>
        </a:p>
      </dgm:t>
    </dgm:pt>
    <dgm:pt modelId="{410609CB-7D92-4D8A-A578-7DAECE0F81B5}">
      <dgm:prSet/>
      <dgm:spPr/>
      <dgm:t>
        <a:bodyPr/>
        <a:lstStyle/>
        <a:p>
          <a:r>
            <a:rPr lang="en-GB" b="1" dirty="0"/>
            <a:t>Human Capital Saving</a:t>
          </a:r>
          <a:r>
            <a:rPr lang="en-GB" dirty="0"/>
            <a:t>: The bank will be saving an average of </a:t>
          </a:r>
          <a:r>
            <a:rPr lang="en-GB" b="1" u="sng" dirty="0">
              <a:solidFill>
                <a:srgbClr val="0070C0"/>
              </a:solidFill>
            </a:rPr>
            <a:t>2 hours 57</a:t>
          </a:r>
          <a:r>
            <a:rPr lang="en-GB" dirty="0"/>
            <a:t> minutes of Branch Manager’s time. This time will be re-invested in other activities.</a:t>
          </a:r>
          <a:endParaRPr lang="en-US" dirty="0"/>
        </a:p>
      </dgm:t>
    </dgm:pt>
    <dgm:pt modelId="{3612E83A-DB88-4642-9273-FA25EA000C5E}" type="parTrans" cxnId="{068C0BDB-7E1A-4B63-B4EA-BF5A690D5EB1}">
      <dgm:prSet/>
      <dgm:spPr/>
      <dgm:t>
        <a:bodyPr/>
        <a:lstStyle/>
        <a:p>
          <a:endParaRPr lang="en-US"/>
        </a:p>
      </dgm:t>
    </dgm:pt>
    <dgm:pt modelId="{595A94C7-13DB-4343-96F3-0AD0D5AA078F}" type="sibTrans" cxnId="{068C0BDB-7E1A-4B63-B4EA-BF5A690D5EB1}">
      <dgm:prSet/>
      <dgm:spPr/>
      <dgm:t>
        <a:bodyPr/>
        <a:lstStyle/>
        <a:p>
          <a:endParaRPr lang="en-US"/>
        </a:p>
      </dgm:t>
    </dgm:pt>
    <dgm:pt modelId="{05128F98-6CAE-4208-A67B-1EEC7D84C908}" type="pres">
      <dgm:prSet presAssocID="{BCAC6DC3-30E5-49B6-BAEF-05ED5CCBC135}" presName="root" presStyleCnt="0">
        <dgm:presLayoutVars>
          <dgm:dir/>
          <dgm:resizeHandles val="exact"/>
        </dgm:presLayoutVars>
      </dgm:prSet>
      <dgm:spPr/>
    </dgm:pt>
    <dgm:pt modelId="{7A639003-5018-40F9-9080-50054612FFEC}" type="pres">
      <dgm:prSet presAssocID="{26BB054D-0CC0-421D-A097-D065913B1BCF}" presName="compNode" presStyleCnt="0"/>
      <dgm:spPr/>
    </dgm:pt>
    <dgm:pt modelId="{5E51BBEF-23BB-40FC-AAD0-F2A06E4E4CF4}" type="pres">
      <dgm:prSet presAssocID="{26BB054D-0CC0-421D-A097-D065913B1BCF}" presName="bgRect" presStyleLbl="bgShp" presStyleIdx="0" presStyleCnt="4"/>
      <dgm:spPr/>
    </dgm:pt>
    <dgm:pt modelId="{8C76E8C9-A13B-4636-A73F-CF5C77266CFF}" type="pres">
      <dgm:prSet presAssocID="{26BB054D-0CC0-421D-A097-D065913B1BC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0821DA6A-FD03-4190-83AD-AE3D3E229C95}" type="pres">
      <dgm:prSet presAssocID="{26BB054D-0CC0-421D-A097-D065913B1BCF}" presName="spaceRect" presStyleCnt="0"/>
      <dgm:spPr/>
    </dgm:pt>
    <dgm:pt modelId="{E019DE86-C69F-4167-8057-365559A0CA8B}" type="pres">
      <dgm:prSet presAssocID="{26BB054D-0CC0-421D-A097-D065913B1BCF}" presName="parTx" presStyleLbl="revTx" presStyleIdx="0" presStyleCnt="4">
        <dgm:presLayoutVars>
          <dgm:chMax val="0"/>
          <dgm:chPref val="0"/>
        </dgm:presLayoutVars>
      </dgm:prSet>
      <dgm:spPr/>
    </dgm:pt>
    <dgm:pt modelId="{5133DD25-BDF5-4956-AE04-28A06BB05637}" type="pres">
      <dgm:prSet presAssocID="{54E0CC0F-0CB4-4E21-8D18-7421CC9EF117}" presName="sibTrans" presStyleCnt="0"/>
      <dgm:spPr/>
    </dgm:pt>
    <dgm:pt modelId="{3CA2D670-DC79-4F01-A6B9-B06AE3DCC34E}" type="pres">
      <dgm:prSet presAssocID="{1CABEA07-6F37-4880-BF9D-672FA922430F}" presName="compNode" presStyleCnt="0"/>
      <dgm:spPr/>
    </dgm:pt>
    <dgm:pt modelId="{B4E07241-FE65-4EA3-804E-71A14A711A7C}" type="pres">
      <dgm:prSet presAssocID="{1CABEA07-6F37-4880-BF9D-672FA922430F}" presName="bgRect" presStyleLbl="bgShp" presStyleIdx="1" presStyleCnt="4"/>
      <dgm:spPr/>
    </dgm:pt>
    <dgm:pt modelId="{E996AA17-D7B0-48E6-81F9-A58B691CE535}" type="pres">
      <dgm:prSet presAssocID="{1CABEA07-6F37-4880-BF9D-672FA922430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1A4ED24E-F110-446D-92A3-6D0AF50C59D6}" type="pres">
      <dgm:prSet presAssocID="{1CABEA07-6F37-4880-BF9D-672FA922430F}" presName="spaceRect" presStyleCnt="0"/>
      <dgm:spPr/>
    </dgm:pt>
    <dgm:pt modelId="{8EC5D8A6-90E5-465B-A69C-460FAA9F250F}" type="pres">
      <dgm:prSet presAssocID="{1CABEA07-6F37-4880-BF9D-672FA922430F}" presName="parTx" presStyleLbl="revTx" presStyleIdx="1" presStyleCnt="4">
        <dgm:presLayoutVars>
          <dgm:chMax val="0"/>
          <dgm:chPref val="0"/>
        </dgm:presLayoutVars>
      </dgm:prSet>
      <dgm:spPr/>
    </dgm:pt>
    <dgm:pt modelId="{155E88D4-EDF7-4B3C-B98E-F71393A4B8E2}" type="pres">
      <dgm:prSet presAssocID="{42BAED95-184C-4C33-8F29-03CCB63CE08F}" presName="sibTrans" presStyleCnt="0"/>
      <dgm:spPr/>
    </dgm:pt>
    <dgm:pt modelId="{89A4FD25-5128-4115-8775-DA51A41962FF}" type="pres">
      <dgm:prSet presAssocID="{15F612DB-AEA9-4366-918B-B7F14BDEDD04}" presName="compNode" presStyleCnt="0"/>
      <dgm:spPr/>
    </dgm:pt>
    <dgm:pt modelId="{1E5DCD29-F13C-415B-9756-8DC90CB69CE0}" type="pres">
      <dgm:prSet presAssocID="{15F612DB-AEA9-4366-918B-B7F14BDEDD04}" presName="bgRect" presStyleLbl="bgShp" presStyleIdx="2" presStyleCnt="4"/>
      <dgm:spPr/>
    </dgm:pt>
    <dgm:pt modelId="{D5752960-B936-4724-B947-D6CCCBA0851A}" type="pres">
      <dgm:prSet presAssocID="{15F612DB-AEA9-4366-918B-B7F14BDEDD0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A0014D0C-0EF8-477B-A7F5-DEDC710DC2F4}" type="pres">
      <dgm:prSet presAssocID="{15F612DB-AEA9-4366-918B-B7F14BDEDD04}" presName="spaceRect" presStyleCnt="0"/>
      <dgm:spPr/>
    </dgm:pt>
    <dgm:pt modelId="{661F7899-4E71-49D2-B708-99A57C19CB9C}" type="pres">
      <dgm:prSet presAssocID="{15F612DB-AEA9-4366-918B-B7F14BDEDD04}" presName="parTx" presStyleLbl="revTx" presStyleIdx="2" presStyleCnt="4">
        <dgm:presLayoutVars>
          <dgm:chMax val="0"/>
          <dgm:chPref val="0"/>
        </dgm:presLayoutVars>
      </dgm:prSet>
      <dgm:spPr/>
    </dgm:pt>
    <dgm:pt modelId="{076E1B5A-797A-4630-A2D9-47B5AD90BEE3}" type="pres">
      <dgm:prSet presAssocID="{5FE77E3B-7DD8-40D4-A919-FC7F02FE2C87}" presName="sibTrans" presStyleCnt="0"/>
      <dgm:spPr/>
    </dgm:pt>
    <dgm:pt modelId="{366BE0CB-6F79-4526-A61B-3587AAEB23D1}" type="pres">
      <dgm:prSet presAssocID="{410609CB-7D92-4D8A-A578-7DAECE0F81B5}" presName="compNode" presStyleCnt="0"/>
      <dgm:spPr/>
    </dgm:pt>
    <dgm:pt modelId="{C97D52E2-AB25-4D88-A703-EF4B52170F1A}" type="pres">
      <dgm:prSet presAssocID="{410609CB-7D92-4D8A-A578-7DAECE0F81B5}" presName="bgRect" presStyleLbl="bgShp" presStyleIdx="3" presStyleCnt="4"/>
      <dgm:spPr/>
    </dgm:pt>
    <dgm:pt modelId="{ECED61B5-14E8-41C1-BF70-A29F44C36E3C}" type="pres">
      <dgm:prSet presAssocID="{410609CB-7D92-4D8A-A578-7DAECE0F81B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3EC723F6-8125-42E0-AF26-1D379D68087D}" type="pres">
      <dgm:prSet presAssocID="{410609CB-7D92-4D8A-A578-7DAECE0F81B5}" presName="spaceRect" presStyleCnt="0"/>
      <dgm:spPr/>
    </dgm:pt>
    <dgm:pt modelId="{1D4381F5-97D6-4872-92D4-DD01908351D6}" type="pres">
      <dgm:prSet presAssocID="{410609CB-7D92-4D8A-A578-7DAECE0F81B5}" presName="parTx" presStyleLbl="revTx" presStyleIdx="3" presStyleCnt="4">
        <dgm:presLayoutVars>
          <dgm:chMax val="0"/>
          <dgm:chPref val="0"/>
        </dgm:presLayoutVars>
      </dgm:prSet>
      <dgm:spPr/>
    </dgm:pt>
  </dgm:ptLst>
  <dgm:cxnLst>
    <dgm:cxn modelId="{12531A00-CB0E-4035-99F7-BDA0B5A097F7}" srcId="{BCAC6DC3-30E5-49B6-BAEF-05ED5CCBC135}" destId="{1CABEA07-6F37-4880-BF9D-672FA922430F}" srcOrd="1" destOrd="0" parTransId="{9D319052-4450-4DD5-A161-B760DDF7B84D}" sibTransId="{42BAED95-184C-4C33-8F29-03CCB63CE08F}"/>
    <dgm:cxn modelId="{B45E9614-7E4A-4FA8-BAA4-FAA33501B448}" type="presOf" srcId="{26BB054D-0CC0-421D-A097-D065913B1BCF}" destId="{E019DE86-C69F-4167-8057-365559A0CA8B}" srcOrd="0" destOrd="0" presId="urn:microsoft.com/office/officeart/2018/2/layout/IconVerticalSolidList"/>
    <dgm:cxn modelId="{58516230-7962-4213-B9E3-968ECFD151F5}" type="presOf" srcId="{15F612DB-AEA9-4366-918B-B7F14BDEDD04}" destId="{661F7899-4E71-49D2-B708-99A57C19CB9C}" srcOrd="0" destOrd="0" presId="urn:microsoft.com/office/officeart/2018/2/layout/IconVerticalSolidList"/>
    <dgm:cxn modelId="{69F4C230-D145-4824-B889-31F7EAEFE220}" srcId="{BCAC6DC3-30E5-49B6-BAEF-05ED5CCBC135}" destId="{26BB054D-0CC0-421D-A097-D065913B1BCF}" srcOrd="0" destOrd="0" parTransId="{A08B37C1-4A9A-4989-9D4C-86FD6A8CDC8B}" sibTransId="{54E0CC0F-0CB4-4E21-8D18-7421CC9EF117}"/>
    <dgm:cxn modelId="{5400F087-1976-4B08-97F7-D740DFF119A5}" type="presOf" srcId="{BCAC6DC3-30E5-49B6-BAEF-05ED5CCBC135}" destId="{05128F98-6CAE-4208-A67B-1EEC7D84C908}" srcOrd="0" destOrd="0" presId="urn:microsoft.com/office/officeart/2018/2/layout/IconVerticalSolidList"/>
    <dgm:cxn modelId="{A1157E8D-70DE-4201-BBAF-B0EBA0A5158B}" type="presOf" srcId="{410609CB-7D92-4D8A-A578-7DAECE0F81B5}" destId="{1D4381F5-97D6-4872-92D4-DD01908351D6}" srcOrd="0" destOrd="0" presId="urn:microsoft.com/office/officeart/2018/2/layout/IconVerticalSolidList"/>
    <dgm:cxn modelId="{A2CAE2A3-F6FC-49EF-9D85-048720D5EB94}" type="presOf" srcId="{1CABEA07-6F37-4880-BF9D-672FA922430F}" destId="{8EC5D8A6-90E5-465B-A69C-460FAA9F250F}" srcOrd="0" destOrd="0" presId="urn:microsoft.com/office/officeart/2018/2/layout/IconVerticalSolidList"/>
    <dgm:cxn modelId="{68B18BB1-175B-401B-84E4-001CF87D6DE4}" srcId="{BCAC6DC3-30E5-49B6-BAEF-05ED5CCBC135}" destId="{15F612DB-AEA9-4366-918B-B7F14BDEDD04}" srcOrd="2" destOrd="0" parTransId="{A6DC28A2-0200-4DE2-A494-C84DAC715A5B}" sibTransId="{5FE77E3B-7DD8-40D4-A919-FC7F02FE2C87}"/>
    <dgm:cxn modelId="{068C0BDB-7E1A-4B63-B4EA-BF5A690D5EB1}" srcId="{BCAC6DC3-30E5-49B6-BAEF-05ED5CCBC135}" destId="{410609CB-7D92-4D8A-A578-7DAECE0F81B5}" srcOrd="3" destOrd="0" parTransId="{3612E83A-DB88-4642-9273-FA25EA000C5E}" sibTransId="{595A94C7-13DB-4343-96F3-0AD0D5AA078F}"/>
    <dgm:cxn modelId="{2BEA183D-A216-47B5-8274-BFC007F5CF3D}" type="presParOf" srcId="{05128F98-6CAE-4208-A67B-1EEC7D84C908}" destId="{7A639003-5018-40F9-9080-50054612FFEC}" srcOrd="0" destOrd="0" presId="urn:microsoft.com/office/officeart/2018/2/layout/IconVerticalSolidList"/>
    <dgm:cxn modelId="{252033D4-C539-439A-A15E-4996E7476811}" type="presParOf" srcId="{7A639003-5018-40F9-9080-50054612FFEC}" destId="{5E51BBEF-23BB-40FC-AAD0-F2A06E4E4CF4}" srcOrd="0" destOrd="0" presId="urn:microsoft.com/office/officeart/2018/2/layout/IconVerticalSolidList"/>
    <dgm:cxn modelId="{9F989E4A-8DB2-4785-B739-301D9CBEFBB4}" type="presParOf" srcId="{7A639003-5018-40F9-9080-50054612FFEC}" destId="{8C76E8C9-A13B-4636-A73F-CF5C77266CFF}" srcOrd="1" destOrd="0" presId="urn:microsoft.com/office/officeart/2018/2/layout/IconVerticalSolidList"/>
    <dgm:cxn modelId="{E57D6ED2-C38B-4F9F-AB9A-144C64FAF4C8}" type="presParOf" srcId="{7A639003-5018-40F9-9080-50054612FFEC}" destId="{0821DA6A-FD03-4190-83AD-AE3D3E229C95}" srcOrd="2" destOrd="0" presId="urn:microsoft.com/office/officeart/2018/2/layout/IconVerticalSolidList"/>
    <dgm:cxn modelId="{488D6461-8BDD-47EF-A65B-451986FD2A34}" type="presParOf" srcId="{7A639003-5018-40F9-9080-50054612FFEC}" destId="{E019DE86-C69F-4167-8057-365559A0CA8B}" srcOrd="3" destOrd="0" presId="urn:microsoft.com/office/officeart/2018/2/layout/IconVerticalSolidList"/>
    <dgm:cxn modelId="{BA2D20DB-B31A-4E06-9404-E5A6BBFA1292}" type="presParOf" srcId="{05128F98-6CAE-4208-A67B-1EEC7D84C908}" destId="{5133DD25-BDF5-4956-AE04-28A06BB05637}" srcOrd="1" destOrd="0" presId="urn:microsoft.com/office/officeart/2018/2/layout/IconVerticalSolidList"/>
    <dgm:cxn modelId="{A35E4671-41BD-4E6A-8C48-FCF806715F0D}" type="presParOf" srcId="{05128F98-6CAE-4208-A67B-1EEC7D84C908}" destId="{3CA2D670-DC79-4F01-A6B9-B06AE3DCC34E}" srcOrd="2" destOrd="0" presId="urn:microsoft.com/office/officeart/2018/2/layout/IconVerticalSolidList"/>
    <dgm:cxn modelId="{A25D56E3-7CCA-4D83-8479-85D7AF2B4942}" type="presParOf" srcId="{3CA2D670-DC79-4F01-A6B9-B06AE3DCC34E}" destId="{B4E07241-FE65-4EA3-804E-71A14A711A7C}" srcOrd="0" destOrd="0" presId="urn:microsoft.com/office/officeart/2018/2/layout/IconVerticalSolidList"/>
    <dgm:cxn modelId="{253B0250-F94D-4299-AF0B-ED49F9BD4995}" type="presParOf" srcId="{3CA2D670-DC79-4F01-A6B9-B06AE3DCC34E}" destId="{E996AA17-D7B0-48E6-81F9-A58B691CE535}" srcOrd="1" destOrd="0" presId="urn:microsoft.com/office/officeart/2018/2/layout/IconVerticalSolidList"/>
    <dgm:cxn modelId="{8D978DDC-2CDC-43E7-BA03-2D6B7E27156F}" type="presParOf" srcId="{3CA2D670-DC79-4F01-A6B9-B06AE3DCC34E}" destId="{1A4ED24E-F110-446D-92A3-6D0AF50C59D6}" srcOrd="2" destOrd="0" presId="urn:microsoft.com/office/officeart/2018/2/layout/IconVerticalSolidList"/>
    <dgm:cxn modelId="{AB11198D-432F-4AFD-BEDC-C76DEEC22E22}" type="presParOf" srcId="{3CA2D670-DC79-4F01-A6B9-B06AE3DCC34E}" destId="{8EC5D8A6-90E5-465B-A69C-460FAA9F250F}" srcOrd="3" destOrd="0" presId="urn:microsoft.com/office/officeart/2018/2/layout/IconVerticalSolidList"/>
    <dgm:cxn modelId="{41A01885-395A-4C4A-984F-8E28E3D762A8}" type="presParOf" srcId="{05128F98-6CAE-4208-A67B-1EEC7D84C908}" destId="{155E88D4-EDF7-4B3C-B98E-F71393A4B8E2}" srcOrd="3" destOrd="0" presId="urn:microsoft.com/office/officeart/2018/2/layout/IconVerticalSolidList"/>
    <dgm:cxn modelId="{BEE61A1E-4964-428C-B024-4A7C8283F199}" type="presParOf" srcId="{05128F98-6CAE-4208-A67B-1EEC7D84C908}" destId="{89A4FD25-5128-4115-8775-DA51A41962FF}" srcOrd="4" destOrd="0" presId="urn:microsoft.com/office/officeart/2018/2/layout/IconVerticalSolidList"/>
    <dgm:cxn modelId="{11BCB4F5-55A2-427B-A44F-7D7DAA22A1E6}" type="presParOf" srcId="{89A4FD25-5128-4115-8775-DA51A41962FF}" destId="{1E5DCD29-F13C-415B-9756-8DC90CB69CE0}" srcOrd="0" destOrd="0" presId="urn:microsoft.com/office/officeart/2018/2/layout/IconVerticalSolidList"/>
    <dgm:cxn modelId="{643C4072-FA85-4691-94DD-566118CC9B34}" type="presParOf" srcId="{89A4FD25-5128-4115-8775-DA51A41962FF}" destId="{D5752960-B936-4724-B947-D6CCCBA0851A}" srcOrd="1" destOrd="0" presId="urn:microsoft.com/office/officeart/2018/2/layout/IconVerticalSolidList"/>
    <dgm:cxn modelId="{453309EC-4F0D-46A1-9D12-F1FBB3B31A42}" type="presParOf" srcId="{89A4FD25-5128-4115-8775-DA51A41962FF}" destId="{A0014D0C-0EF8-477B-A7F5-DEDC710DC2F4}" srcOrd="2" destOrd="0" presId="urn:microsoft.com/office/officeart/2018/2/layout/IconVerticalSolidList"/>
    <dgm:cxn modelId="{5B7B287D-AC67-4BAF-A456-C0CFDAA91E74}" type="presParOf" srcId="{89A4FD25-5128-4115-8775-DA51A41962FF}" destId="{661F7899-4E71-49D2-B708-99A57C19CB9C}" srcOrd="3" destOrd="0" presId="urn:microsoft.com/office/officeart/2018/2/layout/IconVerticalSolidList"/>
    <dgm:cxn modelId="{EEFD227B-CC91-4C80-A939-958920B51018}" type="presParOf" srcId="{05128F98-6CAE-4208-A67B-1EEC7D84C908}" destId="{076E1B5A-797A-4630-A2D9-47B5AD90BEE3}" srcOrd="5" destOrd="0" presId="urn:microsoft.com/office/officeart/2018/2/layout/IconVerticalSolidList"/>
    <dgm:cxn modelId="{1BF86744-5A91-4883-9E78-D727161EDFE6}" type="presParOf" srcId="{05128F98-6CAE-4208-A67B-1EEC7D84C908}" destId="{366BE0CB-6F79-4526-A61B-3587AAEB23D1}" srcOrd="6" destOrd="0" presId="urn:microsoft.com/office/officeart/2018/2/layout/IconVerticalSolidList"/>
    <dgm:cxn modelId="{6F030F0E-90FB-41BB-A1F2-46408F191F92}" type="presParOf" srcId="{366BE0CB-6F79-4526-A61B-3587AAEB23D1}" destId="{C97D52E2-AB25-4D88-A703-EF4B52170F1A}" srcOrd="0" destOrd="0" presId="urn:microsoft.com/office/officeart/2018/2/layout/IconVerticalSolidList"/>
    <dgm:cxn modelId="{E6203D80-8E9D-4B3C-BFC6-FF7A1F590DDE}" type="presParOf" srcId="{366BE0CB-6F79-4526-A61B-3587AAEB23D1}" destId="{ECED61B5-14E8-41C1-BF70-A29F44C36E3C}" srcOrd="1" destOrd="0" presId="urn:microsoft.com/office/officeart/2018/2/layout/IconVerticalSolidList"/>
    <dgm:cxn modelId="{905170ED-9E09-40C8-B5A2-B97771329A3C}" type="presParOf" srcId="{366BE0CB-6F79-4526-A61B-3587AAEB23D1}" destId="{3EC723F6-8125-42E0-AF26-1D379D68087D}" srcOrd="2" destOrd="0" presId="urn:microsoft.com/office/officeart/2018/2/layout/IconVerticalSolidList"/>
    <dgm:cxn modelId="{DB5C5958-7E40-48F1-B794-FDD2402B30E1}" type="presParOf" srcId="{366BE0CB-6F79-4526-A61B-3587AAEB23D1}" destId="{1D4381F5-97D6-4872-92D4-DD01908351D6}"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A64EE1-ED2B-4785-8814-350F7A750F0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E23B28D-6959-45F3-A704-67D392932DC4}">
      <dgm:prSet/>
      <dgm:spPr/>
      <dgm:t>
        <a:bodyPr/>
        <a:lstStyle/>
        <a:p>
          <a:r>
            <a:rPr lang="en-US"/>
            <a:t>The output is an excel workbook with the following sheets:</a:t>
          </a:r>
        </a:p>
      </dgm:t>
    </dgm:pt>
    <dgm:pt modelId="{7379C4C6-F1FD-4031-B1E0-2BF5E717AE19}" type="parTrans" cxnId="{27AB9532-A965-4F41-A0C9-8B695B2E0619}">
      <dgm:prSet/>
      <dgm:spPr/>
      <dgm:t>
        <a:bodyPr/>
        <a:lstStyle/>
        <a:p>
          <a:endParaRPr lang="en-US"/>
        </a:p>
      </dgm:t>
    </dgm:pt>
    <dgm:pt modelId="{23A6930F-EE96-4DE1-8E17-421394D77DF2}" type="sibTrans" cxnId="{27AB9532-A965-4F41-A0C9-8B695B2E0619}">
      <dgm:prSet/>
      <dgm:spPr/>
      <dgm:t>
        <a:bodyPr/>
        <a:lstStyle/>
        <a:p>
          <a:endParaRPr lang="en-US"/>
        </a:p>
      </dgm:t>
    </dgm:pt>
    <dgm:pt modelId="{212DECA5-7164-46FB-A2BB-666DE0302A37}">
      <dgm:prSet/>
      <dgm:spPr/>
      <dgm:t>
        <a:bodyPr/>
        <a:lstStyle/>
        <a:p>
          <a:r>
            <a:rPr lang="en-US"/>
            <a:t>Certificate</a:t>
          </a:r>
        </a:p>
      </dgm:t>
    </dgm:pt>
    <dgm:pt modelId="{765B5BBE-4DC7-4DC4-8F84-39F7653E07E7}" type="parTrans" cxnId="{45B7256E-9A30-492A-8AAA-8B2C2FB5D4F4}">
      <dgm:prSet/>
      <dgm:spPr/>
      <dgm:t>
        <a:bodyPr/>
        <a:lstStyle/>
        <a:p>
          <a:endParaRPr lang="en-US"/>
        </a:p>
      </dgm:t>
    </dgm:pt>
    <dgm:pt modelId="{663FC0C2-00D6-4FA4-A5DB-3194E31EA072}" type="sibTrans" cxnId="{45B7256E-9A30-492A-8AAA-8B2C2FB5D4F4}">
      <dgm:prSet/>
      <dgm:spPr/>
      <dgm:t>
        <a:bodyPr/>
        <a:lstStyle/>
        <a:p>
          <a:endParaRPr lang="en-US"/>
        </a:p>
      </dgm:t>
    </dgm:pt>
    <dgm:pt modelId="{49EFAA4D-6612-487C-B7EA-2C146E0914B4}">
      <dgm:prSet/>
      <dgm:spPr/>
      <dgm:t>
        <a:bodyPr/>
        <a:lstStyle/>
        <a:p>
          <a:r>
            <a:rPr lang="en-US"/>
            <a:t>ATM Manual Balancing</a:t>
          </a:r>
        </a:p>
      </dgm:t>
    </dgm:pt>
    <dgm:pt modelId="{03037EBA-9364-4350-AA8A-5F0DAD4737C3}" type="parTrans" cxnId="{BEFE4BC5-757C-4C83-8E55-7AD6A811692C}">
      <dgm:prSet/>
      <dgm:spPr/>
      <dgm:t>
        <a:bodyPr/>
        <a:lstStyle/>
        <a:p>
          <a:endParaRPr lang="en-US"/>
        </a:p>
      </dgm:t>
    </dgm:pt>
    <dgm:pt modelId="{125C175E-3E07-49FA-B37C-EC5648849362}" type="sibTrans" cxnId="{BEFE4BC5-757C-4C83-8E55-7AD6A811692C}">
      <dgm:prSet/>
      <dgm:spPr/>
      <dgm:t>
        <a:bodyPr/>
        <a:lstStyle/>
        <a:p>
          <a:endParaRPr lang="en-US"/>
        </a:p>
      </dgm:t>
    </dgm:pt>
    <dgm:pt modelId="{7C8503B3-5D68-490A-B569-8D62FC6A7B2E}">
      <dgm:prSet/>
      <dgm:spPr/>
      <dgm:t>
        <a:bodyPr/>
        <a:lstStyle/>
        <a:p>
          <a:r>
            <a:rPr lang="en-US"/>
            <a:t>Manual Balancing Transactions</a:t>
          </a:r>
        </a:p>
      </dgm:t>
    </dgm:pt>
    <dgm:pt modelId="{3AA656D2-1644-4243-9D04-D15F82A54F0E}" type="parTrans" cxnId="{5CA5507A-7A0C-410D-8B6E-34C58238BB89}">
      <dgm:prSet/>
      <dgm:spPr/>
      <dgm:t>
        <a:bodyPr/>
        <a:lstStyle/>
        <a:p>
          <a:endParaRPr lang="en-US"/>
        </a:p>
      </dgm:t>
    </dgm:pt>
    <dgm:pt modelId="{15BDF394-F50A-4C74-A91D-A1E11CC770E7}" type="sibTrans" cxnId="{5CA5507A-7A0C-410D-8B6E-34C58238BB89}">
      <dgm:prSet/>
      <dgm:spPr/>
      <dgm:t>
        <a:bodyPr/>
        <a:lstStyle/>
        <a:p>
          <a:endParaRPr lang="en-US"/>
        </a:p>
      </dgm:t>
    </dgm:pt>
    <dgm:pt modelId="{40BCEB96-7B02-4053-AECD-A64C6CE4A228}">
      <dgm:prSet/>
      <dgm:spPr/>
      <dgm:t>
        <a:bodyPr/>
        <a:lstStyle/>
        <a:p>
          <a:r>
            <a:rPr lang="en-US"/>
            <a:t>ATM Recon</a:t>
          </a:r>
        </a:p>
      </dgm:t>
    </dgm:pt>
    <dgm:pt modelId="{CF7F2CF0-13C1-4659-B632-DACA77023BF5}" type="parTrans" cxnId="{657EB2B3-B231-4B1B-BE40-43B0FCA9C3A2}">
      <dgm:prSet/>
      <dgm:spPr/>
      <dgm:t>
        <a:bodyPr/>
        <a:lstStyle/>
        <a:p>
          <a:endParaRPr lang="en-US"/>
        </a:p>
      </dgm:t>
    </dgm:pt>
    <dgm:pt modelId="{1D46E035-5E7E-481C-83A9-0970C3637A70}" type="sibTrans" cxnId="{657EB2B3-B231-4B1B-BE40-43B0FCA9C3A2}">
      <dgm:prSet/>
      <dgm:spPr/>
      <dgm:t>
        <a:bodyPr/>
        <a:lstStyle/>
        <a:p>
          <a:endParaRPr lang="en-US"/>
        </a:p>
      </dgm:t>
    </dgm:pt>
    <dgm:pt modelId="{AA777A37-D16B-4189-8E77-0AB7A6816139}">
      <dgm:prSet/>
      <dgm:spPr/>
      <dgm:t>
        <a:bodyPr/>
        <a:lstStyle/>
        <a:p>
          <a:r>
            <a:rPr lang="en-US"/>
            <a:t>GL</a:t>
          </a:r>
        </a:p>
      </dgm:t>
    </dgm:pt>
    <dgm:pt modelId="{32B45E31-3540-4479-8714-842BA7635153}" type="parTrans" cxnId="{A3E4D0CA-3EA0-4DAF-B6E8-D2FD6E11D246}">
      <dgm:prSet/>
      <dgm:spPr/>
      <dgm:t>
        <a:bodyPr/>
        <a:lstStyle/>
        <a:p>
          <a:endParaRPr lang="en-US"/>
        </a:p>
      </dgm:t>
    </dgm:pt>
    <dgm:pt modelId="{76186BD9-324D-40EE-9301-B39D35B1FE8D}" type="sibTrans" cxnId="{A3E4D0CA-3EA0-4DAF-B6E8-D2FD6E11D246}">
      <dgm:prSet/>
      <dgm:spPr/>
      <dgm:t>
        <a:bodyPr/>
        <a:lstStyle/>
        <a:p>
          <a:endParaRPr lang="en-US"/>
        </a:p>
      </dgm:t>
    </dgm:pt>
    <dgm:pt modelId="{6B41087A-1946-439C-8209-ED131B1CB89E}">
      <dgm:prSet/>
      <dgm:spPr/>
      <dgm:t>
        <a:bodyPr/>
        <a:lstStyle/>
        <a:p>
          <a:r>
            <a:rPr lang="en-US"/>
            <a:t>FEP</a:t>
          </a:r>
        </a:p>
      </dgm:t>
    </dgm:pt>
    <dgm:pt modelId="{F3D57AD6-9774-4DD0-9B2C-A053A83D93AE}" type="parTrans" cxnId="{695EC443-57D9-486F-A45F-3D4B9177E04C}">
      <dgm:prSet/>
      <dgm:spPr/>
      <dgm:t>
        <a:bodyPr/>
        <a:lstStyle/>
        <a:p>
          <a:endParaRPr lang="en-US"/>
        </a:p>
      </dgm:t>
    </dgm:pt>
    <dgm:pt modelId="{E112C2EF-713D-4970-803D-7F389BEA349A}" type="sibTrans" cxnId="{695EC443-57D9-486F-A45F-3D4B9177E04C}">
      <dgm:prSet/>
      <dgm:spPr/>
      <dgm:t>
        <a:bodyPr/>
        <a:lstStyle/>
        <a:p>
          <a:endParaRPr lang="en-US"/>
        </a:p>
      </dgm:t>
    </dgm:pt>
    <dgm:pt modelId="{A43CDE11-B066-4E0E-9FBB-4477D9413428}">
      <dgm:prSet/>
      <dgm:spPr/>
      <dgm:t>
        <a:bodyPr/>
        <a:lstStyle/>
        <a:p>
          <a:r>
            <a:rPr lang="en-US"/>
            <a:t>Transactions after cash count before EOD</a:t>
          </a:r>
        </a:p>
      </dgm:t>
    </dgm:pt>
    <dgm:pt modelId="{35DDC4D3-72E6-4853-9731-3E34205C0271}" type="parTrans" cxnId="{FCD19351-17C1-4C22-8A90-1D9480A5E63D}">
      <dgm:prSet/>
      <dgm:spPr/>
      <dgm:t>
        <a:bodyPr/>
        <a:lstStyle/>
        <a:p>
          <a:endParaRPr lang="en-US"/>
        </a:p>
      </dgm:t>
    </dgm:pt>
    <dgm:pt modelId="{8A699F55-21C9-4FDD-9405-E1991B60D55B}" type="sibTrans" cxnId="{FCD19351-17C1-4C22-8A90-1D9480A5E63D}">
      <dgm:prSet/>
      <dgm:spPr/>
      <dgm:t>
        <a:bodyPr/>
        <a:lstStyle/>
        <a:p>
          <a:endParaRPr lang="en-US"/>
        </a:p>
      </dgm:t>
    </dgm:pt>
    <dgm:pt modelId="{A2CFE07A-0ED6-49BD-B3E1-3CD288929B59}">
      <dgm:prSet/>
      <dgm:spPr/>
      <dgm:t>
        <a:bodyPr/>
        <a:lstStyle/>
        <a:p>
          <a:r>
            <a:rPr lang="en-US"/>
            <a:t>Suspected Dispense Error</a:t>
          </a:r>
        </a:p>
      </dgm:t>
    </dgm:pt>
    <dgm:pt modelId="{9925157B-878C-4F7C-986E-1CA33CED1619}" type="parTrans" cxnId="{27BFA6E1-10FE-4EB5-9D86-C4E862A1C0D7}">
      <dgm:prSet/>
      <dgm:spPr/>
      <dgm:t>
        <a:bodyPr/>
        <a:lstStyle/>
        <a:p>
          <a:endParaRPr lang="en-US"/>
        </a:p>
      </dgm:t>
    </dgm:pt>
    <dgm:pt modelId="{1D75DCBA-9137-46ED-8413-844526D95B8A}" type="sibTrans" cxnId="{27BFA6E1-10FE-4EB5-9D86-C4E862A1C0D7}">
      <dgm:prSet/>
      <dgm:spPr/>
      <dgm:t>
        <a:bodyPr/>
        <a:lstStyle/>
        <a:p>
          <a:endParaRPr lang="en-US"/>
        </a:p>
      </dgm:t>
    </dgm:pt>
    <dgm:pt modelId="{264CA754-2AEB-475C-872F-805519F520EB}">
      <dgm:prSet/>
      <dgm:spPr/>
      <dgm:t>
        <a:bodyPr/>
        <a:lstStyle/>
        <a:p>
          <a:r>
            <a:rPr lang="en-US"/>
            <a:t>On FEP not on GL</a:t>
          </a:r>
        </a:p>
      </dgm:t>
    </dgm:pt>
    <dgm:pt modelId="{F9B6410A-2D8F-4BFE-ACDB-9C71936EDE1F}" type="parTrans" cxnId="{826B365A-E7FF-4BD1-8AD0-8E6F93B9933C}">
      <dgm:prSet/>
      <dgm:spPr/>
      <dgm:t>
        <a:bodyPr/>
        <a:lstStyle/>
        <a:p>
          <a:endParaRPr lang="en-US"/>
        </a:p>
      </dgm:t>
    </dgm:pt>
    <dgm:pt modelId="{62DEB06A-4639-4894-B488-985D7331727B}" type="sibTrans" cxnId="{826B365A-E7FF-4BD1-8AD0-8E6F93B9933C}">
      <dgm:prSet/>
      <dgm:spPr/>
      <dgm:t>
        <a:bodyPr/>
        <a:lstStyle/>
        <a:p>
          <a:endParaRPr lang="en-US"/>
        </a:p>
      </dgm:t>
    </dgm:pt>
    <dgm:pt modelId="{C0656509-78B2-4669-8DFF-F4843BB161CA}">
      <dgm:prSet/>
      <dgm:spPr/>
      <dgm:t>
        <a:bodyPr/>
        <a:lstStyle/>
        <a:p>
          <a:r>
            <a:rPr lang="en-US"/>
            <a:t>On GL not on FEP</a:t>
          </a:r>
        </a:p>
      </dgm:t>
    </dgm:pt>
    <dgm:pt modelId="{4192B34A-CA8F-4C0C-99E9-E0D3A09D27DC}" type="parTrans" cxnId="{76720E7B-5DCA-4233-AE8A-8ED44518D2D4}">
      <dgm:prSet/>
      <dgm:spPr/>
      <dgm:t>
        <a:bodyPr/>
        <a:lstStyle/>
        <a:p>
          <a:endParaRPr lang="en-US"/>
        </a:p>
      </dgm:t>
    </dgm:pt>
    <dgm:pt modelId="{477EC6BA-6214-4860-B69A-1A17C4A28E79}" type="sibTrans" cxnId="{76720E7B-5DCA-4233-AE8A-8ED44518D2D4}">
      <dgm:prSet/>
      <dgm:spPr/>
      <dgm:t>
        <a:bodyPr/>
        <a:lstStyle/>
        <a:p>
          <a:endParaRPr lang="en-US"/>
        </a:p>
      </dgm:t>
    </dgm:pt>
    <dgm:pt modelId="{AD4E1639-B3BA-49BE-BB9D-5F77E0517A3A}" type="pres">
      <dgm:prSet presAssocID="{30A64EE1-ED2B-4785-8814-350F7A750F06}" presName="linear" presStyleCnt="0">
        <dgm:presLayoutVars>
          <dgm:animLvl val="lvl"/>
          <dgm:resizeHandles val="exact"/>
        </dgm:presLayoutVars>
      </dgm:prSet>
      <dgm:spPr/>
    </dgm:pt>
    <dgm:pt modelId="{F09EA2D2-955F-4B53-82E3-6BC6C5392B77}" type="pres">
      <dgm:prSet presAssocID="{2E23B28D-6959-45F3-A704-67D392932DC4}" presName="parentText" presStyleLbl="node1" presStyleIdx="0" presStyleCnt="11">
        <dgm:presLayoutVars>
          <dgm:chMax val="0"/>
          <dgm:bulletEnabled val="1"/>
        </dgm:presLayoutVars>
      </dgm:prSet>
      <dgm:spPr/>
    </dgm:pt>
    <dgm:pt modelId="{019D156D-FA8B-4652-A242-83B6D131E6FA}" type="pres">
      <dgm:prSet presAssocID="{23A6930F-EE96-4DE1-8E17-421394D77DF2}" presName="spacer" presStyleCnt="0"/>
      <dgm:spPr/>
    </dgm:pt>
    <dgm:pt modelId="{873B67AB-E060-4DA9-9B94-7D2F41E879FE}" type="pres">
      <dgm:prSet presAssocID="{212DECA5-7164-46FB-A2BB-666DE0302A37}" presName="parentText" presStyleLbl="node1" presStyleIdx="1" presStyleCnt="11">
        <dgm:presLayoutVars>
          <dgm:chMax val="0"/>
          <dgm:bulletEnabled val="1"/>
        </dgm:presLayoutVars>
      </dgm:prSet>
      <dgm:spPr/>
    </dgm:pt>
    <dgm:pt modelId="{B09FA1EF-AE8A-46BC-822C-DE3029E6D6ED}" type="pres">
      <dgm:prSet presAssocID="{663FC0C2-00D6-4FA4-A5DB-3194E31EA072}" presName="spacer" presStyleCnt="0"/>
      <dgm:spPr/>
    </dgm:pt>
    <dgm:pt modelId="{048B0616-7902-4F34-A610-E8431E5DCBA3}" type="pres">
      <dgm:prSet presAssocID="{49EFAA4D-6612-487C-B7EA-2C146E0914B4}" presName="parentText" presStyleLbl="node1" presStyleIdx="2" presStyleCnt="11">
        <dgm:presLayoutVars>
          <dgm:chMax val="0"/>
          <dgm:bulletEnabled val="1"/>
        </dgm:presLayoutVars>
      </dgm:prSet>
      <dgm:spPr/>
    </dgm:pt>
    <dgm:pt modelId="{6A04BEC9-E1ED-43CD-9252-EA37F79706C0}" type="pres">
      <dgm:prSet presAssocID="{125C175E-3E07-49FA-B37C-EC5648849362}" presName="spacer" presStyleCnt="0"/>
      <dgm:spPr/>
    </dgm:pt>
    <dgm:pt modelId="{2B56AA36-DE4A-4486-AFFC-7BDA651A5ECD}" type="pres">
      <dgm:prSet presAssocID="{7C8503B3-5D68-490A-B569-8D62FC6A7B2E}" presName="parentText" presStyleLbl="node1" presStyleIdx="3" presStyleCnt="11">
        <dgm:presLayoutVars>
          <dgm:chMax val="0"/>
          <dgm:bulletEnabled val="1"/>
        </dgm:presLayoutVars>
      </dgm:prSet>
      <dgm:spPr/>
    </dgm:pt>
    <dgm:pt modelId="{CDA37DE9-7604-412A-86BE-E5806C9249FC}" type="pres">
      <dgm:prSet presAssocID="{15BDF394-F50A-4C74-A91D-A1E11CC770E7}" presName="spacer" presStyleCnt="0"/>
      <dgm:spPr/>
    </dgm:pt>
    <dgm:pt modelId="{39B56475-CCB7-479E-9E3E-CFF594233A08}" type="pres">
      <dgm:prSet presAssocID="{40BCEB96-7B02-4053-AECD-A64C6CE4A228}" presName="parentText" presStyleLbl="node1" presStyleIdx="4" presStyleCnt="11">
        <dgm:presLayoutVars>
          <dgm:chMax val="0"/>
          <dgm:bulletEnabled val="1"/>
        </dgm:presLayoutVars>
      </dgm:prSet>
      <dgm:spPr/>
    </dgm:pt>
    <dgm:pt modelId="{CE24C5EC-8226-48BB-BCC5-0784983D8CB5}" type="pres">
      <dgm:prSet presAssocID="{1D46E035-5E7E-481C-83A9-0970C3637A70}" presName="spacer" presStyleCnt="0"/>
      <dgm:spPr/>
    </dgm:pt>
    <dgm:pt modelId="{48833CC6-CA0F-4446-8B0D-B8DC807CE964}" type="pres">
      <dgm:prSet presAssocID="{AA777A37-D16B-4189-8E77-0AB7A6816139}" presName="parentText" presStyleLbl="node1" presStyleIdx="5" presStyleCnt="11">
        <dgm:presLayoutVars>
          <dgm:chMax val="0"/>
          <dgm:bulletEnabled val="1"/>
        </dgm:presLayoutVars>
      </dgm:prSet>
      <dgm:spPr/>
    </dgm:pt>
    <dgm:pt modelId="{13130E28-0EA7-4037-A7C9-B69EAF636B5E}" type="pres">
      <dgm:prSet presAssocID="{76186BD9-324D-40EE-9301-B39D35B1FE8D}" presName="spacer" presStyleCnt="0"/>
      <dgm:spPr/>
    </dgm:pt>
    <dgm:pt modelId="{CEF55570-F0EA-4562-857E-2E4FCCA41A7F}" type="pres">
      <dgm:prSet presAssocID="{6B41087A-1946-439C-8209-ED131B1CB89E}" presName="parentText" presStyleLbl="node1" presStyleIdx="6" presStyleCnt="11">
        <dgm:presLayoutVars>
          <dgm:chMax val="0"/>
          <dgm:bulletEnabled val="1"/>
        </dgm:presLayoutVars>
      </dgm:prSet>
      <dgm:spPr/>
    </dgm:pt>
    <dgm:pt modelId="{D389A694-A882-4E68-A303-645F76FAFD17}" type="pres">
      <dgm:prSet presAssocID="{E112C2EF-713D-4970-803D-7F389BEA349A}" presName="spacer" presStyleCnt="0"/>
      <dgm:spPr/>
    </dgm:pt>
    <dgm:pt modelId="{E8C0DC90-D5ED-4758-A068-E8CB9BEE9506}" type="pres">
      <dgm:prSet presAssocID="{A43CDE11-B066-4E0E-9FBB-4477D9413428}" presName="parentText" presStyleLbl="node1" presStyleIdx="7" presStyleCnt="11">
        <dgm:presLayoutVars>
          <dgm:chMax val="0"/>
          <dgm:bulletEnabled val="1"/>
        </dgm:presLayoutVars>
      </dgm:prSet>
      <dgm:spPr/>
    </dgm:pt>
    <dgm:pt modelId="{D07B3DAF-56AA-472A-BA57-705A623AEBEA}" type="pres">
      <dgm:prSet presAssocID="{8A699F55-21C9-4FDD-9405-E1991B60D55B}" presName="spacer" presStyleCnt="0"/>
      <dgm:spPr/>
    </dgm:pt>
    <dgm:pt modelId="{68FEE1A7-A087-40DD-88DA-C617133E7AA8}" type="pres">
      <dgm:prSet presAssocID="{A2CFE07A-0ED6-49BD-B3E1-3CD288929B59}" presName="parentText" presStyleLbl="node1" presStyleIdx="8" presStyleCnt="11">
        <dgm:presLayoutVars>
          <dgm:chMax val="0"/>
          <dgm:bulletEnabled val="1"/>
        </dgm:presLayoutVars>
      </dgm:prSet>
      <dgm:spPr/>
    </dgm:pt>
    <dgm:pt modelId="{99F18A85-CB68-4884-87EB-7691F1A0AFF4}" type="pres">
      <dgm:prSet presAssocID="{1D75DCBA-9137-46ED-8413-844526D95B8A}" presName="spacer" presStyleCnt="0"/>
      <dgm:spPr/>
    </dgm:pt>
    <dgm:pt modelId="{FF561B23-B0A4-475F-968C-0A97F78F2A03}" type="pres">
      <dgm:prSet presAssocID="{264CA754-2AEB-475C-872F-805519F520EB}" presName="parentText" presStyleLbl="node1" presStyleIdx="9" presStyleCnt="11">
        <dgm:presLayoutVars>
          <dgm:chMax val="0"/>
          <dgm:bulletEnabled val="1"/>
        </dgm:presLayoutVars>
      </dgm:prSet>
      <dgm:spPr/>
    </dgm:pt>
    <dgm:pt modelId="{06DEB34C-231E-40FF-A737-3A3F2A3B6529}" type="pres">
      <dgm:prSet presAssocID="{62DEB06A-4639-4894-B488-985D7331727B}" presName="spacer" presStyleCnt="0"/>
      <dgm:spPr/>
    </dgm:pt>
    <dgm:pt modelId="{6D9E0C88-9855-478E-AA27-AC4BC96CD4FC}" type="pres">
      <dgm:prSet presAssocID="{C0656509-78B2-4669-8DFF-F4843BB161CA}" presName="parentText" presStyleLbl="node1" presStyleIdx="10" presStyleCnt="11">
        <dgm:presLayoutVars>
          <dgm:chMax val="0"/>
          <dgm:bulletEnabled val="1"/>
        </dgm:presLayoutVars>
      </dgm:prSet>
      <dgm:spPr/>
    </dgm:pt>
  </dgm:ptLst>
  <dgm:cxnLst>
    <dgm:cxn modelId="{20A66B29-6405-49EF-8C83-88D82B6BD0AC}" type="presOf" srcId="{6B41087A-1946-439C-8209-ED131B1CB89E}" destId="{CEF55570-F0EA-4562-857E-2E4FCCA41A7F}" srcOrd="0" destOrd="0" presId="urn:microsoft.com/office/officeart/2005/8/layout/vList2"/>
    <dgm:cxn modelId="{C31E6F29-4FA5-48AA-B95A-F496F763C837}" type="presOf" srcId="{264CA754-2AEB-475C-872F-805519F520EB}" destId="{FF561B23-B0A4-475F-968C-0A97F78F2A03}" srcOrd="0" destOrd="0" presId="urn:microsoft.com/office/officeart/2005/8/layout/vList2"/>
    <dgm:cxn modelId="{27AB9532-A965-4F41-A0C9-8B695B2E0619}" srcId="{30A64EE1-ED2B-4785-8814-350F7A750F06}" destId="{2E23B28D-6959-45F3-A704-67D392932DC4}" srcOrd="0" destOrd="0" parTransId="{7379C4C6-F1FD-4031-B1E0-2BF5E717AE19}" sibTransId="{23A6930F-EE96-4DE1-8E17-421394D77DF2}"/>
    <dgm:cxn modelId="{50C7F238-6924-4815-B25F-417AB556C784}" type="presOf" srcId="{212DECA5-7164-46FB-A2BB-666DE0302A37}" destId="{873B67AB-E060-4DA9-9B94-7D2F41E879FE}" srcOrd="0" destOrd="0" presId="urn:microsoft.com/office/officeart/2005/8/layout/vList2"/>
    <dgm:cxn modelId="{8AB33E3B-9664-418D-A490-791CA14535C6}" type="presOf" srcId="{40BCEB96-7B02-4053-AECD-A64C6CE4A228}" destId="{39B56475-CCB7-479E-9E3E-CFF594233A08}" srcOrd="0" destOrd="0" presId="urn:microsoft.com/office/officeart/2005/8/layout/vList2"/>
    <dgm:cxn modelId="{695EC443-57D9-486F-A45F-3D4B9177E04C}" srcId="{30A64EE1-ED2B-4785-8814-350F7A750F06}" destId="{6B41087A-1946-439C-8209-ED131B1CB89E}" srcOrd="6" destOrd="0" parTransId="{F3D57AD6-9774-4DD0-9B2C-A053A83D93AE}" sibTransId="{E112C2EF-713D-4970-803D-7F389BEA349A}"/>
    <dgm:cxn modelId="{45B7256E-9A30-492A-8AAA-8B2C2FB5D4F4}" srcId="{30A64EE1-ED2B-4785-8814-350F7A750F06}" destId="{212DECA5-7164-46FB-A2BB-666DE0302A37}" srcOrd="1" destOrd="0" parTransId="{765B5BBE-4DC7-4DC4-8F84-39F7653E07E7}" sibTransId="{663FC0C2-00D6-4FA4-A5DB-3194E31EA072}"/>
    <dgm:cxn modelId="{3F1DA26F-072F-416B-B851-381F2DF9CA0A}" type="presOf" srcId="{30A64EE1-ED2B-4785-8814-350F7A750F06}" destId="{AD4E1639-B3BA-49BE-BB9D-5F77E0517A3A}" srcOrd="0" destOrd="0" presId="urn:microsoft.com/office/officeart/2005/8/layout/vList2"/>
    <dgm:cxn modelId="{FCD19351-17C1-4C22-8A90-1D9480A5E63D}" srcId="{30A64EE1-ED2B-4785-8814-350F7A750F06}" destId="{A43CDE11-B066-4E0E-9FBB-4477D9413428}" srcOrd="7" destOrd="0" parTransId="{35DDC4D3-72E6-4853-9731-3E34205C0271}" sibTransId="{8A699F55-21C9-4FDD-9405-E1991B60D55B}"/>
    <dgm:cxn modelId="{F355FA75-6B48-4CB0-8504-836003D2B9E7}" type="presOf" srcId="{AA777A37-D16B-4189-8E77-0AB7A6816139}" destId="{48833CC6-CA0F-4446-8B0D-B8DC807CE964}" srcOrd="0" destOrd="0" presId="urn:microsoft.com/office/officeart/2005/8/layout/vList2"/>
    <dgm:cxn modelId="{826B365A-E7FF-4BD1-8AD0-8E6F93B9933C}" srcId="{30A64EE1-ED2B-4785-8814-350F7A750F06}" destId="{264CA754-2AEB-475C-872F-805519F520EB}" srcOrd="9" destOrd="0" parTransId="{F9B6410A-2D8F-4BFE-ACDB-9C71936EDE1F}" sibTransId="{62DEB06A-4639-4894-B488-985D7331727B}"/>
    <dgm:cxn modelId="{5CA5507A-7A0C-410D-8B6E-34C58238BB89}" srcId="{30A64EE1-ED2B-4785-8814-350F7A750F06}" destId="{7C8503B3-5D68-490A-B569-8D62FC6A7B2E}" srcOrd="3" destOrd="0" parTransId="{3AA656D2-1644-4243-9D04-D15F82A54F0E}" sibTransId="{15BDF394-F50A-4C74-A91D-A1E11CC770E7}"/>
    <dgm:cxn modelId="{76720E7B-5DCA-4233-AE8A-8ED44518D2D4}" srcId="{30A64EE1-ED2B-4785-8814-350F7A750F06}" destId="{C0656509-78B2-4669-8DFF-F4843BB161CA}" srcOrd="10" destOrd="0" parTransId="{4192B34A-CA8F-4C0C-99E9-E0D3A09D27DC}" sibTransId="{477EC6BA-6214-4860-B69A-1A17C4A28E79}"/>
    <dgm:cxn modelId="{657EB2B3-B231-4B1B-BE40-43B0FCA9C3A2}" srcId="{30A64EE1-ED2B-4785-8814-350F7A750F06}" destId="{40BCEB96-7B02-4053-AECD-A64C6CE4A228}" srcOrd="4" destOrd="0" parTransId="{CF7F2CF0-13C1-4659-B632-DACA77023BF5}" sibTransId="{1D46E035-5E7E-481C-83A9-0970C3637A70}"/>
    <dgm:cxn modelId="{268215BD-4F60-40D1-8573-84249991CF49}" type="presOf" srcId="{2E23B28D-6959-45F3-A704-67D392932DC4}" destId="{F09EA2D2-955F-4B53-82E3-6BC6C5392B77}" srcOrd="0" destOrd="0" presId="urn:microsoft.com/office/officeart/2005/8/layout/vList2"/>
    <dgm:cxn modelId="{55960BC0-1D0B-40F9-A5FA-3D0C4E9328CF}" type="presOf" srcId="{49EFAA4D-6612-487C-B7EA-2C146E0914B4}" destId="{048B0616-7902-4F34-A610-E8431E5DCBA3}" srcOrd="0" destOrd="0" presId="urn:microsoft.com/office/officeart/2005/8/layout/vList2"/>
    <dgm:cxn modelId="{BEFE4BC5-757C-4C83-8E55-7AD6A811692C}" srcId="{30A64EE1-ED2B-4785-8814-350F7A750F06}" destId="{49EFAA4D-6612-487C-B7EA-2C146E0914B4}" srcOrd="2" destOrd="0" parTransId="{03037EBA-9364-4350-AA8A-5F0DAD4737C3}" sibTransId="{125C175E-3E07-49FA-B37C-EC5648849362}"/>
    <dgm:cxn modelId="{A3E4D0CA-3EA0-4DAF-B6E8-D2FD6E11D246}" srcId="{30A64EE1-ED2B-4785-8814-350F7A750F06}" destId="{AA777A37-D16B-4189-8E77-0AB7A6816139}" srcOrd="5" destOrd="0" parTransId="{32B45E31-3540-4479-8714-842BA7635153}" sibTransId="{76186BD9-324D-40EE-9301-B39D35B1FE8D}"/>
    <dgm:cxn modelId="{F2059BD8-0B04-4A88-826F-859CCFBFE14A}" type="presOf" srcId="{A43CDE11-B066-4E0E-9FBB-4477D9413428}" destId="{E8C0DC90-D5ED-4758-A068-E8CB9BEE9506}" srcOrd="0" destOrd="0" presId="urn:microsoft.com/office/officeart/2005/8/layout/vList2"/>
    <dgm:cxn modelId="{27BFA6E1-10FE-4EB5-9D86-C4E862A1C0D7}" srcId="{30A64EE1-ED2B-4785-8814-350F7A750F06}" destId="{A2CFE07A-0ED6-49BD-B3E1-3CD288929B59}" srcOrd="8" destOrd="0" parTransId="{9925157B-878C-4F7C-986E-1CA33CED1619}" sibTransId="{1D75DCBA-9137-46ED-8413-844526D95B8A}"/>
    <dgm:cxn modelId="{1166C1E1-B2FF-4A81-A8B9-885478ABE578}" type="presOf" srcId="{7C8503B3-5D68-490A-B569-8D62FC6A7B2E}" destId="{2B56AA36-DE4A-4486-AFFC-7BDA651A5ECD}" srcOrd="0" destOrd="0" presId="urn:microsoft.com/office/officeart/2005/8/layout/vList2"/>
    <dgm:cxn modelId="{4E7C58E9-56D5-4FE5-A36E-03C78F780C8C}" type="presOf" srcId="{A2CFE07A-0ED6-49BD-B3E1-3CD288929B59}" destId="{68FEE1A7-A087-40DD-88DA-C617133E7AA8}" srcOrd="0" destOrd="0" presId="urn:microsoft.com/office/officeart/2005/8/layout/vList2"/>
    <dgm:cxn modelId="{B2D8CFF2-E784-41B3-B67E-9745988D48CA}" type="presOf" srcId="{C0656509-78B2-4669-8DFF-F4843BB161CA}" destId="{6D9E0C88-9855-478E-AA27-AC4BC96CD4FC}" srcOrd="0" destOrd="0" presId="urn:microsoft.com/office/officeart/2005/8/layout/vList2"/>
    <dgm:cxn modelId="{99B3E59F-99D7-4F09-A5C7-7689C6FF4A1C}" type="presParOf" srcId="{AD4E1639-B3BA-49BE-BB9D-5F77E0517A3A}" destId="{F09EA2D2-955F-4B53-82E3-6BC6C5392B77}" srcOrd="0" destOrd="0" presId="urn:microsoft.com/office/officeart/2005/8/layout/vList2"/>
    <dgm:cxn modelId="{908AA8C1-0A0F-4E5C-B0CA-8B0BB041B76E}" type="presParOf" srcId="{AD4E1639-B3BA-49BE-BB9D-5F77E0517A3A}" destId="{019D156D-FA8B-4652-A242-83B6D131E6FA}" srcOrd="1" destOrd="0" presId="urn:microsoft.com/office/officeart/2005/8/layout/vList2"/>
    <dgm:cxn modelId="{AA52A1AB-9623-46AD-AD08-0C09DE789461}" type="presParOf" srcId="{AD4E1639-B3BA-49BE-BB9D-5F77E0517A3A}" destId="{873B67AB-E060-4DA9-9B94-7D2F41E879FE}" srcOrd="2" destOrd="0" presId="urn:microsoft.com/office/officeart/2005/8/layout/vList2"/>
    <dgm:cxn modelId="{5143820D-ED86-4E34-A040-12770AD6DDCA}" type="presParOf" srcId="{AD4E1639-B3BA-49BE-BB9D-5F77E0517A3A}" destId="{B09FA1EF-AE8A-46BC-822C-DE3029E6D6ED}" srcOrd="3" destOrd="0" presId="urn:microsoft.com/office/officeart/2005/8/layout/vList2"/>
    <dgm:cxn modelId="{9B30C0E2-F009-40D9-83A3-17F4045A1E82}" type="presParOf" srcId="{AD4E1639-B3BA-49BE-BB9D-5F77E0517A3A}" destId="{048B0616-7902-4F34-A610-E8431E5DCBA3}" srcOrd="4" destOrd="0" presId="urn:microsoft.com/office/officeart/2005/8/layout/vList2"/>
    <dgm:cxn modelId="{1E4A4E74-C545-466A-813E-973C1C6E3024}" type="presParOf" srcId="{AD4E1639-B3BA-49BE-BB9D-5F77E0517A3A}" destId="{6A04BEC9-E1ED-43CD-9252-EA37F79706C0}" srcOrd="5" destOrd="0" presId="urn:microsoft.com/office/officeart/2005/8/layout/vList2"/>
    <dgm:cxn modelId="{770CDFC8-2A4C-4878-A641-592AEC71CEDB}" type="presParOf" srcId="{AD4E1639-B3BA-49BE-BB9D-5F77E0517A3A}" destId="{2B56AA36-DE4A-4486-AFFC-7BDA651A5ECD}" srcOrd="6" destOrd="0" presId="urn:microsoft.com/office/officeart/2005/8/layout/vList2"/>
    <dgm:cxn modelId="{658DE4BA-23A4-4667-A663-867A3E81B442}" type="presParOf" srcId="{AD4E1639-B3BA-49BE-BB9D-5F77E0517A3A}" destId="{CDA37DE9-7604-412A-86BE-E5806C9249FC}" srcOrd="7" destOrd="0" presId="urn:microsoft.com/office/officeart/2005/8/layout/vList2"/>
    <dgm:cxn modelId="{4C2E3D2D-C5D3-4978-A009-612231D3A508}" type="presParOf" srcId="{AD4E1639-B3BA-49BE-BB9D-5F77E0517A3A}" destId="{39B56475-CCB7-479E-9E3E-CFF594233A08}" srcOrd="8" destOrd="0" presId="urn:microsoft.com/office/officeart/2005/8/layout/vList2"/>
    <dgm:cxn modelId="{2E59A939-9A7C-4C65-A9CB-342C42FD5211}" type="presParOf" srcId="{AD4E1639-B3BA-49BE-BB9D-5F77E0517A3A}" destId="{CE24C5EC-8226-48BB-BCC5-0784983D8CB5}" srcOrd="9" destOrd="0" presId="urn:microsoft.com/office/officeart/2005/8/layout/vList2"/>
    <dgm:cxn modelId="{32C29C5D-73DD-4B25-B5B6-5CC1B2E5A639}" type="presParOf" srcId="{AD4E1639-B3BA-49BE-BB9D-5F77E0517A3A}" destId="{48833CC6-CA0F-4446-8B0D-B8DC807CE964}" srcOrd="10" destOrd="0" presId="urn:microsoft.com/office/officeart/2005/8/layout/vList2"/>
    <dgm:cxn modelId="{BBA3E60A-2649-4E4C-8166-4964E5D8145B}" type="presParOf" srcId="{AD4E1639-B3BA-49BE-BB9D-5F77E0517A3A}" destId="{13130E28-0EA7-4037-A7C9-B69EAF636B5E}" srcOrd="11" destOrd="0" presId="urn:microsoft.com/office/officeart/2005/8/layout/vList2"/>
    <dgm:cxn modelId="{DF3489F6-8650-49C9-B171-BC89E113C6CF}" type="presParOf" srcId="{AD4E1639-B3BA-49BE-BB9D-5F77E0517A3A}" destId="{CEF55570-F0EA-4562-857E-2E4FCCA41A7F}" srcOrd="12" destOrd="0" presId="urn:microsoft.com/office/officeart/2005/8/layout/vList2"/>
    <dgm:cxn modelId="{3979FF0D-A9F4-4601-9302-F22D1CD79BF2}" type="presParOf" srcId="{AD4E1639-B3BA-49BE-BB9D-5F77E0517A3A}" destId="{D389A694-A882-4E68-A303-645F76FAFD17}" srcOrd="13" destOrd="0" presId="urn:microsoft.com/office/officeart/2005/8/layout/vList2"/>
    <dgm:cxn modelId="{945A4E14-C79D-4DE8-BE8F-92805F01D73C}" type="presParOf" srcId="{AD4E1639-B3BA-49BE-BB9D-5F77E0517A3A}" destId="{E8C0DC90-D5ED-4758-A068-E8CB9BEE9506}" srcOrd="14" destOrd="0" presId="urn:microsoft.com/office/officeart/2005/8/layout/vList2"/>
    <dgm:cxn modelId="{CFCA2446-C52C-47B4-B4F8-A17FBCD6BC01}" type="presParOf" srcId="{AD4E1639-B3BA-49BE-BB9D-5F77E0517A3A}" destId="{D07B3DAF-56AA-472A-BA57-705A623AEBEA}" srcOrd="15" destOrd="0" presId="urn:microsoft.com/office/officeart/2005/8/layout/vList2"/>
    <dgm:cxn modelId="{8678AEEA-4B37-4B18-9414-27075737968F}" type="presParOf" srcId="{AD4E1639-B3BA-49BE-BB9D-5F77E0517A3A}" destId="{68FEE1A7-A087-40DD-88DA-C617133E7AA8}" srcOrd="16" destOrd="0" presId="urn:microsoft.com/office/officeart/2005/8/layout/vList2"/>
    <dgm:cxn modelId="{D50786B6-DEBD-401F-9077-643BC323D345}" type="presParOf" srcId="{AD4E1639-B3BA-49BE-BB9D-5F77E0517A3A}" destId="{99F18A85-CB68-4884-87EB-7691F1A0AFF4}" srcOrd="17" destOrd="0" presId="urn:microsoft.com/office/officeart/2005/8/layout/vList2"/>
    <dgm:cxn modelId="{1BF421F9-DB1A-498C-A57A-70C16D581B4C}" type="presParOf" srcId="{AD4E1639-B3BA-49BE-BB9D-5F77E0517A3A}" destId="{FF561B23-B0A4-475F-968C-0A97F78F2A03}" srcOrd="18" destOrd="0" presId="urn:microsoft.com/office/officeart/2005/8/layout/vList2"/>
    <dgm:cxn modelId="{2F0B6199-6BF4-4011-B06D-4E61E55CFA22}" type="presParOf" srcId="{AD4E1639-B3BA-49BE-BB9D-5F77E0517A3A}" destId="{06DEB34C-231E-40FF-A737-3A3F2A3B6529}" srcOrd="19" destOrd="0" presId="urn:microsoft.com/office/officeart/2005/8/layout/vList2"/>
    <dgm:cxn modelId="{CF8D6DDF-4C1F-41F9-B8B0-4AC394359F99}" type="presParOf" srcId="{AD4E1639-B3BA-49BE-BB9D-5F77E0517A3A}" destId="{6D9E0C88-9855-478E-AA27-AC4BC96CD4FC}" srcOrd="2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F25C9-7B2B-4254-955C-FD440F14A6E5}">
      <dsp:nvSpPr>
        <dsp:cNvPr id="0" name=""/>
        <dsp:cNvSpPr/>
      </dsp:nvSpPr>
      <dsp:spPr>
        <a:xfrm>
          <a:off x="49" y="343924"/>
          <a:ext cx="4700141" cy="232561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defRPr b="1"/>
          </a:pPr>
          <a:r>
            <a:rPr lang="en-GB" sz="1600" kern="1200" dirty="0"/>
            <a:t>The ATM reconciliation process (RECON), is used to reconcile all transactions on the bank’s Automated Teller Machines (ATM) daily. This process is carried out every day by the branch managers (BM) managing these ATMs.</a:t>
          </a:r>
          <a:endParaRPr lang="en-US" sz="1600" kern="1200" dirty="0"/>
        </a:p>
      </dsp:txBody>
      <dsp:txXfrm>
        <a:off x="49" y="343924"/>
        <a:ext cx="4700141" cy="2325612"/>
      </dsp:txXfrm>
    </dsp:sp>
    <dsp:sp modelId="{F8CB29E5-31B6-4D1C-AF66-B84340CFB7C2}">
      <dsp:nvSpPr>
        <dsp:cNvPr id="0" name=""/>
        <dsp:cNvSpPr/>
      </dsp:nvSpPr>
      <dsp:spPr>
        <a:xfrm flipV="1">
          <a:off x="49" y="2976801"/>
          <a:ext cx="4700141" cy="29711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62EEAB-BC1E-4AA6-B8FE-7B7CB84A9503}">
      <dsp:nvSpPr>
        <dsp:cNvPr id="0" name=""/>
        <dsp:cNvSpPr/>
      </dsp:nvSpPr>
      <dsp:spPr>
        <a:xfrm>
          <a:off x="5358209" y="190293"/>
          <a:ext cx="4700141" cy="143653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defRPr b="1"/>
          </a:pPr>
          <a:r>
            <a:rPr lang="en-GB" sz="1600" kern="1200" dirty="0"/>
            <a:t>This process to ensure that:</a:t>
          </a:r>
          <a:endParaRPr lang="en-US" sz="1600" kern="1200" dirty="0"/>
        </a:p>
      </dsp:txBody>
      <dsp:txXfrm>
        <a:off x="5358209" y="190293"/>
        <a:ext cx="4700141" cy="1436538"/>
      </dsp:txXfrm>
    </dsp:sp>
    <dsp:sp modelId="{7C9E4950-64CA-430D-966F-ECAE44C4A0EC}">
      <dsp:nvSpPr>
        <dsp:cNvPr id="0" name=""/>
        <dsp:cNvSpPr/>
      </dsp:nvSpPr>
      <dsp:spPr>
        <a:xfrm>
          <a:off x="5358209" y="1626831"/>
          <a:ext cx="4700141" cy="180072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Font typeface="Wingdings" panose="05000000000000000000" pitchFamily="2" charset="2"/>
            <a:buChar char="Ø"/>
          </a:pPr>
          <a:r>
            <a:rPr lang="en-GB" sz="1600" kern="1200"/>
            <a:t>All daily transactions on the general ledger (GL) of these ATMs completely match the transactions of the machine’s electronic transactions page (FEP), </a:t>
          </a:r>
          <a:endParaRPr lang="en-US" sz="1600" kern="1200"/>
        </a:p>
        <a:p>
          <a:pPr marL="171450" lvl="1" indent="-171450" algn="l" defTabSz="711200">
            <a:lnSpc>
              <a:spcPct val="90000"/>
            </a:lnSpc>
            <a:spcBef>
              <a:spcPct val="0"/>
            </a:spcBef>
            <a:spcAft>
              <a:spcPct val="15000"/>
            </a:spcAft>
            <a:buFont typeface="Wingdings" panose="05000000000000000000" pitchFamily="2" charset="2"/>
            <a:buChar char="Ø"/>
          </a:pPr>
          <a:r>
            <a:rPr lang="en-GB" sz="1600" kern="1200"/>
            <a:t>The cash unloaded is not more or less than expected, and</a:t>
          </a:r>
          <a:endParaRPr lang="en-US" sz="1600" kern="1200"/>
        </a:p>
        <a:p>
          <a:pPr marL="171450" lvl="1" indent="-171450" algn="l" defTabSz="711200">
            <a:lnSpc>
              <a:spcPct val="90000"/>
            </a:lnSpc>
            <a:spcBef>
              <a:spcPct val="0"/>
            </a:spcBef>
            <a:spcAft>
              <a:spcPct val="15000"/>
            </a:spcAft>
            <a:buFont typeface="Wingdings" panose="05000000000000000000" pitchFamily="2" charset="2"/>
            <a:buChar char="Ø"/>
          </a:pPr>
          <a:r>
            <a:rPr lang="en-GB" sz="1600" kern="1200"/>
            <a:t>Identify dispense errors</a:t>
          </a:r>
          <a:endParaRPr lang="en-US" sz="1600" kern="1200"/>
        </a:p>
      </dsp:txBody>
      <dsp:txXfrm>
        <a:off x="5358209" y="1626831"/>
        <a:ext cx="4700141" cy="1800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A9E69-C1A3-4D48-B5C6-6F3017BF6A0A}">
      <dsp:nvSpPr>
        <dsp:cNvPr id="0" name=""/>
        <dsp:cNvSpPr/>
      </dsp:nvSpPr>
      <dsp:spPr>
        <a:xfrm>
          <a:off x="0" y="7089"/>
          <a:ext cx="6572250" cy="9008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4A10F3-F156-4053-9D91-F6460646608D}">
      <dsp:nvSpPr>
        <dsp:cNvPr id="0" name=""/>
        <dsp:cNvSpPr/>
      </dsp:nvSpPr>
      <dsp:spPr>
        <a:xfrm>
          <a:off x="272497" y="209774"/>
          <a:ext cx="495935" cy="4954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0C895E-C2CE-411E-9E6A-61E4C02DD659}">
      <dsp:nvSpPr>
        <dsp:cNvPr id="0" name=""/>
        <dsp:cNvSpPr/>
      </dsp:nvSpPr>
      <dsp:spPr>
        <a:xfrm>
          <a:off x="1040930" y="7089"/>
          <a:ext cx="5515288" cy="92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16" tIns="98316" rIns="98316" bIns="98316" numCol="1" spcCol="1270" anchor="ctr" anchorCtr="0">
          <a:noAutofit/>
        </a:bodyPr>
        <a:lstStyle/>
        <a:p>
          <a:pPr marL="0" lvl="0" indent="0" algn="l" defTabSz="622300">
            <a:lnSpc>
              <a:spcPct val="90000"/>
            </a:lnSpc>
            <a:spcBef>
              <a:spcPct val="0"/>
            </a:spcBef>
            <a:spcAft>
              <a:spcPct val="35000"/>
            </a:spcAft>
            <a:buNone/>
          </a:pPr>
          <a:r>
            <a:rPr lang="en-GB" sz="1400" kern="1200"/>
            <a:t>RECON is carried out manually by the branch managers or their assistants daily and takes an average of thirty minutes to conclude it for an ATM.</a:t>
          </a:r>
          <a:endParaRPr lang="en-US" sz="1400" kern="1200"/>
        </a:p>
      </dsp:txBody>
      <dsp:txXfrm>
        <a:off x="1040930" y="7089"/>
        <a:ext cx="5515288" cy="928970"/>
      </dsp:txXfrm>
    </dsp:sp>
    <dsp:sp modelId="{B10D3476-38ED-4938-BA81-322B94A5C864}">
      <dsp:nvSpPr>
        <dsp:cNvPr id="0" name=""/>
        <dsp:cNvSpPr/>
      </dsp:nvSpPr>
      <dsp:spPr>
        <a:xfrm>
          <a:off x="0" y="1168302"/>
          <a:ext cx="6572250" cy="9008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134E8E-DA4A-42F0-B036-F871D94A363F}">
      <dsp:nvSpPr>
        <dsp:cNvPr id="0" name=""/>
        <dsp:cNvSpPr/>
      </dsp:nvSpPr>
      <dsp:spPr>
        <a:xfrm>
          <a:off x="272497" y="1370986"/>
          <a:ext cx="495935" cy="4954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079419-3749-4B99-94FF-E893E7DBD38D}">
      <dsp:nvSpPr>
        <dsp:cNvPr id="0" name=""/>
        <dsp:cNvSpPr/>
      </dsp:nvSpPr>
      <dsp:spPr>
        <a:xfrm>
          <a:off x="1040930" y="1168302"/>
          <a:ext cx="5515288" cy="92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16" tIns="98316" rIns="98316" bIns="98316" numCol="1" spcCol="1270" anchor="ctr" anchorCtr="0">
          <a:noAutofit/>
        </a:bodyPr>
        <a:lstStyle/>
        <a:p>
          <a:pPr marL="0" lvl="0" indent="0" algn="l" defTabSz="622300">
            <a:lnSpc>
              <a:spcPct val="90000"/>
            </a:lnSpc>
            <a:spcBef>
              <a:spcPct val="0"/>
            </a:spcBef>
            <a:spcAft>
              <a:spcPct val="35000"/>
            </a:spcAft>
            <a:buNone/>
          </a:pPr>
          <a:r>
            <a:rPr lang="en-GB" sz="1400" kern="1200"/>
            <a:t>Branches an average of seven (7) ATMs within their custody which must be reconciled daily if transactions take place on them. This process is carried out in over 600 branches of the bank.</a:t>
          </a:r>
          <a:endParaRPr lang="en-US" sz="1400" kern="1200"/>
        </a:p>
      </dsp:txBody>
      <dsp:txXfrm>
        <a:off x="1040930" y="1168302"/>
        <a:ext cx="5515288" cy="928970"/>
      </dsp:txXfrm>
    </dsp:sp>
    <dsp:sp modelId="{0477471A-F8BE-4BA3-B999-E1B526954927}">
      <dsp:nvSpPr>
        <dsp:cNvPr id="0" name=""/>
        <dsp:cNvSpPr/>
      </dsp:nvSpPr>
      <dsp:spPr>
        <a:xfrm>
          <a:off x="0" y="2329514"/>
          <a:ext cx="6572250" cy="9008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BE691-95AE-4A75-92BC-E290D2A0DC3D}">
      <dsp:nvSpPr>
        <dsp:cNvPr id="0" name=""/>
        <dsp:cNvSpPr/>
      </dsp:nvSpPr>
      <dsp:spPr>
        <a:xfrm>
          <a:off x="272497" y="2532199"/>
          <a:ext cx="495935" cy="4954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9F3D5E-662E-419D-839B-4B659A00C408}">
      <dsp:nvSpPr>
        <dsp:cNvPr id="0" name=""/>
        <dsp:cNvSpPr/>
      </dsp:nvSpPr>
      <dsp:spPr>
        <a:xfrm>
          <a:off x="1040930" y="2329514"/>
          <a:ext cx="5515288" cy="92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16" tIns="98316" rIns="98316" bIns="98316" numCol="1" spcCol="1270" anchor="ctr" anchorCtr="0">
          <a:noAutofit/>
        </a:bodyPr>
        <a:lstStyle/>
        <a:p>
          <a:pPr marL="0" lvl="0" indent="0" algn="l" defTabSz="622300">
            <a:lnSpc>
              <a:spcPct val="90000"/>
            </a:lnSpc>
            <a:spcBef>
              <a:spcPct val="0"/>
            </a:spcBef>
            <a:spcAft>
              <a:spcPct val="35000"/>
            </a:spcAft>
            <a:buNone/>
          </a:pPr>
          <a:r>
            <a:rPr lang="en-GB" sz="1400" kern="1200"/>
            <a:t>This is equivalent to 3 hours 30 minutes spent on reconciliation by each branch.</a:t>
          </a:r>
          <a:endParaRPr lang="en-US" sz="1400" kern="1200"/>
        </a:p>
      </dsp:txBody>
      <dsp:txXfrm>
        <a:off x="1040930" y="2329514"/>
        <a:ext cx="5515288" cy="928970"/>
      </dsp:txXfrm>
    </dsp:sp>
    <dsp:sp modelId="{02F6CF86-F9D3-426A-A952-335ED15A6556}">
      <dsp:nvSpPr>
        <dsp:cNvPr id="0" name=""/>
        <dsp:cNvSpPr/>
      </dsp:nvSpPr>
      <dsp:spPr>
        <a:xfrm>
          <a:off x="0" y="3490727"/>
          <a:ext cx="6572250" cy="9008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A804A3-38D3-4865-B8BD-777BD08A372D}">
      <dsp:nvSpPr>
        <dsp:cNvPr id="0" name=""/>
        <dsp:cNvSpPr/>
      </dsp:nvSpPr>
      <dsp:spPr>
        <a:xfrm>
          <a:off x="272497" y="3693411"/>
          <a:ext cx="495935" cy="4954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2FDF6E-C290-41D3-BF28-241C380F6078}">
      <dsp:nvSpPr>
        <dsp:cNvPr id="0" name=""/>
        <dsp:cNvSpPr/>
      </dsp:nvSpPr>
      <dsp:spPr>
        <a:xfrm>
          <a:off x="1040930" y="3490727"/>
          <a:ext cx="5515288" cy="92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16" tIns="98316" rIns="98316" bIns="98316" numCol="1" spcCol="1270" anchor="ctr" anchorCtr="0">
          <a:noAutofit/>
        </a:bodyPr>
        <a:lstStyle/>
        <a:p>
          <a:pPr marL="0" lvl="0" indent="0" algn="l" defTabSz="622300">
            <a:lnSpc>
              <a:spcPct val="90000"/>
            </a:lnSpc>
            <a:spcBef>
              <a:spcPct val="0"/>
            </a:spcBef>
            <a:spcAft>
              <a:spcPct val="35000"/>
            </a:spcAft>
            <a:buNone/>
          </a:pPr>
          <a:r>
            <a:rPr lang="en-GB" sz="1400" kern="1200"/>
            <a:t>Most branches of the bank are inadequately staffed, and this results in pressure on staff to deliver this report while keeping up with the other operational functions.</a:t>
          </a:r>
          <a:endParaRPr lang="en-US" sz="1400" kern="1200"/>
        </a:p>
      </dsp:txBody>
      <dsp:txXfrm>
        <a:off x="1040930" y="3490727"/>
        <a:ext cx="5515288" cy="928970"/>
      </dsp:txXfrm>
    </dsp:sp>
    <dsp:sp modelId="{8C52CB7B-EDE8-4650-BA78-7DA0E5D8B5A2}">
      <dsp:nvSpPr>
        <dsp:cNvPr id="0" name=""/>
        <dsp:cNvSpPr/>
      </dsp:nvSpPr>
      <dsp:spPr>
        <a:xfrm>
          <a:off x="0" y="4651940"/>
          <a:ext cx="6572250" cy="90081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C494BE-BB32-44A8-878C-F7631F04EAD0}">
      <dsp:nvSpPr>
        <dsp:cNvPr id="0" name=""/>
        <dsp:cNvSpPr/>
      </dsp:nvSpPr>
      <dsp:spPr>
        <a:xfrm>
          <a:off x="272497" y="4854624"/>
          <a:ext cx="495935" cy="4954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ECF479-2AF6-449C-9F4C-D842C2553ED9}">
      <dsp:nvSpPr>
        <dsp:cNvPr id="0" name=""/>
        <dsp:cNvSpPr/>
      </dsp:nvSpPr>
      <dsp:spPr>
        <a:xfrm>
          <a:off x="1040930" y="4651940"/>
          <a:ext cx="5515288" cy="92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16" tIns="98316" rIns="98316" bIns="98316" numCol="1" spcCol="1270" anchor="ctr" anchorCtr="0">
          <a:noAutofit/>
        </a:bodyPr>
        <a:lstStyle/>
        <a:p>
          <a:pPr marL="0" lvl="0" indent="0" algn="l" defTabSz="622300">
            <a:lnSpc>
              <a:spcPct val="90000"/>
            </a:lnSpc>
            <a:spcBef>
              <a:spcPct val="0"/>
            </a:spcBef>
            <a:spcAft>
              <a:spcPct val="35000"/>
            </a:spcAft>
            <a:buNone/>
          </a:pPr>
          <a:r>
            <a:rPr lang="en-US" sz="1400" kern="1200"/>
            <a:t>Also, as with every manual process, this report is subject to errors due to its complexity.</a:t>
          </a:r>
        </a:p>
      </dsp:txBody>
      <dsp:txXfrm>
        <a:off x="1040930" y="4651940"/>
        <a:ext cx="5515288" cy="9289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F4959-F786-4743-89FC-70F389961DA0}">
      <dsp:nvSpPr>
        <dsp:cNvPr id="0" name=""/>
        <dsp:cNvSpPr/>
      </dsp:nvSpPr>
      <dsp:spPr>
        <a:xfrm>
          <a:off x="0" y="4206383"/>
          <a:ext cx="6572250" cy="138062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To eliminate human error in the process by limiting(or eliminating) manual processes.</a:t>
          </a:r>
        </a:p>
      </dsp:txBody>
      <dsp:txXfrm>
        <a:off x="0" y="4206383"/>
        <a:ext cx="6572250" cy="1380628"/>
      </dsp:txXfrm>
    </dsp:sp>
    <dsp:sp modelId="{644649A0-3DAF-4D31-81E2-F79FA06EF793}">
      <dsp:nvSpPr>
        <dsp:cNvPr id="0" name=""/>
        <dsp:cNvSpPr/>
      </dsp:nvSpPr>
      <dsp:spPr>
        <a:xfrm rot="10800000">
          <a:off x="0" y="2103685"/>
          <a:ext cx="6572250" cy="2123407"/>
        </a:xfrm>
        <a:prstGeom prst="upArrowCallout">
          <a:avLst/>
        </a:prstGeom>
        <a:solidFill>
          <a:schemeClr val="accent2">
            <a:hueOff val="-7326329"/>
            <a:satOff val="12797"/>
            <a:lumOff val="7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To achieve a reduction in time taken from 30 minutes to 30 seconds for each ATM, which is equivalent to 98.3% improvement on the current process.</a:t>
          </a:r>
        </a:p>
      </dsp:txBody>
      <dsp:txXfrm rot="10800000">
        <a:off x="0" y="2103685"/>
        <a:ext cx="6572250" cy="1379726"/>
      </dsp:txXfrm>
    </dsp:sp>
    <dsp:sp modelId="{24CB2B66-DD73-4BB0-9E62-6A031DD645F8}">
      <dsp:nvSpPr>
        <dsp:cNvPr id="0" name=""/>
        <dsp:cNvSpPr/>
      </dsp:nvSpPr>
      <dsp:spPr>
        <a:xfrm rot="10800000">
          <a:off x="0" y="987"/>
          <a:ext cx="6572250" cy="2123407"/>
        </a:xfrm>
        <a:prstGeom prst="upArrowCallout">
          <a:avLst/>
        </a:prstGeom>
        <a:solidFill>
          <a:schemeClr val="accent2">
            <a:hueOff val="-14652658"/>
            <a:satOff val="25593"/>
            <a:lumOff val="1470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To automate the RECON of ATMs and the generation of the report.</a:t>
          </a:r>
        </a:p>
      </dsp:txBody>
      <dsp:txXfrm rot="10800000">
        <a:off x="0" y="987"/>
        <a:ext cx="6572250" cy="13797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51BBEF-23BB-40FC-AAD0-F2A06E4E4CF4}">
      <dsp:nvSpPr>
        <dsp:cNvPr id="0" name=""/>
        <dsp:cNvSpPr/>
      </dsp:nvSpPr>
      <dsp:spPr>
        <a:xfrm>
          <a:off x="0" y="2552"/>
          <a:ext cx="7140967" cy="129345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76E8C9-A13B-4636-A73F-CF5C77266CFF}">
      <dsp:nvSpPr>
        <dsp:cNvPr id="0" name=""/>
        <dsp:cNvSpPr/>
      </dsp:nvSpPr>
      <dsp:spPr>
        <a:xfrm>
          <a:off x="391269" y="293579"/>
          <a:ext cx="711399" cy="7113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19DE86-C69F-4167-8057-365559A0CA8B}">
      <dsp:nvSpPr>
        <dsp:cNvPr id="0" name=""/>
        <dsp:cNvSpPr/>
      </dsp:nvSpPr>
      <dsp:spPr>
        <a:xfrm>
          <a:off x="1493938" y="2552"/>
          <a:ext cx="5647028" cy="1293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91" tIns="136891" rIns="136891" bIns="136891" numCol="1" spcCol="1270" anchor="ctr" anchorCtr="0">
          <a:noAutofit/>
        </a:bodyPr>
        <a:lstStyle/>
        <a:p>
          <a:pPr marL="0" lvl="0" indent="0" algn="l" defTabSz="711200">
            <a:lnSpc>
              <a:spcPct val="90000"/>
            </a:lnSpc>
            <a:spcBef>
              <a:spcPct val="0"/>
            </a:spcBef>
            <a:spcAft>
              <a:spcPct val="35000"/>
            </a:spcAft>
            <a:buNone/>
          </a:pPr>
          <a:r>
            <a:rPr lang="en-GB" sz="1600" b="1" kern="1200"/>
            <a:t>Time Saving</a:t>
          </a:r>
          <a:r>
            <a:rPr lang="en-GB" sz="1600" kern="1200"/>
            <a:t>: This model reduces the time required to perform RECON from thirty minutes to less one minute. This means more time for branch managers to perform other tasks and close on time.</a:t>
          </a:r>
          <a:endParaRPr lang="en-US" sz="1600" kern="1200"/>
        </a:p>
      </dsp:txBody>
      <dsp:txXfrm>
        <a:off x="1493938" y="2552"/>
        <a:ext cx="5647028" cy="1293453"/>
      </dsp:txXfrm>
    </dsp:sp>
    <dsp:sp modelId="{B4E07241-FE65-4EA3-804E-71A14A711A7C}">
      <dsp:nvSpPr>
        <dsp:cNvPr id="0" name=""/>
        <dsp:cNvSpPr/>
      </dsp:nvSpPr>
      <dsp:spPr>
        <a:xfrm>
          <a:off x="0" y="1619369"/>
          <a:ext cx="7140967" cy="129345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96AA17-D7B0-48E6-81F9-A58B691CE535}">
      <dsp:nvSpPr>
        <dsp:cNvPr id="0" name=""/>
        <dsp:cNvSpPr/>
      </dsp:nvSpPr>
      <dsp:spPr>
        <a:xfrm>
          <a:off x="391269" y="1910396"/>
          <a:ext cx="711399" cy="7113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C5D8A6-90E5-465B-A69C-460FAA9F250F}">
      <dsp:nvSpPr>
        <dsp:cNvPr id="0" name=""/>
        <dsp:cNvSpPr/>
      </dsp:nvSpPr>
      <dsp:spPr>
        <a:xfrm>
          <a:off x="1493938" y="1619369"/>
          <a:ext cx="5647028" cy="1293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91" tIns="136891" rIns="136891" bIns="136891" numCol="1" spcCol="1270" anchor="ctr" anchorCtr="0">
          <a:noAutofit/>
        </a:bodyPr>
        <a:lstStyle/>
        <a:p>
          <a:pPr marL="0" lvl="0" indent="0" algn="l" defTabSz="711200">
            <a:lnSpc>
              <a:spcPct val="90000"/>
            </a:lnSpc>
            <a:spcBef>
              <a:spcPct val="0"/>
            </a:spcBef>
            <a:spcAft>
              <a:spcPct val="35000"/>
            </a:spcAft>
            <a:buNone/>
          </a:pPr>
          <a:r>
            <a:rPr lang="en-GB" sz="1600" b="1" kern="1200"/>
            <a:t>Reduction in Human Error</a:t>
          </a:r>
          <a:r>
            <a:rPr lang="en-GB" sz="1600" kern="1200"/>
            <a:t>: The model will reduce any human error that could result from manual performance of the RECON process. </a:t>
          </a:r>
          <a:endParaRPr lang="en-US" sz="1600" kern="1200"/>
        </a:p>
      </dsp:txBody>
      <dsp:txXfrm>
        <a:off x="1493938" y="1619369"/>
        <a:ext cx="5647028" cy="1293453"/>
      </dsp:txXfrm>
    </dsp:sp>
    <dsp:sp modelId="{1E5DCD29-F13C-415B-9756-8DC90CB69CE0}">
      <dsp:nvSpPr>
        <dsp:cNvPr id="0" name=""/>
        <dsp:cNvSpPr/>
      </dsp:nvSpPr>
      <dsp:spPr>
        <a:xfrm>
          <a:off x="0" y="3236186"/>
          <a:ext cx="7140967" cy="129345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752960-B936-4724-B947-D6CCCBA0851A}">
      <dsp:nvSpPr>
        <dsp:cNvPr id="0" name=""/>
        <dsp:cNvSpPr/>
      </dsp:nvSpPr>
      <dsp:spPr>
        <a:xfrm>
          <a:off x="391269" y="3527213"/>
          <a:ext cx="711399" cy="7113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1F7899-4E71-49D2-B708-99A57C19CB9C}">
      <dsp:nvSpPr>
        <dsp:cNvPr id="0" name=""/>
        <dsp:cNvSpPr/>
      </dsp:nvSpPr>
      <dsp:spPr>
        <a:xfrm>
          <a:off x="1493938" y="3236186"/>
          <a:ext cx="5647028" cy="1293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91" tIns="136891" rIns="136891" bIns="136891" numCol="1" spcCol="1270" anchor="ctr" anchorCtr="0">
          <a:noAutofit/>
        </a:bodyPr>
        <a:lstStyle/>
        <a:p>
          <a:pPr marL="0" lvl="0" indent="0" algn="l" defTabSz="711200">
            <a:lnSpc>
              <a:spcPct val="90000"/>
            </a:lnSpc>
            <a:spcBef>
              <a:spcPct val="0"/>
            </a:spcBef>
            <a:spcAft>
              <a:spcPct val="35000"/>
            </a:spcAft>
            <a:buNone/>
          </a:pPr>
          <a:r>
            <a:rPr lang="en-GB" sz="1600" b="1" kern="1200"/>
            <a:t>More Efficient Analytics:</a:t>
          </a:r>
          <a:r>
            <a:rPr lang="en-GB" sz="1600" kern="1200"/>
            <a:t> The accurate RECON report will be made available to the various necessary stakeholders on time. They will provide management with more precise analytics.</a:t>
          </a:r>
          <a:endParaRPr lang="en-US" sz="1600" kern="1200"/>
        </a:p>
      </dsp:txBody>
      <dsp:txXfrm>
        <a:off x="1493938" y="3236186"/>
        <a:ext cx="5647028" cy="1293453"/>
      </dsp:txXfrm>
    </dsp:sp>
    <dsp:sp modelId="{C97D52E2-AB25-4D88-A703-EF4B52170F1A}">
      <dsp:nvSpPr>
        <dsp:cNvPr id="0" name=""/>
        <dsp:cNvSpPr/>
      </dsp:nvSpPr>
      <dsp:spPr>
        <a:xfrm>
          <a:off x="0" y="4853003"/>
          <a:ext cx="7140967" cy="129345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ED61B5-14E8-41C1-BF70-A29F44C36E3C}">
      <dsp:nvSpPr>
        <dsp:cNvPr id="0" name=""/>
        <dsp:cNvSpPr/>
      </dsp:nvSpPr>
      <dsp:spPr>
        <a:xfrm>
          <a:off x="391269" y="5144030"/>
          <a:ext cx="711399" cy="7113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4381F5-97D6-4872-92D4-DD01908351D6}">
      <dsp:nvSpPr>
        <dsp:cNvPr id="0" name=""/>
        <dsp:cNvSpPr/>
      </dsp:nvSpPr>
      <dsp:spPr>
        <a:xfrm>
          <a:off x="1493938" y="4853003"/>
          <a:ext cx="5647028" cy="1293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91" tIns="136891" rIns="136891" bIns="136891" numCol="1" spcCol="1270" anchor="ctr" anchorCtr="0">
          <a:noAutofit/>
        </a:bodyPr>
        <a:lstStyle/>
        <a:p>
          <a:pPr marL="0" lvl="0" indent="0" algn="l" defTabSz="711200">
            <a:lnSpc>
              <a:spcPct val="90000"/>
            </a:lnSpc>
            <a:spcBef>
              <a:spcPct val="0"/>
            </a:spcBef>
            <a:spcAft>
              <a:spcPct val="35000"/>
            </a:spcAft>
            <a:buNone/>
          </a:pPr>
          <a:r>
            <a:rPr lang="en-GB" sz="1600" b="1" kern="1200" dirty="0"/>
            <a:t>Human Capital Saving</a:t>
          </a:r>
          <a:r>
            <a:rPr lang="en-GB" sz="1600" kern="1200" dirty="0"/>
            <a:t>: The bank will be saving an average of </a:t>
          </a:r>
          <a:r>
            <a:rPr lang="en-GB" sz="1600" b="1" u="sng" kern="1200" dirty="0">
              <a:solidFill>
                <a:srgbClr val="0070C0"/>
              </a:solidFill>
            </a:rPr>
            <a:t>2 hours 57</a:t>
          </a:r>
          <a:r>
            <a:rPr lang="en-GB" sz="1600" kern="1200" dirty="0"/>
            <a:t> minutes of Branch Manager’s time. This time will be re-invested in other activities.</a:t>
          </a:r>
          <a:endParaRPr lang="en-US" sz="1600" kern="1200" dirty="0"/>
        </a:p>
      </dsp:txBody>
      <dsp:txXfrm>
        <a:off x="1493938" y="4853003"/>
        <a:ext cx="5647028" cy="12934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EA2D2-955F-4B53-82E3-6BC6C5392B77}">
      <dsp:nvSpPr>
        <dsp:cNvPr id="0" name=""/>
        <dsp:cNvSpPr/>
      </dsp:nvSpPr>
      <dsp:spPr>
        <a:xfrm>
          <a:off x="0" y="361300"/>
          <a:ext cx="6572250" cy="397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output is an excel workbook with the following sheets:</a:t>
          </a:r>
        </a:p>
      </dsp:txBody>
      <dsp:txXfrm>
        <a:off x="19419" y="380719"/>
        <a:ext cx="6533412" cy="358962"/>
      </dsp:txXfrm>
    </dsp:sp>
    <dsp:sp modelId="{873B67AB-E060-4DA9-9B94-7D2F41E879FE}">
      <dsp:nvSpPr>
        <dsp:cNvPr id="0" name=""/>
        <dsp:cNvSpPr/>
      </dsp:nvSpPr>
      <dsp:spPr>
        <a:xfrm>
          <a:off x="0" y="808060"/>
          <a:ext cx="6572250" cy="397800"/>
        </a:xfrm>
        <a:prstGeom prst="roundRect">
          <a:avLst/>
        </a:prstGeom>
        <a:solidFill>
          <a:schemeClr val="accent2">
            <a:hueOff val="-1465266"/>
            <a:satOff val="2559"/>
            <a:lumOff val="147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Certificate</a:t>
          </a:r>
        </a:p>
      </dsp:txBody>
      <dsp:txXfrm>
        <a:off x="19419" y="827479"/>
        <a:ext cx="6533412" cy="358962"/>
      </dsp:txXfrm>
    </dsp:sp>
    <dsp:sp modelId="{048B0616-7902-4F34-A610-E8431E5DCBA3}">
      <dsp:nvSpPr>
        <dsp:cNvPr id="0" name=""/>
        <dsp:cNvSpPr/>
      </dsp:nvSpPr>
      <dsp:spPr>
        <a:xfrm>
          <a:off x="0" y="1254820"/>
          <a:ext cx="6572250" cy="397800"/>
        </a:xfrm>
        <a:prstGeom prst="roundRect">
          <a:avLst/>
        </a:prstGeom>
        <a:solidFill>
          <a:schemeClr val="accent2">
            <a:hueOff val="-2930532"/>
            <a:satOff val="5119"/>
            <a:lumOff val="294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ATM Manual Balancing</a:t>
          </a:r>
        </a:p>
      </dsp:txBody>
      <dsp:txXfrm>
        <a:off x="19419" y="1274239"/>
        <a:ext cx="6533412" cy="358962"/>
      </dsp:txXfrm>
    </dsp:sp>
    <dsp:sp modelId="{2B56AA36-DE4A-4486-AFFC-7BDA651A5ECD}">
      <dsp:nvSpPr>
        <dsp:cNvPr id="0" name=""/>
        <dsp:cNvSpPr/>
      </dsp:nvSpPr>
      <dsp:spPr>
        <a:xfrm>
          <a:off x="0" y="1701580"/>
          <a:ext cx="6572250" cy="397800"/>
        </a:xfrm>
        <a:prstGeom prst="roundRect">
          <a:avLst/>
        </a:prstGeom>
        <a:solidFill>
          <a:schemeClr val="accent2">
            <a:hueOff val="-4395797"/>
            <a:satOff val="7678"/>
            <a:lumOff val="441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Manual Balancing Transactions</a:t>
          </a:r>
        </a:p>
      </dsp:txBody>
      <dsp:txXfrm>
        <a:off x="19419" y="1720999"/>
        <a:ext cx="6533412" cy="358962"/>
      </dsp:txXfrm>
    </dsp:sp>
    <dsp:sp modelId="{39B56475-CCB7-479E-9E3E-CFF594233A08}">
      <dsp:nvSpPr>
        <dsp:cNvPr id="0" name=""/>
        <dsp:cNvSpPr/>
      </dsp:nvSpPr>
      <dsp:spPr>
        <a:xfrm>
          <a:off x="0" y="2148340"/>
          <a:ext cx="6572250" cy="397800"/>
        </a:xfrm>
        <a:prstGeom prst="roundRect">
          <a:avLst/>
        </a:prstGeom>
        <a:solidFill>
          <a:schemeClr val="accent2">
            <a:hueOff val="-5861063"/>
            <a:satOff val="10237"/>
            <a:lumOff val="588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ATM Recon</a:t>
          </a:r>
        </a:p>
      </dsp:txBody>
      <dsp:txXfrm>
        <a:off x="19419" y="2167759"/>
        <a:ext cx="6533412" cy="358962"/>
      </dsp:txXfrm>
    </dsp:sp>
    <dsp:sp modelId="{48833CC6-CA0F-4446-8B0D-B8DC807CE964}">
      <dsp:nvSpPr>
        <dsp:cNvPr id="0" name=""/>
        <dsp:cNvSpPr/>
      </dsp:nvSpPr>
      <dsp:spPr>
        <a:xfrm>
          <a:off x="0" y="2595100"/>
          <a:ext cx="6572250" cy="397800"/>
        </a:xfrm>
        <a:prstGeom prst="roundRect">
          <a:avLst/>
        </a:prstGeom>
        <a:solidFill>
          <a:schemeClr val="accent2">
            <a:hueOff val="-7326329"/>
            <a:satOff val="12797"/>
            <a:lumOff val="7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GL</a:t>
          </a:r>
        </a:p>
      </dsp:txBody>
      <dsp:txXfrm>
        <a:off x="19419" y="2614519"/>
        <a:ext cx="6533412" cy="358962"/>
      </dsp:txXfrm>
    </dsp:sp>
    <dsp:sp modelId="{CEF55570-F0EA-4562-857E-2E4FCCA41A7F}">
      <dsp:nvSpPr>
        <dsp:cNvPr id="0" name=""/>
        <dsp:cNvSpPr/>
      </dsp:nvSpPr>
      <dsp:spPr>
        <a:xfrm>
          <a:off x="0" y="3041860"/>
          <a:ext cx="6572250" cy="397800"/>
        </a:xfrm>
        <a:prstGeom prst="roundRect">
          <a:avLst/>
        </a:prstGeom>
        <a:solidFill>
          <a:schemeClr val="accent2">
            <a:hueOff val="-8791595"/>
            <a:satOff val="15356"/>
            <a:lumOff val="882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FEP</a:t>
          </a:r>
        </a:p>
      </dsp:txBody>
      <dsp:txXfrm>
        <a:off x="19419" y="3061279"/>
        <a:ext cx="6533412" cy="358962"/>
      </dsp:txXfrm>
    </dsp:sp>
    <dsp:sp modelId="{E8C0DC90-D5ED-4758-A068-E8CB9BEE9506}">
      <dsp:nvSpPr>
        <dsp:cNvPr id="0" name=""/>
        <dsp:cNvSpPr/>
      </dsp:nvSpPr>
      <dsp:spPr>
        <a:xfrm>
          <a:off x="0" y="3488620"/>
          <a:ext cx="6572250" cy="397800"/>
        </a:xfrm>
        <a:prstGeom prst="roundRect">
          <a:avLst/>
        </a:prstGeom>
        <a:solidFill>
          <a:schemeClr val="accent2">
            <a:hueOff val="-10256861"/>
            <a:satOff val="17915"/>
            <a:lumOff val="10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Transactions after cash count before EOD</a:t>
          </a:r>
        </a:p>
      </dsp:txBody>
      <dsp:txXfrm>
        <a:off x="19419" y="3508039"/>
        <a:ext cx="6533412" cy="358962"/>
      </dsp:txXfrm>
    </dsp:sp>
    <dsp:sp modelId="{68FEE1A7-A087-40DD-88DA-C617133E7AA8}">
      <dsp:nvSpPr>
        <dsp:cNvPr id="0" name=""/>
        <dsp:cNvSpPr/>
      </dsp:nvSpPr>
      <dsp:spPr>
        <a:xfrm>
          <a:off x="0" y="3935380"/>
          <a:ext cx="6572250" cy="397800"/>
        </a:xfrm>
        <a:prstGeom prst="roundRect">
          <a:avLst/>
        </a:prstGeom>
        <a:solidFill>
          <a:schemeClr val="accent2">
            <a:hueOff val="-11722126"/>
            <a:satOff val="20474"/>
            <a:lumOff val="117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Suspected Dispense Error</a:t>
          </a:r>
        </a:p>
      </dsp:txBody>
      <dsp:txXfrm>
        <a:off x="19419" y="3954799"/>
        <a:ext cx="6533412" cy="358962"/>
      </dsp:txXfrm>
    </dsp:sp>
    <dsp:sp modelId="{FF561B23-B0A4-475F-968C-0A97F78F2A03}">
      <dsp:nvSpPr>
        <dsp:cNvPr id="0" name=""/>
        <dsp:cNvSpPr/>
      </dsp:nvSpPr>
      <dsp:spPr>
        <a:xfrm>
          <a:off x="0" y="4382140"/>
          <a:ext cx="6572250" cy="397800"/>
        </a:xfrm>
        <a:prstGeom prst="roundRect">
          <a:avLst/>
        </a:prstGeom>
        <a:solidFill>
          <a:schemeClr val="accent2">
            <a:hueOff val="-13187392"/>
            <a:satOff val="23034"/>
            <a:lumOff val="1323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On FEP not on GL</a:t>
          </a:r>
        </a:p>
      </dsp:txBody>
      <dsp:txXfrm>
        <a:off x="19419" y="4401559"/>
        <a:ext cx="6533412" cy="358962"/>
      </dsp:txXfrm>
    </dsp:sp>
    <dsp:sp modelId="{6D9E0C88-9855-478E-AA27-AC4BC96CD4FC}">
      <dsp:nvSpPr>
        <dsp:cNvPr id="0" name=""/>
        <dsp:cNvSpPr/>
      </dsp:nvSpPr>
      <dsp:spPr>
        <a:xfrm>
          <a:off x="0" y="4828900"/>
          <a:ext cx="6572250" cy="397800"/>
        </a:xfrm>
        <a:prstGeom prst="roundRect">
          <a:avLst/>
        </a:prstGeom>
        <a:solidFill>
          <a:schemeClr val="accent2">
            <a:hueOff val="-14652658"/>
            <a:satOff val="25593"/>
            <a:lumOff val="1470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On GL not on FEP</a:t>
          </a:r>
        </a:p>
      </dsp:txBody>
      <dsp:txXfrm>
        <a:off x="19419" y="4848319"/>
        <a:ext cx="6533412" cy="35896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1B805F-FF0F-4BAA-A3A3-E4F945D687F8}" type="datetimeFigureOut">
              <a:rPr lang="en-US" dirty="0"/>
              <a:t>7/29/2019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dirty="0"/>
              <a:t>7/29/2019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dirty="0"/>
              <a:t>7/29/2019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dirty="0"/>
              <a:t>7/29/2019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B6F927C-B73E-4F9D-ADFE-F6E23BD7CEE8}" type="datetimeFigureOut">
              <a:rPr lang="en-US" dirty="0"/>
              <a:t>7/29/2019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dirty="0"/>
              <a:t>7/29/2019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dirty="0"/>
              <a:t>7/29/2019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dirty="0"/>
              <a:t>7/29/2019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dirty="0"/>
              <a:t>7/29/2019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6A73BC-5D11-4675-B334-102E1E8C9B50}" type="datetimeFigureOut">
              <a:rPr lang="en-US" dirty="0"/>
              <a:t>7/29/2019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7B8E45F-652B-4E89-8925-000B0AB8FD98}" type="datetimeFigureOut">
              <a:rPr lang="en-US" dirty="0"/>
              <a:t>7/29/2019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C4A3462A-2D5B-48AF-A3D4-EF8A90A50A80}" type="datetimeFigureOut">
              <a:rPr lang="en-US" dirty="0"/>
              <a:t>7/29/2019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microsoft.com/office/2007/relationships/hdphoto" Target="../media/hdphoto2.wdp"/><Relationship Id="rId7" Type="http://schemas.openxmlformats.org/officeDocument/2006/relationships/diagramLayout" Target="../diagrams/layout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image" Target="../media/image2.png"/><Relationship Id="rId10" Type="http://schemas.microsoft.com/office/2007/relationships/diagramDrawing" Target="../diagrams/drawing5.xml"/><Relationship Id="rId4" Type="http://schemas.openxmlformats.org/officeDocument/2006/relationships/hyperlink" Target="https://github.com/Ridzy619/ATM-Reconciliation-with-Python/blob/master/ATM%20Reconciliation.xlsx" TargetMode="External"/><Relationship Id="rId9" Type="http://schemas.openxmlformats.org/officeDocument/2006/relationships/diagramColors" Target="../diagrams/colors5.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31.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0.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2.wdp"/><Relationship Id="rId7" Type="http://schemas.openxmlformats.org/officeDocument/2006/relationships/hyperlink" Target="https://github.com/Ridzy619/ATM-Reconciliation-with-Python/blob/master/ATM%20Reconciliation.xlsx"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github.com/Ridzy619/ATM-Reconciliation-with-Python/blob/master/Recon%20Flowchart.pdf" TargetMode="External"/><Relationship Id="rId5" Type="http://schemas.openxmlformats.org/officeDocument/2006/relationships/hyperlink" Target="https://github.com/Ridzy619/ATM-Reconciliation-with-Python/blob/master/python%20script" TargetMode="External"/><Relationship Id="rId10" Type="http://schemas.openxmlformats.org/officeDocument/2006/relationships/image" Target="../media/image2.png"/><Relationship Id="rId4" Type="http://schemas.openxmlformats.org/officeDocument/2006/relationships/hyperlink" Target="https://github.com/Ridzy619/ATM-Reconciliation-with-Python/blob/master/Recon%20Automation%20with%20VBA.xlsm" TargetMode="External"/><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microsoft.com/office/2007/relationships/hdphoto" Target="../media/hdphoto2.wdp"/><Relationship Id="rId7" Type="http://schemas.openxmlformats.org/officeDocument/2006/relationships/diagramQuickStyle" Target="../diagrams/quickStyl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microsoft.com/office/2007/relationships/hdphoto" Target="../media/hdphoto2.wdp"/><Relationship Id="rId7" Type="http://schemas.openxmlformats.org/officeDocument/2006/relationships/diagramQuickStyle" Target="../diagrams/quickStyle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png"/><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com/Ridzy619/ATM-Reconciliation-with-Python/blob/master/Recon%20Automation%20with%20VBA.xlsm" TargetMode="Externa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3.jpeg"/></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com/Ridzy619/ATM-Reconciliation-with-Python/blob/master/python%20script" TargetMode="Externa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4.xml"/><Relationship Id="rId3" Type="http://schemas.microsoft.com/office/2007/relationships/hdphoto" Target="../media/hdphoto2.wdp"/><Relationship Id="rId7" Type="http://schemas.openxmlformats.org/officeDocument/2006/relationships/diagramQuickStyle" Target="../diagrams/quickStyle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png"/><Relationship Id="rId9"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3D8D-9A15-463B-B5D0-680D00DDC4D5}"/>
              </a:ext>
            </a:extLst>
          </p:cNvPr>
          <p:cNvSpPr>
            <a:spLocks noGrp="1"/>
          </p:cNvSpPr>
          <p:nvPr>
            <p:ph type="ctrTitle"/>
          </p:nvPr>
        </p:nvSpPr>
        <p:spPr/>
        <p:txBody>
          <a:bodyPr/>
          <a:lstStyle/>
          <a:p>
            <a:pPr algn="ctr"/>
            <a:r>
              <a:rPr lang="en-US" sz="3600" dirty="0"/>
              <a:t>AUTOMATING THE ATM RECONCILIATION PROCESS IN BRANCHES</a:t>
            </a:r>
          </a:p>
        </p:txBody>
      </p:sp>
      <p:sp>
        <p:nvSpPr>
          <p:cNvPr id="3" name="Subtitle 2">
            <a:extLst>
              <a:ext uri="{FF2B5EF4-FFF2-40B4-BE49-F238E27FC236}">
                <a16:creationId xmlns:a16="http://schemas.microsoft.com/office/drawing/2014/main" id="{AAD3139F-89B3-418B-8882-645DB931555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40986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C9E61CF6-8F07-4962-9613-3E030E3AE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9B4EF4-B005-4991-85A4-C14FF5421A3B}"/>
              </a:ext>
            </a:extLst>
          </p:cNvPr>
          <p:cNvSpPr>
            <a:spLocks noGrp="1"/>
          </p:cNvSpPr>
          <p:nvPr>
            <p:ph type="title"/>
          </p:nvPr>
        </p:nvSpPr>
        <p:spPr>
          <a:xfrm>
            <a:off x="8479777" y="639763"/>
            <a:ext cx="3046073" cy="5177377"/>
          </a:xfrm>
          <a:ln>
            <a:noFill/>
          </a:ln>
        </p:spPr>
        <p:txBody>
          <a:bodyPr>
            <a:normAutofit/>
          </a:bodyPr>
          <a:lstStyle/>
          <a:p>
            <a:r>
              <a:rPr lang="en-US" sz="4000" dirty="0">
                <a:solidFill>
                  <a:srgbClr val="0070C0"/>
                </a:solidFill>
                <a:hlinkClick r:id="rId4">
                  <a:extLst>
                    <a:ext uri="{A12FA001-AC4F-418D-AE19-62706E023703}">
                      <ahyp:hlinkClr xmlns:ahyp="http://schemas.microsoft.com/office/drawing/2018/hyperlinkcolor" val="tx"/>
                    </a:ext>
                  </a:extLst>
                </a:hlinkClick>
              </a:rPr>
              <a:t>Sample Output</a:t>
            </a:r>
            <a:endParaRPr lang="en-US" sz="4000" dirty="0">
              <a:solidFill>
                <a:srgbClr val="0070C0"/>
              </a:solidFill>
            </a:endParaRPr>
          </a:p>
        </p:txBody>
      </p:sp>
      <p:grpSp>
        <p:nvGrpSpPr>
          <p:cNvPr id="17" name="Group 11">
            <a:extLst>
              <a:ext uri="{FF2B5EF4-FFF2-40B4-BE49-F238E27FC236}">
                <a16:creationId xmlns:a16="http://schemas.microsoft.com/office/drawing/2014/main" id="{693D30EF-116A-4B76-BB80-8E43340D49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231DFC7B-4141-44FE-B9F9-8030DAD7C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3">
              <a:extLst>
                <a:ext uri="{FF2B5EF4-FFF2-40B4-BE49-F238E27FC236}">
                  <a16:creationId xmlns:a16="http://schemas.microsoft.com/office/drawing/2014/main" id="{661A8904-4FC3-442E-B6CF-CD2E9D4BF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3D39AE9A-0C0F-445B-9C0D-9A1EF3CC96EF}"/>
              </a:ext>
            </a:extLst>
          </p:cNvPr>
          <p:cNvGraphicFramePr>
            <a:graphicFrameLocks noGrp="1"/>
          </p:cNvGraphicFramePr>
          <p:nvPr>
            <p:ph idx="1"/>
            <p:extLst>
              <p:ext uri="{D42A27DB-BD31-4B8C-83A1-F6EECF244321}">
                <p14:modId xmlns:p14="http://schemas.microsoft.com/office/powerpoint/2010/main" val="432611100"/>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346512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288A6F5-8D1F-4A9E-A403-66331D0DD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9024FCB-4926-410B-85FF-191ADB1EE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07D6E4A-46B6-44CC-AC6E-2DD00DABA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AFD3B47-DA6C-4208-B8BE-7ECBC7ECB5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8" name="Oval 27">
              <a:extLst>
                <a:ext uri="{FF2B5EF4-FFF2-40B4-BE49-F238E27FC236}">
                  <a16:creationId xmlns:a16="http://schemas.microsoft.com/office/drawing/2014/main" id="{380E4DF5-9537-49C7-A006-BCEC784A2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830DD2DF-8124-4BFB-9ADA-DC59BF10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1" name="Rectangle 30">
            <a:extLst>
              <a:ext uri="{FF2B5EF4-FFF2-40B4-BE49-F238E27FC236}">
                <a16:creationId xmlns:a16="http://schemas.microsoft.com/office/drawing/2014/main" id="{AB30F29E-E0A0-4860-B4B0-E83B5FFC9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Rectangle 32">
            <a:extLst>
              <a:ext uri="{FF2B5EF4-FFF2-40B4-BE49-F238E27FC236}">
                <a16:creationId xmlns:a16="http://schemas.microsoft.com/office/drawing/2014/main" id="{F4B25597-4549-4C49-B200-DBF8BEEB4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50D23C8-EF2F-4870-8F54-D8249686A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157598-68D2-4A42-AE49-11C5AED12868}"/>
              </a:ext>
            </a:extLst>
          </p:cNvPr>
          <p:cNvSpPr>
            <a:spLocks noGrp="1"/>
          </p:cNvSpPr>
          <p:nvPr>
            <p:ph type="title"/>
          </p:nvPr>
        </p:nvSpPr>
        <p:spPr>
          <a:xfrm>
            <a:off x="4961376" y="1432223"/>
            <a:ext cx="6057144" cy="3357976"/>
          </a:xfrm>
        </p:spPr>
        <p:txBody>
          <a:bodyPr vert="horz" lIns="91440" tIns="45720" rIns="91440" bIns="45720" rtlCol="0" anchor="ctr">
            <a:normAutofit/>
          </a:bodyPr>
          <a:lstStyle/>
          <a:p>
            <a:pPr>
              <a:lnSpc>
                <a:spcPct val="85000"/>
              </a:lnSpc>
            </a:pPr>
            <a:r>
              <a:rPr lang="en-US" sz="8000" b="1" kern="1200" cap="none" baseline="0">
                <a:blipFill dpi="0" rotWithShape="1">
                  <a:blip r:embed="rId4"/>
                  <a:srcRect/>
                  <a:tile tx="6350" ty="-127000" sx="65000" sy="64000" flip="none" algn="tl"/>
                </a:blipFill>
                <a:latin typeface="+mj-lt"/>
                <a:ea typeface="+mj-ea"/>
                <a:cs typeface="+mj-cs"/>
              </a:rPr>
              <a:t>Thank You</a:t>
            </a:r>
            <a:br>
              <a:rPr lang="en-US" sz="8000" b="1" kern="1200" cap="none" baseline="0">
                <a:blipFill dpi="0" rotWithShape="1">
                  <a:blip r:embed="rId4"/>
                  <a:srcRect/>
                  <a:tile tx="6350" ty="-127000" sx="65000" sy="64000" flip="none" algn="tl"/>
                </a:blipFill>
                <a:latin typeface="+mj-lt"/>
                <a:ea typeface="+mj-ea"/>
                <a:cs typeface="+mj-cs"/>
              </a:rPr>
            </a:br>
            <a:endParaRPr lang="en-US" sz="8000" b="1" kern="1200" cap="none" baseline="0">
              <a:blipFill dpi="0" rotWithShape="1">
                <a:blip r:embed="rId4"/>
                <a:srcRect/>
                <a:tile tx="6350" ty="-127000" sx="65000" sy="64000" flip="none" algn="tl"/>
              </a:blipFill>
              <a:latin typeface="+mj-lt"/>
              <a:ea typeface="+mj-ea"/>
              <a:cs typeface="+mj-cs"/>
            </a:endParaRPr>
          </a:p>
        </p:txBody>
      </p:sp>
      <p:pic>
        <p:nvPicPr>
          <p:cNvPr id="7" name="Graphic 6" descr="Handshake">
            <a:extLst>
              <a:ext uri="{FF2B5EF4-FFF2-40B4-BE49-F238E27FC236}">
                <a16:creationId xmlns:a16="http://schemas.microsoft.com/office/drawing/2014/main" id="{90E371A8-5483-481E-B7CB-928DE2A1F3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3915" y="1702032"/>
            <a:ext cx="3416725" cy="3416725"/>
          </a:xfrm>
          <a:prstGeom prst="rect">
            <a:avLst/>
          </a:prstGeom>
        </p:spPr>
      </p:pic>
      <p:sp>
        <p:nvSpPr>
          <p:cNvPr id="37" name="Rectangle 36">
            <a:extLst>
              <a:ext uri="{FF2B5EF4-FFF2-40B4-BE49-F238E27FC236}">
                <a16:creationId xmlns:a16="http://schemas.microsoft.com/office/drawing/2014/main" id="{A5D20BF8-0348-4D22-8EE2-75E7C4014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E967010D-7FE8-43B9-B7F2-E983BD161D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40" name="Oval 39">
              <a:extLst>
                <a:ext uri="{FF2B5EF4-FFF2-40B4-BE49-F238E27FC236}">
                  <a16:creationId xmlns:a16="http://schemas.microsoft.com/office/drawing/2014/main" id="{A55D5D3E-5EB0-422A-96E4-E4EB6FF1C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2">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 name="Oval 40">
              <a:extLst>
                <a:ext uri="{FF2B5EF4-FFF2-40B4-BE49-F238E27FC236}">
                  <a16:creationId xmlns:a16="http://schemas.microsoft.com/office/drawing/2014/main" id="{03FAB884-4BC1-494D-A11B-8652D74B80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68192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BA6964-249A-42B6-A349-426A774A1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2E72FF-A9CE-494B-BB5A-A434EAE3C3D1}"/>
              </a:ext>
            </a:extLst>
          </p:cNvPr>
          <p:cNvSpPr>
            <a:spLocks noGrp="1"/>
          </p:cNvSpPr>
          <p:nvPr>
            <p:ph type="title"/>
          </p:nvPr>
        </p:nvSpPr>
        <p:spPr>
          <a:xfrm>
            <a:off x="382280" y="484632"/>
            <a:ext cx="6743844" cy="1609344"/>
          </a:xfrm>
        </p:spPr>
        <p:txBody>
          <a:bodyPr>
            <a:normAutofit/>
          </a:bodyPr>
          <a:lstStyle/>
          <a:p>
            <a:r>
              <a:rPr lang="en-US" dirty="0"/>
              <a:t>GitHub Links to files and </a:t>
            </a:r>
            <a:r>
              <a:rPr lang="en-US"/>
              <a:t>Sripts</a:t>
            </a:r>
            <a:endParaRPr lang="en-US" dirty="0"/>
          </a:p>
        </p:txBody>
      </p:sp>
      <p:sp>
        <p:nvSpPr>
          <p:cNvPr id="3" name="Content Placeholder 2">
            <a:extLst>
              <a:ext uri="{FF2B5EF4-FFF2-40B4-BE49-F238E27FC236}">
                <a16:creationId xmlns:a16="http://schemas.microsoft.com/office/drawing/2014/main" id="{7DF73CCB-8F37-4901-9837-213BED9F1528}"/>
              </a:ext>
            </a:extLst>
          </p:cNvPr>
          <p:cNvSpPr>
            <a:spLocks noGrp="1"/>
          </p:cNvSpPr>
          <p:nvPr>
            <p:ph idx="1"/>
          </p:nvPr>
        </p:nvSpPr>
        <p:spPr>
          <a:xfrm>
            <a:off x="382279" y="2121408"/>
            <a:ext cx="6743845" cy="4050792"/>
          </a:xfrm>
        </p:spPr>
        <p:txBody>
          <a:bodyPr>
            <a:normAutofit/>
          </a:bodyPr>
          <a:lstStyle/>
          <a:p>
            <a:r>
              <a:rPr lang="en-US" sz="1800">
                <a:hlinkClick r:id="rId4">
                  <a:extLst>
                    <a:ext uri="{A12FA001-AC4F-418D-AE19-62706E023703}">
                      <ahyp:hlinkClr xmlns:ahyp="http://schemas.microsoft.com/office/drawing/2018/hyperlinkcolor" val="tx"/>
                    </a:ext>
                  </a:extLst>
                </a:hlinkClick>
              </a:rPr>
              <a:t>VBA Excel-based implementation</a:t>
            </a:r>
            <a:endParaRPr lang="en-US" sz="1800"/>
          </a:p>
          <a:p>
            <a:r>
              <a:rPr lang="en-US" sz="1800">
                <a:hlinkClick r:id="rId5">
                  <a:extLst>
                    <a:ext uri="{A12FA001-AC4F-418D-AE19-62706E023703}">
                      <ahyp:hlinkClr xmlns:ahyp="http://schemas.microsoft.com/office/drawing/2018/hyperlinkcolor" val="tx"/>
                    </a:ext>
                  </a:extLst>
                </a:hlinkClick>
              </a:rPr>
              <a:t>Python-based implementation</a:t>
            </a:r>
            <a:endParaRPr lang="en-US" sz="1800"/>
          </a:p>
          <a:p>
            <a:r>
              <a:rPr lang="en-US" sz="1800">
                <a:hlinkClick r:id="rId6">
                  <a:extLst>
                    <a:ext uri="{A12FA001-AC4F-418D-AE19-62706E023703}">
                      <ahyp:hlinkClr xmlns:ahyp="http://schemas.microsoft.com/office/drawing/2018/hyperlinkcolor" val="tx"/>
                    </a:ext>
                  </a:extLst>
                </a:hlinkClick>
              </a:rPr>
              <a:t>Flowchart for python-based implementation</a:t>
            </a:r>
            <a:endParaRPr lang="en-US" sz="1800"/>
          </a:p>
          <a:p>
            <a:r>
              <a:rPr lang="en-US" sz="1800">
                <a:hlinkClick r:id="rId7">
                  <a:extLst>
                    <a:ext uri="{A12FA001-AC4F-418D-AE19-62706E023703}">
                      <ahyp:hlinkClr xmlns:ahyp="http://schemas.microsoft.com/office/drawing/2018/hyperlinkcolor" val="tx"/>
                    </a:ext>
                  </a:extLst>
                </a:hlinkClick>
              </a:rPr>
              <a:t>Sample output workbook</a:t>
            </a:r>
            <a:endParaRPr lang="en-US" sz="1800"/>
          </a:p>
        </p:txBody>
      </p:sp>
      <p:pic>
        <p:nvPicPr>
          <p:cNvPr id="7" name="Graphic 6" descr="Dataflows">
            <a:extLst>
              <a:ext uri="{FF2B5EF4-FFF2-40B4-BE49-F238E27FC236}">
                <a16:creationId xmlns:a16="http://schemas.microsoft.com/office/drawing/2014/main" id="{C8C3F453-8204-4C23-B9E2-6BF67E72DF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03460" y="1595727"/>
            <a:ext cx="3369177" cy="3369177"/>
          </a:xfrm>
          <a:prstGeom prst="rect">
            <a:avLst/>
          </a:prstGeom>
        </p:spPr>
      </p:pic>
      <p:grpSp>
        <p:nvGrpSpPr>
          <p:cNvPr id="12" name="Group 11">
            <a:extLst>
              <a:ext uri="{FF2B5EF4-FFF2-40B4-BE49-F238E27FC236}">
                <a16:creationId xmlns:a16="http://schemas.microsoft.com/office/drawing/2014/main" id="{BD0B695D-00F7-4E5A-8137-9A25014B6E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7C0F04FA-7C78-4947-8588-A6CF8DA1E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10">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51D67843-2635-4E72-B61A-4202F9E17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6" name="Slide Number Placeholder 6">
            <a:extLst>
              <a:ext uri="{FF2B5EF4-FFF2-40B4-BE49-F238E27FC236}">
                <a16:creationId xmlns:a16="http://schemas.microsoft.com/office/drawing/2014/main" id="{4FF3ABA2-C942-48D8-87FE-7625DE11FF6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20181" y="6272783"/>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6343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F4AB-96B2-4BDC-B108-ED19C830853C}"/>
              </a:ext>
            </a:extLst>
          </p:cNvPr>
          <p:cNvSpPr>
            <a:spLocks noGrp="1"/>
          </p:cNvSpPr>
          <p:nvPr>
            <p:ph type="title"/>
          </p:nvPr>
        </p:nvSpPr>
        <p:spPr>
          <a:xfrm>
            <a:off x="1069848" y="484632"/>
            <a:ext cx="10058400" cy="1609344"/>
          </a:xfrm>
        </p:spPr>
        <p:txBody>
          <a:bodyPr>
            <a:normAutofit/>
          </a:bodyPr>
          <a:lstStyle/>
          <a:p>
            <a:r>
              <a:rPr lang="en-GB"/>
              <a:t>BACKGROUND</a:t>
            </a:r>
            <a:endParaRPr lang="en-US"/>
          </a:p>
        </p:txBody>
      </p:sp>
      <p:sp>
        <p:nvSpPr>
          <p:cNvPr id="7" name="Rectangle 9">
            <a:extLst>
              <a:ext uri="{FF2B5EF4-FFF2-40B4-BE49-F238E27FC236}">
                <a16:creationId xmlns:a16="http://schemas.microsoft.com/office/drawing/2014/main" id="{73FAFB3F-DE4E-478C-9ECA-E9FAAE5A7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AD12F3B-E9C7-4B9B-A161-A4D17020BD86}"/>
              </a:ext>
            </a:extLst>
          </p:cNvPr>
          <p:cNvGraphicFramePr>
            <a:graphicFrameLocks noGrp="1"/>
          </p:cNvGraphicFramePr>
          <p:nvPr>
            <p:ph idx="1"/>
            <p:extLst>
              <p:ext uri="{D42A27DB-BD31-4B8C-83A1-F6EECF244321}">
                <p14:modId xmlns:p14="http://schemas.microsoft.com/office/powerpoint/2010/main" val="23471925"/>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01331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9E61CF6-8F07-4962-9613-3E030E3AE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2CCA56-7C39-4071-B38E-981B35C81BC4}"/>
              </a:ext>
            </a:extLst>
          </p:cNvPr>
          <p:cNvSpPr>
            <a:spLocks noGrp="1"/>
          </p:cNvSpPr>
          <p:nvPr>
            <p:ph type="title"/>
          </p:nvPr>
        </p:nvSpPr>
        <p:spPr>
          <a:xfrm>
            <a:off x="8479777" y="639763"/>
            <a:ext cx="3046073" cy="5177377"/>
          </a:xfrm>
          <a:ln>
            <a:noFill/>
          </a:ln>
        </p:spPr>
        <p:txBody>
          <a:bodyPr>
            <a:normAutofit/>
          </a:bodyPr>
          <a:lstStyle/>
          <a:p>
            <a:r>
              <a:rPr lang="en-GB" sz="4000"/>
              <a:t>PROBLEM STATEMENT</a:t>
            </a:r>
            <a:endParaRPr lang="en-US" sz="4000"/>
          </a:p>
        </p:txBody>
      </p:sp>
      <p:grpSp>
        <p:nvGrpSpPr>
          <p:cNvPr id="12" name="Group 11">
            <a:extLst>
              <a:ext uri="{FF2B5EF4-FFF2-40B4-BE49-F238E27FC236}">
                <a16:creationId xmlns:a16="http://schemas.microsoft.com/office/drawing/2014/main" id="{693D30EF-116A-4B76-BB80-8E43340D49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231DFC7B-4141-44FE-B9F9-8030DAD7C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661A8904-4FC3-442E-B6CF-CD2E9D4BF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063F2145-6DD8-4689-923F-95645E2CE484}"/>
              </a:ext>
            </a:extLst>
          </p:cNvPr>
          <p:cNvGraphicFramePr>
            <a:graphicFrameLocks noGrp="1"/>
          </p:cNvGraphicFramePr>
          <p:nvPr>
            <p:ph idx="1"/>
            <p:extLst>
              <p:ext uri="{D42A27DB-BD31-4B8C-83A1-F6EECF244321}">
                <p14:modId xmlns:p14="http://schemas.microsoft.com/office/powerpoint/2010/main" val="3687526936"/>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05372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9E61CF6-8F07-4962-9613-3E030E3AE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8F7825-37C7-4195-93A3-1ABA21759D67}"/>
              </a:ext>
            </a:extLst>
          </p:cNvPr>
          <p:cNvSpPr>
            <a:spLocks noGrp="1"/>
          </p:cNvSpPr>
          <p:nvPr>
            <p:ph type="title"/>
          </p:nvPr>
        </p:nvSpPr>
        <p:spPr>
          <a:xfrm>
            <a:off x="8479777" y="639763"/>
            <a:ext cx="3046073" cy="5177377"/>
          </a:xfrm>
          <a:ln>
            <a:noFill/>
          </a:ln>
        </p:spPr>
        <p:txBody>
          <a:bodyPr>
            <a:normAutofit/>
          </a:bodyPr>
          <a:lstStyle/>
          <a:p>
            <a:r>
              <a:rPr lang="en-GB" sz="4000"/>
              <a:t>PROPOSAL</a:t>
            </a:r>
            <a:endParaRPr lang="en-US" sz="4000"/>
          </a:p>
        </p:txBody>
      </p:sp>
      <p:grpSp>
        <p:nvGrpSpPr>
          <p:cNvPr id="12" name="Group 11">
            <a:extLst>
              <a:ext uri="{FF2B5EF4-FFF2-40B4-BE49-F238E27FC236}">
                <a16:creationId xmlns:a16="http://schemas.microsoft.com/office/drawing/2014/main" id="{693D30EF-116A-4B76-BB80-8E43340D49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231DFC7B-4141-44FE-B9F9-8030DAD7C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661A8904-4FC3-442E-B6CF-CD2E9D4BF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B203D89C-052C-472D-A841-3DC6753666A2}"/>
              </a:ext>
            </a:extLst>
          </p:cNvPr>
          <p:cNvGraphicFramePr>
            <a:graphicFrameLocks noGrp="1"/>
          </p:cNvGraphicFramePr>
          <p:nvPr>
            <p:ph idx="1"/>
            <p:extLst>
              <p:ext uri="{D42A27DB-BD31-4B8C-83A1-F6EECF244321}">
                <p14:modId xmlns:p14="http://schemas.microsoft.com/office/powerpoint/2010/main" val="4113354483"/>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72238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32396498-B1DE-474C-873C-36B409CE6E64}"/>
              </a:ext>
            </a:extLst>
          </p:cNvPr>
          <p:cNvSpPr>
            <a:spLocks noGrp="1"/>
          </p:cNvSpPr>
          <p:nvPr>
            <p:ph type="title"/>
          </p:nvPr>
        </p:nvSpPr>
        <p:spPr>
          <a:xfrm>
            <a:off x="643468" y="643466"/>
            <a:ext cx="3686312" cy="5528734"/>
          </a:xfrm>
        </p:spPr>
        <p:txBody>
          <a:bodyPr>
            <a:normAutofit/>
          </a:bodyPr>
          <a:lstStyle/>
          <a:p>
            <a:pPr algn="r"/>
            <a:r>
              <a:rPr lang="en-US" sz="4100" dirty="0">
                <a:solidFill>
                  <a:srgbClr val="FFFFFF"/>
                </a:solidFill>
              </a:rPr>
              <a:t>Methodology</a:t>
            </a:r>
          </a:p>
        </p:txBody>
      </p:sp>
      <p:sp>
        <p:nvSpPr>
          <p:cNvPr id="3" name="Content Placeholder 2">
            <a:extLst>
              <a:ext uri="{FF2B5EF4-FFF2-40B4-BE49-F238E27FC236}">
                <a16:creationId xmlns:a16="http://schemas.microsoft.com/office/drawing/2014/main" id="{6163062E-9927-4DF3-99C9-8ED6136ABD17}"/>
              </a:ext>
            </a:extLst>
          </p:cNvPr>
          <p:cNvSpPr>
            <a:spLocks noGrp="1"/>
          </p:cNvSpPr>
          <p:nvPr>
            <p:ph idx="1"/>
          </p:nvPr>
        </p:nvSpPr>
        <p:spPr>
          <a:xfrm>
            <a:off x="5053780" y="599768"/>
            <a:ext cx="6074467" cy="5572432"/>
          </a:xfrm>
        </p:spPr>
        <p:txBody>
          <a:bodyPr anchor="ctr">
            <a:normAutofit lnSpcReduction="10000"/>
          </a:bodyPr>
          <a:lstStyle/>
          <a:p>
            <a:r>
              <a:rPr lang="en-US" sz="1900" dirty="0"/>
              <a:t>The project is in two stages:</a:t>
            </a:r>
          </a:p>
          <a:p>
            <a:r>
              <a:rPr lang="en-US" sz="1900" b="1" dirty="0">
                <a:solidFill>
                  <a:srgbClr val="0070C0"/>
                </a:solidFill>
                <a:hlinkClick r:id="rId4">
                  <a:extLst>
                    <a:ext uri="{A12FA001-AC4F-418D-AE19-62706E023703}">
                      <ahyp:hlinkClr xmlns:ahyp="http://schemas.microsoft.com/office/drawing/2018/hyperlinkcolor" val="tx"/>
                    </a:ext>
                  </a:extLst>
                </a:hlinkClick>
              </a:rPr>
              <a:t>Stage 1 (Excel and VBA-Based Design)</a:t>
            </a:r>
            <a:endParaRPr lang="en-US" sz="1900" b="1" dirty="0">
              <a:solidFill>
                <a:srgbClr val="0070C0"/>
              </a:solidFill>
            </a:endParaRPr>
          </a:p>
          <a:p>
            <a:r>
              <a:rPr lang="en-US" sz="1900" dirty="0"/>
              <a:t>This stage involves the use of excel VBA built on the existing template in order to fully automate all the activities of the reconciliation process.</a:t>
            </a:r>
          </a:p>
          <a:p>
            <a:r>
              <a:rPr lang="en-US" sz="1900" dirty="0"/>
              <a:t>All activities involving spooling of data, copying, pasting, formulas evaluation, formatting and comparison are handled by macros written.</a:t>
            </a:r>
          </a:p>
          <a:p>
            <a:r>
              <a:rPr lang="en-US" sz="1900" dirty="0"/>
              <a:t>A user form is built on the excel to allow the users to supply input information such as previous load amount, most recent load and unload amounts, times of previous load and recent load, ATM ID and branch code.</a:t>
            </a:r>
          </a:p>
          <a:p>
            <a:r>
              <a:rPr lang="en-US" sz="1900" dirty="0"/>
              <a:t>Upon entering the input information and selecting submit, the report is automatically generated and saved in a directory on the computer.</a:t>
            </a:r>
          </a:p>
          <a:p>
            <a:r>
              <a:rPr lang="en-US" sz="1900" dirty="0"/>
              <a:t>This can be accessed from </a:t>
            </a:r>
            <a:r>
              <a:rPr lang="en-US" sz="1900" dirty="0" err="1">
                <a:solidFill>
                  <a:srgbClr val="0070C0"/>
                </a:solidFill>
                <a:hlinkClick r:id="rId4">
                  <a:extLst>
                    <a:ext uri="{A12FA001-AC4F-418D-AE19-62706E023703}">
                      <ahyp:hlinkClr xmlns:ahyp="http://schemas.microsoft.com/office/drawing/2018/hyperlinkcolor" val="tx"/>
                    </a:ext>
                  </a:extLst>
                </a:hlinkClick>
              </a:rPr>
              <a:t>Github</a:t>
            </a:r>
            <a:r>
              <a:rPr lang="en-US" sz="1900" dirty="0">
                <a:solidFill>
                  <a:srgbClr val="0070C0"/>
                </a:solidFill>
                <a:hlinkClick r:id="rId4">
                  <a:extLst>
                    <a:ext uri="{A12FA001-AC4F-418D-AE19-62706E023703}">
                      <ahyp:hlinkClr xmlns:ahyp="http://schemas.microsoft.com/office/drawing/2018/hyperlinkcolor" val="tx"/>
                    </a:ext>
                  </a:extLst>
                </a:hlinkClick>
              </a:rPr>
              <a:t> link</a:t>
            </a:r>
            <a:endParaRPr lang="en-US" sz="1900" dirty="0">
              <a:solidFill>
                <a:srgbClr val="0070C0"/>
              </a:solidFill>
            </a:endParaRP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51587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BD9989FB-36A6-49EE-889A-BDBC54F18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887607-CBFD-411C-882C-568B660C6B0D}"/>
              </a:ext>
            </a:extLst>
          </p:cNvPr>
          <p:cNvSpPr>
            <a:spLocks noGrp="1"/>
          </p:cNvSpPr>
          <p:nvPr>
            <p:ph type="title"/>
          </p:nvPr>
        </p:nvSpPr>
        <p:spPr>
          <a:xfrm>
            <a:off x="8086289" y="2048389"/>
            <a:ext cx="3544035" cy="1609344"/>
          </a:xfrm>
          <a:ln>
            <a:noFill/>
          </a:ln>
        </p:spPr>
        <p:txBody>
          <a:bodyPr>
            <a:normAutofit/>
          </a:bodyPr>
          <a:lstStyle/>
          <a:p>
            <a:r>
              <a:rPr lang="en-US" sz="3200" dirty="0"/>
              <a:t>USERFORM for Data Entry</a:t>
            </a:r>
          </a:p>
        </p:txBody>
      </p:sp>
      <p:pic>
        <p:nvPicPr>
          <p:cNvPr id="4" name="Picture 3">
            <a:extLst>
              <a:ext uri="{FF2B5EF4-FFF2-40B4-BE49-F238E27FC236}">
                <a16:creationId xmlns:a16="http://schemas.microsoft.com/office/drawing/2014/main" id="{73DD8D90-E0F6-47F5-926A-B73776609755}"/>
              </a:ext>
            </a:extLst>
          </p:cNvPr>
          <p:cNvPicPr/>
          <p:nvPr/>
        </p:nvPicPr>
        <p:blipFill>
          <a:blip r:embed="rId4">
            <a:extLst>
              <a:ext uri="{28A0092B-C50C-407E-A947-70E740481C1C}">
                <a14:useLocalDpi xmlns:a14="http://schemas.microsoft.com/office/drawing/2010/main" val="0"/>
              </a:ext>
            </a:extLst>
          </a:blip>
          <a:stretch>
            <a:fillRect/>
          </a:stretch>
        </p:blipFill>
        <p:spPr>
          <a:xfrm>
            <a:off x="633999" y="689316"/>
            <a:ext cx="7202311" cy="5176911"/>
          </a:xfrm>
          <a:prstGeom prst="rect">
            <a:avLst/>
          </a:prstGeom>
        </p:spPr>
      </p:pic>
      <p:grpSp>
        <p:nvGrpSpPr>
          <p:cNvPr id="24" name="Group 10">
            <a:extLst>
              <a:ext uri="{FF2B5EF4-FFF2-40B4-BE49-F238E27FC236}">
                <a16:creationId xmlns:a16="http://schemas.microsoft.com/office/drawing/2014/main" id="{79532E44-64CD-4887-95E4-6D13510171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5C2F53F-F2F7-4BC7-88F8-CCFD6D3C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12">
              <a:extLst>
                <a:ext uri="{FF2B5EF4-FFF2-40B4-BE49-F238E27FC236}">
                  <a16:creationId xmlns:a16="http://schemas.microsoft.com/office/drawing/2014/main" id="{9B3675A9-8FB2-4982-9BE7-47E456D0D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234316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B640094B-6A3F-4F98-86E7-0B58EDB06832}"/>
              </a:ext>
            </a:extLst>
          </p:cNvPr>
          <p:cNvSpPr>
            <a:spLocks noGrp="1"/>
          </p:cNvSpPr>
          <p:nvPr>
            <p:ph type="title"/>
          </p:nvPr>
        </p:nvSpPr>
        <p:spPr>
          <a:xfrm>
            <a:off x="643468" y="643466"/>
            <a:ext cx="3686312" cy="5528734"/>
          </a:xfrm>
        </p:spPr>
        <p:txBody>
          <a:bodyPr>
            <a:normAutofit/>
          </a:bodyPr>
          <a:lstStyle/>
          <a:p>
            <a:pPr algn="r"/>
            <a:r>
              <a:rPr lang="en-US" sz="4100">
                <a:solidFill>
                  <a:srgbClr val="FFFFFF"/>
                </a:solidFill>
              </a:rPr>
              <a:t>Methodology (Continued)</a:t>
            </a:r>
          </a:p>
        </p:txBody>
      </p:sp>
      <p:sp>
        <p:nvSpPr>
          <p:cNvPr id="3" name="Content Placeholder 2">
            <a:extLst>
              <a:ext uri="{FF2B5EF4-FFF2-40B4-BE49-F238E27FC236}">
                <a16:creationId xmlns:a16="http://schemas.microsoft.com/office/drawing/2014/main" id="{B7B10B13-E28E-4960-BE59-9838056DB19B}"/>
              </a:ext>
            </a:extLst>
          </p:cNvPr>
          <p:cNvSpPr>
            <a:spLocks noGrp="1"/>
          </p:cNvSpPr>
          <p:nvPr>
            <p:ph idx="1"/>
          </p:nvPr>
        </p:nvSpPr>
        <p:spPr>
          <a:xfrm>
            <a:off x="5053780" y="599768"/>
            <a:ext cx="6074467" cy="5572432"/>
          </a:xfrm>
        </p:spPr>
        <p:txBody>
          <a:bodyPr anchor="ctr">
            <a:normAutofit/>
          </a:bodyPr>
          <a:lstStyle/>
          <a:p>
            <a:r>
              <a:rPr lang="en-US" b="1" dirty="0">
                <a:solidFill>
                  <a:srgbClr val="0070C0"/>
                </a:solidFill>
                <a:hlinkClick r:id="rId4">
                  <a:extLst>
                    <a:ext uri="{A12FA001-AC4F-418D-AE19-62706E023703}">
                      <ahyp:hlinkClr xmlns:ahyp="http://schemas.microsoft.com/office/drawing/2018/hyperlinkcolor" val="tx"/>
                    </a:ext>
                  </a:extLst>
                </a:hlinkClick>
              </a:rPr>
              <a:t>Stage 2 (Python-Based Design)</a:t>
            </a:r>
            <a:endParaRPr lang="en-US" b="1" dirty="0">
              <a:solidFill>
                <a:srgbClr val="0070C0"/>
              </a:solidFill>
            </a:endParaRPr>
          </a:p>
          <a:p>
            <a:r>
              <a:rPr lang="en-US" dirty="0"/>
              <a:t>This stage involves the deployment of the process on the web for portability.</a:t>
            </a:r>
          </a:p>
          <a:p>
            <a:r>
              <a:rPr lang="en-US" dirty="0"/>
              <a:t>All procedural and logical activities highlighted in stage 1 are carried out using Python</a:t>
            </a:r>
          </a:p>
          <a:p>
            <a:r>
              <a:rPr lang="en-US" dirty="0"/>
              <a:t>A front-end web developer will then create a webpage for user interaction.</a:t>
            </a:r>
          </a:p>
          <a:p>
            <a:r>
              <a:rPr lang="en-US" dirty="0"/>
              <a:t>The development and simulation is carried out in </a:t>
            </a:r>
            <a:r>
              <a:rPr lang="en-US" dirty="0" err="1"/>
              <a:t>Jupyter</a:t>
            </a:r>
            <a:r>
              <a:rPr lang="en-US" dirty="0"/>
              <a:t> Notebook.</a:t>
            </a:r>
          </a:p>
          <a:p>
            <a:r>
              <a:rPr lang="en-US" dirty="0"/>
              <a:t>The report is automatically available for download after the input information has been entered and submitted.</a:t>
            </a:r>
          </a:p>
          <a:p>
            <a:r>
              <a:rPr lang="en-US" dirty="0"/>
              <a:t>The python script can be viewed on </a:t>
            </a:r>
            <a:r>
              <a:rPr lang="en-US" dirty="0">
                <a:solidFill>
                  <a:srgbClr val="0070C0"/>
                </a:solidFill>
                <a:hlinkClick r:id="rId4">
                  <a:extLst>
                    <a:ext uri="{A12FA001-AC4F-418D-AE19-62706E023703}">
                      <ahyp:hlinkClr xmlns:ahyp="http://schemas.microsoft.com/office/drawing/2018/hyperlinkcolor" val="tx"/>
                    </a:ext>
                  </a:extLst>
                </a:hlinkClick>
              </a:rPr>
              <a:t>GitHub</a:t>
            </a:r>
            <a:endParaRPr lang="en-US" dirty="0">
              <a:solidFill>
                <a:srgbClr val="0070C0"/>
              </a:solidFill>
            </a:endParaRP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944279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9E61CF6-8F07-4962-9613-3E030E3AE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CBAFFB-7342-43FA-9A4E-A5B11A4EA61F}"/>
              </a:ext>
            </a:extLst>
          </p:cNvPr>
          <p:cNvSpPr>
            <a:spLocks noGrp="1"/>
          </p:cNvSpPr>
          <p:nvPr>
            <p:ph type="title"/>
          </p:nvPr>
        </p:nvSpPr>
        <p:spPr>
          <a:xfrm>
            <a:off x="8479777" y="639763"/>
            <a:ext cx="3196408" cy="5177377"/>
          </a:xfrm>
          <a:ln>
            <a:noFill/>
          </a:ln>
        </p:spPr>
        <p:txBody>
          <a:bodyPr>
            <a:normAutofit/>
          </a:bodyPr>
          <a:lstStyle/>
          <a:p>
            <a:r>
              <a:rPr lang="en-US" sz="3400" dirty="0"/>
              <a:t>VALUE PROPOSITIONS</a:t>
            </a:r>
          </a:p>
        </p:txBody>
      </p:sp>
      <p:grpSp>
        <p:nvGrpSpPr>
          <p:cNvPr id="12" name="Group 11">
            <a:extLst>
              <a:ext uri="{FF2B5EF4-FFF2-40B4-BE49-F238E27FC236}">
                <a16:creationId xmlns:a16="http://schemas.microsoft.com/office/drawing/2014/main" id="{693D30EF-116A-4B76-BB80-8E43340D49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231DFC7B-4141-44FE-B9F9-8030DAD7C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661A8904-4FC3-442E-B6CF-CD2E9D4BF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5" name="Content Placeholder 2">
            <a:extLst>
              <a:ext uri="{FF2B5EF4-FFF2-40B4-BE49-F238E27FC236}">
                <a16:creationId xmlns:a16="http://schemas.microsoft.com/office/drawing/2014/main" id="{7496466A-6F40-42C9-A685-9D17A7C4C956}"/>
              </a:ext>
            </a:extLst>
          </p:cNvPr>
          <p:cNvGraphicFramePr>
            <a:graphicFrameLocks noGrp="1"/>
          </p:cNvGraphicFramePr>
          <p:nvPr>
            <p:ph idx="1"/>
            <p:extLst>
              <p:ext uri="{D42A27DB-BD31-4B8C-83A1-F6EECF244321}">
                <p14:modId xmlns:p14="http://schemas.microsoft.com/office/powerpoint/2010/main" val="1535098021"/>
              </p:ext>
            </p:extLst>
          </p:nvPr>
        </p:nvGraphicFramePr>
        <p:xfrm>
          <a:off x="362268" y="354495"/>
          <a:ext cx="7140967" cy="614900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24451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otalTime>2</TotalTime>
  <Words>669</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Bookman Old Style</vt:lpstr>
      <vt:lpstr>Calibri</vt:lpstr>
      <vt:lpstr>Century Gothic</vt:lpstr>
      <vt:lpstr>Rockwell Extra Bold</vt:lpstr>
      <vt:lpstr>Wingdings</vt:lpstr>
      <vt:lpstr>Wood Type</vt:lpstr>
      <vt:lpstr>AUTOMATING THE ATM RECONCILIATION PROCESS IN BRANCHES</vt:lpstr>
      <vt:lpstr>GitHub Links to files and Sripts</vt:lpstr>
      <vt:lpstr>BACKGROUND</vt:lpstr>
      <vt:lpstr>PROBLEM STATEMENT</vt:lpstr>
      <vt:lpstr>PROPOSAL</vt:lpstr>
      <vt:lpstr>Methodology</vt:lpstr>
      <vt:lpstr>USERFORM for Data Entry</vt:lpstr>
      <vt:lpstr>Methodology (Continued)</vt:lpstr>
      <vt:lpstr>VALUE PROPOSITIONS</vt:lpstr>
      <vt:lpstr>Sample Output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THE ATM RECONCILIATION PROCESS IN BRANCHES</dc:title>
  <dc:creator>Ridwan Bello Salahuddeen {N}</dc:creator>
  <cp:lastModifiedBy>Ridwan Bello Salahuddeen {N}</cp:lastModifiedBy>
  <cp:revision>1</cp:revision>
  <dcterms:created xsi:type="dcterms:W3CDTF">2019-07-29T09:28:46Z</dcterms:created>
  <dcterms:modified xsi:type="dcterms:W3CDTF">2019-07-29T09:31:39Z</dcterms:modified>
</cp:coreProperties>
</file>