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svg" ContentType="image/svg+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7" r:id="rId2"/>
    <p:sldId id="285" r:id="rId3"/>
    <p:sldId id="288" r:id="rId4"/>
    <p:sldId id="271" r:id="rId5"/>
    <p:sldId id="270" r:id="rId6"/>
    <p:sldId id="282" r:id="rId7"/>
    <p:sldId id="272" r:id="rId8"/>
    <p:sldId id="273" r:id="rId9"/>
    <p:sldId id="286" r:id="rId10"/>
    <p:sldId id="275" r:id="rId11"/>
    <p:sldId id="280" r:id="rId12"/>
    <p:sldId id="283" r:id="rId13"/>
    <p:sldId id="28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618" userDrawn="1">
          <p15:clr>
            <a:srgbClr val="A4A3A4"/>
          </p15:clr>
        </p15:guide>
        <p15:guide id="2" pos="24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0E7"/>
    <a:srgbClr val="0066FF"/>
    <a:srgbClr val="A530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showGuides="1">
      <p:cViewPr varScale="1">
        <p:scale>
          <a:sx n="77" d="100"/>
          <a:sy n="77" d="100"/>
        </p:scale>
        <p:origin x="-752" y="-96"/>
      </p:cViewPr>
      <p:guideLst>
        <p:guide orient="horz" pos="618"/>
        <p:guide pos="24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202444-3DC1-4369-B2A8-A46D63EF03AF}" type="datetimeFigureOut">
              <a:rPr kumimoji="1" lang="ja-JP" altLang="en-US" smtClean="0"/>
              <a:t>20/07/13</a:t>
            </a:fld>
            <a:endParaRPr kumimoji="1"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9DA1DB-F4DE-4721-B9C7-644687E211D9}" type="slidenum">
              <a:rPr kumimoji="1" lang="ja-JP" altLang="en-US" smtClean="0"/>
              <a:t>‹#›</a:t>
            </a:fld>
            <a:endParaRPr kumimoji="1" lang="ja-JP" altLang="en-US" dirty="0"/>
          </a:p>
        </p:txBody>
      </p:sp>
    </p:spTree>
    <p:extLst>
      <p:ext uri="{BB962C8B-B14F-4D97-AF65-F5344CB8AC3E}">
        <p14:creationId xmlns:p14="http://schemas.microsoft.com/office/powerpoint/2010/main" val="22625720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970376" y="1489364"/>
            <a:ext cx="8915399" cy="2262781"/>
          </a:xfrm>
          <a:prstGeom prst="rect">
            <a:avLst/>
          </a:prstGeo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970376" y="3752144"/>
            <a:ext cx="8915399" cy="588948"/>
          </a:xfrm>
          <a:prstGeom prst="rect">
            <a:avLst/>
          </a:prstGeo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66573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8" name="Freeform 11"/>
          <p:cNvSpPr/>
          <p:nvPr/>
        </p:nvSpPr>
        <p:spPr bwMode="auto">
          <a:xfrm flipV="1">
            <a:off x="0" y="-3"/>
            <a:ext cx="1138843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rgbClr val="00A0E7"/>
          </a:solidFill>
          <a:ln>
            <a:noFill/>
          </a:ln>
        </p:spPr>
      </p:sp>
      <p:sp>
        <p:nvSpPr>
          <p:cNvPr id="2" name="Title 1"/>
          <p:cNvSpPr>
            <a:spLocks noGrp="1"/>
          </p:cNvSpPr>
          <p:nvPr>
            <p:ph type="title"/>
          </p:nvPr>
        </p:nvSpPr>
        <p:spPr>
          <a:xfrm>
            <a:off x="193964" y="41560"/>
            <a:ext cx="9439563" cy="424169"/>
          </a:xfrm>
          <a:prstGeom prst="rect">
            <a:avLst/>
          </a:prstGeom>
        </p:spPr>
        <p:txBody>
          <a:bodyPr>
            <a:noAutofit/>
          </a:bodyPr>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75149" y="548856"/>
            <a:ext cx="11753029" cy="5861025"/>
          </a:xfrm>
          <a:prstGeom prst="rect">
            <a:avLst/>
          </a:prstGeom>
        </p:spPr>
        <p:txBody>
          <a:bodyPr/>
          <a:lstStyle>
            <a:lvl1pPr marL="342900" indent="-342900">
              <a:buClr>
                <a:srgbClr val="00A0E7"/>
              </a:buClr>
              <a:buFont typeface="Wingdings" panose="05000000000000000000" pitchFamily="2" charset="2"/>
              <a:buChar char="Ø"/>
              <a:defRPr/>
            </a:lvl1pPr>
            <a:lvl2pPr marL="800100" indent="-342900">
              <a:buClr>
                <a:srgbClr val="00A0E7"/>
              </a:buClr>
              <a:buFont typeface="Wingdings" panose="05000000000000000000" pitchFamily="2" charset="2"/>
              <a:buChar char="Ø"/>
              <a:defRPr/>
            </a:lvl2pPr>
            <a:lvl3pPr marL="1257300" indent="-342900">
              <a:buClr>
                <a:srgbClr val="00A0E7"/>
              </a:buClr>
              <a:buFont typeface="Wingdings" panose="05000000000000000000" pitchFamily="2" charset="2"/>
              <a:buChar char="Ø"/>
              <a:defRPr/>
            </a:lvl3pPr>
            <a:lvl4pPr marL="1600200" indent="-228600">
              <a:buClr>
                <a:srgbClr val="00A0E7"/>
              </a:buClr>
              <a:buFont typeface="Wingdings" panose="05000000000000000000" pitchFamily="2" charset="2"/>
              <a:buChar char="Ø"/>
              <a:defRPr/>
            </a:lvl4pPr>
            <a:lvl5pPr marL="2057400" indent="-228600">
              <a:buClr>
                <a:srgbClr val="00A0E7"/>
              </a:buClr>
              <a:buFont typeface="Wingdings" panose="05000000000000000000" pitchFamily="2" charset="2"/>
              <a:buChar char="Ø"/>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12"/>
          </p:nvPr>
        </p:nvSpPr>
        <p:spPr>
          <a:xfrm>
            <a:off x="11248411" y="6525338"/>
            <a:ext cx="779767" cy="263389"/>
          </a:xfrm>
          <a:prstGeom prst="rect">
            <a:avLst/>
          </a:prstGeom>
        </p:spPr>
        <p:txBody>
          <a:bodyPr/>
          <a:lstStyle>
            <a:lvl1pPr algn="r">
              <a:defRPr sz="1400"/>
            </a:lvl1pPr>
          </a:lstStyle>
          <a:p>
            <a:fld id="{FC7FC04C-4975-46EC-A609-F7DE0D5B1B51}" type="slidenum">
              <a:rPr kumimoji="1" lang="ja-JP" altLang="en-US" smtClean="0"/>
              <a:pPr/>
              <a:t>‹#›</a:t>
            </a:fld>
            <a:endParaRPr kumimoji="1" lang="ja-JP" altLang="en-US" dirty="0"/>
          </a:p>
        </p:txBody>
      </p:sp>
    </p:spTree>
    <p:extLst>
      <p:ext uri="{BB962C8B-B14F-4D97-AF65-F5344CB8AC3E}">
        <p14:creationId xmlns:p14="http://schemas.microsoft.com/office/powerpoint/2010/main" val="404091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372485" y="1960200"/>
            <a:ext cx="8915399" cy="1468800"/>
          </a:xfrm>
          <a:prstGeom prst="rect">
            <a:avLst/>
          </a:prstGeo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72485" y="343157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Tree>
    <p:extLst>
      <p:ext uri="{BB962C8B-B14F-4D97-AF65-F5344CB8AC3E}">
        <p14:creationId xmlns:p14="http://schemas.microsoft.com/office/powerpoint/2010/main" val="1783116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82880" cy="6858000"/>
          </a:xfrm>
          <a:prstGeom prst="rect">
            <a:avLst/>
          </a:prstGeom>
          <a:solidFill>
            <a:srgbClr val="00A0E7"/>
          </a:solidFill>
          <a:ln>
            <a:noFill/>
          </a:ln>
          <a:effectLst/>
        </p:spPr>
        <p:style>
          <a:lnRef idx="1">
            <a:schemeClr val="accent1"/>
          </a:lnRef>
          <a:fillRef idx="3">
            <a:schemeClr val="accent1"/>
          </a:fillRef>
          <a:effectRef idx="2">
            <a:schemeClr val="accent1"/>
          </a:effectRef>
          <a:fontRef idx="minor">
            <a:schemeClr val="lt1"/>
          </a:fontRef>
        </p:style>
      </p:sp>
      <p:sp>
        <p:nvSpPr>
          <p:cNvPr id="39" name="テキスト ボックス 38">
            <a:extLst>
              <a:ext uri="{FF2B5EF4-FFF2-40B4-BE49-F238E27FC236}">
                <a16:creationId xmlns:a16="http://schemas.microsoft.com/office/drawing/2014/main" xmlns="" id="{09B1180D-AEEF-4A49-9AD0-F593D895B80A}"/>
              </a:ext>
            </a:extLst>
          </p:cNvPr>
          <p:cNvSpPr txBox="1"/>
          <p:nvPr userDrawn="1"/>
        </p:nvSpPr>
        <p:spPr>
          <a:xfrm>
            <a:off x="182880" y="6596390"/>
            <a:ext cx="951152" cy="261610"/>
          </a:xfrm>
          <a:prstGeom prst="rect">
            <a:avLst/>
          </a:prstGeom>
          <a:noFill/>
        </p:spPr>
        <p:txBody>
          <a:bodyPr wrap="none" rtlCol="0">
            <a:spAutoFit/>
          </a:bodyPr>
          <a:lstStyle/>
          <a:p>
            <a:r>
              <a:rPr kumimoji="1" lang="en-US" altLang="ja-JP" sz="1100" dirty="0">
                <a:solidFill>
                  <a:srgbClr val="00A0E7"/>
                </a:solidFill>
              </a:rPr>
              <a:t>© </a:t>
            </a:r>
            <a:r>
              <a:rPr kumimoji="1" lang="en-US" altLang="ja-JP" sz="1100" dirty="0" smtClean="0">
                <a:solidFill>
                  <a:srgbClr val="00A0E7"/>
                </a:solidFill>
              </a:rPr>
              <a:t>Ms</a:t>
            </a:r>
            <a:r>
              <a:rPr kumimoji="1" lang="ja-JP" altLang="en-US" sz="1100" dirty="0" smtClean="0">
                <a:solidFill>
                  <a:srgbClr val="00A0E7"/>
                </a:solidFill>
              </a:rPr>
              <a:t> </a:t>
            </a:r>
            <a:r>
              <a:rPr kumimoji="1" lang="en-US" altLang="ja-JP" sz="1100" dirty="0">
                <a:solidFill>
                  <a:srgbClr val="00A0E7"/>
                </a:solidFill>
              </a:rPr>
              <a:t>2019</a:t>
            </a:r>
            <a:r>
              <a:rPr kumimoji="1" lang="ja-JP" altLang="en-US" sz="1100" dirty="0">
                <a:solidFill>
                  <a:srgbClr val="00A0E7"/>
                </a:solidFill>
              </a:rPr>
              <a:t> </a:t>
            </a:r>
            <a:r>
              <a:rPr kumimoji="1" lang="en-US" altLang="ja-JP" sz="1100" dirty="0">
                <a:solidFill>
                  <a:srgbClr val="00A0E7"/>
                </a:solidFill>
              </a:rPr>
              <a:t>-</a:t>
            </a:r>
          </a:p>
        </p:txBody>
      </p:sp>
    </p:spTree>
    <p:extLst>
      <p:ext uri="{BB962C8B-B14F-4D97-AF65-F5344CB8AC3E}">
        <p14:creationId xmlns:p14="http://schemas.microsoft.com/office/powerpoint/2010/main" val="4662675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1" Type="http://schemas.openxmlformats.org/officeDocument/2006/relationships/image" Target="../media/image12.png"/><Relationship Id="rId13" Type="http://schemas.openxmlformats.org/officeDocument/2006/relationships/image" Target="../media/image1316.svg"/><Relationship Id="rId42" Type="http://schemas.openxmlformats.org/officeDocument/2006/relationships/image" Target="../media/image13.png"/><Relationship Id="rId43" Type="http://schemas.openxmlformats.org/officeDocument/2006/relationships/image" Target="../media/image22.svg"/><Relationship Id="rId44" Type="http://schemas.openxmlformats.org/officeDocument/2006/relationships/image" Target="../media/image14.png"/><Relationship Id="rId23" Type="http://schemas.openxmlformats.org/officeDocument/2006/relationships/image" Target="../media/image14.svg"/><Relationship Id="rId25" Type="http://schemas.openxmlformats.org/officeDocument/2006/relationships/image" Target="../media/image512.svg"/><Relationship Id="rId45" Type="http://schemas.openxmlformats.org/officeDocument/2006/relationships/image" Target="../media/image15.png"/><Relationship Id="rId46" Type="http://schemas.openxmlformats.org/officeDocument/2006/relationships/image" Target="../media/image910.svg"/><Relationship Id="rId29" Type="http://schemas.openxmlformats.org/officeDocument/2006/relationships/image" Target="../media/image91.svg"/><Relationship Id="rId30" Type="http://schemas.openxmlformats.org/officeDocument/2006/relationships/image" Target="../media/image3.png"/><Relationship Id="rId31" Type="http://schemas.openxmlformats.org/officeDocument/2006/relationships/image" Target="../media/image28.svg"/><Relationship Id="rId32" Type="http://schemas.openxmlformats.org/officeDocument/2006/relationships/image" Target="../media/image4.png"/><Relationship Id="rId33" Type="http://schemas.openxmlformats.org/officeDocument/2006/relationships/image" Target="../media/image5.png"/><Relationship Id="rId34" Type="http://schemas.openxmlformats.org/officeDocument/2006/relationships/image" Target="../media/image6.png"/><Relationship Id="rId35" Type="http://schemas.openxmlformats.org/officeDocument/2006/relationships/image" Target="../media/image7.png"/><Relationship Id="rId36" Type="http://schemas.openxmlformats.org/officeDocument/2006/relationships/image" Target="../media/image8.png"/><Relationship Id="rId37" Type="http://schemas.openxmlformats.org/officeDocument/2006/relationships/image" Target="../media/image9.png"/><Relationship Id="rId11" Type="http://schemas.openxmlformats.org/officeDocument/2006/relationships/image" Target="../media/image41.svg"/><Relationship Id="rId16" Type="http://schemas.openxmlformats.org/officeDocument/2006/relationships/image" Target="../media/image1158.svg"/><Relationship Id="rId17" Type="http://schemas.openxmlformats.org/officeDocument/2006/relationships/image" Target="../media/image79.svg"/><Relationship Id="rId1" Type="http://schemas.openxmlformats.org/officeDocument/2006/relationships/slideLayout" Target="../slideLayouts/slideLayout2.xml"/><Relationship Id="rId19" Type="http://schemas.openxmlformats.org/officeDocument/2006/relationships/image" Target="../media/image1450.svg"/><Relationship Id="rId2" Type="http://schemas.openxmlformats.org/officeDocument/2006/relationships/image" Target="../media/image1.png"/><Relationship Id="rId6" Type="http://schemas.openxmlformats.org/officeDocument/2006/relationships/image" Target="../media/image1148.svg"/><Relationship Id="rId7" Type="http://schemas.openxmlformats.org/officeDocument/2006/relationships/image" Target="../media/image26.svg"/><Relationship Id="rId8" Type="http://schemas.openxmlformats.org/officeDocument/2006/relationships/image" Target="../media/image2.png"/><Relationship Id="rId38" Type="http://schemas.openxmlformats.org/officeDocument/2006/relationships/image" Target="../media/image10.png"/><Relationship Id="rId9" Type="http://schemas.openxmlformats.org/officeDocument/2006/relationships/image" Target="../media/image1367.svg"/><Relationship Id="rId39" Type="http://schemas.openxmlformats.org/officeDocument/2006/relationships/image" Target="../media/image11.png"/><Relationship Id="rId40" Type="http://schemas.openxmlformats.org/officeDocument/2006/relationships/image" Target="../media/image57.svg"/></Relationships>
</file>

<file path=ppt/slides/_rels/slide4.xml.rels><?xml version="1.0" encoding="UTF-8" standalone="yes"?>
<Relationships xmlns="http://schemas.openxmlformats.org/package/2006/relationships"><Relationship Id="rId11" Type="http://schemas.openxmlformats.org/officeDocument/2006/relationships/image" Target="../media/image10.svg"/><Relationship Id="rId12" Type="http://schemas.openxmlformats.org/officeDocument/2006/relationships/image" Target="../media/image8.png"/><Relationship Id="rId13" Type="http://schemas.openxmlformats.org/officeDocument/2006/relationships/image" Target="../media/image12.svg"/><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4.svg"/><Relationship Id="rId6" Type="http://schemas.openxmlformats.org/officeDocument/2006/relationships/image" Target="../media/image10.png"/><Relationship Id="rId7" Type="http://schemas.openxmlformats.org/officeDocument/2006/relationships/image" Target="../media/image6.svg"/><Relationship Id="rId8" Type="http://schemas.openxmlformats.org/officeDocument/2006/relationships/image" Target="../media/image17.png"/><Relationship Id="rId9" Type="http://schemas.openxmlformats.org/officeDocument/2006/relationships/image" Target="../media/image8.svg"/><Relationship Id="rId10"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tool-taro.com/hash/" TargetMode="External"/><Relationship Id="rId3" Type="http://schemas.openxmlformats.org/officeDocument/2006/relationships/hyperlink" Target="https://barcode-place.azurewebsites.net/Barcode/ja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61F8033C-016D-4F81-9A9E-15F1287F4AAD}"/>
              </a:ext>
            </a:extLst>
          </p:cNvPr>
          <p:cNvSpPr>
            <a:spLocks noGrp="1"/>
          </p:cNvSpPr>
          <p:nvPr>
            <p:ph type="ctrTitle"/>
          </p:nvPr>
        </p:nvSpPr>
        <p:spPr>
          <a:xfrm>
            <a:off x="2980528" y="2628825"/>
            <a:ext cx="6230943" cy="800175"/>
          </a:xfrm>
        </p:spPr>
        <p:txBody>
          <a:bodyPr>
            <a:normAutofit fontScale="90000"/>
          </a:bodyPr>
          <a:lstStyle/>
          <a:p>
            <a:r>
              <a:rPr kumimoji="1" lang="ja-JP" altLang="en-US" dirty="0"/>
              <a:t>卒</a:t>
            </a:r>
            <a:r>
              <a:rPr kumimoji="1" lang="en-US" altLang="ja-JP" dirty="0"/>
              <a:t>ARu </a:t>
            </a:r>
            <a:r>
              <a:rPr kumimoji="1" lang="ja-JP" altLang="en-US" dirty="0"/>
              <a:t>基本設計書</a:t>
            </a:r>
          </a:p>
        </p:txBody>
      </p:sp>
      <p:sp>
        <p:nvSpPr>
          <p:cNvPr id="3" name="字幕 2">
            <a:extLst>
              <a:ext uri="{FF2B5EF4-FFF2-40B4-BE49-F238E27FC236}">
                <a16:creationId xmlns:a16="http://schemas.microsoft.com/office/drawing/2014/main" xmlns="" id="{48A09C83-F953-482E-B407-F9654BABDE26}"/>
              </a:ext>
            </a:extLst>
          </p:cNvPr>
          <p:cNvSpPr>
            <a:spLocks noGrp="1"/>
          </p:cNvSpPr>
          <p:nvPr>
            <p:ph type="subTitle" idx="1"/>
          </p:nvPr>
        </p:nvSpPr>
        <p:spPr>
          <a:xfrm>
            <a:off x="3046516" y="3281074"/>
            <a:ext cx="5839700" cy="588948"/>
          </a:xfrm>
        </p:spPr>
        <p:txBody>
          <a:bodyPr/>
          <a:lstStyle/>
          <a:p>
            <a:pPr algn="ctr"/>
            <a:r>
              <a:rPr kumimoji="1" lang="en-US" altLang="ja-JP" dirty="0"/>
              <a:t>Ver2.00   Date 2020/11/</a:t>
            </a:r>
            <a:r>
              <a:rPr lang="en-US" altLang="ja-JP" dirty="0"/>
              <a:t>02</a:t>
            </a:r>
          </a:p>
          <a:p>
            <a:endParaRPr kumimoji="1" lang="ja-JP" altLang="en-US" dirty="0"/>
          </a:p>
        </p:txBody>
      </p:sp>
      <p:sp>
        <p:nvSpPr>
          <p:cNvPr id="4" name="テキスト ボックス 3">
            <a:extLst>
              <a:ext uri="{FF2B5EF4-FFF2-40B4-BE49-F238E27FC236}">
                <a16:creationId xmlns:a16="http://schemas.microsoft.com/office/drawing/2014/main" xmlns="" id="{D4FFB8BF-38EA-436C-B314-96090A34F757}"/>
              </a:ext>
            </a:extLst>
          </p:cNvPr>
          <p:cNvSpPr txBox="1"/>
          <p:nvPr/>
        </p:nvSpPr>
        <p:spPr>
          <a:xfrm>
            <a:off x="5186399" y="4522271"/>
            <a:ext cx="3005494" cy="523220"/>
          </a:xfrm>
          <a:prstGeom prst="rect">
            <a:avLst/>
          </a:prstGeom>
          <a:noFill/>
        </p:spPr>
        <p:txBody>
          <a:bodyPr wrap="square" rtlCol="0">
            <a:spAutoFit/>
          </a:bodyPr>
          <a:lstStyle/>
          <a:p>
            <a:r>
              <a:rPr kumimoji="1" lang="ja-JP" altLang="en-US" sz="2800" dirty="0"/>
              <a:t>株式会社 </a:t>
            </a:r>
            <a:r>
              <a:rPr kumimoji="1" lang="en-US" altLang="ja-JP" sz="2800" dirty="0"/>
              <a:t>MsAR</a:t>
            </a:r>
            <a:endParaRPr kumimoji="1" lang="ja-JP" altLang="en-US" sz="2800" dirty="0"/>
          </a:p>
        </p:txBody>
      </p:sp>
    </p:spTree>
    <p:extLst>
      <p:ext uri="{BB962C8B-B14F-4D97-AF65-F5344CB8AC3E}">
        <p14:creationId xmlns:p14="http://schemas.microsoft.com/office/powerpoint/2010/main" val="3745173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BE6C7030-CD04-42A8-A4BC-86D121855068}"/>
              </a:ext>
            </a:extLst>
          </p:cNvPr>
          <p:cNvSpPr>
            <a:spLocks noGrp="1"/>
          </p:cNvSpPr>
          <p:nvPr>
            <p:ph type="title"/>
          </p:nvPr>
        </p:nvSpPr>
        <p:spPr/>
        <p:txBody>
          <a:bodyPr/>
          <a:lstStyle/>
          <a:p>
            <a:r>
              <a:rPr kumimoji="1" lang="en-US" altLang="ja-JP" dirty="0"/>
              <a:t>6. </a:t>
            </a:r>
            <a:r>
              <a:rPr kumimoji="1" lang="ja-JP" altLang="en-US" dirty="0"/>
              <a:t>セキュリティ</a:t>
            </a:r>
          </a:p>
        </p:txBody>
      </p:sp>
      <p:sp>
        <p:nvSpPr>
          <p:cNvPr id="3" name="コンテンツ プレースホルダー 2">
            <a:extLst>
              <a:ext uri="{FF2B5EF4-FFF2-40B4-BE49-F238E27FC236}">
                <a16:creationId xmlns:a16="http://schemas.microsoft.com/office/drawing/2014/main" xmlns="" id="{150C5A9C-CBF0-4A1F-A318-423AECA29101}"/>
              </a:ext>
            </a:extLst>
          </p:cNvPr>
          <p:cNvSpPr>
            <a:spLocks noGrp="1"/>
          </p:cNvSpPr>
          <p:nvPr>
            <p:ph idx="1"/>
          </p:nvPr>
        </p:nvSpPr>
        <p:spPr/>
        <p:txBody>
          <a:bodyPr/>
          <a:lstStyle/>
          <a:p>
            <a:r>
              <a:rPr kumimoji="1" lang="en-US" altLang="ja-JP" dirty="0"/>
              <a:t>WAF</a:t>
            </a:r>
            <a:r>
              <a:rPr kumimoji="1" lang="ja-JP" altLang="en-US" dirty="0"/>
              <a:t>の導入（</a:t>
            </a:r>
            <a:r>
              <a:rPr kumimoji="1" lang="en-US" altLang="ja-JP" dirty="0"/>
              <a:t>Web Application Firewall </a:t>
            </a:r>
            <a:r>
              <a:rPr kumimoji="1" lang="ja-JP" altLang="en-US" dirty="0"/>
              <a:t>）</a:t>
            </a:r>
            <a:endParaRPr kumimoji="1" lang="en-US" altLang="ja-JP" dirty="0"/>
          </a:p>
          <a:p>
            <a:pPr lvl="1"/>
            <a:r>
              <a:rPr lang="en-US" altLang="ja-JP" dirty="0"/>
              <a:t>WAF </a:t>
            </a:r>
            <a:r>
              <a:rPr lang="ja-JP" altLang="en-US" dirty="0"/>
              <a:t>⇒ </a:t>
            </a:r>
            <a:r>
              <a:rPr lang="en-US" altLang="ja-JP" dirty="0"/>
              <a:t>API Gateway</a:t>
            </a:r>
          </a:p>
          <a:p>
            <a:pPr lvl="1"/>
            <a:r>
              <a:rPr lang="en-US" altLang="ja-JP" dirty="0"/>
              <a:t>WAF </a:t>
            </a:r>
            <a:r>
              <a:rPr lang="ja-JP" altLang="en-US" dirty="0"/>
              <a:t>⇒ </a:t>
            </a:r>
            <a:r>
              <a:rPr lang="en-US" altLang="ja-JP" dirty="0"/>
              <a:t>Cloud Front</a:t>
            </a:r>
          </a:p>
          <a:p>
            <a:pPr marL="457200" lvl="1" indent="0">
              <a:buNone/>
            </a:pPr>
            <a:r>
              <a:rPr kumimoji="1" lang="en-US" altLang="ja-JP" dirty="0"/>
              <a:t>※ </a:t>
            </a:r>
            <a:r>
              <a:rPr kumimoji="1" lang="ja-JP" altLang="en-US" dirty="0"/>
              <a:t>アプリケーション層の</a:t>
            </a:r>
            <a:r>
              <a:rPr kumimoji="1" lang="en-US" altLang="ja-JP" dirty="0"/>
              <a:t>Firewall</a:t>
            </a:r>
            <a:r>
              <a:rPr kumimoji="1" lang="ja-JP" altLang="en-US" dirty="0"/>
              <a:t>になります。攻撃的なアクセスを排除します。</a:t>
            </a:r>
            <a:endParaRPr kumimoji="1" lang="en-US" altLang="ja-JP" dirty="0"/>
          </a:p>
          <a:p>
            <a:pPr marL="457200" lvl="1" indent="0">
              <a:buNone/>
            </a:pPr>
            <a:r>
              <a:rPr kumimoji="1" lang="en-US" altLang="ja-JP" dirty="0"/>
              <a:t>※ WAF</a:t>
            </a:r>
            <a:r>
              <a:rPr kumimoji="1" lang="ja-JP" altLang="en-US" dirty="0"/>
              <a:t>に関しては本番導入時に設定を検討する（営業用プロトタイプではコスト軽減の観点から利用しない）</a:t>
            </a:r>
            <a:endParaRPr kumimoji="1" lang="en-US" altLang="ja-JP" dirty="0"/>
          </a:p>
          <a:p>
            <a:pPr marL="457200" lvl="1" indent="0">
              <a:buNone/>
            </a:pPr>
            <a:endParaRPr kumimoji="1" lang="en-US" altLang="ja-JP" dirty="0"/>
          </a:p>
          <a:p>
            <a:r>
              <a:rPr kumimoji="1" lang="en-US" altLang="ja-JP" dirty="0"/>
              <a:t>API</a:t>
            </a:r>
            <a:r>
              <a:rPr kumimoji="1" lang="ja-JP" altLang="en-US" dirty="0"/>
              <a:t>キー</a:t>
            </a:r>
            <a:endParaRPr kumimoji="1" lang="en-US" altLang="ja-JP" dirty="0"/>
          </a:p>
          <a:p>
            <a:pPr lvl="1"/>
            <a:r>
              <a:rPr kumimoji="1" lang="ja-JP" altLang="en-US" dirty="0"/>
              <a:t>アプリケーションと</a:t>
            </a:r>
            <a:r>
              <a:rPr kumimoji="1" lang="en-US" altLang="ja-JP" dirty="0"/>
              <a:t>API Gateway</a:t>
            </a:r>
            <a:r>
              <a:rPr kumimoji="1" lang="ja-JP" altLang="en-US" dirty="0"/>
              <a:t>間の通信をセキュアに保つために</a:t>
            </a:r>
            <a:r>
              <a:rPr kumimoji="1" lang="en-US" altLang="ja-JP" dirty="0"/>
              <a:t>API</a:t>
            </a:r>
            <a:r>
              <a:rPr kumimoji="1" lang="ja-JP" altLang="en-US" dirty="0"/>
              <a:t>キーを利用する</a:t>
            </a:r>
            <a:r>
              <a:rPr kumimoji="1" lang="en-US" altLang="ja-JP" dirty="0"/>
              <a:t/>
            </a:r>
            <a:br>
              <a:rPr kumimoji="1" lang="en-US" altLang="ja-JP" dirty="0"/>
            </a:br>
            <a:r>
              <a:rPr kumimoji="1" lang="en-US" altLang="ja-JP" dirty="0"/>
              <a:t>※API</a:t>
            </a:r>
            <a:r>
              <a:rPr kumimoji="1" lang="ja-JP" altLang="en-US" dirty="0"/>
              <a:t>はインターネット上に公開されています。</a:t>
            </a:r>
            <a:r>
              <a:rPr kumimoji="1" lang="en-US" altLang="ja-JP" dirty="0"/>
              <a:t>API</a:t>
            </a:r>
            <a:r>
              <a:rPr kumimoji="1" lang="ja-JP" altLang="en-US" dirty="0"/>
              <a:t>キーを利用することで、</a:t>
            </a:r>
            <a:r>
              <a:rPr kumimoji="1" lang="en-US" altLang="ja-JP" dirty="0"/>
              <a:t>API</a:t>
            </a:r>
            <a:r>
              <a:rPr kumimoji="1" lang="ja-JP" altLang="en-US" dirty="0"/>
              <a:t>キーを持たないアプリケーションやツールからの通信はエラーとなります。</a:t>
            </a:r>
            <a:endParaRPr lang="en-US" altLang="ja-JP" dirty="0"/>
          </a:p>
          <a:p>
            <a:endParaRPr kumimoji="1" lang="en-US" altLang="ja-JP" dirty="0"/>
          </a:p>
          <a:p>
            <a:r>
              <a:rPr kumimoji="1" lang="en-US" altLang="ja-JP" dirty="0"/>
              <a:t>Cloud Front </a:t>
            </a:r>
            <a:r>
              <a:rPr kumimoji="1" lang="ja-JP" altLang="en-US" dirty="0"/>
              <a:t>⇒</a:t>
            </a:r>
            <a:r>
              <a:rPr kumimoji="1" lang="en-US" altLang="ja-JP" dirty="0"/>
              <a:t> S3 </a:t>
            </a:r>
            <a:r>
              <a:rPr kumimoji="1" lang="ja-JP" altLang="en-US" dirty="0"/>
              <a:t>（ 動画をダイレクトに再生させない仕掛け）</a:t>
            </a:r>
            <a:endParaRPr kumimoji="1" lang="en-US" altLang="ja-JP" dirty="0"/>
          </a:p>
          <a:p>
            <a:pPr lvl="1"/>
            <a:r>
              <a:rPr kumimoji="1" lang="ja-JP" altLang="en-US" dirty="0"/>
              <a:t>署名付き</a:t>
            </a:r>
            <a:r>
              <a:rPr kumimoji="1" lang="en-US" altLang="ja-JP" dirty="0"/>
              <a:t>URL</a:t>
            </a:r>
            <a:r>
              <a:rPr kumimoji="1" lang="ja-JP" altLang="en-US" dirty="0"/>
              <a:t>を利用します（</a:t>
            </a:r>
            <a:r>
              <a:rPr lang="en-US" altLang="ja-JP" dirty="0"/>
              <a:t>Static Signed URL</a:t>
            </a:r>
            <a:r>
              <a:rPr lang="ja-JP" altLang="en-US" dirty="0"/>
              <a:t>を利用します）</a:t>
            </a:r>
            <a:endParaRPr lang="en-US" altLang="ja-JP" dirty="0"/>
          </a:p>
          <a:p>
            <a:pPr marL="457200" lvl="1" indent="0">
              <a:buNone/>
            </a:pPr>
            <a:r>
              <a:rPr kumimoji="1" lang="en-US" altLang="ja-JP" dirty="0"/>
              <a:t>※</a:t>
            </a:r>
            <a:r>
              <a:rPr kumimoji="1" lang="ja-JP" altLang="en-US" dirty="0"/>
              <a:t>動画ファイルはインターネット上に公開されていますが、署名付き</a:t>
            </a:r>
            <a:r>
              <a:rPr kumimoji="1" lang="en-US" altLang="ja-JP" dirty="0"/>
              <a:t>URL</a:t>
            </a:r>
            <a:r>
              <a:rPr kumimoji="1" lang="ja-JP" altLang="en-US" dirty="0"/>
              <a:t>を利用しない限りアクセスはできません。</a:t>
            </a:r>
            <a:endParaRPr kumimoji="1" lang="en-US" altLang="ja-JP" dirty="0"/>
          </a:p>
        </p:txBody>
      </p:sp>
      <p:sp>
        <p:nvSpPr>
          <p:cNvPr id="4" name="スライド番号プレースホルダー 3">
            <a:extLst>
              <a:ext uri="{FF2B5EF4-FFF2-40B4-BE49-F238E27FC236}">
                <a16:creationId xmlns:a16="http://schemas.microsoft.com/office/drawing/2014/main" xmlns="" id="{B74F22A6-C5CC-47FA-9CE0-5974D76DFAB8}"/>
              </a:ext>
            </a:extLst>
          </p:cNvPr>
          <p:cNvSpPr>
            <a:spLocks noGrp="1"/>
          </p:cNvSpPr>
          <p:nvPr>
            <p:ph type="sldNum" sz="quarter" idx="12"/>
          </p:nvPr>
        </p:nvSpPr>
        <p:spPr/>
        <p:txBody>
          <a:bodyPr/>
          <a:lstStyle/>
          <a:p>
            <a:fld id="{FC7FC04C-4975-46EC-A609-F7DE0D5B1B51}" type="slidenum">
              <a:rPr kumimoji="1" lang="ja-JP" altLang="en-US" smtClean="0"/>
              <a:pPr/>
              <a:t>10</a:t>
            </a:fld>
            <a:endParaRPr kumimoji="1" lang="ja-JP" altLang="en-US" dirty="0"/>
          </a:p>
        </p:txBody>
      </p:sp>
    </p:spTree>
    <p:extLst>
      <p:ext uri="{BB962C8B-B14F-4D97-AF65-F5344CB8AC3E}">
        <p14:creationId xmlns:p14="http://schemas.microsoft.com/office/powerpoint/2010/main" val="2945450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DF8D3EE7-6F34-427F-8CB4-EBBFF0C86C50}"/>
              </a:ext>
            </a:extLst>
          </p:cNvPr>
          <p:cNvSpPr>
            <a:spLocks noGrp="1"/>
          </p:cNvSpPr>
          <p:nvPr>
            <p:ph type="title"/>
          </p:nvPr>
        </p:nvSpPr>
        <p:spPr/>
        <p:txBody>
          <a:bodyPr/>
          <a:lstStyle/>
          <a:p>
            <a:r>
              <a:rPr kumimoji="1" lang="en-US" altLang="ja-JP" dirty="0"/>
              <a:t>7. </a:t>
            </a:r>
            <a:r>
              <a:rPr kumimoji="1" lang="ja-JP" altLang="en-US" dirty="0"/>
              <a:t>システム構成</a:t>
            </a:r>
          </a:p>
        </p:txBody>
      </p:sp>
      <p:sp>
        <p:nvSpPr>
          <p:cNvPr id="3" name="コンテンツ プレースホルダー 2">
            <a:extLst>
              <a:ext uri="{FF2B5EF4-FFF2-40B4-BE49-F238E27FC236}">
                <a16:creationId xmlns:a16="http://schemas.microsoft.com/office/drawing/2014/main" xmlns="" id="{6E3E6ADE-DA9A-4C1A-9E08-BB1141B8FA94}"/>
              </a:ext>
            </a:extLst>
          </p:cNvPr>
          <p:cNvSpPr>
            <a:spLocks noGrp="1"/>
          </p:cNvSpPr>
          <p:nvPr>
            <p:ph idx="1"/>
          </p:nvPr>
        </p:nvSpPr>
        <p:spPr/>
        <p:txBody>
          <a:bodyPr/>
          <a:lstStyle/>
          <a:p>
            <a:r>
              <a:rPr kumimoji="1" lang="ja-JP" altLang="en-US" sz="1400" dirty="0"/>
              <a:t>スマートフォンアプリケーション</a:t>
            </a:r>
            <a:endParaRPr kumimoji="1" lang="en-US" altLang="ja-JP" sz="1400" dirty="0"/>
          </a:p>
          <a:p>
            <a:pPr lvl="1"/>
            <a:r>
              <a:rPr lang="en-US" altLang="ja-JP" sz="1200" dirty="0"/>
              <a:t>iOS</a:t>
            </a:r>
            <a:r>
              <a:rPr lang="ja-JP" altLang="en-US" sz="1200" dirty="0"/>
              <a:t>版</a:t>
            </a:r>
            <a:endParaRPr lang="en-US" altLang="ja-JP" sz="1200" dirty="0"/>
          </a:p>
          <a:p>
            <a:pPr lvl="1"/>
            <a:r>
              <a:rPr lang="ja-JP" altLang="en-US" sz="1200" dirty="0"/>
              <a:t>対象</a:t>
            </a:r>
            <a:r>
              <a:rPr lang="en-US" altLang="ja-JP" sz="1200" dirty="0"/>
              <a:t>OS Version 11,12,13</a:t>
            </a:r>
          </a:p>
          <a:p>
            <a:pPr lvl="1"/>
            <a:r>
              <a:rPr lang="ja-JP" altLang="en-US" sz="1200" dirty="0"/>
              <a:t>稼働確認機種： エミュレータにて確認</a:t>
            </a:r>
            <a:endParaRPr lang="en-US" altLang="ja-JP" sz="1200" dirty="0"/>
          </a:p>
          <a:p>
            <a:pPr lvl="1"/>
            <a:r>
              <a:rPr lang="ja-JP" altLang="en-US" sz="1200" dirty="0"/>
              <a:t>開発言語：</a:t>
            </a:r>
            <a:endParaRPr lang="en-US" altLang="ja-JP" sz="1200" dirty="0"/>
          </a:p>
          <a:p>
            <a:pPr lvl="1"/>
            <a:r>
              <a:rPr lang="ja-JP" altLang="en-US" sz="1200" dirty="0"/>
              <a:t>ライブラリなど：</a:t>
            </a:r>
            <a:endParaRPr lang="en-US" altLang="ja-JP" sz="1200" dirty="0"/>
          </a:p>
          <a:p>
            <a:pPr lvl="1"/>
            <a:endParaRPr lang="en-US" altLang="ja-JP" sz="1200" dirty="0"/>
          </a:p>
          <a:p>
            <a:pPr lvl="1"/>
            <a:r>
              <a:rPr lang="en-US" altLang="ja-JP" sz="1200" dirty="0"/>
              <a:t>Android</a:t>
            </a:r>
            <a:r>
              <a:rPr lang="ja-JP" altLang="en-US" sz="1200" dirty="0"/>
              <a:t>版</a:t>
            </a:r>
            <a:endParaRPr lang="en-US" altLang="ja-JP" sz="1200" dirty="0"/>
          </a:p>
          <a:p>
            <a:pPr lvl="1"/>
            <a:r>
              <a:rPr lang="ja-JP" altLang="en-US" sz="1200" dirty="0"/>
              <a:t>対象</a:t>
            </a:r>
            <a:r>
              <a:rPr lang="en-US" altLang="ja-JP" sz="1200" dirty="0"/>
              <a:t>OS Version 7.0</a:t>
            </a:r>
            <a:r>
              <a:rPr lang="ja-JP" altLang="en-US" sz="1200" dirty="0"/>
              <a:t>以上</a:t>
            </a:r>
            <a:endParaRPr lang="en-US" altLang="ja-JP" sz="1200" dirty="0"/>
          </a:p>
          <a:p>
            <a:pPr lvl="1"/>
            <a:r>
              <a:rPr lang="ja-JP" altLang="en-US" sz="1200" dirty="0"/>
              <a:t>稼働確認機種： エミュレータにて確認</a:t>
            </a:r>
            <a:endParaRPr lang="en-US" altLang="ja-JP" sz="1200" dirty="0"/>
          </a:p>
          <a:p>
            <a:pPr lvl="1"/>
            <a:r>
              <a:rPr lang="ja-JP" altLang="en-US" sz="1200" dirty="0"/>
              <a:t>開発言語：</a:t>
            </a:r>
            <a:endParaRPr lang="en-US" altLang="ja-JP" sz="1200" dirty="0"/>
          </a:p>
          <a:p>
            <a:pPr lvl="1"/>
            <a:r>
              <a:rPr lang="ja-JP" altLang="en-US" sz="1200" dirty="0"/>
              <a:t>ライブラリなど：</a:t>
            </a:r>
            <a:endParaRPr lang="en-US" altLang="ja-JP" sz="1200" dirty="0"/>
          </a:p>
          <a:p>
            <a:pPr lvl="1"/>
            <a:endParaRPr lang="en-US" altLang="ja-JP" sz="1200" dirty="0"/>
          </a:p>
          <a:p>
            <a:r>
              <a:rPr lang="ja-JP" altLang="en-US" sz="1400" dirty="0"/>
              <a:t>サーバーサイド</a:t>
            </a:r>
            <a:endParaRPr lang="en-US" altLang="ja-JP" sz="1400" dirty="0"/>
          </a:p>
          <a:p>
            <a:pPr lvl="1"/>
            <a:r>
              <a:rPr lang="en-US" altLang="ja-JP" sz="1200" dirty="0" smtClean="0"/>
              <a:t>mBaaS</a:t>
            </a:r>
            <a:r>
              <a:rPr lang="ja-JP" altLang="en-US" sz="1200" dirty="0" smtClean="0"/>
              <a:t>型 </a:t>
            </a:r>
            <a:r>
              <a:rPr lang="ja-JP" altLang="en-US" sz="1200" dirty="0"/>
              <a:t>（ </a:t>
            </a:r>
            <a:r>
              <a:rPr lang="en-US" altLang="ja-JP" sz="1200" dirty="0"/>
              <a:t>mobile Backend as a Service )  ※</a:t>
            </a:r>
            <a:r>
              <a:rPr lang="ja-JP" altLang="en-US" sz="1200" dirty="0"/>
              <a:t>サーバレスアプリケーション</a:t>
            </a:r>
            <a:endParaRPr lang="en-US" altLang="ja-JP" sz="1200" dirty="0"/>
          </a:p>
          <a:p>
            <a:pPr lvl="1"/>
            <a:r>
              <a:rPr lang="ja-JP" altLang="en-US" sz="1200" dirty="0"/>
              <a:t>環境：</a:t>
            </a:r>
            <a:r>
              <a:rPr lang="en-US" altLang="ja-JP" sz="1200" dirty="0"/>
              <a:t>『</a:t>
            </a:r>
            <a:r>
              <a:rPr lang="ja-JP" altLang="en-US" sz="1200" dirty="0"/>
              <a:t> </a:t>
            </a:r>
            <a:r>
              <a:rPr lang="en-US" altLang="ja-JP" sz="1200" dirty="0"/>
              <a:t>1.</a:t>
            </a:r>
            <a:r>
              <a:rPr lang="ja-JP" altLang="en-US" sz="1200" dirty="0"/>
              <a:t>インフラ構成図参照</a:t>
            </a:r>
            <a:r>
              <a:rPr lang="en-US" altLang="ja-JP" sz="1200" dirty="0"/>
              <a:t>』</a:t>
            </a:r>
          </a:p>
          <a:p>
            <a:pPr lvl="1"/>
            <a:r>
              <a:rPr lang="ja-JP" altLang="en-US" sz="1200" dirty="0"/>
              <a:t>環境の構築方法については別紙</a:t>
            </a:r>
            <a:r>
              <a:rPr lang="en-US" altLang="ja-JP" sz="1200" dirty="0"/>
              <a:t>『</a:t>
            </a:r>
            <a:r>
              <a:rPr lang="ja-JP" altLang="en-US" sz="1200" dirty="0"/>
              <a:t>環境構築手順書</a:t>
            </a:r>
            <a:r>
              <a:rPr lang="en-US" altLang="ja-JP" sz="1200" dirty="0"/>
              <a:t>』</a:t>
            </a:r>
            <a:r>
              <a:rPr lang="ja-JP" altLang="en-US" sz="1200" dirty="0"/>
              <a:t>を参照</a:t>
            </a:r>
            <a:endParaRPr lang="en-US" altLang="ja-JP" sz="1200" dirty="0"/>
          </a:p>
          <a:p>
            <a:pPr lvl="1"/>
            <a:endParaRPr lang="en-US" altLang="ja-JP" sz="1200" dirty="0"/>
          </a:p>
        </p:txBody>
      </p:sp>
      <p:sp>
        <p:nvSpPr>
          <p:cNvPr id="4" name="スライド番号プレースホルダー 3">
            <a:extLst>
              <a:ext uri="{FF2B5EF4-FFF2-40B4-BE49-F238E27FC236}">
                <a16:creationId xmlns:a16="http://schemas.microsoft.com/office/drawing/2014/main" xmlns="" id="{A8AE4C4C-408A-4B5A-B523-0A85DC598D57}"/>
              </a:ext>
            </a:extLst>
          </p:cNvPr>
          <p:cNvSpPr>
            <a:spLocks noGrp="1"/>
          </p:cNvSpPr>
          <p:nvPr>
            <p:ph type="sldNum" sz="quarter" idx="12"/>
          </p:nvPr>
        </p:nvSpPr>
        <p:spPr/>
        <p:txBody>
          <a:bodyPr/>
          <a:lstStyle/>
          <a:p>
            <a:fld id="{FC7FC04C-4975-46EC-A609-F7DE0D5B1B51}" type="slidenum">
              <a:rPr kumimoji="1" lang="ja-JP" altLang="en-US" smtClean="0"/>
              <a:pPr/>
              <a:t>11</a:t>
            </a:fld>
            <a:endParaRPr kumimoji="1" lang="ja-JP" altLang="en-US" dirty="0"/>
          </a:p>
        </p:txBody>
      </p:sp>
    </p:spTree>
    <p:extLst>
      <p:ext uri="{BB962C8B-B14F-4D97-AF65-F5344CB8AC3E}">
        <p14:creationId xmlns:p14="http://schemas.microsoft.com/office/powerpoint/2010/main" val="148678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81F039CA-FC5C-49F7-9264-66BC6CF989CE}"/>
              </a:ext>
            </a:extLst>
          </p:cNvPr>
          <p:cNvSpPr>
            <a:spLocks noGrp="1"/>
          </p:cNvSpPr>
          <p:nvPr>
            <p:ph type="title"/>
          </p:nvPr>
        </p:nvSpPr>
        <p:spPr/>
        <p:txBody>
          <a:bodyPr/>
          <a:lstStyle/>
          <a:p>
            <a:r>
              <a:rPr kumimoji="1" lang="en-US" altLang="ja-JP" dirty="0"/>
              <a:t>8. 10</a:t>
            </a:r>
            <a:r>
              <a:rPr kumimoji="1" lang="ja-JP" altLang="en-US" dirty="0"/>
              <a:t>月末納品時の残作業について</a:t>
            </a:r>
          </a:p>
        </p:txBody>
      </p:sp>
      <p:sp>
        <p:nvSpPr>
          <p:cNvPr id="3" name="コンテンツ プレースホルダー 2">
            <a:extLst>
              <a:ext uri="{FF2B5EF4-FFF2-40B4-BE49-F238E27FC236}">
                <a16:creationId xmlns:a16="http://schemas.microsoft.com/office/drawing/2014/main" xmlns="" id="{A1DAB552-8334-49EC-B744-AAEE558B9938}"/>
              </a:ext>
            </a:extLst>
          </p:cNvPr>
          <p:cNvSpPr>
            <a:spLocks noGrp="1"/>
          </p:cNvSpPr>
          <p:nvPr>
            <p:ph idx="1"/>
          </p:nvPr>
        </p:nvSpPr>
        <p:spPr/>
        <p:txBody>
          <a:bodyPr/>
          <a:lstStyle/>
          <a:p>
            <a:r>
              <a:rPr kumimoji="1" lang="ja-JP" altLang="en-US" dirty="0"/>
              <a:t>以下の作業は</a:t>
            </a:r>
            <a:r>
              <a:rPr kumimoji="1" lang="en-US" altLang="ja-JP" dirty="0"/>
              <a:t>11</a:t>
            </a:r>
            <a:r>
              <a:rPr kumimoji="1" lang="ja-JP" altLang="en-US" dirty="0"/>
              <a:t>月～</a:t>
            </a:r>
            <a:r>
              <a:rPr kumimoji="1" lang="en-US" altLang="ja-JP" dirty="0"/>
              <a:t>3</a:t>
            </a:r>
            <a:r>
              <a:rPr kumimoji="1" lang="ja-JP" altLang="en-US" dirty="0"/>
              <a:t>月の間に実施するものとします</a:t>
            </a:r>
            <a:endParaRPr kumimoji="1" lang="en-US" altLang="ja-JP" dirty="0"/>
          </a:p>
          <a:p>
            <a:pPr lvl="1"/>
            <a:r>
              <a:rPr kumimoji="1" lang="ja-JP" altLang="en-US" dirty="0"/>
              <a:t>スプラッシュ画像の差し替え</a:t>
            </a:r>
            <a:endParaRPr kumimoji="1" lang="en-US" altLang="ja-JP" dirty="0"/>
          </a:p>
          <a:p>
            <a:pPr lvl="1"/>
            <a:r>
              <a:rPr kumimoji="1" lang="ja-JP" altLang="en-US" dirty="0"/>
              <a:t>アイコン画像の差し替え</a:t>
            </a:r>
            <a:endParaRPr kumimoji="1" lang="en-US" altLang="ja-JP" dirty="0"/>
          </a:p>
          <a:p>
            <a:pPr lvl="1"/>
            <a:r>
              <a:rPr kumimoji="1" lang="en-US" altLang="ja-JP" dirty="0"/>
              <a:t>AppStore </a:t>
            </a:r>
            <a:r>
              <a:rPr kumimoji="1" lang="ja-JP" altLang="en-US" dirty="0"/>
              <a:t>及び</a:t>
            </a:r>
            <a:r>
              <a:rPr kumimoji="1" lang="en-US" altLang="ja-JP" dirty="0"/>
              <a:t>b Google Play</a:t>
            </a:r>
            <a:r>
              <a:rPr kumimoji="1" lang="ja-JP" altLang="en-US" dirty="0"/>
              <a:t>への登録</a:t>
            </a:r>
            <a:endParaRPr kumimoji="1" lang="en-US" altLang="ja-JP" dirty="0"/>
          </a:p>
          <a:p>
            <a:pPr lvl="1"/>
            <a:r>
              <a:rPr kumimoji="1" lang="en-US" altLang="ja-JP" dirty="0"/>
              <a:t>WAF</a:t>
            </a:r>
            <a:r>
              <a:rPr kumimoji="1" lang="ja-JP" altLang="en-US" dirty="0"/>
              <a:t>の導入</a:t>
            </a:r>
            <a:endParaRPr kumimoji="1" lang="en-US" altLang="ja-JP" dirty="0"/>
          </a:p>
          <a:p>
            <a:pPr lvl="1"/>
            <a:r>
              <a:rPr kumimoji="1" lang="ja-JP" altLang="en-US" dirty="0"/>
              <a:t>本番環境の構築（プロト環境とは明示的に分けておりますが内容的には同じものになります）</a:t>
            </a:r>
            <a:endParaRPr kumimoji="1" lang="en-US" altLang="ja-JP" dirty="0"/>
          </a:p>
          <a:p>
            <a:pPr lvl="1"/>
            <a:endParaRPr lang="en-US" altLang="ja-JP" dirty="0"/>
          </a:p>
          <a:p>
            <a:r>
              <a:rPr kumimoji="1" lang="ja-JP" altLang="en-US" dirty="0"/>
              <a:t>以下について決定／準備をお願いします</a:t>
            </a:r>
            <a:endParaRPr kumimoji="1" lang="en-US" altLang="ja-JP" dirty="0"/>
          </a:p>
          <a:p>
            <a:pPr lvl="1"/>
            <a:r>
              <a:rPr kumimoji="1" lang="ja-JP" altLang="en-US" dirty="0"/>
              <a:t>営業用画像および動画の準備</a:t>
            </a:r>
            <a:endParaRPr kumimoji="1" lang="en-US" altLang="ja-JP" dirty="0"/>
          </a:p>
          <a:p>
            <a:pPr lvl="1"/>
            <a:r>
              <a:rPr kumimoji="1" lang="ja-JP" altLang="en-US" dirty="0"/>
              <a:t>スプラッシュ画像</a:t>
            </a:r>
            <a:endParaRPr kumimoji="1" lang="en-US" altLang="ja-JP" dirty="0"/>
          </a:p>
          <a:p>
            <a:pPr lvl="1"/>
            <a:r>
              <a:rPr kumimoji="1" lang="ja-JP" altLang="en-US" dirty="0"/>
              <a:t>アイコン画像</a:t>
            </a:r>
            <a:endParaRPr kumimoji="1" lang="en-US" altLang="ja-JP" dirty="0"/>
          </a:p>
          <a:p>
            <a:pPr lvl="1"/>
            <a:r>
              <a:rPr kumimoji="1" lang="ja-JP" altLang="en-US" dirty="0"/>
              <a:t>アプリケーション名の決定</a:t>
            </a:r>
            <a:endParaRPr kumimoji="1" lang="en-US" altLang="ja-JP" dirty="0"/>
          </a:p>
        </p:txBody>
      </p:sp>
      <p:sp>
        <p:nvSpPr>
          <p:cNvPr id="4" name="スライド番号プレースホルダー 3">
            <a:extLst>
              <a:ext uri="{FF2B5EF4-FFF2-40B4-BE49-F238E27FC236}">
                <a16:creationId xmlns:a16="http://schemas.microsoft.com/office/drawing/2014/main" xmlns="" id="{C8A7F4DB-343D-4A8E-B2C9-398B5C20157F}"/>
              </a:ext>
            </a:extLst>
          </p:cNvPr>
          <p:cNvSpPr>
            <a:spLocks noGrp="1"/>
          </p:cNvSpPr>
          <p:nvPr>
            <p:ph type="sldNum" sz="quarter" idx="12"/>
          </p:nvPr>
        </p:nvSpPr>
        <p:spPr/>
        <p:txBody>
          <a:bodyPr/>
          <a:lstStyle/>
          <a:p>
            <a:fld id="{FC7FC04C-4975-46EC-A609-F7DE0D5B1B51}" type="slidenum">
              <a:rPr kumimoji="1" lang="ja-JP" altLang="en-US" smtClean="0"/>
              <a:pPr/>
              <a:t>12</a:t>
            </a:fld>
            <a:endParaRPr kumimoji="1" lang="ja-JP" altLang="en-US" dirty="0"/>
          </a:p>
        </p:txBody>
      </p:sp>
    </p:spTree>
    <p:extLst>
      <p:ext uri="{BB962C8B-B14F-4D97-AF65-F5344CB8AC3E}">
        <p14:creationId xmlns:p14="http://schemas.microsoft.com/office/powerpoint/2010/main" val="305758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2238E76-FCE3-4A31-BD81-2D6CADD01B29}"/>
              </a:ext>
            </a:extLst>
          </p:cNvPr>
          <p:cNvSpPr>
            <a:spLocks noGrp="1"/>
          </p:cNvSpPr>
          <p:nvPr>
            <p:ph type="title"/>
          </p:nvPr>
        </p:nvSpPr>
        <p:spPr/>
        <p:txBody>
          <a:bodyPr/>
          <a:lstStyle/>
          <a:p>
            <a:r>
              <a:rPr kumimoji="1" lang="en-US" altLang="ja-JP" dirty="0"/>
              <a:t>9. </a:t>
            </a:r>
            <a:r>
              <a:rPr kumimoji="1" lang="ja-JP" altLang="en-US" dirty="0"/>
              <a:t>ランニングコストについて</a:t>
            </a:r>
          </a:p>
        </p:txBody>
      </p:sp>
      <p:sp>
        <p:nvSpPr>
          <p:cNvPr id="3" name="コンテンツ プレースホルダー 2">
            <a:extLst>
              <a:ext uri="{FF2B5EF4-FFF2-40B4-BE49-F238E27FC236}">
                <a16:creationId xmlns:a16="http://schemas.microsoft.com/office/drawing/2014/main" xmlns="" id="{8942456B-0BBA-47AC-A7AE-AC486DDE0560}"/>
              </a:ext>
            </a:extLst>
          </p:cNvPr>
          <p:cNvSpPr>
            <a:spLocks noGrp="1"/>
          </p:cNvSpPr>
          <p:nvPr>
            <p:ph idx="1"/>
          </p:nvPr>
        </p:nvSpPr>
        <p:spPr/>
        <p:txBody>
          <a:bodyPr/>
          <a:lstStyle/>
          <a:p>
            <a:r>
              <a:rPr kumimoji="1" lang="en-US" altLang="ja-JP" dirty="0"/>
              <a:t>11</a:t>
            </a:r>
            <a:r>
              <a:rPr kumimoji="1" lang="ja-JP" altLang="en-US" dirty="0"/>
              <a:t>月</a:t>
            </a:r>
            <a:r>
              <a:rPr kumimoji="1" lang="en-US" altLang="ja-JP" dirty="0"/>
              <a:t>~3</a:t>
            </a:r>
            <a:r>
              <a:rPr kumimoji="1" lang="ja-JP" altLang="en-US" dirty="0"/>
              <a:t>月まで（本番リリースまで）</a:t>
            </a:r>
            <a:endParaRPr kumimoji="1" lang="en-US" altLang="ja-JP" dirty="0"/>
          </a:p>
          <a:p>
            <a:pPr lvl="1"/>
            <a:r>
              <a:rPr kumimoji="1" lang="ja-JP" altLang="en-US" dirty="0"/>
              <a:t>デモ環境での利用期間中は</a:t>
            </a:r>
            <a:r>
              <a:rPr kumimoji="1" lang="en-US" altLang="ja-JP" dirty="0"/>
              <a:t>700</a:t>
            </a:r>
            <a:r>
              <a:rPr kumimoji="1" lang="ja-JP" altLang="en-US" dirty="0"/>
              <a:t>円～</a:t>
            </a:r>
            <a:r>
              <a:rPr kumimoji="1" lang="en-US" altLang="ja-JP" dirty="0"/>
              <a:t>1000</a:t>
            </a:r>
            <a:r>
              <a:rPr kumimoji="1" lang="ja-JP" altLang="en-US" dirty="0"/>
              <a:t>円／月程度のランニングコストを見込んでおります。</a:t>
            </a:r>
            <a:endParaRPr kumimoji="1" lang="en-US" altLang="ja-JP" dirty="0"/>
          </a:p>
          <a:p>
            <a:pPr lvl="1"/>
            <a:r>
              <a:rPr kumimoji="1" lang="ja-JP" altLang="en-US" dirty="0"/>
              <a:t>本番環境構築後は</a:t>
            </a:r>
            <a:r>
              <a:rPr kumimoji="1" lang="en-US" altLang="ja-JP" dirty="0"/>
              <a:t>WAF</a:t>
            </a:r>
            <a:r>
              <a:rPr kumimoji="1" lang="ja-JP" altLang="en-US" dirty="0"/>
              <a:t>を導入することをに</a:t>
            </a:r>
            <a:r>
              <a:rPr kumimoji="1" lang="en-US" altLang="ja-JP" dirty="0"/>
              <a:t>4000</a:t>
            </a:r>
            <a:r>
              <a:rPr kumimoji="1" lang="ja-JP" altLang="en-US" dirty="0"/>
              <a:t>円～ ／月（利用数の増加に伴い従量課金となります）</a:t>
            </a:r>
            <a:r>
              <a:rPr kumimoji="1" lang="en-US" altLang="ja-JP" dirty="0"/>
              <a:t/>
            </a:r>
            <a:br>
              <a:rPr kumimoji="1" lang="en-US" altLang="ja-JP" dirty="0"/>
            </a:br>
            <a:r>
              <a:rPr kumimoji="1" lang="ja-JP" altLang="en-US" dirty="0"/>
              <a:t>月額の料金体系（概算）は下記の通りとなります</a:t>
            </a:r>
            <a:endParaRPr kumimoji="1" lang="en-US" altLang="ja-JP" dirty="0"/>
          </a:p>
          <a:p>
            <a:pPr lvl="2"/>
            <a:r>
              <a:rPr kumimoji="1" lang="en-US" altLang="ja-JP" dirty="0"/>
              <a:t>API Gateway</a:t>
            </a:r>
            <a:r>
              <a:rPr kumimoji="1" lang="ja-JP" altLang="en-US" dirty="0"/>
              <a:t>（アプリの起動ごとに</a:t>
            </a:r>
            <a:r>
              <a:rPr kumimoji="1" lang="en-US" altLang="ja-JP" dirty="0"/>
              <a:t>1</a:t>
            </a:r>
            <a:r>
              <a:rPr kumimoji="1" lang="ja-JP" altLang="en-US" dirty="0"/>
              <a:t>回）                                  </a:t>
            </a:r>
            <a:r>
              <a:rPr kumimoji="1" lang="en-US" altLang="ja-JP" dirty="0" smtClean="0"/>
              <a:t>100</a:t>
            </a:r>
            <a:r>
              <a:rPr kumimoji="1" lang="ja-JP" altLang="en-US" dirty="0"/>
              <a:t>万回あたり 約</a:t>
            </a:r>
            <a:r>
              <a:rPr kumimoji="1" lang="en-US" altLang="ja-JP" dirty="0"/>
              <a:t>$4.25</a:t>
            </a:r>
          </a:p>
          <a:p>
            <a:pPr lvl="2"/>
            <a:r>
              <a:rPr kumimoji="1" lang="en-US" altLang="ja-JP" dirty="0"/>
              <a:t>Lambda</a:t>
            </a:r>
            <a:r>
              <a:rPr lang="ja-JP" altLang="en-US" dirty="0"/>
              <a:t> （アプリの起動ごとに</a:t>
            </a:r>
            <a:r>
              <a:rPr lang="en-US" altLang="ja-JP" dirty="0"/>
              <a:t>1</a:t>
            </a:r>
            <a:r>
              <a:rPr lang="ja-JP" altLang="en-US" dirty="0"/>
              <a:t>回）                                        </a:t>
            </a:r>
            <a:r>
              <a:rPr lang="en-US" altLang="ja-JP" dirty="0"/>
              <a:t>1</a:t>
            </a:r>
            <a:r>
              <a:rPr lang="en-US" altLang="ja-JP" dirty="0" smtClean="0"/>
              <a:t>00</a:t>
            </a:r>
            <a:r>
              <a:rPr lang="ja-JP" altLang="en-US" dirty="0"/>
              <a:t>万回あたり 約</a:t>
            </a:r>
            <a:r>
              <a:rPr lang="en-US" altLang="ja-JP" dirty="0"/>
              <a:t>0.20USD</a:t>
            </a:r>
            <a:endParaRPr kumimoji="1" lang="en-US" altLang="ja-JP" dirty="0"/>
          </a:p>
          <a:p>
            <a:pPr lvl="2"/>
            <a:r>
              <a:rPr kumimoji="1" lang="en-US" altLang="ja-JP" dirty="0"/>
              <a:t>DynamoDB </a:t>
            </a:r>
            <a:r>
              <a:rPr kumimoji="1" lang="ja-JP" altLang="en-US" dirty="0"/>
              <a:t>読込 </a:t>
            </a:r>
            <a:r>
              <a:rPr lang="ja-JP" altLang="en-US" dirty="0"/>
              <a:t>（アプリの起動ごとに</a:t>
            </a:r>
            <a:r>
              <a:rPr lang="en-US" altLang="ja-JP" dirty="0"/>
              <a:t>1</a:t>
            </a:r>
            <a:r>
              <a:rPr lang="ja-JP" altLang="en-US" dirty="0"/>
              <a:t>回）</a:t>
            </a:r>
            <a:r>
              <a:rPr kumimoji="1" lang="ja-JP" altLang="en-US" dirty="0"/>
              <a:t>                             </a:t>
            </a:r>
            <a:r>
              <a:rPr kumimoji="1" lang="en-US" altLang="ja-JP" dirty="0" smtClean="0"/>
              <a:t>100</a:t>
            </a:r>
            <a:r>
              <a:rPr kumimoji="1" lang="ja-JP" altLang="en-US" dirty="0"/>
              <a:t>万回あたり 約</a:t>
            </a:r>
            <a:r>
              <a:rPr kumimoji="1" lang="en-US" altLang="ja-JP" dirty="0"/>
              <a:t>$1.5/</a:t>
            </a:r>
            <a:r>
              <a:rPr kumimoji="1" lang="ja-JP" altLang="en-US" dirty="0"/>
              <a:t>月 </a:t>
            </a:r>
            <a:r>
              <a:rPr kumimoji="1" lang="en-US" altLang="ja-JP" dirty="0"/>
              <a:t>※</a:t>
            </a:r>
            <a:r>
              <a:rPr kumimoji="1" lang="ja-JP" altLang="en-US" dirty="0"/>
              <a:t>最初の</a:t>
            </a:r>
            <a:r>
              <a:rPr kumimoji="1" lang="en-US" altLang="ja-JP" dirty="0"/>
              <a:t>100</a:t>
            </a:r>
            <a:r>
              <a:rPr kumimoji="1" lang="ja-JP" altLang="en-US" dirty="0"/>
              <a:t>万回は無料</a:t>
            </a:r>
            <a:endParaRPr kumimoji="1" lang="en-US" altLang="ja-JP" dirty="0"/>
          </a:p>
          <a:p>
            <a:pPr lvl="2"/>
            <a:r>
              <a:rPr kumimoji="1" lang="en-US" altLang="ja-JP" dirty="0"/>
              <a:t>S3 </a:t>
            </a:r>
            <a:r>
              <a:rPr kumimoji="1" lang="ja-JP" altLang="en-US" dirty="0"/>
              <a:t>費用                                                                                </a:t>
            </a:r>
            <a:r>
              <a:rPr kumimoji="1" lang="en-US" altLang="ja-JP" dirty="0" smtClean="0"/>
              <a:t>1GB</a:t>
            </a:r>
            <a:r>
              <a:rPr kumimoji="1" lang="ja-JP" altLang="en-US" dirty="0"/>
              <a:t>あたり      約＄</a:t>
            </a:r>
            <a:r>
              <a:rPr lang="en-US" altLang="ja-JP" dirty="0"/>
              <a:t>0.025USD/GB</a:t>
            </a:r>
          </a:p>
          <a:p>
            <a:pPr lvl="2"/>
            <a:r>
              <a:rPr kumimoji="1" lang="en-US" altLang="ja-JP" dirty="0"/>
              <a:t>Cloud Front</a:t>
            </a:r>
            <a:r>
              <a:rPr kumimoji="1" lang="ja-JP" altLang="en-US" dirty="0"/>
              <a:t>費用                                                                    </a:t>
            </a:r>
            <a:r>
              <a:rPr kumimoji="1" lang="en-US" altLang="ja-JP" dirty="0" smtClean="0"/>
              <a:t>1GB</a:t>
            </a:r>
            <a:r>
              <a:rPr kumimoji="1" lang="ja-JP" altLang="en-US" dirty="0"/>
              <a:t>あたり       約</a:t>
            </a:r>
            <a:r>
              <a:rPr kumimoji="1" lang="en-US" altLang="ja-JP" dirty="0"/>
              <a:t>$</a:t>
            </a:r>
            <a:r>
              <a:rPr lang="en-US" altLang="ja-JP" dirty="0"/>
              <a:t>0.114USD/GB</a:t>
            </a:r>
          </a:p>
          <a:p>
            <a:pPr lvl="2"/>
            <a:r>
              <a:rPr lang="en-US" altLang="ja-JP" dirty="0"/>
              <a:t>WAF</a:t>
            </a:r>
            <a:r>
              <a:rPr lang="ja-JP" altLang="en-US" dirty="0"/>
              <a:t>費用（ルールによる）　　　　　　　　　　　　　　　　　　 </a:t>
            </a:r>
            <a:r>
              <a:rPr lang="en-US" altLang="ja-JP" dirty="0" smtClean="0"/>
              <a:t> </a:t>
            </a:r>
            <a:r>
              <a:rPr lang="ja-JP" altLang="en-US" dirty="0" smtClean="0"/>
              <a:t>概算 </a:t>
            </a:r>
            <a:r>
              <a:rPr lang="ja-JP" altLang="en-US" dirty="0"/>
              <a:t>＄</a:t>
            </a:r>
            <a:r>
              <a:rPr lang="en-US" altLang="ja-JP" dirty="0"/>
              <a:t>30</a:t>
            </a:r>
          </a:p>
          <a:p>
            <a:pPr lvl="2"/>
            <a:endParaRPr kumimoji="1" lang="en-US" altLang="ja-JP" dirty="0"/>
          </a:p>
          <a:p>
            <a:pPr marL="914400" lvl="2" indent="0">
              <a:buNone/>
            </a:pPr>
            <a:r>
              <a:rPr kumimoji="1" lang="ja-JP" altLang="en-US" dirty="0"/>
              <a:t>上記に加え、通信費用が発生しますが、おおよ</a:t>
            </a:r>
            <a:r>
              <a:rPr kumimoji="1" lang="en-US" altLang="ja-JP" dirty="0"/>
              <a:t>$36</a:t>
            </a:r>
            <a:r>
              <a:rPr kumimoji="1" lang="ja-JP" altLang="en-US" dirty="0"/>
              <a:t>～</a:t>
            </a:r>
            <a:r>
              <a:rPr kumimoji="1" lang="en-US" altLang="ja-JP" dirty="0"/>
              <a:t>$40</a:t>
            </a:r>
            <a:r>
              <a:rPr kumimoji="1" lang="ja-JP" altLang="en-US" dirty="0"/>
              <a:t>程度のランニングコストを想定しております。</a:t>
            </a:r>
            <a:endParaRPr kumimoji="1" lang="en-US" altLang="ja-JP" dirty="0"/>
          </a:p>
        </p:txBody>
      </p:sp>
      <p:sp>
        <p:nvSpPr>
          <p:cNvPr id="4" name="スライド番号プレースホルダー 3">
            <a:extLst>
              <a:ext uri="{FF2B5EF4-FFF2-40B4-BE49-F238E27FC236}">
                <a16:creationId xmlns:a16="http://schemas.microsoft.com/office/drawing/2014/main" xmlns="" id="{9BFAADB9-E460-4E56-A164-AAFA9F53D091}"/>
              </a:ext>
            </a:extLst>
          </p:cNvPr>
          <p:cNvSpPr>
            <a:spLocks noGrp="1"/>
          </p:cNvSpPr>
          <p:nvPr>
            <p:ph type="sldNum" sz="quarter" idx="12"/>
          </p:nvPr>
        </p:nvSpPr>
        <p:spPr/>
        <p:txBody>
          <a:bodyPr/>
          <a:lstStyle/>
          <a:p>
            <a:fld id="{FC7FC04C-4975-46EC-A609-F7DE0D5B1B51}" type="slidenum">
              <a:rPr kumimoji="1" lang="ja-JP" altLang="en-US" smtClean="0"/>
              <a:pPr/>
              <a:t>13</a:t>
            </a:fld>
            <a:endParaRPr kumimoji="1" lang="ja-JP" altLang="en-US" dirty="0"/>
          </a:p>
        </p:txBody>
      </p:sp>
    </p:spTree>
    <p:extLst>
      <p:ext uri="{BB962C8B-B14F-4D97-AF65-F5344CB8AC3E}">
        <p14:creationId xmlns:p14="http://schemas.microsoft.com/office/powerpoint/2010/main" val="2388582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2731FC3-AB29-492B-AE6D-8CB0EBD6035D}"/>
              </a:ext>
            </a:extLst>
          </p:cNvPr>
          <p:cNvSpPr>
            <a:spLocks noGrp="1"/>
          </p:cNvSpPr>
          <p:nvPr>
            <p:ph type="title"/>
          </p:nvPr>
        </p:nvSpPr>
        <p:spPr/>
        <p:txBody>
          <a:bodyPr/>
          <a:lstStyle/>
          <a:p>
            <a:r>
              <a:rPr kumimoji="1" lang="ja-JP" altLang="en-US" dirty="0"/>
              <a:t>改訂履歴</a:t>
            </a:r>
          </a:p>
        </p:txBody>
      </p:sp>
      <p:sp>
        <p:nvSpPr>
          <p:cNvPr id="4" name="スライド番号プレースホルダー 3">
            <a:extLst>
              <a:ext uri="{FF2B5EF4-FFF2-40B4-BE49-F238E27FC236}">
                <a16:creationId xmlns:a16="http://schemas.microsoft.com/office/drawing/2014/main" xmlns="" id="{5A8CD54E-7EDD-451D-9C7A-85E4A20CEBF0}"/>
              </a:ext>
            </a:extLst>
          </p:cNvPr>
          <p:cNvSpPr>
            <a:spLocks noGrp="1"/>
          </p:cNvSpPr>
          <p:nvPr>
            <p:ph type="sldNum" sz="quarter" idx="12"/>
          </p:nvPr>
        </p:nvSpPr>
        <p:spPr/>
        <p:txBody>
          <a:bodyPr/>
          <a:lstStyle/>
          <a:p>
            <a:fld id="{FC7FC04C-4975-46EC-A609-F7DE0D5B1B51}" type="slidenum">
              <a:rPr kumimoji="1" lang="ja-JP" altLang="en-US" smtClean="0"/>
              <a:pPr/>
              <a:t>2</a:t>
            </a:fld>
            <a:endParaRPr kumimoji="1" lang="ja-JP" altLang="en-US" dirty="0"/>
          </a:p>
        </p:txBody>
      </p:sp>
      <p:graphicFrame>
        <p:nvGraphicFramePr>
          <p:cNvPr id="5" name="表 4">
            <a:extLst>
              <a:ext uri="{FF2B5EF4-FFF2-40B4-BE49-F238E27FC236}">
                <a16:creationId xmlns:a16="http://schemas.microsoft.com/office/drawing/2014/main" xmlns="" id="{9CC6374B-4142-4113-B041-850E8ED0401A}"/>
              </a:ext>
            </a:extLst>
          </p:cNvPr>
          <p:cNvGraphicFramePr>
            <a:graphicFrameLocks noGrp="1"/>
          </p:cNvGraphicFramePr>
          <p:nvPr>
            <p:extLst>
              <p:ext uri="{D42A27DB-BD31-4B8C-83A1-F6EECF244321}">
                <p14:modId xmlns:p14="http://schemas.microsoft.com/office/powerpoint/2010/main" val="2969867313"/>
              </p:ext>
            </p:extLst>
          </p:nvPr>
        </p:nvGraphicFramePr>
        <p:xfrm>
          <a:off x="438869" y="813934"/>
          <a:ext cx="10618771" cy="1656079"/>
        </p:xfrm>
        <a:graphic>
          <a:graphicData uri="http://schemas.openxmlformats.org/drawingml/2006/table">
            <a:tbl>
              <a:tblPr firstRow="1" bandRow="1">
                <a:tableStyleId>{2A488322-F2BA-4B5B-9748-0D474271808F}</a:tableStyleId>
              </a:tblPr>
              <a:tblGrid>
                <a:gridCol w="654640">
                  <a:extLst>
                    <a:ext uri="{9D8B030D-6E8A-4147-A177-3AD203B41FA5}">
                      <a16:colId xmlns:a16="http://schemas.microsoft.com/office/drawing/2014/main" xmlns="" val="1645166067"/>
                    </a:ext>
                  </a:extLst>
                </a:gridCol>
                <a:gridCol w="1451728">
                  <a:extLst>
                    <a:ext uri="{9D8B030D-6E8A-4147-A177-3AD203B41FA5}">
                      <a16:colId xmlns:a16="http://schemas.microsoft.com/office/drawing/2014/main" xmlns="" val="1224812834"/>
                    </a:ext>
                  </a:extLst>
                </a:gridCol>
                <a:gridCol w="1366887">
                  <a:extLst>
                    <a:ext uri="{9D8B030D-6E8A-4147-A177-3AD203B41FA5}">
                      <a16:colId xmlns:a16="http://schemas.microsoft.com/office/drawing/2014/main" xmlns="" val="773108700"/>
                    </a:ext>
                  </a:extLst>
                </a:gridCol>
                <a:gridCol w="7145516">
                  <a:extLst>
                    <a:ext uri="{9D8B030D-6E8A-4147-A177-3AD203B41FA5}">
                      <a16:colId xmlns:a16="http://schemas.microsoft.com/office/drawing/2014/main" xmlns="" val="1915496336"/>
                    </a:ext>
                  </a:extLst>
                </a:gridCol>
              </a:tblGrid>
              <a:tr h="370840">
                <a:tc>
                  <a:txBody>
                    <a:bodyPr/>
                    <a:lstStyle/>
                    <a:p>
                      <a:r>
                        <a:rPr kumimoji="1" lang="ja-JP" altLang="en-US" dirty="0"/>
                        <a:t>版</a:t>
                      </a:r>
                    </a:p>
                  </a:txBody>
                  <a:tcPr/>
                </a:tc>
                <a:tc>
                  <a:txBody>
                    <a:bodyPr/>
                    <a:lstStyle/>
                    <a:p>
                      <a:r>
                        <a:rPr kumimoji="1" lang="ja-JP" altLang="en-US" dirty="0"/>
                        <a:t>日付</a:t>
                      </a:r>
                    </a:p>
                  </a:txBody>
                  <a:tcPr/>
                </a:tc>
                <a:tc>
                  <a:txBody>
                    <a:bodyPr/>
                    <a:lstStyle/>
                    <a:p>
                      <a:r>
                        <a:rPr kumimoji="1" lang="ja-JP" altLang="en-US" dirty="0"/>
                        <a:t>更新者</a:t>
                      </a:r>
                    </a:p>
                  </a:txBody>
                  <a:tcPr/>
                </a:tc>
                <a:tc>
                  <a:txBody>
                    <a:bodyPr/>
                    <a:lstStyle/>
                    <a:p>
                      <a:r>
                        <a:rPr kumimoji="1" lang="ja-JP" altLang="en-US" dirty="0"/>
                        <a:t>更新内容</a:t>
                      </a:r>
                    </a:p>
                  </a:txBody>
                  <a:tcPr/>
                </a:tc>
                <a:extLst>
                  <a:ext uri="{0D108BD9-81ED-4DB2-BD59-A6C34878D82A}">
                    <a16:rowId xmlns:a16="http://schemas.microsoft.com/office/drawing/2014/main" xmlns="" val="3052914816"/>
                  </a:ext>
                </a:extLst>
              </a:tr>
              <a:tr h="370840">
                <a:tc>
                  <a:txBody>
                    <a:bodyPr/>
                    <a:lstStyle/>
                    <a:p>
                      <a:r>
                        <a:rPr kumimoji="1" lang="en-US" altLang="ja-JP" dirty="0"/>
                        <a:t>1.00</a:t>
                      </a:r>
                      <a:endParaRPr kumimoji="1" lang="ja-JP" altLang="en-US" dirty="0"/>
                    </a:p>
                  </a:txBody>
                  <a:tcPr/>
                </a:tc>
                <a:tc>
                  <a:txBody>
                    <a:bodyPr/>
                    <a:lstStyle/>
                    <a:p>
                      <a:r>
                        <a:rPr kumimoji="1" lang="en-US" altLang="ja-JP" dirty="0"/>
                        <a:t>2019/10/31</a:t>
                      </a:r>
                      <a:endParaRPr kumimoji="1" lang="ja-JP" altLang="en-US" dirty="0"/>
                    </a:p>
                  </a:txBody>
                  <a:tcPr/>
                </a:tc>
                <a:tc>
                  <a:txBody>
                    <a:bodyPr/>
                    <a:lstStyle/>
                    <a:p>
                      <a:r>
                        <a:rPr kumimoji="1" lang="en-US" altLang="ja-JP" dirty="0"/>
                        <a:t>UETOMAE</a:t>
                      </a:r>
                      <a:endParaRPr kumimoji="1" lang="ja-JP" altLang="en-US" dirty="0"/>
                    </a:p>
                  </a:txBody>
                  <a:tcPr/>
                </a:tc>
                <a:tc>
                  <a:txBody>
                    <a:bodyPr/>
                    <a:lstStyle/>
                    <a:p>
                      <a:r>
                        <a:rPr kumimoji="1" lang="ja-JP" altLang="en-US" dirty="0"/>
                        <a:t>新規作成</a:t>
                      </a:r>
                    </a:p>
                  </a:txBody>
                  <a:tcPr/>
                </a:tc>
                <a:extLst>
                  <a:ext uri="{0D108BD9-81ED-4DB2-BD59-A6C34878D82A}">
                    <a16:rowId xmlns:a16="http://schemas.microsoft.com/office/drawing/2014/main" xmlns="" val="2549488193"/>
                  </a:ext>
                </a:extLst>
              </a:tr>
              <a:tr h="370840">
                <a:tc>
                  <a:txBody>
                    <a:bodyPr/>
                    <a:lstStyle/>
                    <a:p>
                      <a:r>
                        <a:rPr kumimoji="1" lang="en-US" altLang="ja-JP" dirty="0"/>
                        <a:t>1.01</a:t>
                      </a:r>
                      <a:endParaRPr kumimoji="1" lang="ja-JP" altLang="en-US" dirty="0"/>
                    </a:p>
                  </a:txBody>
                  <a:tcPr/>
                </a:tc>
                <a:tc>
                  <a:txBody>
                    <a:bodyPr/>
                    <a:lstStyle/>
                    <a:p>
                      <a:r>
                        <a:rPr kumimoji="1" lang="en-US" altLang="ja-JP" dirty="0"/>
                        <a:t>2019/11/02</a:t>
                      </a:r>
                      <a:endParaRPr kumimoji="1" lang="ja-JP" altLang="en-US" dirty="0"/>
                    </a:p>
                  </a:txBody>
                  <a:tcPr/>
                </a:tc>
                <a:tc>
                  <a:txBody>
                    <a:bodyPr/>
                    <a:lstStyle/>
                    <a:p>
                      <a:r>
                        <a:rPr kumimoji="1" lang="en-US" altLang="ja-JP" dirty="0"/>
                        <a:t>UETOMAE</a:t>
                      </a:r>
                      <a:endParaRPr kumimoji="1" lang="ja-JP" altLang="en-US" dirty="0"/>
                    </a:p>
                  </a:txBody>
                  <a:tcPr/>
                </a:tc>
                <a:tc>
                  <a:txBody>
                    <a:bodyPr/>
                    <a:lstStyle/>
                    <a:p>
                      <a:r>
                        <a:rPr kumimoji="1" lang="en-US" altLang="ja-JP" dirty="0"/>
                        <a:t>iOS</a:t>
                      </a:r>
                      <a:r>
                        <a:rPr kumimoji="1" lang="ja-JP" altLang="en-US" dirty="0"/>
                        <a:t>版において</a:t>
                      </a:r>
                      <a:r>
                        <a:rPr kumimoji="1" lang="en-US" altLang="ja-JP" dirty="0"/>
                        <a:t>AR</a:t>
                      </a:r>
                      <a:r>
                        <a:rPr kumimoji="1" lang="ja-JP" altLang="en-US" dirty="0"/>
                        <a:t>カメラを処理中に消せないため、メニュー画面にもどった後の再起動で不具合が出ることの回避のため、メニュー画面に戻れないように対応。処理フロー図をこの対応に合わせ修正。</a:t>
                      </a:r>
                    </a:p>
                  </a:txBody>
                  <a:tcPr/>
                </a:tc>
                <a:extLst>
                  <a:ext uri="{0D108BD9-81ED-4DB2-BD59-A6C34878D82A}">
                    <a16:rowId xmlns:a16="http://schemas.microsoft.com/office/drawing/2014/main" xmlns="" val="1567731476"/>
                  </a:ext>
                </a:extLst>
              </a:tr>
            </a:tbl>
          </a:graphicData>
        </a:graphic>
      </p:graphicFrame>
    </p:spTree>
    <p:extLst>
      <p:ext uri="{BB962C8B-B14F-4D97-AF65-F5344CB8AC3E}">
        <p14:creationId xmlns:p14="http://schemas.microsoft.com/office/powerpoint/2010/main" val="1599431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角丸四角形吹き出し 16"/>
          <p:cNvSpPr/>
          <p:nvPr/>
        </p:nvSpPr>
        <p:spPr>
          <a:xfrm>
            <a:off x="5191792" y="1220307"/>
            <a:ext cx="796824" cy="684866"/>
          </a:xfrm>
          <a:prstGeom prst="wedgeRoundRectCallout">
            <a:avLst>
              <a:gd name="adj1" fmla="val -64901"/>
              <a:gd name="adj2" fmla="val 33409"/>
              <a:gd name="adj3" fmla="val 16667"/>
            </a:avLst>
          </a:prstGeom>
          <a:solidFill>
            <a:srgbClr val="FFFFFF"/>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nvGrpSpPr>
          <p:cNvPr id="6" name="図形グループ 5"/>
          <p:cNvGrpSpPr/>
          <p:nvPr/>
        </p:nvGrpSpPr>
        <p:grpSpPr>
          <a:xfrm>
            <a:off x="400302" y="1884162"/>
            <a:ext cx="2251103" cy="4260463"/>
            <a:chOff x="400302" y="2195111"/>
            <a:chExt cx="2251103" cy="3949514"/>
          </a:xfrm>
        </p:grpSpPr>
        <p:sp>
          <p:nvSpPr>
            <p:cNvPr id="112" name="Rectangle 47">
              <a:extLst>
                <a:ext uri="{FF2B5EF4-FFF2-40B4-BE49-F238E27FC236}">
                  <a16:creationId xmlns:a16="http://schemas.microsoft.com/office/drawing/2014/main" xmlns="" id="{F7C6A05A-B131-904E-9DAD-91CFCA42673E}"/>
                </a:ext>
              </a:extLst>
            </p:cNvPr>
            <p:cNvSpPr/>
            <p:nvPr/>
          </p:nvSpPr>
          <p:spPr>
            <a:xfrm>
              <a:off x="511852" y="2306630"/>
              <a:ext cx="2139553" cy="3837995"/>
            </a:xfrm>
            <a:prstGeom prst="rect">
              <a:avLst/>
            </a:prstGeom>
            <a:solidFill>
              <a:schemeClr val="bg1">
                <a:lumMod val="85000"/>
              </a:schemeClr>
            </a:solid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endParaRPr>
            </a:p>
          </p:txBody>
        </p:sp>
        <p:sp>
          <p:nvSpPr>
            <p:cNvPr id="111" name="Rectangle 47">
              <a:extLst>
                <a:ext uri="{FF2B5EF4-FFF2-40B4-BE49-F238E27FC236}">
                  <a16:creationId xmlns:a16="http://schemas.microsoft.com/office/drawing/2014/main" xmlns="" id="{F7C6A05A-B131-904E-9DAD-91CFCA42673E}"/>
                </a:ext>
              </a:extLst>
            </p:cNvPr>
            <p:cNvSpPr/>
            <p:nvPr/>
          </p:nvSpPr>
          <p:spPr>
            <a:xfrm>
              <a:off x="456077" y="2250870"/>
              <a:ext cx="2139553" cy="3837995"/>
            </a:xfrm>
            <a:prstGeom prst="rect">
              <a:avLst/>
            </a:prstGeom>
            <a:solidFill>
              <a:schemeClr val="bg1">
                <a:lumMod val="85000"/>
              </a:schemeClr>
            </a:solid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endParaRPr>
            </a:p>
          </p:txBody>
        </p:sp>
        <p:sp>
          <p:nvSpPr>
            <p:cNvPr id="82" name="Rectangle 47">
              <a:extLst>
                <a:ext uri="{FF2B5EF4-FFF2-40B4-BE49-F238E27FC236}">
                  <a16:creationId xmlns:a16="http://schemas.microsoft.com/office/drawing/2014/main" xmlns="" id="{F7C6A05A-B131-904E-9DAD-91CFCA42673E}"/>
                </a:ext>
              </a:extLst>
            </p:cNvPr>
            <p:cNvSpPr/>
            <p:nvPr/>
          </p:nvSpPr>
          <p:spPr>
            <a:xfrm>
              <a:off x="400302" y="2195111"/>
              <a:ext cx="2139553" cy="3837995"/>
            </a:xfrm>
            <a:prstGeom prst="rect">
              <a:avLst/>
            </a:prstGeom>
            <a:solidFill>
              <a:srgbClr val="FFFFFF"/>
            </a:solid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endParaRPr>
            </a:p>
          </p:txBody>
        </p:sp>
      </p:grpSp>
      <p:sp>
        <p:nvSpPr>
          <p:cNvPr id="110" name="Rectangle 47">
            <a:extLst>
              <a:ext uri="{FF2B5EF4-FFF2-40B4-BE49-F238E27FC236}">
                <a16:creationId xmlns:a16="http://schemas.microsoft.com/office/drawing/2014/main" xmlns="" id="{F7C6A05A-B131-904E-9DAD-91CFCA42673E}"/>
              </a:ext>
            </a:extLst>
          </p:cNvPr>
          <p:cNvSpPr/>
          <p:nvPr/>
        </p:nvSpPr>
        <p:spPr>
          <a:xfrm>
            <a:off x="469882" y="4555893"/>
            <a:ext cx="2000956" cy="1242518"/>
          </a:xfrm>
          <a:prstGeom prst="rect">
            <a:avLst/>
          </a:prstGeom>
          <a:solidFill>
            <a:srgbClr val="FFFFFF"/>
          </a:solid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endParaRPr>
          </a:p>
        </p:txBody>
      </p:sp>
      <p:sp>
        <p:nvSpPr>
          <p:cNvPr id="108" name="Rectangle 47">
            <a:extLst>
              <a:ext uri="{FF2B5EF4-FFF2-40B4-BE49-F238E27FC236}">
                <a16:creationId xmlns:a16="http://schemas.microsoft.com/office/drawing/2014/main" xmlns="" id="{F7C6A05A-B131-904E-9DAD-91CFCA42673E}"/>
              </a:ext>
            </a:extLst>
          </p:cNvPr>
          <p:cNvSpPr/>
          <p:nvPr/>
        </p:nvSpPr>
        <p:spPr>
          <a:xfrm>
            <a:off x="469320" y="2400689"/>
            <a:ext cx="2001517" cy="2051516"/>
          </a:xfrm>
          <a:prstGeom prst="rect">
            <a:avLst/>
          </a:prstGeom>
          <a:solidFill>
            <a:srgbClr val="FFFFFF"/>
          </a:solidFill>
          <a:ln w="12700">
            <a:solidFill>
              <a:srgbClr val="141B23"/>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endParaRPr lang="en-US" sz="1200" dirty="0">
              <a:solidFill>
                <a:schemeClr val="tx1"/>
              </a:solidFill>
            </a:endParaRPr>
          </a:p>
        </p:txBody>
      </p:sp>
      <p:sp>
        <p:nvSpPr>
          <p:cNvPr id="102" name="Rectangle 36">
            <a:extLst>
              <a:ext uri="{FF2B5EF4-FFF2-40B4-BE49-F238E27FC236}">
                <a16:creationId xmlns:a16="http://schemas.microsoft.com/office/drawing/2014/main" xmlns="" id="{305B98DC-5AF5-3342-A4B1-F62852BC80FE}"/>
              </a:ext>
            </a:extLst>
          </p:cNvPr>
          <p:cNvSpPr/>
          <p:nvPr/>
        </p:nvSpPr>
        <p:spPr>
          <a:xfrm>
            <a:off x="6838266" y="1629836"/>
            <a:ext cx="4508266" cy="4361853"/>
          </a:xfrm>
          <a:prstGeom prst="rect">
            <a:avLst/>
          </a:prstGeom>
          <a:noFill/>
          <a:ln w="12700">
            <a:solidFill>
              <a:srgbClr val="00A0E7"/>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algn="ctr"/>
            <a:r>
              <a:rPr lang="en-US" sz="1200" dirty="0">
                <a:solidFill>
                  <a:srgbClr val="00A0E7"/>
                </a:solidFill>
              </a:rPr>
              <a:t>Availability Zone</a:t>
            </a:r>
          </a:p>
        </p:txBody>
      </p:sp>
      <p:sp>
        <p:nvSpPr>
          <p:cNvPr id="2" name="タイトル 1">
            <a:extLst>
              <a:ext uri="{FF2B5EF4-FFF2-40B4-BE49-F238E27FC236}">
                <a16:creationId xmlns:a16="http://schemas.microsoft.com/office/drawing/2014/main" xmlns="" id="{1A3C72B1-DD7E-4C64-B1AC-556F59194061}"/>
              </a:ext>
            </a:extLst>
          </p:cNvPr>
          <p:cNvSpPr>
            <a:spLocks noGrp="1"/>
          </p:cNvSpPr>
          <p:nvPr>
            <p:ph type="title"/>
          </p:nvPr>
        </p:nvSpPr>
        <p:spPr/>
        <p:txBody>
          <a:bodyPr>
            <a:normAutofit fontScale="90000"/>
          </a:bodyPr>
          <a:lstStyle/>
          <a:p>
            <a:r>
              <a:rPr lang="en-US" altLang="ja-JP" dirty="0"/>
              <a:t>1</a:t>
            </a:r>
            <a:r>
              <a:rPr kumimoji="1" lang="en-US" altLang="ja-JP" dirty="0"/>
              <a:t>. </a:t>
            </a:r>
            <a:r>
              <a:rPr kumimoji="1" lang="ja-JP" altLang="en-US" dirty="0"/>
              <a:t>インフラ</a:t>
            </a:r>
            <a:r>
              <a:rPr kumimoji="1" lang="ja-JP" altLang="en-US" dirty="0" smtClean="0"/>
              <a:t>構成図</a:t>
            </a:r>
            <a:r>
              <a:rPr kumimoji="1" lang="en-US" altLang="ja-JP" dirty="0" smtClean="0"/>
              <a:t> (v2.1.x)</a:t>
            </a:r>
            <a:endParaRPr kumimoji="1" lang="ja-JP" altLang="en-US" dirty="0"/>
          </a:p>
        </p:txBody>
      </p:sp>
      <p:sp>
        <p:nvSpPr>
          <p:cNvPr id="28" name="Rectangle 47">
            <a:extLst>
              <a:ext uri="{FF2B5EF4-FFF2-40B4-BE49-F238E27FC236}">
                <a16:creationId xmlns:a16="http://schemas.microsoft.com/office/drawing/2014/main" xmlns="" id="{F7C6A05A-B131-904E-9DAD-91CFCA42673E}"/>
              </a:ext>
            </a:extLst>
          </p:cNvPr>
          <p:cNvSpPr/>
          <p:nvPr/>
        </p:nvSpPr>
        <p:spPr>
          <a:xfrm>
            <a:off x="2906534" y="1134883"/>
            <a:ext cx="8889942" cy="5022475"/>
          </a:xfrm>
          <a:prstGeom prst="rect">
            <a:avLst/>
          </a:prstGeom>
          <a:noFill/>
          <a:ln w="12700">
            <a:solidFill>
              <a:srgbClr val="141B2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chemeClr val="tx1"/>
                </a:solidFill>
              </a:rPr>
              <a:t>AWS Cloud</a:t>
            </a:r>
          </a:p>
        </p:txBody>
      </p:sp>
      <p:pic>
        <p:nvPicPr>
          <p:cNvPr id="34" name="Graphic 50">
            <a:extLst>
              <a:ext uri="{FF2B5EF4-FFF2-40B4-BE49-F238E27FC236}">
                <a16:creationId xmlns:a16="http://schemas.microsoft.com/office/drawing/2014/main" xmlns="" id="{90480268-FA8A-6D4B-8724-6B01F65849EB}"/>
              </a:ext>
            </a:extLst>
          </p:cNvPr>
          <p:cNvPicPr>
            <a:picLocks noChangeAspect="1"/>
          </p:cNvPicPr>
          <p:nvPr/>
        </p:nvPicPr>
        <p:blipFill>
          <a:blip r:embed="rId2">
            <a:extLst>
              <a:ext uri="{96DAC541-7B7A-43D3-8B79-37D633B846F1}">
                <asvg:svgBlip xmlns:asvg="http://schemas.microsoft.com/office/drawing/2016/SVG/main" xmlns="" r:embed="rId7"/>
              </a:ext>
            </a:extLst>
          </a:blip>
          <a:stretch>
            <a:fillRect/>
          </a:stretch>
        </p:blipFill>
        <p:spPr>
          <a:xfrm>
            <a:off x="2906534" y="1134884"/>
            <a:ext cx="330200" cy="330200"/>
          </a:xfrm>
          <a:prstGeom prst="rect">
            <a:avLst/>
          </a:prstGeom>
        </p:spPr>
      </p:pic>
      <p:grpSp>
        <p:nvGrpSpPr>
          <p:cNvPr id="11" name="図形グループ 10"/>
          <p:cNvGrpSpPr/>
          <p:nvPr/>
        </p:nvGrpSpPr>
        <p:grpSpPr>
          <a:xfrm>
            <a:off x="1289166" y="4734105"/>
            <a:ext cx="1072750" cy="879746"/>
            <a:chOff x="612791" y="4460938"/>
            <a:chExt cx="1072750" cy="879746"/>
          </a:xfrm>
        </p:grpSpPr>
        <p:pic>
          <p:nvPicPr>
            <p:cNvPr id="36" name="Graphic 39">
              <a:extLst>
                <a:ext uri="{FF2B5EF4-FFF2-40B4-BE49-F238E27FC236}">
                  <a16:creationId xmlns:a16="http://schemas.microsoft.com/office/drawing/2014/main" xmlns="" id="{6FA71975-EA2D-784E-8A28-738A17320E91}"/>
                </a:ext>
              </a:extLst>
            </p:cNvPr>
            <p:cNvPicPr>
              <a:picLocks noChangeAspect="1"/>
            </p:cNvPicPr>
            <p:nvPr/>
          </p:nvPicPr>
          <p:blipFill>
            <a:blip r:embed="rId8">
              <a:extLst>
                <a:ext uri="{96DAC541-7B7A-43D3-8B79-37D633B846F1}">
                  <asvg:svgBlip xmlns:asvg="http://schemas.microsoft.com/office/drawing/2016/SVG/main" xmlns="" r:embed="rId29"/>
                </a:ext>
              </a:extLst>
            </a:blip>
            <a:stretch>
              <a:fillRect/>
            </a:stretch>
          </p:blipFill>
          <p:spPr>
            <a:xfrm>
              <a:off x="914216" y="4460938"/>
              <a:ext cx="469900" cy="469900"/>
            </a:xfrm>
            <a:prstGeom prst="rect">
              <a:avLst/>
            </a:prstGeom>
          </p:spPr>
        </p:pic>
        <p:sp>
          <p:nvSpPr>
            <p:cNvPr id="38" name="TextBox 90">
              <a:extLst>
                <a:ext uri="{FF2B5EF4-FFF2-40B4-BE49-F238E27FC236}">
                  <a16:creationId xmlns:a16="http://schemas.microsoft.com/office/drawing/2014/main" xmlns="" id="{37743B23-AAC5-CC49-9C18-C68DBC507174}"/>
                </a:ext>
              </a:extLst>
            </p:cNvPr>
            <p:cNvSpPr txBox="1"/>
            <p:nvPr/>
          </p:nvSpPr>
          <p:spPr>
            <a:xfrm>
              <a:off x="612791" y="5032907"/>
              <a:ext cx="1072750" cy="307777"/>
            </a:xfrm>
            <a:prstGeom prst="rect">
              <a:avLst/>
            </a:prstGeom>
            <a:noFill/>
          </p:spPr>
          <p:txBody>
            <a:bodyPr wrap="square" rtlCol="0">
              <a:spAutoFit/>
            </a:bodyPr>
            <a:lstStyle/>
            <a:p>
              <a:pPr algn="ctr"/>
              <a:r>
                <a:rPr lang="en-US" sz="1400" dirty="0">
                  <a:solidFill>
                    <a:srgbClr val="232F3E"/>
                  </a:solidFill>
                </a:rPr>
                <a:t>User</a:t>
              </a:r>
            </a:p>
          </p:txBody>
        </p:sp>
      </p:grpSp>
      <p:grpSp>
        <p:nvGrpSpPr>
          <p:cNvPr id="10" name="図形グループ 9"/>
          <p:cNvGrpSpPr/>
          <p:nvPr/>
        </p:nvGrpSpPr>
        <p:grpSpPr>
          <a:xfrm>
            <a:off x="533648" y="3259840"/>
            <a:ext cx="1072750" cy="879746"/>
            <a:chOff x="630273" y="1575539"/>
            <a:chExt cx="1072750" cy="879746"/>
          </a:xfrm>
        </p:grpSpPr>
        <p:pic>
          <p:nvPicPr>
            <p:cNvPr id="37" name="Graphic 41">
              <a:extLst>
                <a:ext uri="{FF2B5EF4-FFF2-40B4-BE49-F238E27FC236}">
                  <a16:creationId xmlns:a16="http://schemas.microsoft.com/office/drawing/2014/main" xmlns="" id="{1A56C62F-612C-5841-B7E7-B15DA92D0BDE}"/>
                </a:ext>
              </a:extLst>
            </p:cNvPr>
            <p:cNvPicPr>
              <a:picLocks noChangeAspect="1"/>
            </p:cNvPicPr>
            <p:nvPr/>
          </p:nvPicPr>
          <p:blipFill>
            <a:blip r:embed="rId30">
              <a:extLst>
                <a:ext uri="{96DAC541-7B7A-43D3-8B79-37D633B846F1}">
                  <asvg:svgBlip xmlns:asvg="http://schemas.microsoft.com/office/drawing/2016/SVG/main" xmlns="" r:embed="rId31"/>
                </a:ext>
              </a:extLst>
            </a:blip>
            <a:stretch>
              <a:fillRect/>
            </a:stretch>
          </p:blipFill>
          <p:spPr>
            <a:xfrm flipH="1">
              <a:off x="924855" y="1575539"/>
              <a:ext cx="483586" cy="469900"/>
            </a:xfrm>
            <a:prstGeom prst="rect">
              <a:avLst/>
            </a:prstGeom>
          </p:spPr>
        </p:pic>
        <p:sp>
          <p:nvSpPr>
            <p:cNvPr id="39" name="TextBox 93">
              <a:extLst>
                <a:ext uri="{FF2B5EF4-FFF2-40B4-BE49-F238E27FC236}">
                  <a16:creationId xmlns:a16="http://schemas.microsoft.com/office/drawing/2014/main" xmlns="" id="{4EDB2C05-2F10-9C42-9C35-AE4BB249A665}"/>
                </a:ext>
              </a:extLst>
            </p:cNvPr>
            <p:cNvSpPr txBox="1"/>
            <p:nvPr/>
          </p:nvSpPr>
          <p:spPr>
            <a:xfrm>
              <a:off x="630273" y="2147508"/>
              <a:ext cx="1072750" cy="307777"/>
            </a:xfrm>
            <a:prstGeom prst="rect">
              <a:avLst/>
            </a:prstGeom>
            <a:noFill/>
          </p:spPr>
          <p:txBody>
            <a:bodyPr wrap="square" rtlCol="0">
              <a:spAutoFit/>
            </a:bodyPr>
            <a:lstStyle/>
            <a:p>
              <a:pPr algn="ctr"/>
              <a:r>
                <a:rPr lang="en-US" sz="1400" dirty="0">
                  <a:solidFill>
                    <a:srgbClr val="232F3E"/>
                  </a:solidFill>
                </a:rPr>
                <a:t>Users</a:t>
              </a:r>
            </a:p>
          </p:txBody>
        </p:sp>
      </p:grpSp>
      <p:grpSp>
        <p:nvGrpSpPr>
          <p:cNvPr id="12" name="図形グループ 11"/>
          <p:cNvGrpSpPr/>
          <p:nvPr/>
        </p:nvGrpSpPr>
        <p:grpSpPr>
          <a:xfrm>
            <a:off x="1217070" y="3549759"/>
            <a:ext cx="1226160" cy="767163"/>
            <a:chOff x="1148053" y="2003516"/>
            <a:chExt cx="1226160" cy="767163"/>
          </a:xfrm>
        </p:grpSpPr>
        <p:pic>
          <p:nvPicPr>
            <p:cNvPr id="40" name="Graphic 23">
              <a:extLst>
                <a:ext uri="{FF2B5EF4-FFF2-40B4-BE49-F238E27FC236}">
                  <a16:creationId xmlns:a16="http://schemas.microsoft.com/office/drawing/2014/main" xmlns="" id="{5F43C684-E7CD-7B41-ACA7-B11152EF7F46}"/>
                </a:ext>
              </a:extLst>
            </p:cNvPr>
            <p:cNvPicPr>
              <a:picLocks noChangeAspect="1"/>
            </p:cNvPicPr>
            <p:nvPr/>
          </p:nvPicPr>
          <p:blipFill>
            <a:blip r:embed="rId32">
              <a:extLst>
                <a:ext uri="{96DAC541-7B7A-43D3-8B79-37D633B846F1}">
                  <asvg:svgBlip xmlns:asvg="http://schemas.microsoft.com/office/drawing/2016/SVG/main" xmlns="" r:embed="rId17"/>
                </a:ext>
              </a:extLst>
            </a:blip>
            <a:stretch>
              <a:fillRect/>
            </a:stretch>
          </p:blipFill>
          <p:spPr>
            <a:xfrm>
              <a:off x="1526183" y="2003516"/>
              <a:ext cx="469900" cy="469900"/>
            </a:xfrm>
            <a:prstGeom prst="rect">
              <a:avLst/>
            </a:prstGeom>
          </p:spPr>
        </p:pic>
        <p:sp>
          <p:nvSpPr>
            <p:cNvPr id="41" name="TextBox 72">
              <a:extLst>
                <a:ext uri="{FF2B5EF4-FFF2-40B4-BE49-F238E27FC236}">
                  <a16:creationId xmlns:a16="http://schemas.microsoft.com/office/drawing/2014/main" xmlns="" id="{2E08DBCE-1ACF-424F-814D-23C461589D8E}"/>
                </a:ext>
              </a:extLst>
            </p:cNvPr>
            <p:cNvSpPr txBox="1"/>
            <p:nvPr/>
          </p:nvSpPr>
          <p:spPr>
            <a:xfrm>
              <a:off x="1148053" y="2462902"/>
              <a:ext cx="1226160" cy="307777"/>
            </a:xfrm>
            <a:prstGeom prst="rect">
              <a:avLst/>
            </a:prstGeom>
            <a:noFill/>
          </p:spPr>
          <p:txBody>
            <a:bodyPr wrap="square" rtlCol="0">
              <a:spAutoFit/>
            </a:bodyPr>
            <a:lstStyle/>
            <a:p>
              <a:pPr algn="ctr"/>
              <a:r>
                <a:rPr lang="en-US" sz="1400" dirty="0">
                  <a:solidFill>
                    <a:srgbClr val="232F3E"/>
                  </a:solidFill>
                </a:rPr>
                <a:t>Multimedia</a:t>
              </a:r>
            </a:p>
          </p:txBody>
        </p:sp>
      </p:grpSp>
      <p:grpSp>
        <p:nvGrpSpPr>
          <p:cNvPr id="8" name="図形グループ 7"/>
          <p:cNvGrpSpPr/>
          <p:nvPr/>
        </p:nvGrpSpPr>
        <p:grpSpPr>
          <a:xfrm>
            <a:off x="4902939" y="3146891"/>
            <a:ext cx="1287598" cy="1258568"/>
            <a:chOff x="8485327" y="2438034"/>
            <a:chExt cx="1287598" cy="1258568"/>
          </a:xfrm>
        </p:grpSpPr>
        <p:pic>
          <p:nvPicPr>
            <p:cNvPr id="44" name="Graphic 71">
              <a:extLst>
                <a:ext uri="{FF2B5EF4-FFF2-40B4-BE49-F238E27FC236}">
                  <a16:creationId xmlns:a16="http://schemas.microsoft.com/office/drawing/2014/main" xmlns="" id="{31D711CB-BE6B-6644-AD61-BCF2CDB2A587}"/>
                </a:ext>
              </a:extLst>
            </p:cNvPr>
            <p:cNvPicPr>
              <a:picLocks noChangeAspect="1"/>
            </p:cNvPicPr>
            <p:nvPr/>
          </p:nvPicPr>
          <p:blipFill>
            <a:blip r:embed="rId33">
              <a:extLst>
                <a:ext uri="{96DAC541-7B7A-43D3-8B79-37D633B846F1}">
                  <asvg:svgBlip xmlns:asvg="http://schemas.microsoft.com/office/drawing/2016/SVG/main" xmlns="" r:embed="rId19"/>
                </a:ext>
              </a:extLst>
            </a:blip>
            <a:stretch>
              <a:fillRect/>
            </a:stretch>
          </p:blipFill>
          <p:spPr>
            <a:xfrm>
              <a:off x="8773526" y="2438034"/>
              <a:ext cx="711200" cy="711200"/>
            </a:xfrm>
            <a:prstGeom prst="rect">
              <a:avLst/>
            </a:prstGeom>
          </p:spPr>
        </p:pic>
        <p:sp>
          <p:nvSpPr>
            <p:cNvPr id="45" name="TextBox 75">
              <a:extLst>
                <a:ext uri="{FF2B5EF4-FFF2-40B4-BE49-F238E27FC236}">
                  <a16:creationId xmlns:a16="http://schemas.microsoft.com/office/drawing/2014/main" xmlns="" id="{9ABBCCC2-6A9F-CE45-9C04-D783E79573D6}"/>
                </a:ext>
              </a:extLst>
            </p:cNvPr>
            <p:cNvSpPr txBox="1"/>
            <p:nvPr/>
          </p:nvSpPr>
          <p:spPr>
            <a:xfrm>
              <a:off x="8485327" y="3173382"/>
              <a:ext cx="1287598" cy="523220"/>
            </a:xfrm>
            <a:prstGeom prst="rect">
              <a:avLst/>
            </a:prstGeom>
            <a:noFill/>
          </p:spPr>
          <p:txBody>
            <a:bodyPr wrap="square" rtlCol="0">
              <a:spAutoFit/>
            </a:bodyPr>
            <a:lstStyle/>
            <a:p>
              <a:pPr algn="ctr"/>
              <a:r>
                <a:rPr lang="en-US" sz="1400" dirty="0"/>
                <a:t>Amazon </a:t>
              </a:r>
              <a:r>
                <a:rPr lang="en-US" sz="1400" dirty="0" smtClean="0"/>
                <a:t/>
              </a:r>
              <a:br>
                <a:rPr lang="en-US" sz="1400" dirty="0" smtClean="0"/>
              </a:br>
              <a:r>
                <a:rPr lang="en-US" sz="1400" dirty="0" smtClean="0"/>
                <a:t>S3</a:t>
              </a:r>
              <a:endParaRPr lang="en-US" sz="1400" dirty="0"/>
            </a:p>
          </p:txBody>
        </p:sp>
      </p:grpSp>
      <p:grpSp>
        <p:nvGrpSpPr>
          <p:cNvPr id="9" name="図形グループ 8"/>
          <p:cNvGrpSpPr/>
          <p:nvPr/>
        </p:nvGrpSpPr>
        <p:grpSpPr>
          <a:xfrm>
            <a:off x="3616128" y="3146891"/>
            <a:ext cx="1911838" cy="1322981"/>
            <a:chOff x="1483839" y="1481012"/>
            <a:chExt cx="1911838" cy="1322981"/>
          </a:xfrm>
        </p:grpSpPr>
        <p:sp>
          <p:nvSpPr>
            <p:cNvPr id="46" name="TextBox 8">
              <a:extLst>
                <a:ext uri="{FF2B5EF4-FFF2-40B4-BE49-F238E27FC236}">
                  <a16:creationId xmlns:a16="http://schemas.microsoft.com/office/drawing/2014/main" xmlns="" id="{EE5AD722-65A2-3441-BC67-C1ED5707E6E2}"/>
                </a:ext>
              </a:extLst>
            </p:cNvPr>
            <p:cNvSpPr txBox="1"/>
            <p:nvPr/>
          </p:nvSpPr>
          <p:spPr>
            <a:xfrm>
              <a:off x="1483839" y="2280773"/>
              <a:ext cx="1911838" cy="523220"/>
            </a:xfrm>
            <a:prstGeom prst="rect">
              <a:avLst/>
            </a:prstGeom>
            <a:noFill/>
          </p:spPr>
          <p:txBody>
            <a:bodyPr wrap="square" rtlCol="0">
              <a:spAutoFit/>
            </a:bodyPr>
            <a:lstStyle/>
            <a:p>
              <a:pPr algn="ctr"/>
              <a:r>
                <a:rPr lang="en-US" sz="1400" dirty="0"/>
                <a:t>Amazon </a:t>
              </a:r>
              <a:r>
                <a:rPr lang="en-US" sz="1400" dirty="0" smtClean="0"/>
                <a:t/>
              </a:r>
              <a:br>
                <a:rPr lang="en-US" sz="1400" dirty="0" smtClean="0"/>
              </a:br>
              <a:r>
                <a:rPr lang="en-US" sz="1400" dirty="0" smtClean="0"/>
                <a:t>CloudFront</a:t>
              </a:r>
              <a:endParaRPr lang="en-US" sz="1400" dirty="0"/>
            </a:p>
          </p:txBody>
        </p:sp>
        <p:pic>
          <p:nvPicPr>
            <p:cNvPr id="47" name="Graphic 33">
              <a:extLst>
                <a:ext uri="{FF2B5EF4-FFF2-40B4-BE49-F238E27FC236}">
                  <a16:creationId xmlns:a16="http://schemas.microsoft.com/office/drawing/2014/main" xmlns="" id="{239FDEEB-7049-3C46-AD29-71A07202049A}"/>
                </a:ext>
              </a:extLst>
            </p:cNvPr>
            <p:cNvPicPr>
              <a:picLocks noChangeAspect="1"/>
            </p:cNvPicPr>
            <p:nvPr/>
          </p:nvPicPr>
          <p:blipFill>
            <a:blip r:embed="rId34">
              <a:extLst>
                <a:ext uri="{96DAC541-7B7A-43D3-8B79-37D633B846F1}">
                  <asvg:svgBlip xmlns:asvg="http://schemas.microsoft.com/office/drawing/2016/SVG/main" xmlns="" r:embed="rId16"/>
                </a:ext>
              </a:extLst>
            </a:blip>
            <a:stretch>
              <a:fillRect/>
            </a:stretch>
          </p:blipFill>
          <p:spPr>
            <a:xfrm>
              <a:off x="2084158" y="1481012"/>
              <a:ext cx="711200" cy="711200"/>
            </a:xfrm>
            <a:prstGeom prst="rect">
              <a:avLst/>
            </a:prstGeom>
          </p:spPr>
        </p:pic>
      </p:grpSp>
      <p:grpSp>
        <p:nvGrpSpPr>
          <p:cNvPr id="3" name="図形グループ 2"/>
          <p:cNvGrpSpPr/>
          <p:nvPr/>
        </p:nvGrpSpPr>
        <p:grpSpPr>
          <a:xfrm>
            <a:off x="6883149" y="1991825"/>
            <a:ext cx="1659180" cy="1298834"/>
            <a:chOff x="3699357" y="1384372"/>
            <a:chExt cx="1659180" cy="1298834"/>
          </a:xfrm>
        </p:grpSpPr>
        <p:sp>
          <p:nvSpPr>
            <p:cNvPr id="48" name="TextBox 4">
              <a:extLst>
                <a:ext uri="{FF2B5EF4-FFF2-40B4-BE49-F238E27FC236}">
                  <a16:creationId xmlns:a16="http://schemas.microsoft.com/office/drawing/2014/main" xmlns="" id="{98493F85-0788-B14E-AA06-484C3E93C5D7}"/>
                </a:ext>
              </a:extLst>
            </p:cNvPr>
            <p:cNvSpPr txBox="1"/>
            <p:nvPr/>
          </p:nvSpPr>
          <p:spPr>
            <a:xfrm>
              <a:off x="3699357" y="2159986"/>
              <a:ext cx="1659180" cy="523220"/>
            </a:xfrm>
            <a:prstGeom prst="rect">
              <a:avLst/>
            </a:prstGeom>
            <a:noFill/>
          </p:spPr>
          <p:txBody>
            <a:bodyPr wrap="square" rtlCol="0">
              <a:spAutoFit/>
            </a:bodyPr>
            <a:lstStyle/>
            <a:p>
              <a:pPr algn="ctr"/>
              <a:r>
                <a:rPr lang="en-US" sz="1400" dirty="0"/>
                <a:t>Amazon </a:t>
              </a:r>
              <a:r>
                <a:rPr lang="en-US" sz="1400" dirty="0" smtClean="0"/>
                <a:t/>
              </a:r>
              <a:br>
                <a:rPr lang="en-US" sz="1400" dirty="0" smtClean="0"/>
              </a:br>
              <a:r>
                <a:rPr lang="en-US" sz="1400" dirty="0" smtClean="0"/>
                <a:t>API </a:t>
              </a:r>
              <a:r>
                <a:rPr lang="en-US" sz="1400" dirty="0"/>
                <a:t>Gateway</a:t>
              </a:r>
            </a:p>
          </p:txBody>
        </p:sp>
        <p:pic>
          <p:nvPicPr>
            <p:cNvPr id="50" name="Graphic 19">
              <a:extLst>
                <a:ext uri="{FF2B5EF4-FFF2-40B4-BE49-F238E27FC236}">
                  <a16:creationId xmlns:a16="http://schemas.microsoft.com/office/drawing/2014/main" xmlns="" id="{E3415E5B-FE82-7A40-8F0B-7A0EC616D16B}"/>
                </a:ext>
              </a:extLst>
            </p:cNvPr>
            <p:cNvPicPr>
              <a:picLocks noChangeAspect="1"/>
            </p:cNvPicPr>
            <p:nvPr/>
          </p:nvPicPr>
          <p:blipFill>
            <a:blip r:embed="rId35">
              <a:extLst>
                <a:ext uri="{96DAC541-7B7A-43D3-8B79-37D633B846F1}">
                  <asvg:svgBlip xmlns:asvg="http://schemas.microsoft.com/office/drawing/2016/SVG/main" xmlns="" r:embed="rId6"/>
                </a:ext>
              </a:extLst>
            </a:blip>
            <a:stretch>
              <a:fillRect/>
            </a:stretch>
          </p:blipFill>
          <p:spPr>
            <a:xfrm>
              <a:off x="4173347" y="1384372"/>
              <a:ext cx="711200" cy="711200"/>
            </a:xfrm>
            <a:prstGeom prst="rect">
              <a:avLst/>
            </a:prstGeom>
          </p:spPr>
        </p:pic>
      </p:grpSp>
      <p:grpSp>
        <p:nvGrpSpPr>
          <p:cNvPr id="7" name="図形グループ 6"/>
          <p:cNvGrpSpPr/>
          <p:nvPr/>
        </p:nvGrpSpPr>
        <p:grpSpPr>
          <a:xfrm>
            <a:off x="9719147" y="1991995"/>
            <a:ext cx="1958670" cy="1212363"/>
            <a:chOff x="8117934" y="1320972"/>
            <a:chExt cx="1958670" cy="1212363"/>
          </a:xfrm>
        </p:grpSpPr>
        <p:sp>
          <p:nvSpPr>
            <p:cNvPr id="51" name="TextBox 9">
              <a:extLst>
                <a:ext uri="{FF2B5EF4-FFF2-40B4-BE49-F238E27FC236}">
                  <a16:creationId xmlns:a16="http://schemas.microsoft.com/office/drawing/2014/main" xmlns="" id="{0B311536-12F3-9C40-8153-5AF1A85390A9}"/>
                </a:ext>
              </a:extLst>
            </p:cNvPr>
            <p:cNvSpPr txBox="1"/>
            <p:nvPr/>
          </p:nvSpPr>
          <p:spPr>
            <a:xfrm>
              <a:off x="8117934" y="2010115"/>
              <a:ext cx="1958670" cy="523220"/>
            </a:xfrm>
            <a:prstGeom prst="rect">
              <a:avLst/>
            </a:prstGeom>
            <a:noFill/>
          </p:spPr>
          <p:txBody>
            <a:bodyPr wrap="square" rtlCol="0">
              <a:spAutoFit/>
            </a:bodyPr>
            <a:lstStyle/>
            <a:p>
              <a:pPr algn="ctr"/>
              <a:r>
                <a:rPr lang="en-US" sz="1400" dirty="0"/>
                <a:t>Amazon </a:t>
              </a:r>
              <a:r>
                <a:rPr lang="en-US" sz="1400" dirty="0" smtClean="0"/>
                <a:t/>
              </a:r>
              <a:br>
                <a:rPr lang="en-US" sz="1400" dirty="0" smtClean="0"/>
              </a:br>
              <a:r>
                <a:rPr lang="en-US" sz="1400" dirty="0" smtClean="0"/>
                <a:t>DynamoDB</a:t>
              </a:r>
              <a:endParaRPr lang="en-US" sz="1400" dirty="0"/>
            </a:p>
          </p:txBody>
        </p:sp>
        <p:pic>
          <p:nvPicPr>
            <p:cNvPr id="52" name="Graphic 47">
              <a:extLst>
                <a:ext uri="{FF2B5EF4-FFF2-40B4-BE49-F238E27FC236}">
                  <a16:creationId xmlns:a16="http://schemas.microsoft.com/office/drawing/2014/main" xmlns="" id="{64ACDB4E-B998-9447-845B-246D5827B993}"/>
                </a:ext>
              </a:extLst>
            </p:cNvPr>
            <p:cNvPicPr>
              <a:picLocks noChangeAspect="1"/>
            </p:cNvPicPr>
            <p:nvPr/>
          </p:nvPicPr>
          <p:blipFill>
            <a:blip r:embed="rId36">
              <a:extLst>
                <a:ext uri="{96DAC541-7B7A-43D3-8B79-37D633B846F1}">
                  <asvg:svgBlip xmlns:asvg="http://schemas.microsoft.com/office/drawing/2016/SVG/main" xmlns="" r:embed="rId25"/>
                </a:ext>
              </a:extLst>
            </a:blip>
            <a:stretch>
              <a:fillRect/>
            </a:stretch>
          </p:blipFill>
          <p:spPr>
            <a:xfrm>
              <a:off x="8741669" y="1320972"/>
              <a:ext cx="711200" cy="711200"/>
            </a:xfrm>
            <a:prstGeom prst="rect">
              <a:avLst/>
            </a:prstGeom>
          </p:spPr>
        </p:pic>
      </p:grpSp>
      <p:grpSp>
        <p:nvGrpSpPr>
          <p:cNvPr id="5" name="図形グループ 4"/>
          <p:cNvGrpSpPr/>
          <p:nvPr/>
        </p:nvGrpSpPr>
        <p:grpSpPr>
          <a:xfrm>
            <a:off x="8468556" y="1987208"/>
            <a:ext cx="1405404" cy="1015513"/>
            <a:chOff x="6186558" y="1444175"/>
            <a:chExt cx="1405404" cy="1015513"/>
          </a:xfrm>
        </p:grpSpPr>
        <p:sp>
          <p:nvSpPr>
            <p:cNvPr id="54" name="TextBox 34">
              <a:extLst>
                <a:ext uri="{FF2B5EF4-FFF2-40B4-BE49-F238E27FC236}">
                  <a16:creationId xmlns:a16="http://schemas.microsoft.com/office/drawing/2014/main" xmlns="" id="{15E56E6E-0E7C-E14A-90F3-EFD2E907FD70}"/>
                </a:ext>
              </a:extLst>
            </p:cNvPr>
            <p:cNvSpPr txBox="1"/>
            <p:nvPr/>
          </p:nvSpPr>
          <p:spPr>
            <a:xfrm>
              <a:off x="6186558" y="2151911"/>
              <a:ext cx="1405404" cy="307777"/>
            </a:xfrm>
            <a:prstGeom prst="rect">
              <a:avLst/>
            </a:prstGeom>
            <a:noFill/>
          </p:spPr>
          <p:txBody>
            <a:bodyPr wrap="square" rtlCol="0">
              <a:spAutoFit/>
            </a:bodyPr>
            <a:lstStyle/>
            <a:p>
              <a:pPr algn="ctr"/>
              <a:r>
                <a:rPr lang="en-US" sz="1400" dirty="0" smtClean="0"/>
                <a:t>AWS Lambda</a:t>
              </a:r>
              <a:endParaRPr lang="en-US" sz="1400" dirty="0"/>
            </a:p>
          </p:txBody>
        </p:sp>
        <p:pic>
          <p:nvPicPr>
            <p:cNvPr id="55" name="Graphic 44">
              <a:extLst>
                <a:ext uri="{FF2B5EF4-FFF2-40B4-BE49-F238E27FC236}">
                  <a16:creationId xmlns:a16="http://schemas.microsoft.com/office/drawing/2014/main" xmlns="" id="{E2DAEC15-20F6-3647-8A23-EC2BA0B080D7}"/>
                </a:ext>
              </a:extLst>
            </p:cNvPr>
            <p:cNvPicPr>
              <a:picLocks noChangeAspect="1"/>
            </p:cNvPicPr>
            <p:nvPr/>
          </p:nvPicPr>
          <p:blipFill>
            <a:blip r:embed="rId37">
              <a:extLst>
                <a:ext uri="{96DAC541-7B7A-43D3-8B79-37D633B846F1}">
                  <asvg:svgBlip xmlns:asvg="http://schemas.microsoft.com/office/drawing/2016/SVG/main" xmlns="" r:embed="rId11"/>
                </a:ext>
              </a:extLst>
            </a:blip>
            <a:stretch>
              <a:fillRect/>
            </a:stretch>
          </p:blipFill>
          <p:spPr>
            <a:xfrm>
              <a:off x="6533660" y="1444175"/>
              <a:ext cx="711200" cy="711200"/>
            </a:xfrm>
            <a:prstGeom prst="rect">
              <a:avLst/>
            </a:prstGeom>
          </p:spPr>
        </p:pic>
      </p:grpSp>
      <p:grpSp>
        <p:nvGrpSpPr>
          <p:cNvPr id="13" name="図形グループ 12"/>
          <p:cNvGrpSpPr/>
          <p:nvPr/>
        </p:nvGrpSpPr>
        <p:grpSpPr>
          <a:xfrm>
            <a:off x="2969718" y="3147498"/>
            <a:ext cx="1059100" cy="1075082"/>
            <a:chOff x="5262934" y="3959380"/>
            <a:chExt cx="1059100" cy="1075082"/>
          </a:xfrm>
        </p:grpSpPr>
        <p:sp>
          <p:nvSpPr>
            <p:cNvPr id="56" name="TextBox 8">
              <a:extLst>
                <a:ext uri="{FF2B5EF4-FFF2-40B4-BE49-F238E27FC236}">
                  <a16:creationId xmlns:a16="http://schemas.microsoft.com/office/drawing/2014/main" xmlns="" id="{D7ECF936-B8F2-B944-B1E5-0DC7D3F9AAB9}"/>
                </a:ext>
              </a:extLst>
            </p:cNvPr>
            <p:cNvSpPr txBox="1"/>
            <p:nvPr/>
          </p:nvSpPr>
          <p:spPr>
            <a:xfrm>
              <a:off x="5262934" y="4726685"/>
              <a:ext cx="1059100" cy="307777"/>
            </a:xfrm>
            <a:prstGeom prst="rect">
              <a:avLst/>
            </a:prstGeom>
            <a:noFill/>
          </p:spPr>
          <p:txBody>
            <a:bodyPr wrap="square" rtlCol="0">
              <a:spAutoFit/>
            </a:bodyPr>
            <a:lstStyle/>
            <a:p>
              <a:pPr algn="ctr"/>
              <a:r>
                <a:rPr lang="en-US" sz="1400" dirty="0"/>
                <a:t>AWS WAF</a:t>
              </a:r>
            </a:p>
          </p:txBody>
        </p:sp>
        <p:pic>
          <p:nvPicPr>
            <p:cNvPr id="57" name="Graphic 26">
              <a:extLst>
                <a:ext uri="{FF2B5EF4-FFF2-40B4-BE49-F238E27FC236}">
                  <a16:creationId xmlns:a16="http://schemas.microsoft.com/office/drawing/2014/main" xmlns="" id="{6474A222-3CF8-3F41-AB6E-29E3FCA4874B}"/>
                </a:ext>
              </a:extLst>
            </p:cNvPr>
            <p:cNvPicPr>
              <a:picLocks noChangeAspect="1"/>
            </p:cNvPicPr>
            <p:nvPr/>
          </p:nvPicPr>
          <p:blipFill>
            <a:blip r:embed="rId38">
              <a:extLst>
                <a:ext uri="{96DAC541-7B7A-43D3-8B79-37D633B846F1}">
                  <asvg:svgBlip xmlns:asvg="http://schemas.microsoft.com/office/drawing/2016/SVG/main" xmlns="" r:embed="rId9"/>
                </a:ext>
              </a:extLst>
            </a:blip>
            <a:stretch>
              <a:fillRect/>
            </a:stretch>
          </p:blipFill>
          <p:spPr>
            <a:xfrm>
              <a:off x="5436884" y="3959380"/>
              <a:ext cx="711200" cy="711200"/>
            </a:xfrm>
            <a:prstGeom prst="rect">
              <a:avLst/>
            </a:prstGeom>
          </p:spPr>
        </p:pic>
      </p:grpSp>
      <p:sp>
        <p:nvSpPr>
          <p:cNvPr id="58" name="Rectangle 32">
            <a:extLst>
              <a:ext uri="{FF2B5EF4-FFF2-40B4-BE49-F238E27FC236}">
                <a16:creationId xmlns:a16="http://schemas.microsoft.com/office/drawing/2014/main" xmlns="" id="{1D4F0FC7-668E-E64B-A231-B1E7896F3CB6}"/>
              </a:ext>
            </a:extLst>
          </p:cNvPr>
          <p:cNvSpPr/>
          <p:nvPr/>
        </p:nvSpPr>
        <p:spPr>
          <a:xfrm>
            <a:off x="6138916" y="1272411"/>
            <a:ext cx="5371691" cy="4802113"/>
          </a:xfrm>
          <a:prstGeom prst="rect">
            <a:avLst/>
          </a:prstGeom>
          <a:noFill/>
          <a:ln w="12700">
            <a:solidFill>
              <a:srgbClr val="13A0E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solidFill>
                  <a:srgbClr val="00A0E7"/>
                </a:solidFill>
              </a:rPr>
              <a:t>Region</a:t>
            </a:r>
          </a:p>
        </p:txBody>
      </p:sp>
      <p:pic>
        <p:nvPicPr>
          <p:cNvPr id="61" name="Graphic 48">
            <a:extLst>
              <a:ext uri="{FF2B5EF4-FFF2-40B4-BE49-F238E27FC236}">
                <a16:creationId xmlns:a16="http://schemas.microsoft.com/office/drawing/2014/main" xmlns="" id="{C479E131-CAE3-B74A-B95D-A24EEB0BA49D}"/>
              </a:ext>
            </a:extLst>
          </p:cNvPr>
          <p:cNvPicPr>
            <a:picLocks noChangeAspect="1"/>
          </p:cNvPicPr>
          <p:nvPr/>
        </p:nvPicPr>
        <p:blipFill>
          <a:blip r:embed="rId39">
            <a:extLst>
              <a:ext uri="{96DAC541-7B7A-43D3-8B79-37D633B846F1}">
                <asvg:svgBlip xmlns:asvg="http://schemas.microsoft.com/office/drawing/2016/SVG/main" xmlns="" r:embed="rId40"/>
              </a:ext>
            </a:extLst>
          </a:blip>
          <a:stretch>
            <a:fillRect/>
          </a:stretch>
        </p:blipFill>
        <p:spPr>
          <a:xfrm>
            <a:off x="6138916" y="1272411"/>
            <a:ext cx="295212" cy="330200"/>
          </a:xfrm>
          <a:prstGeom prst="rect">
            <a:avLst/>
          </a:prstGeom>
        </p:spPr>
      </p:pic>
      <p:grpSp>
        <p:nvGrpSpPr>
          <p:cNvPr id="14" name="図形グループ 13"/>
          <p:cNvGrpSpPr/>
          <p:nvPr/>
        </p:nvGrpSpPr>
        <p:grpSpPr>
          <a:xfrm>
            <a:off x="4167681" y="1213265"/>
            <a:ext cx="1092240" cy="1059451"/>
            <a:chOff x="2703741" y="3868496"/>
            <a:chExt cx="1092240" cy="1059451"/>
          </a:xfrm>
        </p:grpSpPr>
        <p:sp>
          <p:nvSpPr>
            <p:cNvPr id="62" name="TextBox 8">
              <a:extLst>
                <a:ext uri="{FF2B5EF4-FFF2-40B4-BE49-F238E27FC236}">
                  <a16:creationId xmlns:a16="http://schemas.microsoft.com/office/drawing/2014/main" xmlns="" id="{D7ECF936-B8F2-B944-B1E5-0DC7D3F9AAB9}"/>
                </a:ext>
              </a:extLst>
            </p:cNvPr>
            <p:cNvSpPr txBox="1"/>
            <p:nvPr/>
          </p:nvSpPr>
          <p:spPr>
            <a:xfrm>
              <a:off x="2703741" y="4620170"/>
              <a:ext cx="1092240" cy="307777"/>
            </a:xfrm>
            <a:prstGeom prst="rect">
              <a:avLst/>
            </a:prstGeom>
            <a:noFill/>
          </p:spPr>
          <p:txBody>
            <a:bodyPr wrap="square" rtlCol="0">
              <a:spAutoFit/>
            </a:bodyPr>
            <a:lstStyle/>
            <a:p>
              <a:pPr algn="ctr"/>
              <a:r>
                <a:rPr lang="en-US" sz="1400" dirty="0"/>
                <a:t>AWS </a:t>
              </a:r>
              <a:r>
                <a:rPr lang="en-US" sz="1400" dirty="0" smtClean="0"/>
                <a:t>IAM</a:t>
              </a:r>
              <a:endParaRPr lang="en-US" sz="1400" dirty="0"/>
            </a:p>
          </p:txBody>
        </p:sp>
        <p:pic>
          <p:nvPicPr>
            <p:cNvPr id="63" name="Graphic 36">
              <a:extLst>
                <a:ext uri="{FF2B5EF4-FFF2-40B4-BE49-F238E27FC236}">
                  <a16:creationId xmlns:a16="http://schemas.microsoft.com/office/drawing/2014/main" xmlns="" id="{0B16542F-4C0D-DE45-99C9-05EC9CD8FE3D}"/>
                </a:ext>
              </a:extLst>
            </p:cNvPr>
            <p:cNvPicPr>
              <a:picLocks noChangeAspect="1"/>
            </p:cNvPicPr>
            <p:nvPr/>
          </p:nvPicPr>
          <p:blipFill>
            <a:blip r:embed="rId41">
              <a:extLst>
                <a:ext uri="{96DAC541-7B7A-43D3-8B79-37D633B846F1}">
                  <asvg:svgBlip xmlns:asvg="http://schemas.microsoft.com/office/drawing/2016/SVG/main" xmlns="" r:embed="rId13"/>
                </a:ext>
              </a:extLst>
            </a:blip>
            <a:stretch>
              <a:fillRect/>
            </a:stretch>
          </p:blipFill>
          <p:spPr>
            <a:xfrm>
              <a:off x="2868201" y="3868496"/>
              <a:ext cx="711200" cy="711200"/>
            </a:xfrm>
            <a:prstGeom prst="rect">
              <a:avLst/>
            </a:prstGeom>
          </p:spPr>
        </p:pic>
      </p:grpSp>
      <p:grpSp>
        <p:nvGrpSpPr>
          <p:cNvPr id="4" name="図形グループ 3"/>
          <p:cNvGrpSpPr/>
          <p:nvPr/>
        </p:nvGrpSpPr>
        <p:grpSpPr>
          <a:xfrm>
            <a:off x="6905907" y="4609853"/>
            <a:ext cx="1513305" cy="1320056"/>
            <a:chOff x="1927650" y="1158419"/>
            <a:chExt cx="1513305" cy="1320056"/>
          </a:xfrm>
        </p:grpSpPr>
        <p:sp>
          <p:nvSpPr>
            <p:cNvPr id="42" name="TextBox 14">
              <a:extLst>
                <a:ext uri="{FF2B5EF4-FFF2-40B4-BE49-F238E27FC236}">
                  <a16:creationId xmlns:a16="http://schemas.microsoft.com/office/drawing/2014/main" xmlns="" id="{E3C0960A-3D31-6D47-8EAA-93DE09090CDD}"/>
                </a:ext>
              </a:extLst>
            </p:cNvPr>
            <p:cNvSpPr txBox="1"/>
            <p:nvPr/>
          </p:nvSpPr>
          <p:spPr>
            <a:xfrm>
              <a:off x="1927650" y="1955255"/>
              <a:ext cx="1513305" cy="523220"/>
            </a:xfrm>
            <a:prstGeom prst="rect">
              <a:avLst/>
            </a:prstGeom>
            <a:noFill/>
          </p:spPr>
          <p:txBody>
            <a:bodyPr wrap="square" rtlCol="0">
              <a:spAutoFit/>
            </a:bodyPr>
            <a:lstStyle/>
            <a:p>
              <a:pPr algn="ctr"/>
              <a:r>
                <a:rPr lang="en-US" sz="1400" dirty="0"/>
                <a:t>Amazon </a:t>
              </a:r>
              <a:r>
                <a:rPr lang="en-US" sz="1400" dirty="0" smtClean="0"/>
                <a:t/>
              </a:r>
              <a:br>
                <a:rPr lang="en-US" sz="1400" dirty="0" smtClean="0"/>
              </a:br>
              <a:r>
                <a:rPr lang="en-US" sz="1400" dirty="0" smtClean="0"/>
                <a:t>EC2</a:t>
              </a:r>
              <a:endParaRPr lang="en-US" sz="1400" dirty="0"/>
            </a:p>
          </p:txBody>
        </p:sp>
        <p:pic>
          <p:nvPicPr>
            <p:cNvPr id="43" name="Graphic 8">
              <a:extLst>
                <a:ext uri="{FF2B5EF4-FFF2-40B4-BE49-F238E27FC236}">
                  <a16:creationId xmlns:a16="http://schemas.microsoft.com/office/drawing/2014/main" xmlns="" id="{0CFADCF2-BD45-E64B-885E-54763259CE56}"/>
                </a:ext>
              </a:extLst>
            </p:cNvPr>
            <p:cNvPicPr>
              <a:picLocks noChangeAspect="1"/>
            </p:cNvPicPr>
            <p:nvPr/>
          </p:nvPicPr>
          <p:blipFill>
            <a:blip r:embed="rId42">
              <a:extLst>
                <a:ext uri="{96DAC541-7B7A-43D3-8B79-37D633B846F1}">
                  <asvg:svgBlip xmlns:asvg="http://schemas.microsoft.com/office/drawing/2016/SVG/main" xmlns="" r:embed="rId43"/>
                </a:ext>
              </a:extLst>
            </a:blip>
            <a:stretch>
              <a:fillRect/>
            </a:stretch>
          </p:blipFill>
          <p:spPr>
            <a:xfrm>
              <a:off x="2328702" y="1158419"/>
              <a:ext cx="711200" cy="711200"/>
            </a:xfrm>
            <a:prstGeom prst="rect">
              <a:avLst/>
            </a:prstGeom>
          </p:spPr>
        </p:pic>
      </p:grpSp>
      <p:cxnSp>
        <p:nvCxnSpPr>
          <p:cNvPr id="49" name="直線矢印コネクタ 48"/>
          <p:cNvCxnSpPr>
            <a:stCxn id="57" idx="3"/>
            <a:endCxn id="47" idx="1"/>
          </p:cNvCxnSpPr>
          <p:nvPr/>
        </p:nvCxnSpPr>
        <p:spPr>
          <a:xfrm flipV="1">
            <a:off x="3854868" y="3502491"/>
            <a:ext cx="361579" cy="607"/>
          </a:xfrm>
          <a:prstGeom prst="straightConnector1">
            <a:avLst/>
          </a:prstGeom>
          <a:ln>
            <a:solidFill>
              <a:srgbClr val="13A0E7"/>
            </a:solidFill>
            <a:tailEnd type="arrow"/>
          </a:ln>
        </p:spPr>
        <p:style>
          <a:lnRef idx="2">
            <a:schemeClr val="accent1"/>
          </a:lnRef>
          <a:fillRef idx="0">
            <a:schemeClr val="accent1"/>
          </a:fillRef>
          <a:effectRef idx="1">
            <a:schemeClr val="accent1"/>
          </a:effectRef>
          <a:fontRef idx="minor">
            <a:schemeClr val="tx1"/>
          </a:fontRef>
        </p:style>
      </p:cxnSp>
      <p:cxnSp>
        <p:nvCxnSpPr>
          <p:cNvPr id="53" name="直線矢印コネクタ 52"/>
          <p:cNvCxnSpPr>
            <a:stCxn id="47" idx="3"/>
            <a:endCxn id="44" idx="1"/>
          </p:cNvCxnSpPr>
          <p:nvPr/>
        </p:nvCxnSpPr>
        <p:spPr>
          <a:xfrm>
            <a:off x="4927647" y="3502491"/>
            <a:ext cx="263491" cy="0"/>
          </a:xfrm>
          <a:prstGeom prst="straightConnector1">
            <a:avLst/>
          </a:prstGeom>
          <a:ln>
            <a:solidFill>
              <a:srgbClr val="13A0E7"/>
            </a:solidFill>
            <a:tailEnd type="arrow"/>
          </a:ln>
        </p:spPr>
        <p:style>
          <a:lnRef idx="2">
            <a:schemeClr val="accent1"/>
          </a:lnRef>
          <a:fillRef idx="0">
            <a:schemeClr val="accent1"/>
          </a:fillRef>
          <a:effectRef idx="1">
            <a:schemeClr val="accent1"/>
          </a:effectRef>
          <a:fontRef idx="minor">
            <a:schemeClr val="tx1"/>
          </a:fontRef>
        </p:style>
      </p:cxnSp>
      <p:cxnSp>
        <p:nvCxnSpPr>
          <p:cNvPr id="59" name="直線矢印コネクタ 58"/>
          <p:cNvCxnSpPr>
            <a:stCxn id="89" idx="3"/>
            <a:endCxn id="50" idx="1"/>
          </p:cNvCxnSpPr>
          <p:nvPr/>
        </p:nvCxnSpPr>
        <p:spPr>
          <a:xfrm flipV="1">
            <a:off x="3867712" y="2347425"/>
            <a:ext cx="3489427" cy="10095"/>
          </a:xfrm>
          <a:prstGeom prst="straightConnector1">
            <a:avLst/>
          </a:prstGeom>
          <a:ln>
            <a:solidFill>
              <a:srgbClr val="13A0E7"/>
            </a:solidFill>
            <a:tailEnd type="arrow"/>
          </a:ln>
        </p:spPr>
        <p:style>
          <a:lnRef idx="2">
            <a:schemeClr val="accent1"/>
          </a:lnRef>
          <a:fillRef idx="0">
            <a:schemeClr val="accent1"/>
          </a:fillRef>
          <a:effectRef idx="1">
            <a:schemeClr val="accent1"/>
          </a:effectRef>
          <a:fontRef idx="minor">
            <a:schemeClr val="tx1"/>
          </a:fontRef>
        </p:style>
      </p:cxnSp>
      <p:cxnSp>
        <p:nvCxnSpPr>
          <p:cNvPr id="60" name="直線矢印コネクタ 59"/>
          <p:cNvCxnSpPr>
            <a:stCxn id="50" idx="3"/>
            <a:endCxn id="55" idx="1"/>
          </p:cNvCxnSpPr>
          <p:nvPr/>
        </p:nvCxnSpPr>
        <p:spPr>
          <a:xfrm flipV="1">
            <a:off x="8068339" y="2342808"/>
            <a:ext cx="747319" cy="4617"/>
          </a:xfrm>
          <a:prstGeom prst="straightConnector1">
            <a:avLst/>
          </a:prstGeom>
          <a:ln>
            <a:solidFill>
              <a:srgbClr val="13A0E7"/>
            </a:solidFill>
            <a:tailEnd type="arrow"/>
          </a:ln>
        </p:spPr>
        <p:style>
          <a:lnRef idx="2">
            <a:schemeClr val="accent1"/>
          </a:lnRef>
          <a:fillRef idx="0">
            <a:schemeClr val="accent1"/>
          </a:fillRef>
          <a:effectRef idx="1">
            <a:schemeClr val="accent1"/>
          </a:effectRef>
          <a:fontRef idx="minor">
            <a:schemeClr val="tx1"/>
          </a:fontRef>
        </p:style>
      </p:cxnSp>
      <p:cxnSp>
        <p:nvCxnSpPr>
          <p:cNvPr id="64" name="直線矢印コネクタ 63"/>
          <p:cNvCxnSpPr>
            <a:stCxn id="55" idx="3"/>
            <a:endCxn id="52" idx="1"/>
          </p:cNvCxnSpPr>
          <p:nvPr/>
        </p:nvCxnSpPr>
        <p:spPr>
          <a:xfrm>
            <a:off x="9526858" y="2342808"/>
            <a:ext cx="816024" cy="4787"/>
          </a:xfrm>
          <a:prstGeom prst="straightConnector1">
            <a:avLst/>
          </a:prstGeom>
          <a:ln>
            <a:solidFill>
              <a:srgbClr val="13A0E7"/>
            </a:solidFill>
            <a:tailEnd type="arrow"/>
          </a:ln>
        </p:spPr>
        <p:style>
          <a:lnRef idx="2">
            <a:schemeClr val="accent1"/>
          </a:lnRef>
          <a:fillRef idx="0">
            <a:schemeClr val="accent1"/>
          </a:fillRef>
          <a:effectRef idx="1">
            <a:schemeClr val="accent1"/>
          </a:effectRef>
          <a:fontRef idx="minor">
            <a:schemeClr val="tx1"/>
          </a:fontRef>
        </p:style>
      </p:cxnSp>
      <p:cxnSp>
        <p:nvCxnSpPr>
          <p:cNvPr id="65" name="直線コネクタ 64"/>
          <p:cNvCxnSpPr>
            <a:endCxn id="89" idx="1"/>
          </p:cNvCxnSpPr>
          <p:nvPr/>
        </p:nvCxnSpPr>
        <p:spPr>
          <a:xfrm>
            <a:off x="2791129" y="2344735"/>
            <a:ext cx="365383" cy="12785"/>
          </a:xfrm>
          <a:prstGeom prst="line">
            <a:avLst/>
          </a:prstGeom>
          <a:ln>
            <a:solidFill>
              <a:srgbClr val="13A0E7"/>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69" name="直線矢印コネクタ 68"/>
          <p:cNvCxnSpPr/>
          <p:nvPr/>
        </p:nvCxnSpPr>
        <p:spPr>
          <a:xfrm>
            <a:off x="10035193" y="2527607"/>
            <a:ext cx="308250" cy="0"/>
          </a:xfrm>
          <a:prstGeom prst="straightConnector1">
            <a:avLst/>
          </a:prstGeom>
          <a:ln>
            <a:solidFill>
              <a:srgbClr val="13A0E7"/>
            </a:solidFill>
            <a:tailEnd type="arrow"/>
          </a:ln>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a:xfrm flipV="1">
            <a:off x="9866641" y="2512645"/>
            <a:ext cx="140945" cy="2455959"/>
          </a:xfrm>
          <a:prstGeom prst="line">
            <a:avLst/>
          </a:prstGeom>
          <a:ln>
            <a:solidFill>
              <a:srgbClr val="13A0E7"/>
            </a:solidFill>
          </a:ln>
        </p:spPr>
        <p:style>
          <a:lnRef idx="2">
            <a:schemeClr val="accent1"/>
          </a:lnRef>
          <a:fillRef idx="0">
            <a:schemeClr val="accent1"/>
          </a:fillRef>
          <a:effectRef idx="1">
            <a:schemeClr val="accent1"/>
          </a:effectRef>
          <a:fontRef idx="minor">
            <a:schemeClr val="tx1"/>
          </a:fontRef>
        </p:style>
      </p:cxnSp>
      <p:sp>
        <p:nvSpPr>
          <p:cNvPr id="80" name="テキスト ボックス 79"/>
          <p:cNvSpPr txBox="1"/>
          <p:nvPr/>
        </p:nvSpPr>
        <p:spPr>
          <a:xfrm>
            <a:off x="7130091" y="1325351"/>
            <a:ext cx="1900656" cy="276999"/>
          </a:xfrm>
          <a:prstGeom prst="rect">
            <a:avLst/>
          </a:prstGeom>
          <a:noFill/>
        </p:spPr>
        <p:txBody>
          <a:bodyPr wrap="none" rtlCol="0">
            <a:spAutoFit/>
          </a:bodyPr>
          <a:lstStyle/>
          <a:p>
            <a:r>
              <a:rPr kumimoji="1" lang="en-US" altLang="ja-JP" sz="1200" dirty="0" smtClean="0"/>
              <a:t>ap-notheast-01 (Tokyo)</a:t>
            </a:r>
            <a:endParaRPr kumimoji="1" lang="ja-JP" altLang="en-US" sz="1200" dirty="0"/>
          </a:p>
        </p:txBody>
      </p:sp>
      <p:sp>
        <p:nvSpPr>
          <p:cNvPr id="81" name="スライド番号プレースホルダー 3"/>
          <p:cNvSpPr>
            <a:spLocks noGrp="1"/>
          </p:cNvSpPr>
          <p:nvPr>
            <p:ph type="sldNum" sz="quarter" idx="12"/>
          </p:nvPr>
        </p:nvSpPr>
        <p:spPr>
          <a:xfrm>
            <a:off x="11248411" y="6525338"/>
            <a:ext cx="779767" cy="263389"/>
          </a:xfrm>
        </p:spPr>
        <p:txBody>
          <a:bodyPr/>
          <a:lstStyle/>
          <a:p>
            <a:fld id="{FC7FC04C-4975-46EC-A609-F7DE0D5B1B51}" type="slidenum">
              <a:rPr kumimoji="1" lang="ja-JP" altLang="en-US" smtClean="0"/>
              <a:pPr/>
              <a:t>3</a:t>
            </a:fld>
            <a:endParaRPr kumimoji="1" lang="ja-JP" altLang="en-US" dirty="0"/>
          </a:p>
        </p:txBody>
      </p:sp>
      <p:sp>
        <p:nvSpPr>
          <p:cNvPr id="83" name="テキスト ボックス 82"/>
          <p:cNvSpPr txBox="1"/>
          <p:nvPr/>
        </p:nvSpPr>
        <p:spPr>
          <a:xfrm>
            <a:off x="441714" y="4583505"/>
            <a:ext cx="1261884" cy="276999"/>
          </a:xfrm>
          <a:prstGeom prst="rect">
            <a:avLst/>
          </a:prstGeom>
          <a:noFill/>
        </p:spPr>
        <p:txBody>
          <a:bodyPr wrap="none" rtlCol="0">
            <a:spAutoFit/>
          </a:bodyPr>
          <a:lstStyle/>
          <a:p>
            <a:r>
              <a:rPr kumimoji="1" lang="ja-JP" altLang="en-US" sz="1200" dirty="0" smtClean="0"/>
              <a:t>学校・運用会社</a:t>
            </a:r>
            <a:endParaRPr kumimoji="1" lang="en-US" altLang="ja-JP" sz="1200" dirty="0" smtClean="0"/>
          </a:p>
        </p:txBody>
      </p:sp>
      <p:cxnSp>
        <p:nvCxnSpPr>
          <p:cNvPr id="91" name="直線コネクタ 90"/>
          <p:cNvCxnSpPr>
            <a:stCxn id="43" idx="3"/>
          </p:cNvCxnSpPr>
          <p:nvPr/>
        </p:nvCxnSpPr>
        <p:spPr>
          <a:xfrm>
            <a:off x="8018159" y="4965453"/>
            <a:ext cx="1848482" cy="15060"/>
          </a:xfrm>
          <a:prstGeom prst="line">
            <a:avLst/>
          </a:prstGeom>
          <a:ln>
            <a:solidFill>
              <a:srgbClr val="13A0E7"/>
            </a:solidFill>
          </a:ln>
        </p:spPr>
        <p:style>
          <a:lnRef idx="2">
            <a:schemeClr val="accent1"/>
          </a:lnRef>
          <a:fillRef idx="0">
            <a:schemeClr val="accent1"/>
          </a:fillRef>
          <a:effectRef idx="1">
            <a:schemeClr val="accent1"/>
          </a:effectRef>
          <a:fontRef idx="minor">
            <a:schemeClr val="tx1"/>
          </a:fontRef>
        </p:style>
      </p:cxnSp>
      <p:pic>
        <p:nvPicPr>
          <p:cNvPr id="104" name="Graphic 66">
            <a:extLst>
              <a:ext uri="{FF2B5EF4-FFF2-40B4-BE49-F238E27FC236}">
                <a16:creationId xmlns:a16="http://schemas.microsoft.com/office/drawing/2014/main" xmlns="" id="{811370A0-DDEF-2649-86F1-55809DBD16DB}"/>
              </a:ext>
            </a:extLst>
          </p:cNvPr>
          <p:cNvPicPr>
            <a:picLocks noChangeAspect="1"/>
          </p:cNvPicPr>
          <p:nvPr/>
        </p:nvPicPr>
        <p:blipFill>
          <a:blip r:embed="rId44">
            <a:extLst>
              <a:ext uri="{96DAC541-7B7A-43D3-8B79-37D633B846F1}">
                <asvg:svgBlip xmlns:asvg="http://schemas.microsoft.com/office/drawing/2016/SVG/main" xmlns="" r:embed="rId23"/>
              </a:ext>
            </a:extLst>
          </a:blip>
          <a:stretch>
            <a:fillRect/>
          </a:stretch>
        </p:blipFill>
        <p:spPr>
          <a:xfrm>
            <a:off x="6405641" y="4471167"/>
            <a:ext cx="330200" cy="330200"/>
          </a:xfrm>
          <a:prstGeom prst="rect">
            <a:avLst/>
          </a:prstGeom>
        </p:spPr>
      </p:pic>
      <p:sp>
        <p:nvSpPr>
          <p:cNvPr id="105" name="テキスト ボックス 104"/>
          <p:cNvSpPr txBox="1"/>
          <p:nvPr/>
        </p:nvSpPr>
        <p:spPr>
          <a:xfrm>
            <a:off x="469320" y="2718675"/>
            <a:ext cx="1973392" cy="276999"/>
          </a:xfrm>
          <a:prstGeom prst="rect">
            <a:avLst/>
          </a:prstGeom>
          <a:noFill/>
        </p:spPr>
        <p:txBody>
          <a:bodyPr wrap="none" rtlCol="0">
            <a:spAutoFit/>
          </a:bodyPr>
          <a:lstStyle/>
          <a:p>
            <a:r>
              <a:rPr kumimoji="1" lang="ja-JP" altLang="en-US" sz="1200" dirty="0" smtClean="0">
                <a:solidFill>
                  <a:schemeClr val="tx1">
                    <a:lumMod val="50000"/>
                    <a:lumOff val="50000"/>
                  </a:schemeClr>
                </a:solidFill>
              </a:rPr>
              <a:t>スマートフォン</a:t>
            </a:r>
            <a:r>
              <a:rPr kumimoji="1" lang="en-US" altLang="ja-JP" sz="1200" dirty="0" smtClean="0">
                <a:solidFill>
                  <a:schemeClr val="tx1">
                    <a:lumMod val="50000"/>
                    <a:lumOff val="50000"/>
                  </a:schemeClr>
                </a:solidFill>
              </a:rPr>
              <a:t> AR</a:t>
            </a:r>
            <a:r>
              <a:rPr kumimoji="1" lang="ja-JP" altLang="en-US" sz="1200" dirty="0" smtClean="0">
                <a:solidFill>
                  <a:schemeClr val="tx1">
                    <a:lumMod val="50000"/>
                    <a:lumOff val="50000"/>
                  </a:schemeClr>
                </a:solidFill>
              </a:rPr>
              <a:t>アプリ</a:t>
            </a:r>
            <a:endParaRPr kumimoji="1" lang="ja-JP" altLang="en-US" sz="1200" dirty="0">
              <a:solidFill>
                <a:schemeClr val="tx1">
                  <a:lumMod val="50000"/>
                  <a:lumOff val="50000"/>
                </a:schemeClr>
              </a:solidFill>
            </a:endParaRPr>
          </a:p>
        </p:txBody>
      </p:sp>
      <p:sp>
        <p:nvSpPr>
          <p:cNvPr id="109" name="テキスト ボックス 108"/>
          <p:cNvSpPr txBox="1"/>
          <p:nvPr/>
        </p:nvSpPr>
        <p:spPr>
          <a:xfrm>
            <a:off x="469320" y="2415031"/>
            <a:ext cx="1723549" cy="276999"/>
          </a:xfrm>
          <a:prstGeom prst="rect">
            <a:avLst/>
          </a:prstGeom>
          <a:noFill/>
        </p:spPr>
        <p:txBody>
          <a:bodyPr wrap="none" rtlCol="0">
            <a:spAutoFit/>
          </a:bodyPr>
          <a:lstStyle/>
          <a:p>
            <a:r>
              <a:rPr kumimoji="1" lang="ja-JP" altLang="en-US" sz="1200" dirty="0" smtClean="0"/>
              <a:t>学校の生徒・父兄など</a:t>
            </a:r>
            <a:endParaRPr kumimoji="1" lang="en-US" altLang="ja-JP" sz="1200" dirty="0" smtClean="0"/>
          </a:p>
        </p:txBody>
      </p:sp>
      <p:sp>
        <p:nvSpPr>
          <p:cNvPr id="113" name="テキスト ボックス 112"/>
          <p:cNvSpPr txBox="1"/>
          <p:nvPr/>
        </p:nvSpPr>
        <p:spPr>
          <a:xfrm>
            <a:off x="469322" y="1929633"/>
            <a:ext cx="954107" cy="276999"/>
          </a:xfrm>
          <a:prstGeom prst="rect">
            <a:avLst/>
          </a:prstGeom>
          <a:noFill/>
        </p:spPr>
        <p:txBody>
          <a:bodyPr wrap="none" rtlCol="0">
            <a:spAutoFit/>
          </a:bodyPr>
          <a:lstStyle/>
          <a:p>
            <a:r>
              <a:rPr kumimoji="1" lang="ja-JP" altLang="en-US" sz="1200" dirty="0" smtClean="0"/>
              <a:t>学校関係者</a:t>
            </a:r>
            <a:endParaRPr kumimoji="1" lang="ja-JP" altLang="en-US" sz="1200" dirty="0"/>
          </a:p>
        </p:txBody>
      </p:sp>
      <p:cxnSp>
        <p:nvCxnSpPr>
          <p:cNvPr id="78" name="直線矢印コネクタ 77"/>
          <p:cNvCxnSpPr>
            <a:stCxn id="37" idx="1"/>
            <a:endCxn id="57" idx="1"/>
          </p:cNvCxnSpPr>
          <p:nvPr/>
        </p:nvCxnSpPr>
        <p:spPr>
          <a:xfrm>
            <a:off x="1311816" y="3494790"/>
            <a:ext cx="1831852" cy="8308"/>
          </a:xfrm>
          <a:prstGeom prst="straightConnector1">
            <a:avLst/>
          </a:prstGeom>
          <a:ln>
            <a:solidFill>
              <a:srgbClr val="13A0E7"/>
            </a:solidFill>
            <a:tailEnd type="arrow"/>
          </a:ln>
        </p:spPr>
        <p:style>
          <a:lnRef idx="2">
            <a:schemeClr val="accent1"/>
          </a:lnRef>
          <a:fillRef idx="0">
            <a:schemeClr val="accent1"/>
          </a:fillRef>
          <a:effectRef idx="1">
            <a:schemeClr val="accent1"/>
          </a:effectRef>
          <a:fontRef idx="minor">
            <a:schemeClr val="tx1"/>
          </a:fontRef>
        </p:style>
      </p:cxnSp>
      <p:grpSp>
        <p:nvGrpSpPr>
          <p:cNvPr id="84" name="図形グループ 83"/>
          <p:cNvGrpSpPr/>
          <p:nvPr/>
        </p:nvGrpSpPr>
        <p:grpSpPr>
          <a:xfrm>
            <a:off x="2982562" y="2001920"/>
            <a:ext cx="1059100" cy="1075082"/>
            <a:chOff x="5262934" y="3959380"/>
            <a:chExt cx="1059100" cy="1075082"/>
          </a:xfrm>
        </p:grpSpPr>
        <p:sp>
          <p:nvSpPr>
            <p:cNvPr id="88" name="TextBox 8">
              <a:extLst>
                <a:ext uri="{FF2B5EF4-FFF2-40B4-BE49-F238E27FC236}">
                  <a16:creationId xmlns:a16="http://schemas.microsoft.com/office/drawing/2014/main" xmlns="" id="{D7ECF936-B8F2-B944-B1E5-0DC7D3F9AAB9}"/>
                </a:ext>
              </a:extLst>
            </p:cNvPr>
            <p:cNvSpPr txBox="1"/>
            <p:nvPr/>
          </p:nvSpPr>
          <p:spPr>
            <a:xfrm>
              <a:off x="5262934" y="4726685"/>
              <a:ext cx="1059100" cy="307777"/>
            </a:xfrm>
            <a:prstGeom prst="rect">
              <a:avLst/>
            </a:prstGeom>
            <a:noFill/>
          </p:spPr>
          <p:txBody>
            <a:bodyPr wrap="square" rtlCol="0">
              <a:spAutoFit/>
            </a:bodyPr>
            <a:lstStyle/>
            <a:p>
              <a:pPr algn="ctr"/>
              <a:r>
                <a:rPr lang="en-US" sz="1400" dirty="0"/>
                <a:t>AWS WAF</a:t>
              </a:r>
            </a:p>
          </p:txBody>
        </p:sp>
        <p:pic>
          <p:nvPicPr>
            <p:cNvPr id="89" name="Graphic 26">
              <a:extLst>
                <a:ext uri="{FF2B5EF4-FFF2-40B4-BE49-F238E27FC236}">
                  <a16:creationId xmlns:a16="http://schemas.microsoft.com/office/drawing/2014/main" xmlns="" id="{6474A222-3CF8-3F41-AB6E-29E3FCA4874B}"/>
                </a:ext>
              </a:extLst>
            </p:cNvPr>
            <p:cNvPicPr>
              <a:picLocks noChangeAspect="1"/>
            </p:cNvPicPr>
            <p:nvPr/>
          </p:nvPicPr>
          <p:blipFill>
            <a:blip r:embed="rId38">
              <a:extLst>
                <a:ext uri="{96DAC541-7B7A-43D3-8B79-37D633B846F1}">
                  <asvg:svgBlip xmlns:asvg="http://schemas.microsoft.com/office/drawing/2016/SVG/main" xmlns="" r:embed="rId9"/>
                </a:ext>
              </a:extLst>
            </a:blip>
            <a:stretch>
              <a:fillRect/>
            </a:stretch>
          </p:blipFill>
          <p:spPr>
            <a:xfrm>
              <a:off x="5436884" y="3959380"/>
              <a:ext cx="711200" cy="711200"/>
            </a:xfrm>
            <a:prstGeom prst="rect">
              <a:avLst/>
            </a:prstGeom>
          </p:spPr>
        </p:pic>
      </p:grpSp>
      <p:cxnSp>
        <p:nvCxnSpPr>
          <p:cNvPr id="94" name="直線矢印コネクタ 93"/>
          <p:cNvCxnSpPr>
            <a:stCxn id="36" idx="3"/>
            <a:endCxn id="43" idx="1"/>
          </p:cNvCxnSpPr>
          <p:nvPr/>
        </p:nvCxnSpPr>
        <p:spPr>
          <a:xfrm flipV="1">
            <a:off x="2060491" y="4965453"/>
            <a:ext cx="5246468" cy="3602"/>
          </a:xfrm>
          <a:prstGeom prst="straightConnector1">
            <a:avLst/>
          </a:prstGeom>
          <a:ln>
            <a:solidFill>
              <a:srgbClr val="13A0E7"/>
            </a:solidFill>
            <a:tailEnd type="arrow"/>
          </a:ln>
        </p:spPr>
        <p:style>
          <a:lnRef idx="2">
            <a:schemeClr val="accent1"/>
          </a:lnRef>
          <a:fillRef idx="0">
            <a:schemeClr val="accent1"/>
          </a:fillRef>
          <a:effectRef idx="1">
            <a:schemeClr val="accent1"/>
          </a:effectRef>
          <a:fontRef idx="minor">
            <a:schemeClr val="tx1"/>
          </a:fontRef>
        </p:style>
      </p:cxnSp>
      <p:cxnSp>
        <p:nvCxnSpPr>
          <p:cNvPr id="97" name="直線コネクタ 96"/>
          <p:cNvCxnSpPr>
            <a:stCxn id="37" idx="1"/>
          </p:cNvCxnSpPr>
          <p:nvPr/>
        </p:nvCxnSpPr>
        <p:spPr>
          <a:xfrm flipV="1">
            <a:off x="1311816" y="3282069"/>
            <a:ext cx="125615" cy="212721"/>
          </a:xfrm>
          <a:prstGeom prst="line">
            <a:avLst/>
          </a:prstGeom>
          <a:ln>
            <a:solidFill>
              <a:srgbClr val="13A0E7"/>
            </a:solidFill>
          </a:ln>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a:xfrm>
            <a:off x="1437431" y="3283694"/>
            <a:ext cx="921073" cy="0"/>
          </a:xfrm>
          <a:prstGeom prst="line">
            <a:avLst/>
          </a:prstGeom>
          <a:ln>
            <a:solidFill>
              <a:srgbClr val="13A0E7"/>
            </a:solidFill>
          </a:ln>
        </p:spPr>
        <p:style>
          <a:lnRef idx="2">
            <a:schemeClr val="accent1"/>
          </a:lnRef>
          <a:fillRef idx="0">
            <a:schemeClr val="accent1"/>
          </a:fillRef>
          <a:effectRef idx="1">
            <a:schemeClr val="accent1"/>
          </a:effectRef>
          <a:fontRef idx="minor">
            <a:schemeClr val="tx1"/>
          </a:fontRef>
        </p:style>
      </p:cxnSp>
      <p:cxnSp>
        <p:nvCxnSpPr>
          <p:cNvPr id="106" name="直線コネクタ 105"/>
          <p:cNvCxnSpPr/>
          <p:nvPr/>
        </p:nvCxnSpPr>
        <p:spPr>
          <a:xfrm flipV="1">
            <a:off x="2358504" y="2344735"/>
            <a:ext cx="418669" cy="935102"/>
          </a:xfrm>
          <a:prstGeom prst="line">
            <a:avLst/>
          </a:prstGeom>
          <a:ln>
            <a:solidFill>
              <a:srgbClr val="13A0E7"/>
            </a:solidFill>
          </a:ln>
        </p:spPr>
        <p:style>
          <a:lnRef idx="2">
            <a:schemeClr val="accent1"/>
          </a:lnRef>
          <a:fillRef idx="0">
            <a:schemeClr val="accent1"/>
          </a:fillRef>
          <a:effectRef idx="1">
            <a:schemeClr val="accent1"/>
          </a:effectRef>
          <a:fontRef idx="minor">
            <a:schemeClr val="tx1"/>
          </a:fontRef>
        </p:style>
      </p:cxnSp>
      <p:sp>
        <p:nvSpPr>
          <p:cNvPr id="79" name="テキスト ボックス 78"/>
          <p:cNvSpPr txBox="1"/>
          <p:nvPr/>
        </p:nvSpPr>
        <p:spPr>
          <a:xfrm>
            <a:off x="462966" y="4861467"/>
            <a:ext cx="400846" cy="276999"/>
          </a:xfrm>
          <a:prstGeom prst="rect">
            <a:avLst/>
          </a:prstGeom>
          <a:noFill/>
        </p:spPr>
        <p:txBody>
          <a:bodyPr wrap="none" rtlCol="0">
            <a:spAutoFit/>
          </a:bodyPr>
          <a:lstStyle/>
          <a:p>
            <a:r>
              <a:rPr kumimoji="1" lang="en-US" altLang="ja-JP" sz="1200" dirty="0" smtClean="0">
                <a:solidFill>
                  <a:schemeClr val="tx1">
                    <a:lumMod val="50000"/>
                    <a:lumOff val="50000"/>
                  </a:schemeClr>
                </a:solidFill>
              </a:rPr>
              <a:t>PC</a:t>
            </a:r>
            <a:endParaRPr kumimoji="1" lang="ja-JP" altLang="en-US" sz="1200" dirty="0">
              <a:solidFill>
                <a:schemeClr val="tx1">
                  <a:lumMod val="50000"/>
                  <a:lumOff val="50000"/>
                </a:schemeClr>
              </a:solidFill>
            </a:endParaRPr>
          </a:p>
        </p:txBody>
      </p:sp>
      <p:sp>
        <p:nvSpPr>
          <p:cNvPr id="16" name="テキスト ボックス 15"/>
          <p:cNvSpPr txBox="1"/>
          <p:nvPr/>
        </p:nvSpPr>
        <p:spPr>
          <a:xfrm>
            <a:off x="5141993" y="1232760"/>
            <a:ext cx="774571" cy="646331"/>
          </a:xfrm>
          <a:prstGeom prst="rect">
            <a:avLst/>
          </a:prstGeom>
          <a:noFill/>
        </p:spPr>
        <p:txBody>
          <a:bodyPr wrap="none" rtlCol="0">
            <a:spAutoFit/>
          </a:bodyPr>
          <a:lstStyle/>
          <a:p>
            <a:r>
              <a:rPr kumimoji="1" lang="ja-JP" altLang="en-US" sz="1200" dirty="0" smtClean="0"/>
              <a:t>・</a:t>
            </a:r>
            <a:r>
              <a:rPr kumimoji="1" lang="en-US" altLang="ja-JP" sz="1200" dirty="0" smtClean="0"/>
              <a:t>User</a:t>
            </a:r>
          </a:p>
          <a:p>
            <a:r>
              <a:rPr kumimoji="1" lang="ja-JP" altLang="en-US" sz="1200" dirty="0" smtClean="0"/>
              <a:t>・</a:t>
            </a:r>
            <a:r>
              <a:rPr kumimoji="1" lang="en-US" altLang="ja-JP" sz="1200" dirty="0" smtClean="0"/>
              <a:t>Role</a:t>
            </a:r>
          </a:p>
          <a:p>
            <a:r>
              <a:rPr kumimoji="1" lang="ja-JP" altLang="en-US" sz="1200" dirty="0" smtClean="0"/>
              <a:t>・</a:t>
            </a:r>
            <a:r>
              <a:rPr kumimoji="1" lang="en-US" altLang="ja-JP" sz="1200" dirty="0" smtClean="0"/>
              <a:t>Policy</a:t>
            </a:r>
            <a:endParaRPr kumimoji="1" lang="ja-JP" altLang="en-US" sz="1200" dirty="0"/>
          </a:p>
        </p:txBody>
      </p:sp>
      <p:grpSp>
        <p:nvGrpSpPr>
          <p:cNvPr id="90" name="図形グループ 89"/>
          <p:cNvGrpSpPr/>
          <p:nvPr/>
        </p:nvGrpSpPr>
        <p:grpSpPr>
          <a:xfrm>
            <a:off x="10044071" y="4599829"/>
            <a:ext cx="1294780" cy="1271548"/>
            <a:chOff x="2376968" y="1257143"/>
            <a:chExt cx="1294780" cy="1271548"/>
          </a:xfrm>
        </p:grpSpPr>
        <p:sp>
          <p:nvSpPr>
            <p:cNvPr id="92" name="TextBox 5">
              <a:extLst>
                <a:ext uri="{FF2B5EF4-FFF2-40B4-BE49-F238E27FC236}">
                  <a16:creationId xmlns:a16="http://schemas.microsoft.com/office/drawing/2014/main" xmlns="" id="{48B11175-8F26-E049-8FCE-A7F653ADEDC5}"/>
                </a:ext>
              </a:extLst>
            </p:cNvPr>
            <p:cNvSpPr txBox="1"/>
            <p:nvPr/>
          </p:nvSpPr>
          <p:spPr>
            <a:xfrm>
              <a:off x="2376968" y="2005471"/>
              <a:ext cx="1294780" cy="523220"/>
            </a:xfrm>
            <a:prstGeom prst="rect">
              <a:avLst/>
            </a:prstGeom>
            <a:noFill/>
          </p:spPr>
          <p:txBody>
            <a:bodyPr wrap="square" rtlCol="0">
              <a:spAutoFit/>
            </a:bodyPr>
            <a:lstStyle/>
            <a:p>
              <a:pPr algn="ctr"/>
              <a:r>
                <a:rPr lang="en-US" sz="1400" dirty="0"/>
                <a:t>Amazon </a:t>
              </a:r>
              <a:r>
                <a:rPr lang="en-US" sz="1400" dirty="0" smtClean="0"/>
                <a:t/>
              </a:r>
              <a:br>
                <a:rPr lang="en-US" sz="1400" dirty="0" smtClean="0"/>
              </a:br>
              <a:r>
                <a:rPr lang="en-US" sz="1400" dirty="0" smtClean="0"/>
                <a:t>CloudWatch</a:t>
              </a:r>
              <a:endParaRPr lang="en-US" sz="1400" dirty="0"/>
            </a:p>
          </p:txBody>
        </p:sp>
        <p:pic>
          <p:nvPicPr>
            <p:cNvPr id="93" name="Graphic 33">
              <a:extLst>
                <a:ext uri="{FF2B5EF4-FFF2-40B4-BE49-F238E27FC236}">
                  <a16:creationId xmlns:a16="http://schemas.microsoft.com/office/drawing/2014/main" xmlns="" id="{E8A76DD7-2470-9240-BE0E-8F1412C59C96}"/>
                </a:ext>
              </a:extLst>
            </p:cNvPr>
            <p:cNvPicPr>
              <a:picLocks noChangeAspect="1"/>
            </p:cNvPicPr>
            <p:nvPr/>
          </p:nvPicPr>
          <p:blipFill>
            <a:blip r:embed="rId45">
              <a:extLst>
                <a:ext uri="{96DAC541-7B7A-43D3-8B79-37D633B846F1}">
                  <asvg:svgBlip xmlns:asvg="http://schemas.microsoft.com/office/drawing/2016/SVG/main" xmlns="" r:embed="rId46"/>
                </a:ext>
              </a:extLst>
            </a:blip>
            <a:stretch>
              <a:fillRect/>
            </a:stretch>
          </p:blipFill>
          <p:spPr>
            <a:xfrm>
              <a:off x="2668758" y="1257143"/>
              <a:ext cx="711200" cy="711200"/>
            </a:xfrm>
            <a:prstGeom prst="rect">
              <a:avLst/>
            </a:prstGeom>
          </p:spPr>
        </p:pic>
      </p:grpSp>
      <p:sp>
        <p:nvSpPr>
          <p:cNvPr id="95" name="Rectangle 25">
            <a:extLst>
              <a:ext uri="{FF2B5EF4-FFF2-40B4-BE49-F238E27FC236}">
                <a16:creationId xmlns:a16="http://schemas.microsoft.com/office/drawing/2014/main" xmlns="" id="{92A0ABFB-D447-D349-9C47-3EE861DD0794}"/>
              </a:ext>
            </a:extLst>
          </p:cNvPr>
          <p:cNvSpPr/>
          <p:nvPr/>
        </p:nvSpPr>
        <p:spPr>
          <a:xfrm>
            <a:off x="6405641" y="4471167"/>
            <a:ext cx="3662169" cy="1437689"/>
          </a:xfrm>
          <a:prstGeom prst="rect">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algn="l"/>
            <a:r>
              <a:rPr lang="en-US" sz="1200" dirty="0">
                <a:ln w="0"/>
                <a:solidFill>
                  <a:schemeClr val="accent5"/>
                </a:solidFill>
              </a:rPr>
              <a:t>VPC</a:t>
            </a:r>
          </a:p>
        </p:txBody>
      </p:sp>
    </p:spTree>
    <p:extLst>
      <p:ext uri="{BB962C8B-B14F-4D97-AF65-F5344CB8AC3E}">
        <p14:creationId xmlns:p14="http://schemas.microsoft.com/office/powerpoint/2010/main" val="224997074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A3C72B1-DD7E-4C64-B1AC-556F59194061}"/>
              </a:ext>
            </a:extLst>
          </p:cNvPr>
          <p:cNvSpPr>
            <a:spLocks noGrp="1"/>
          </p:cNvSpPr>
          <p:nvPr>
            <p:ph type="title"/>
          </p:nvPr>
        </p:nvSpPr>
        <p:spPr/>
        <p:txBody>
          <a:bodyPr>
            <a:normAutofit fontScale="90000"/>
          </a:bodyPr>
          <a:lstStyle/>
          <a:p>
            <a:r>
              <a:rPr lang="en-US" altLang="ja-JP" dirty="0"/>
              <a:t>1</a:t>
            </a:r>
            <a:r>
              <a:rPr kumimoji="1" lang="en-US" altLang="ja-JP" dirty="0"/>
              <a:t>. </a:t>
            </a:r>
            <a:r>
              <a:rPr kumimoji="1" lang="ja-JP" altLang="en-US" dirty="0"/>
              <a:t>インフラ構成図</a:t>
            </a:r>
          </a:p>
        </p:txBody>
      </p:sp>
      <p:sp>
        <p:nvSpPr>
          <p:cNvPr id="6" name="四角形: 角を丸くする 5">
            <a:extLst>
              <a:ext uri="{FF2B5EF4-FFF2-40B4-BE49-F238E27FC236}">
                <a16:creationId xmlns:a16="http://schemas.microsoft.com/office/drawing/2014/main" xmlns="" id="{67830D47-6B24-4C7B-B1D6-E60119AA9BD1}"/>
              </a:ext>
            </a:extLst>
          </p:cNvPr>
          <p:cNvSpPr/>
          <p:nvPr/>
        </p:nvSpPr>
        <p:spPr>
          <a:xfrm>
            <a:off x="1025745" y="1388012"/>
            <a:ext cx="4374037" cy="432502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ja-JP" altLang="en-US" dirty="0"/>
          </a:p>
        </p:txBody>
      </p:sp>
      <p:pic>
        <p:nvPicPr>
          <p:cNvPr id="26" name="Graphic 66">
            <a:extLst>
              <a:ext uri="{FF2B5EF4-FFF2-40B4-BE49-F238E27FC236}">
                <a16:creationId xmlns:a16="http://schemas.microsoft.com/office/drawing/2014/main" xmlns="" id="{835A452E-C5DC-44D3-AD2D-FEF04E1D818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2005773" y="4457790"/>
            <a:ext cx="711200" cy="711200"/>
          </a:xfrm>
          <a:prstGeom prst="rect">
            <a:avLst/>
          </a:prstGeom>
        </p:spPr>
      </p:pic>
      <p:pic>
        <p:nvPicPr>
          <p:cNvPr id="30" name="Graphic 33">
            <a:extLst>
              <a:ext uri="{FF2B5EF4-FFF2-40B4-BE49-F238E27FC236}">
                <a16:creationId xmlns:a16="http://schemas.microsoft.com/office/drawing/2014/main" xmlns="" id="{284DA0FD-CE41-4827-805D-E5B32CCB6AD3}"/>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2005773" y="2085969"/>
            <a:ext cx="711200" cy="711200"/>
          </a:xfrm>
          <a:prstGeom prst="rect">
            <a:avLst/>
          </a:prstGeom>
        </p:spPr>
      </p:pic>
      <p:sp>
        <p:nvSpPr>
          <p:cNvPr id="31" name="テキスト ボックス 30">
            <a:extLst>
              <a:ext uri="{FF2B5EF4-FFF2-40B4-BE49-F238E27FC236}">
                <a16:creationId xmlns:a16="http://schemas.microsoft.com/office/drawing/2014/main" xmlns="" id="{A75D1B56-1516-4A22-9D9A-8514D26CB840}"/>
              </a:ext>
            </a:extLst>
          </p:cNvPr>
          <p:cNvSpPr txBox="1"/>
          <p:nvPr/>
        </p:nvSpPr>
        <p:spPr>
          <a:xfrm>
            <a:off x="1158530" y="5152684"/>
            <a:ext cx="2405685" cy="276999"/>
          </a:xfrm>
          <a:prstGeom prst="rect">
            <a:avLst/>
          </a:prstGeom>
          <a:noFill/>
        </p:spPr>
        <p:txBody>
          <a:bodyPr wrap="square" rtlCol="0">
            <a:spAutoFit/>
          </a:bodyPr>
          <a:lstStyle/>
          <a:p>
            <a:pPr algn="ctr"/>
            <a:r>
              <a:rPr kumimoji="1" lang="en-US" altLang="ja-JP" sz="1200" dirty="0"/>
              <a:t>AWS S3 </a:t>
            </a:r>
            <a:endParaRPr kumimoji="1" lang="ja-JP" altLang="en-US" sz="1200" dirty="0"/>
          </a:p>
        </p:txBody>
      </p:sp>
      <p:sp>
        <p:nvSpPr>
          <p:cNvPr id="33" name="テキスト ボックス 32">
            <a:extLst>
              <a:ext uri="{FF2B5EF4-FFF2-40B4-BE49-F238E27FC236}">
                <a16:creationId xmlns:a16="http://schemas.microsoft.com/office/drawing/2014/main" xmlns="" id="{3535EBA9-299A-4236-9114-6BAFB8E15496}"/>
              </a:ext>
            </a:extLst>
          </p:cNvPr>
          <p:cNvSpPr txBox="1"/>
          <p:nvPr/>
        </p:nvSpPr>
        <p:spPr>
          <a:xfrm>
            <a:off x="1321285" y="1821385"/>
            <a:ext cx="1212117" cy="276999"/>
          </a:xfrm>
          <a:prstGeom prst="rect">
            <a:avLst/>
          </a:prstGeom>
          <a:noFill/>
        </p:spPr>
        <p:txBody>
          <a:bodyPr wrap="square" rtlCol="0">
            <a:spAutoFit/>
          </a:bodyPr>
          <a:lstStyle/>
          <a:p>
            <a:pPr algn="ctr"/>
            <a:r>
              <a:rPr kumimoji="1" lang="en-US" altLang="ja-JP" sz="1200" dirty="0"/>
              <a:t>Cloud Front</a:t>
            </a:r>
            <a:endParaRPr kumimoji="1" lang="ja-JP" altLang="en-US" sz="1200" dirty="0"/>
          </a:p>
        </p:txBody>
      </p:sp>
      <p:cxnSp>
        <p:nvCxnSpPr>
          <p:cNvPr id="4" name="直線コネクタ 3">
            <a:extLst>
              <a:ext uri="{FF2B5EF4-FFF2-40B4-BE49-F238E27FC236}">
                <a16:creationId xmlns:a16="http://schemas.microsoft.com/office/drawing/2014/main" xmlns="" id="{719E88B9-8C44-4DF3-AF4E-CDD128A94FB6}"/>
              </a:ext>
            </a:extLst>
          </p:cNvPr>
          <p:cNvCxnSpPr>
            <a:stCxn id="30" idx="2"/>
            <a:endCxn id="26" idx="0"/>
          </p:cNvCxnSpPr>
          <p:nvPr/>
        </p:nvCxnSpPr>
        <p:spPr>
          <a:xfrm>
            <a:off x="2361373" y="2797169"/>
            <a:ext cx="0" cy="1660621"/>
          </a:xfrm>
          <a:prstGeom prst="line">
            <a:avLst/>
          </a:prstGeom>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xmlns="" id="{F8217920-64DF-459A-87A6-833D1977188F}"/>
              </a:ext>
            </a:extLst>
          </p:cNvPr>
          <p:cNvSpPr txBox="1"/>
          <p:nvPr/>
        </p:nvSpPr>
        <p:spPr>
          <a:xfrm>
            <a:off x="3294705" y="5155693"/>
            <a:ext cx="1027845" cy="461665"/>
          </a:xfrm>
          <a:prstGeom prst="rect">
            <a:avLst/>
          </a:prstGeom>
          <a:noFill/>
        </p:spPr>
        <p:txBody>
          <a:bodyPr wrap="none" rtlCol="0">
            <a:spAutoFit/>
          </a:bodyPr>
          <a:lstStyle/>
          <a:p>
            <a:pPr algn="ctr"/>
            <a:r>
              <a:rPr kumimoji="1" lang="en-US" altLang="ja-JP" sz="1200" dirty="0"/>
              <a:t>Amazon</a:t>
            </a:r>
            <a:br>
              <a:rPr kumimoji="1" lang="en-US" altLang="ja-JP" sz="1200" dirty="0"/>
            </a:br>
            <a:r>
              <a:rPr kumimoji="1" lang="en-US" altLang="ja-JP" sz="1200" dirty="0"/>
              <a:t>DynamoDB</a:t>
            </a:r>
          </a:p>
        </p:txBody>
      </p:sp>
      <p:cxnSp>
        <p:nvCxnSpPr>
          <p:cNvPr id="53" name="直線コネクタ 52">
            <a:extLst>
              <a:ext uri="{FF2B5EF4-FFF2-40B4-BE49-F238E27FC236}">
                <a16:creationId xmlns:a16="http://schemas.microsoft.com/office/drawing/2014/main" xmlns="" id="{793B999C-E4E5-46C3-8F1D-2C50709F7CED}"/>
              </a:ext>
            </a:extLst>
          </p:cNvPr>
          <p:cNvCxnSpPr>
            <a:cxnSpLocks/>
            <a:stCxn id="25" idx="2"/>
            <a:endCxn id="32" idx="0"/>
          </p:cNvCxnSpPr>
          <p:nvPr/>
        </p:nvCxnSpPr>
        <p:spPr>
          <a:xfrm flipH="1">
            <a:off x="3700056" y="3705743"/>
            <a:ext cx="13398" cy="781229"/>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8">
            <a:extLst>
              <a:ext uri="{FF2B5EF4-FFF2-40B4-BE49-F238E27FC236}">
                <a16:creationId xmlns:a16="http://schemas.microsoft.com/office/drawing/2014/main" xmlns="" id="{58E6182A-3153-4E3F-9C7D-AE3A5ABE3A09}"/>
              </a:ext>
            </a:extLst>
          </p:cNvPr>
          <p:cNvSpPr txBox="1"/>
          <p:nvPr/>
        </p:nvSpPr>
        <p:spPr>
          <a:xfrm>
            <a:off x="3432469" y="1466138"/>
            <a:ext cx="2301904" cy="446276"/>
          </a:xfrm>
          <a:prstGeom prst="rect">
            <a:avLst/>
          </a:prstGeom>
          <a:noFill/>
        </p:spPr>
        <p:txBody>
          <a:bodyPr wrap="square" rtlCol="0">
            <a:spAutoFit/>
          </a:bodyPr>
          <a:lstStyle/>
          <a:p>
            <a:pPr algn="ctr"/>
            <a:r>
              <a:rPr lang="en-US" sz="1400" dirty="0"/>
              <a:t>AWS WAF</a:t>
            </a:r>
          </a:p>
          <a:p>
            <a:pPr algn="ctr"/>
            <a:r>
              <a:rPr lang="en-US" altLang="ja-JP" sz="800" dirty="0"/>
              <a:t>※WAF</a:t>
            </a:r>
            <a:r>
              <a:rPr lang="ja-JP" altLang="en-US" sz="800" dirty="0"/>
              <a:t>は本番導入時に構築</a:t>
            </a:r>
            <a:endParaRPr lang="en-US" sz="800" dirty="0"/>
          </a:p>
        </p:txBody>
      </p:sp>
      <p:pic>
        <p:nvPicPr>
          <p:cNvPr id="60" name="Graphic 26">
            <a:extLst>
              <a:ext uri="{FF2B5EF4-FFF2-40B4-BE49-F238E27FC236}">
                <a16:creationId xmlns:a16="http://schemas.microsoft.com/office/drawing/2014/main" xmlns="" id="{6D98EB5D-4AAF-4DAC-A541-E10A1FE16596}"/>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357854" y="972115"/>
            <a:ext cx="711200" cy="711200"/>
          </a:xfrm>
          <a:prstGeom prst="rect">
            <a:avLst/>
          </a:prstGeom>
        </p:spPr>
      </p:pic>
      <p:cxnSp>
        <p:nvCxnSpPr>
          <p:cNvPr id="67" name="直線コネクタ 66">
            <a:extLst>
              <a:ext uri="{FF2B5EF4-FFF2-40B4-BE49-F238E27FC236}">
                <a16:creationId xmlns:a16="http://schemas.microsoft.com/office/drawing/2014/main" xmlns="" id="{43E9968E-B12D-4D14-8B87-C0A9982FBFED}"/>
              </a:ext>
            </a:extLst>
          </p:cNvPr>
          <p:cNvCxnSpPr>
            <a:cxnSpLocks/>
            <a:stCxn id="60" idx="2"/>
            <a:endCxn id="22" idx="0"/>
          </p:cNvCxnSpPr>
          <p:nvPr/>
        </p:nvCxnSpPr>
        <p:spPr>
          <a:xfrm>
            <a:off x="3713454" y="1683315"/>
            <a:ext cx="0" cy="338113"/>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Graphic 18">
            <a:extLst>
              <a:ext uri="{FF2B5EF4-FFF2-40B4-BE49-F238E27FC236}">
                <a16:creationId xmlns:a16="http://schemas.microsoft.com/office/drawing/2014/main" xmlns="" id="{E651D88D-37D9-419D-9BCD-D88899E1708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357854" y="2021428"/>
            <a:ext cx="711200" cy="711200"/>
          </a:xfrm>
          <a:prstGeom prst="rect">
            <a:avLst/>
          </a:prstGeom>
        </p:spPr>
      </p:pic>
      <p:sp>
        <p:nvSpPr>
          <p:cNvPr id="24" name="TextBox 8">
            <a:extLst>
              <a:ext uri="{FF2B5EF4-FFF2-40B4-BE49-F238E27FC236}">
                <a16:creationId xmlns:a16="http://schemas.microsoft.com/office/drawing/2014/main" xmlns="" id="{02B55EB1-9082-43D8-A748-A56AE0AE5CFF}"/>
              </a:ext>
            </a:extLst>
          </p:cNvPr>
          <p:cNvSpPr txBox="1"/>
          <p:nvPr/>
        </p:nvSpPr>
        <p:spPr>
          <a:xfrm>
            <a:off x="4111584" y="2439694"/>
            <a:ext cx="2301904" cy="307777"/>
          </a:xfrm>
          <a:prstGeom prst="rect">
            <a:avLst/>
          </a:prstGeom>
          <a:noFill/>
        </p:spPr>
        <p:txBody>
          <a:bodyPr wrap="square" rtlCol="0">
            <a:spAutoFit/>
          </a:bodyPr>
          <a:lstStyle/>
          <a:p>
            <a:r>
              <a:rPr lang="en-US" sz="1400" dirty="0"/>
              <a:t>Amazon API Gateway</a:t>
            </a:r>
          </a:p>
        </p:txBody>
      </p:sp>
      <p:pic>
        <p:nvPicPr>
          <p:cNvPr id="25" name="Graphic 44">
            <a:extLst>
              <a:ext uri="{FF2B5EF4-FFF2-40B4-BE49-F238E27FC236}">
                <a16:creationId xmlns:a16="http://schemas.microsoft.com/office/drawing/2014/main" xmlns="" id="{AABED373-B914-43A2-A4AF-D5F0DAF64726}"/>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3357854" y="2994543"/>
            <a:ext cx="711200" cy="711200"/>
          </a:xfrm>
          <a:prstGeom prst="rect">
            <a:avLst/>
          </a:prstGeom>
        </p:spPr>
      </p:pic>
      <p:cxnSp>
        <p:nvCxnSpPr>
          <p:cNvPr id="27" name="直線コネクタ 26">
            <a:extLst>
              <a:ext uri="{FF2B5EF4-FFF2-40B4-BE49-F238E27FC236}">
                <a16:creationId xmlns:a16="http://schemas.microsoft.com/office/drawing/2014/main" xmlns="" id="{89D629B9-B1EC-4FFA-B454-F702D70B0CA6}"/>
              </a:ext>
            </a:extLst>
          </p:cNvPr>
          <p:cNvCxnSpPr>
            <a:cxnSpLocks/>
            <a:stCxn id="22" idx="2"/>
            <a:endCxn id="25" idx="0"/>
          </p:cNvCxnSpPr>
          <p:nvPr/>
        </p:nvCxnSpPr>
        <p:spPr>
          <a:xfrm>
            <a:off x="3713454" y="2732628"/>
            <a:ext cx="0" cy="261915"/>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8">
            <a:extLst>
              <a:ext uri="{FF2B5EF4-FFF2-40B4-BE49-F238E27FC236}">
                <a16:creationId xmlns:a16="http://schemas.microsoft.com/office/drawing/2014/main" xmlns="" id="{D1085377-4791-4688-B355-4588EC2F3045}"/>
              </a:ext>
            </a:extLst>
          </p:cNvPr>
          <p:cNvSpPr txBox="1"/>
          <p:nvPr/>
        </p:nvSpPr>
        <p:spPr>
          <a:xfrm>
            <a:off x="4052795" y="3422208"/>
            <a:ext cx="2301904" cy="307777"/>
          </a:xfrm>
          <a:prstGeom prst="rect">
            <a:avLst/>
          </a:prstGeom>
          <a:noFill/>
        </p:spPr>
        <p:txBody>
          <a:bodyPr wrap="square" rtlCol="0">
            <a:spAutoFit/>
          </a:bodyPr>
          <a:lstStyle/>
          <a:p>
            <a:r>
              <a:rPr lang="en-US" sz="1400" dirty="0"/>
              <a:t>AWS Lambda</a:t>
            </a:r>
          </a:p>
        </p:txBody>
      </p:sp>
      <p:pic>
        <p:nvPicPr>
          <p:cNvPr id="32" name="Graphic 47">
            <a:extLst>
              <a:ext uri="{FF2B5EF4-FFF2-40B4-BE49-F238E27FC236}">
                <a16:creationId xmlns:a16="http://schemas.microsoft.com/office/drawing/2014/main" xmlns="" id="{F4BA02DD-3562-45BE-A4C1-B1C851A74C96}"/>
              </a:ext>
            </a:extLst>
          </p:cNvPr>
          <p:cNvPicPr>
            <a:picLocks noChangeAspect="1"/>
          </p:cNvPicPr>
          <p:nvPr/>
        </p:nvPicPr>
        <p:blipFill>
          <a:blip r:embed="rId12">
            <a:extLst>
              <a:ext uri="{96DAC541-7B7A-43D3-8B79-37D633B846F1}">
                <asvg:svgBlip xmlns:asvg="http://schemas.microsoft.com/office/drawing/2016/SVG/main" xmlns="" r:embed="rId13"/>
              </a:ext>
            </a:extLst>
          </a:blip>
          <a:stretch>
            <a:fillRect/>
          </a:stretch>
        </p:blipFill>
        <p:spPr>
          <a:xfrm>
            <a:off x="3344456" y="4486972"/>
            <a:ext cx="711200" cy="711200"/>
          </a:xfrm>
          <a:prstGeom prst="rect">
            <a:avLst/>
          </a:prstGeom>
        </p:spPr>
      </p:pic>
      <p:sp>
        <p:nvSpPr>
          <p:cNvPr id="35" name="テキスト ボックス 34">
            <a:extLst>
              <a:ext uri="{FF2B5EF4-FFF2-40B4-BE49-F238E27FC236}">
                <a16:creationId xmlns:a16="http://schemas.microsoft.com/office/drawing/2014/main" xmlns="" id="{66D53F93-7B2D-405F-9EDF-A4074485FACF}"/>
              </a:ext>
            </a:extLst>
          </p:cNvPr>
          <p:cNvSpPr txBox="1"/>
          <p:nvPr/>
        </p:nvSpPr>
        <p:spPr>
          <a:xfrm>
            <a:off x="6811617" y="2070362"/>
            <a:ext cx="5032147" cy="1754326"/>
          </a:xfrm>
          <a:prstGeom prst="rect">
            <a:avLst/>
          </a:prstGeom>
          <a:noFill/>
        </p:spPr>
        <p:txBody>
          <a:bodyPr wrap="none" rtlCol="0">
            <a:spAutoFit/>
          </a:bodyPr>
          <a:lstStyle/>
          <a:p>
            <a:r>
              <a:rPr kumimoji="1" lang="ja-JP" altLang="en-US" dirty="0"/>
              <a:t>・サーバレスアプリケーションとするメリット</a:t>
            </a:r>
            <a:endParaRPr kumimoji="1" lang="en-US" altLang="ja-JP" dirty="0"/>
          </a:p>
          <a:p>
            <a:r>
              <a:rPr kumimoji="1" lang="ja-JP" altLang="en-US" dirty="0"/>
              <a:t>　</a:t>
            </a:r>
            <a:r>
              <a:rPr kumimoji="1" lang="en-US" altLang="ja-JP" dirty="0"/>
              <a:t>- </a:t>
            </a:r>
            <a:r>
              <a:rPr kumimoji="1" lang="ja-JP" altLang="en-US" dirty="0"/>
              <a:t>高可用性</a:t>
            </a:r>
            <a:endParaRPr kumimoji="1" lang="en-US" altLang="ja-JP" dirty="0"/>
          </a:p>
          <a:p>
            <a:r>
              <a:rPr kumimoji="1" lang="en-US" altLang="ja-JP" dirty="0"/>
              <a:t>    - </a:t>
            </a:r>
            <a:r>
              <a:rPr kumimoji="1" lang="ja-JP" altLang="en-US" dirty="0"/>
              <a:t>高メンテナンス性</a:t>
            </a:r>
            <a:endParaRPr kumimoji="1" lang="en-US" altLang="ja-JP" dirty="0"/>
          </a:p>
          <a:p>
            <a:endParaRPr kumimoji="1" lang="en-US" altLang="ja-JP" dirty="0"/>
          </a:p>
          <a:p>
            <a:r>
              <a:rPr kumimoji="1" lang="ja-JP" altLang="en-US" dirty="0"/>
              <a:t>・複雑な処理（管理系）には向いていない</a:t>
            </a:r>
            <a:endParaRPr kumimoji="1" lang="en-US" altLang="ja-JP" dirty="0"/>
          </a:p>
          <a:p>
            <a:r>
              <a:rPr kumimoji="1" lang="en-US" altLang="ja-JP" dirty="0"/>
              <a:t>     </a:t>
            </a:r>
            <a:r>
              <a:rPr kumimoji="1" lang="ja-JP" altLang="en-US" dirty="0"/>
              <a:t>⇒ 今回の範囲では考慮する必要はない</a:t>
            </a:r>
            <a:endParaRPr kumimoji="1" lang="en-US" altLang="ja-JP" dirty="0"/>
          </a:p>
        </p:txBody>
      </p:sp>
      <p:cxnSp>
        <p:nvCxnSpPr>
          <p:cNvPr id="23" name="直線コネクタ 22">
            <a:extLst>
              <a:ext uri="{FF2B5EF4-FFF2-40B4-BE49-F238E27FC236}">
                <a16:creationId xmlns:a16="http://schemas.microsoft.com/office/drawing/2014/main" xmlns="" id="{D94D809A-DC42-4012-B959-5AAA714BE005}"/>
              </a:ext>
            </a:extLst>
          </p:cNvPr>
          <p:cNvCxnSpPr>
            <a:cxnSpLocks/>
            <a:stCxn id="60" idx="2"/>
            <a:endCxn id="30" idx="0"/>
          </p:cNvCxnSpPr>
          <p:nvPr/>
        </p:nvCxnSpPr>
        <p:spPr>
          <a:xfrm flipH="1">
            <a:off x="2361373" y="1683315"/>
            <a:ext cx="1352081" cy="40265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9163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2532E8F-E84C-4732-9E5D-47B62B8EA791}"/>
              </a:ext>
            </a:extLst>
          </p:cNvPr>
          <p:cNvSpPr>
            <a:spLocks noGrp="1"/>
          </p:cNvSpPr>
          <p:nvPr>
            <p:ph type="title"/>
          </p:nvPr>
        </p:nvSpPr>
        <p:spPr/>
        <p:txBody>
          <a:bodyPr/>
          <a:lstStyle/>
          <a:p>
            <a:r>
              <a:rPr lang="en-US" altLang="ja-JP" dirty="0"/>
              <a:t>2</a:t>
            </a:r>
            <a:r>
              <a:rPr kumimoji="1" lang="en-US" altLang="ja-JP" dirty="0"/>
              <a:t>. </a:t>
            </a:r>
            <a:r>
              <a:rPr kumimoji="1" lang="ja-JP" altLang="en-US" dirty="0"/>
              <a:t>処理イメージ（</a:t>
            </a:r>
            <a:r>
              <a:rPr kumimoji="1" lang="en-US" altLang="ja-JP" dirty="0"/>
              <a:t>AR</a:t>
            </a:r>
            <a:r>
              <a:rPr kumimoji="1" lang="ja-JP" altLang="en-US" dirty="0"/>
              <a:t>上で動画を確認するまで）</a:t>
            </a:r>
          </a:p>
        </p:txBody>
      </p:sp>
      <p:sp>
        <p:nvSpPr>
          <p:cNvPr id="4" name="スライド番号プレースホルダー 3">
            <a:extLst>
              <a:ext uri="{FF2B5EF4-FFF2-40B4-BE49-F238E27FC236}">
                <a16:creationId xmlns:a16="http://schemas.microsoft.com/office/drawing/2014/main" xmlns="" id="{442DD6D5-B502-45EE-B2A9-38593FF1596D}"/>
              </a:ext>
            </a:extLst>
          </p:cNvPr>
          <p:cNvSpPr>
            <a:spLocks noGrp="1"/>
          </p:cNvSpPr>
          <p:nvPr>
            <p:ph type="sldNum" sz="quarter" idx="12"/>
          </p:nvPr>
        </p:nvSpPr>
        <p:spPr/>
        <p:txBody>
          <a:bodyPr/>
          <a:lstStyle/>
          <a:p>
            <a:fld id="{FC7FC04C-4975-46EC-A609-F7DE0D5B1B51}" type="slidenum">
              <a:rPr kumimoji="1" lang="ja-JP" altLang="en-US" smtClean="0"/>
              <a:pPr/>
              <a:t>5</a:t>
            </a:fld>
            <a:endParaRPr kumimoji="1" lang="ja-JP" altLang="en-US" dirty="0"/>
          </a:p>
        </p:txBody>
      </p:sp>
      <p:cxnSp>
        <p:nvCxnSpPr>
          <p:cNvPr id="14" name="直線コネクタ 13">
            <a:extLst>
              <a:ext uri="{FF2B5EF4-FFF2-40B4-BE49-F238E27FC236}">
                <a16:creationId xmlns:a16="http://schemas.microsoft.com/office/drawing/2014/main" xmlns="" id="{5EEEC446-3938-4BA4-858D-995E84A4F8A7}"/>
              </a:ext>
            </a:extLst>
          </p:cNvPr>
          <p:cNvCxnSpPr>
            <a:cxnSpLocks/>
          </p:cNvCxnSpPr>
          <p:nvPr/>
        </p:nvCxnSpPr>
        <p:spPr>
          <a:xfrm>
            <a:off x="3617311" y="933347"/>
            <a:ext cx="0" cy="5712642"/>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xmlns="" id="{96497956-A6B2-45C5-90FB-B41EE32D3535}"/>
              </a:ext>
            </a:extLst>
          </p:cNvPr>
          <p:cNvCxnSpPr>
            <a:cxnSpLocks/>
          </p:cNvCxnSpPr>
          <p:nvPr/>
        </p:nvCxnSpPr>
        <p:spPr>
          <a:xfrm>
            <a:off x="6924073" y="973412"/>
            <a:ext cx="0" cy="5672577"/>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xmlns="" id="{C303E5BF-930F-44B1-A65E-8C97DE89B80B}"/>
              </a:ext>
            </a:extLst>
          </p:cNvPr>
          <p:cNvSpPr txBox="1"/>
          <p:nvPr/>
        </p:nvSpPr>
        <p:spPr>
          <a:xfrm>
            <a:off x="482985" y="1234972"/>
            <a:ext cx="3011254" cy="1546577"/>
          </a:xfrm>
          <a:prstGeom prst="rect">
            <a:avLst/>
          </a:prstGeom>
          <a:noFill/>
        </p:spPr>
        <p:txBody>
          <a:bodyPr wrap="square" rtlCol="0">
            <a:spAutoFit/>
          </a:bodyPr>
          <a:lstStyle/>
          <a:p>
            <a:r>
              <a:rPr kumimoji="1" lang="ja-JP" altLang="en-US" sz="1050" dirty="0"/>
              <a:t>① アプリケーション起動</a:t>
            </a:r>
            <a:endParaRPr kumimoji="1" lang="en-US" altLang="ja-JP" sz="1050" dirty="0"/>
          </a:p>
          <a:p>
            <a:r>
              <a:rPr kumimoji="1" lang="ja-JP" altLang="en-US" sz="1050" dirty="0"/>
              <a:t>② スプラッシュ画面</a:t>
            </a:r>
            <a:endParaRPr kumimoji="1" lang="en-US" altLang="ja-JP" sz="1050" dirty="0"/>
          </a:p>
          <a:p>
            <a:r>
              <a:rPr kumimoji="1" lang="ja-JP" altLang="en-US" sz="1050" dirty="0"/>
              <a:t>③ メニュー画面</a:t>
            </a:r>
            <a:r>
              <a:rPr kumimoji="1" lang="en-US" altLang="ja-JP" sz="1050" dirty="0"/>
              <a:t/>
            </a:r>
            <a:br>
              <a:rPr kumimoji="1" lang="en-US" altLang="ja-JP" sz="1050" dirty="0"/>
            </a:br>
            <a:r>
              <a:rPr kumimoji="1" lang="en-US" altLang="ja-JP" sz="1050" dirty="0"/>
              <a:t>      </a:t>
            </a:r>
            <a:r>
              <a:rPr kumimoji="1" lang="ja-JP" altLang="en-US" sz="1050" dirty="0"/>
              <a:t>「</a:t>
            </a:r>
            <a:r>
              <a:rPr kumimoji="1" lang="en-US" altLang="ja-JP" sz="1050" dirty="0"/>
              <a:t>1. Scan barcode</a:t>
            </a:r>
            <a:r>
              <a:rPr kumimoji="1" lang="ja-JP" altLang="en-US" sz="1050" dirty="0"/>
              <a:t>」  </a:t>
            </a:r>
            <a:endParaRPr kumimoji="1" lang="en-US" altLang="ja-JP" sz="1050" dirty="0"/>
          </a:p>
          <a:p>
            <a:r>
              <a:rPr kumimoji="1" lang="en-US" altLang="ja-JP" sz="1050" dirty="0"/>
              <a:t>      </a:t>
            </a:r>
            <a:r>
              <a:rPr kumimoji="1" lang="ja-JP" altLang="en-US" sz="1050" dirty="0"/>
              <a:t>「</a:t>
            </a:r>
            <a:r>
              <a:rPr kumimoji="1" lang="en-US" altLang="ja-JP" sz="1050" dirty="0"/>
              <a:t>2. Input Album ID</a:t>
            </a:r>
            <a:r>
              <a:rPr kumimoji="1" lang="ja-JP" altLang="en-US" sz="1050" dirty="0"/>
              <a:t>」</a:t>
            </a:r>
            <a:endParaRPr kumimoji="1" lang="en-US" altLang="ja-JP" sz="1050" dirty="0"/>
          </a:p>
          <a:p>
            <a:r>
              <a:rPr kumimoji="1" lang="en-US" altLang="ja-JP" sz="1050" dirty="0"/>
              <a:t>      </a:t>
            </a:r>
            <a:r>
              <a:rPr kumimoji="1" lang="ja-JP" altLang="en-US" sz="1050" dirty="0"/>
              <a:t>「</a:t>
            </a:r>
            <a:r>
              <a:rPr kumimoji="1" lang="en-US" altLang="ja-JP" sz="1050" dirty="0"/>
              <a:t>3. Scan Album</a:t>
            </a:r>
            <a:r>
              <a:rPr kumimoji="1" lang="ja-JP" altLang="en-US" sz="1050" dirty="0"/>
              <a:t>」</a:t>
            </a:r>
            <a:r>
              <a:rPr kumimoji="1" lang="en-US" altLang="ja-JP" sz="1050" dirty="0"/>
              <a:t/>
            </a:r>
            <a:br>
              <a:rPr kumimoji="1" lang="en-US" altLang="ja-JP" sz="1050" dirty="0"/>
            </a:br>
            <a:endParaRPr kumimoji="1" lang="en-US" altLang="ja-JP" sz="1050" dirty="0"/>
          </a:p>
          <a:p>
            <a:r>
              <a:rPr kumimoji="1" lang="ja-JP" altLang="en-US" sz="1050" dirty="0"/>
              <a:t>④ バーコード読み取り用カメラ起動</a:t>
            </a:r>
            <a:r>
              <a:rPr kumimoji="1" lang="en-US" altLang="ja-JP" sz="1050" dirty="0"/>
              <a:t/>
            </a:r>
            <a:br>
              <a:rPr kumimoji="1" lang="en-US" altLang="ja-JP" sz="1050" dirty="0"/>
            </a:br>
            <a:r>
              <a:rPr kumimoji="1" lang="ja-JP" altLang="en-US" sz="1050" dirty="0"/>
              <a:t>⑤ バーコード読み取り</a:t>
            </a:r>
          </a:p>
        </p:txBody>
      </p:sp>
      <p:sp>
        <p:nvSpPr>
          <p:cNvPr id="9" name="テキスト ボックス 8">
            <a:extLst>
              <a:ext uri="{FF2B5EF4-FFF2-40B4-BE49-F238E27FC236}">
                <a16:creationId xmlns:a16="http://schemas.microsoft.com/office/drawing/2014/main" xmlns="" id="{B74B003C-11F3-4A4C-809D-9F9B28C8C468}"/>
              </a:ext>
            </a:extLst>
          </p:cNvPr>
          <p:cNvSpPr txBox="1"/>
          <p:nvPr/>
        </p:nvSpPr>
        <p:spPr>
          <a:xfrm>
            <a:off x="3789747" y="2769242"/>
            <a:ext cx="2855906" cy="253916"/>
          </a:xfrm>
          <a:prstGeom prst="rect">
            <a:avLst/>
          </a:prstGeom>
          <a:noFill/>
        </p:spPr>
        <p:txBody>
          <a:bodyPr wrap="square" rtlCol="0">
            <a:spAutoFit/>
          </a:bodyPr>
          <a:lstStyle/>
          <a:p>
            <a:r>
              <a:rPr kumimoji="1" lang="ja-JP" altLang="en-US" sz="1050" dirty="0"/>
              <a:t>⑥ </a:t>
            </a:r>
            <a:r>
              <a:rPr kumimoji="1" lang="en-US" altLang="ja-JP" sz="1050" dirty="0"/>
              <a:t>GET /{allbumId}</a:t>
            </a:r>
            <a:endParaRPr kumimoji="1" lang="ja-JP" altLang="en-US" sz="1050" dirty="0"/>
          </a:p>
        </p:txBody>
      </p:sp>
      <p:sp>
        <p:nvSpPr>
          <p:cNvPr id="12" name="テキスト ボックス 11">
            <a:extLst>
              <a:ext uri="{FF2B5EF4-FFF2-40B4-BE49-F238E27FC236}">
                <a16:creationId xmlns:a16="http://schemas.microsoft.com/office/drawing/2014/main" xmlns="" id="{37286D76-A953-47AC-85B8-3186DEBEE901}"/>
              </a:ext>
            </a:extLst>
          </p:cNvPr>
          <p:cNvSpPr txBox="1"/>
          <p:nvPr/>
        </p:nvSpPr>
        <p:spPr>
          <a:xfrm>
            <a:off x="482985" y="3066280"/>
            <a:ext cx="2877711" cy="253916"/>
          </a:xfrm>
          <a:prstGeom prst="rect">
            <a:avLst/>
          </a:prstGeom>
          <a:noFill/>
        </p:spPr>
        <p:txBody>
          <a:bodyPr wrap="none" rtlCol="0">
            <a:spAutoFit/>
          </a:bodyPr>
          <a:lstStyle/>
          <a:p>
            <a:r>
              <a:rPr kumimoji="1" lang="ja-JP" altLang="en-US" sz="1050" dirty="0"/>
              <a:t>⑦ 返却された画像</a:t>
            </a:r>
            <a:r>
              <a:rPr kumimoji="1" lang="en-US" altLang="ja-JP" sz="1050" dirty="0"/>
              <a:t>URL</a:t>
            </a:r>
            <a:r>
              <a:rPr kumimoji="1" lang="ja-JP" altLang="en-US" sz="1050" dirty="0"/>
              <a:t>から画像データを取得</a:t>
            </a:r>
            <a:endParaRPr kumimoji="1" lang="en-US" altLang="ja-JP" sz="1050" dirty="0"/>
          </a:p>
        </p:txBody>
      </p:sp>
      <p:sp>
        <p:nvSpPr>
          <p:cNvPr id="17" name="テキスト ボックス 16">
            <a:extLst>
              <a:ext uri="{FF2B5EF4-FFF2-40B4-BE49-F238E27FC236}">
                <a16:creationId xmlns:a16="http://schemas.microsoft.com/office/drawing/2014/main" xmlns="" id="{F0CE4B0A-517D-4444-8490-FF038ADA0894}"/>
              </a:ext>
            </a:extLst>
          </p:cNvPr>
          <p:cNvSpPr txBox="1"/>
          <p:nvPr/>
        </p:nvSpPr>
        <p:spPr>
          <a:xfrm>
            <a:off x="482985" y="3653825"/>
            <a:ext cx="1479892" cy="738664"/>
          </a:xfrm>
          <a:prstGeom prst="rect">
            <a:avLst/>
          </a:prstGeom>
          <a:noFill/>
        </p:spPr>
        <p:txBody>
          <a:bodyPr wrap="none" rtlCol="0">
            <a:spAutoFit/>
          </a:bodyPr>
          <a:lstStyle/>
          <a:p>
            <a:r>
              <a:rPr kumimoji="1" lang="ja-JP" altLang="en-US" sz="1050" dirty="0"/>
              <a:t>⑨ </a:t>
            </a:r>
            <a:r>
              <a:rPr kumimoji="1" lang="en-US" altLang="ja-JP" sz="1050" dirty="0"/>
              <a:t>AR</a:t>
            </a:r>
            <a:r>
              <a:rPr kumimoji="1" lang="ja-JP" altLang="en-US" sz="1050" dirty="0"/>
              <a:t>用カメラの起動</a:t>
            </a:r>
            <a:r>
              <a:rPr kumimoji="1" lang="en-US" altLang="ja-JP" sz="1050" dirty="0"/>
              <a:t/>
            </a:r>
            <a:br>
              <a:rPr kumimoji="1" lang="en-US" altLang="ja-JP" sz="1050" dirty="0"/>
            </a:br>
            <a:r>
              <a:rPr kumimoji="1" lang="ja-JP" altLang="en-US" sz="1050" dirty="0"/>
              <a:t>⑩ 画像をマッチング</a:t>
            </a:r>
            <a:r>
              <a:rPr kumimoji="1" lang="en-US" altLang="ja-JP" sz="1050" dirty="0"/>
              <a:t/>
            </a:r>
            <a:br>
              <a:rPr kumimoji="1" lang="en-US" altLang="ja-JP" sz="1050" dirty="0"/>
            </a:br>
            <a:endParaRPr kumimoji="1" lang="en-US" altLang="ja-JP" sz="1050" dirty="0"/>
          </a:p>
          <a:p>
            <a:endParaRPr kumimoji="1" lang="en-US" altLang="ja-JP" sz="1050" dirty="0"/>
          </a:p>
        </p:txBody>
      </p:sp>
      <p:sp>
        <p:nvSpPr>
          <p:cNvPr id="21" name="テキスト ボックス 20">
            <a:extLst>
              <a:ext uri="{FF2B5EF4-FFF2-40B4-BE49-F238E27FC236}">
                <a16:creationId xmlns:a16="http://schemas.microsoft.com/office/drawing/2014/main" xmlns="" id="{AA52E046-CF19-4F38-B9E4-A0AB9386C75A}"/>
              </a:ext>
            </a:extLst>
          </p:cNvPr>
          <p:cNvSpPr txBox="1"/>
          <p:nvPr/>
        </p:nvSpPr>
        <p:spPr>
          <a:xfrm>
            <a:off x="7096510" y="3288488"/>
            <a:ext cx="1433406" cy="253916"/>
          </a:xfrm>
          <a:prstGeom prst="rect">
            <a:avLst/>
          </a:prstGeom>
          <a:noFill/>
        </p:spPr>
        <p:txBody>
          <a:bodyPr wrap="none" rtlCol="0">
            <a:spAutoFit/>
          </a:bodyPr>
          <a:lstStyle/>
          <a:p>
            <a:r>
              <a:rPr kumimoji="1" lang="ja-JP" altLang="en-US" sz="1050" dirty="0"/>
              <a:t>⑧ 画像データを返却</a:t>
            </a:r>
            <a:endParaRPr kumimoji="1" lang="en-US" altLang="ja-JP" sz="1050" dirty="0"/>
          </a:p>
        </p:txBody>
      </p:sp>
      <p:sp>
        <p:nvSpPr>
          <p:cNvPr id="24" name="テキスト ボックス 23">
            <a:extLst>
              <a:ext uri="{FF2B5EF4-FFF2-40B4-BE49-F238E27FC236}">
                <a16:creationId xmlns:a16="http://schemas.microsoft.com/office/drawing/2014/main" xmlns="" id="{5A31A955-AA9E-4186-A430-16FCB1E29CDD}"/>
              </a:ext>
            </a:extLst>
          </p:cNvPr>
          <p:cNvSpPr txBox="1"/>
          <p:nvPr/>
        </p:nvSpPr>
        <p:spPr>
          <a:xfrm>
            <a:off x="7096510" y="4246029"/>
            <a:ext cx="1837362" cy="253916"/>
          </a:xfrm>
          <a:prstGeom prst="rect">
            <a:avLst/>
          </a:prstGeom>
          <a:noFill/>
        </p:spPr>
        <p:txBody>
          <a:bodyPr wrap="none" rtlCol="0">
            <a:spAutoFit/>
          </a:bodyPr>
          <a:lstStyle/>
          <a:p>
            <a:r>
              <a:rPr kumimoji="1" lang="ja-JP" altLang="en-US" sz="1050" dirty="0"/>
              <a:t>⑪ 動画ストリーミング開始</a:t>
            </a:r>
            <a:endParaRPr kumimoji="1" lang="en-US" altLang="ja-JP" sz="1050" dirty="0"/>
          </a:p>
        </p:txBody>
      </p:sp>
      <p:sp>
        <p:nvSpPr>
          <p:cNvPr id="25" name="テキスト ボックス 24">
            <a:extLst>
              <a:ext uri="{FF2B5EF4-FFF2-40B4-BE49-F238E27FC236}">
                <a16:creationId xmlns:a16="http://schemas.microsoft.com/office/drawing/2014/main" xmlns="" id="{02B4FCF6-CB73-437B-B8B1-A141434AAE6B}"/>
              </a:ext>
            </a:extLst>
          </p:cNvPr>
          <p:cNvSpPr txBox="1"/>
          <p:nvPr/>
        </p:nvSpPr>
        <p:spPr>
          <a:xfrm>
            <a:off x="482985" y="4499860"/>
            <a:ext cx="894797" cy="253916"/>
          </a:xfrm>
          <a:prstGeom prst="rect">
            <a:avLst/>
          </a:prstGeom>
          <a:noFill/>
        </p:spPr>
        <p:txBody>
          <a:bodyPr wrap="none" rtlCol="0">
            <a:spAutoFit/>
          </a:bodyPr>
          <a:lstStyle/>
          <a:p>
            <a:r>
              <a:rPr kumimoji="1" lang="ja-JP" altLang="en-US" sz="1050" dirty="0"/>
              <a:t>⑫ 動画再生</a:t>
            </a:r>
            <a:endParaRPr kumimoji="1" lang="en-US" altLang="ja-JP" sz="1050" dirty="0"/>
          </a:p>
        </p:txBody>
      </p:sp>
      <p:sp>
        <p:nvSpPr>
          <p:cNvPr id="27" name="テキスト ボックス 26">
            <a:extLst>
              <a:ext uri="{FF2B5EF4-FFF2-40B4-BE49-F238E27FC236}">
                <a16:creationId xmlns:a16="http://schemas.microsoft.com/office/drawing/2014/main" xmlns="" id="{A5343E69-FE0B-4550-BE46-F20066A9C37F}"/>
              </a:ext>
            </a:extLst>
          </p:cNvPr>
          <p:cNvSpPr txBox="1"/>
          <p:nvPr/>
        </p:nvSpPr>
        <p:spPr>
          <a:xfrm>
            <a:off x="993319" y="509315"/>
            <a:ext cx="1800493" cy="369332"/>
          </a:xfrm>
          <a:prstGeom prst="rect">
            <a:avLst/>
          </a:prstGeom>
          <a:noFill/>
        </p:spPr>
        <p:txBody>
          <a:bodyPr wrap="none" rtlCol="0">
            <a:spAutoFit/>
          </a:bodyPr>
          <a:lstStyle/>
          <a:p>
            <a:r>
              <a:rPr kumimoji="1" lang="ja-JP" altLang="en-US" dirty="0"/>
              <a:t>スマートフォン</a:t>
            </a:r>
          </a:p>
        </p:txBody>
      </p:sp>
      <p:sp>
        <p:nvSpPr>
          <p:cNvPr id="28" name="テキスト ボックス 27">
            <a:extLst>
              <a:ext uri="{FF2B5EF4-FFF2-40B4-BE49-F238E27FC236}">
                <a16:creationId xmlns:a16="http://schemas.microsoft.com/office/drawing/2014/main" xmlns="" id="{959BFFE4-6BA6-45B1-95D9-82EF6DF87491}"/>
              </a:ext>
            </a:extLst>
          </p:cNvPr>
          <p:cNvSpPr txBox="1"/>
          <p:nvPr/>
        </p:nvSpPr>
        <p:spPr>
          <a:xfrm>
            <a:off x="3945324" y="509315"/>
            <a:ext cx="2925801" cy="646331"/>
          </a:xfrm>
          <a:prstGeom prst="rect">
            <a:avLst/>
          </a:prstGeom>
          <a:noFill/>
        </p:spPr>
        <p:txBody>
          <a:bodyPr wrap="none" rtlCol="0">
            <a:spAutoFit/>
          </a:bodyPr>
          <a:lstStyle/>
          <a:p>
            <a:r>
              <a:rPr kumimoji="1" lang="en-US" altLang="ja-JP" dirty="0"/>
              <a:t>API Gateway</a:t>
            </a:r>
          </a:p>
          <a:p>
            <a:r>
              <a:rPr kumimoji="1" lang="en-US" altLang="ja-JP" dirty="0"/>
              <a:t>( Lambda,  DynamoDB )</a:t>
            </a:r>
          </a:p>
        </p:txBody>
      </p:sp>
      <p:sp>
        <p:nvSpPr>
          <p:cNvPr id="29" name="テキスト ボックス 28">
            <a:extLst>
              <a:ext uri="{FF2B5EF4-FFF2-40B4-BE49-F238E27FC236}">
                <a16:creationId xmlns:a16="http://schemas.microsoft.com/office/drawing/2014/main" xmlns="" id="{2FF0811B-3A13-4714-8A34-F96A38EEE2F3}"/>
              </a:ext>
            </a:extLst>
          </p:cNvPr>
          <p:cNvSpPr txBox="1"/>
          <p:nvPr/>
        </p:nvSpPr>
        <p:spPr>
          <a:xfrm>
            <a:off x="7196073" y="517474"/>
            <a:ext cx="1957587" cy="369332"/>
          </a:xfrm>
          <a:prstGeom prst="rect">
            <a:avLst/>
          </a:prstGeom>
          <a:noFill/>
        </p:spPr>
        <p:txBody>
          <a:bodyPr wrap="none" rtlCol="0">
            <a:spAutoFit/>
          </a:bodyPr>
          <a:lstStyle/>
          <a:p>
            <a:r>
              <a:rPr kumimoji="1" lang="en-US" altLang="ja-JP" dirty="0"/>
              <a:t>CloudFront /  S3</a:t>
            </a:r>
          </a:p>
        </p:txBody>
      </p:sp>
    </p:spTree>
    <p:extLst>
      <p:ext uri="{BB962C8B-B14F-4D97-AF65-F5344CB8AC3E}">
        <p14:creationId xmlns:p14="http://schemas.microsoft.com/office/powerpoint/2010/main" val="328219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吹き出し: 角を丸めた四角形 88">
            <a:extLst>
              <a:ext uri="{FF2B5EF4-FFF2-40B4-BE49-F238E27FC236}">
                <a16:creationId xmlns:a16="http://schemas.microsoft.com/office/drawing/2014/main" xmlns="" id="{5B11C4A6-3294-4E82-B17F-60F024D189CD}"/>
              </a:ext>
            </a:extLst>
          </p:cNvPr>
          <p:cNvSpPr/>
          <p:nvPr/>
        </p:nvSpPr>
        <p:spPr>
          <a:xfrm>
            <a:off x="7337869" y="895715"/>
            <a:ext cx="3136176" cy="3667321"/>
          </a:xfrm>
          <a:prstGeom prst="wedgeRoundRectCallout">
            <a:avLst>
              <a:gd name="adj1" fmla="val 49883"/>
              <a:gd name="adj2" fmla="val -24775"/>
              <a:gd name="adj3" fmla="val 16667"/>
            </a:avLst>
          </a:prstGeom>
          <a:solidFill>
            <a:schemeClr val="accent6">
              <a:lumMod val="20000"/>
              <a:lumOff val="8000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sz="1000" dirty="0"/>
          </a:p>
        </p:txBody>
      </p:sp>
      <p:sp>
        <p:nvSpPr>
          <p:cNvPr id="2" name="タイトル 1">
            <a:extLst>
              <a:ext uri="{FF2B5EF4-FFF2-40B4-BE49-F238E27FC236}">
                <a16:creationId xmlns:a16="http://schemas.microsoft.com/office/drawing/2014/main" xmlns="" id="{A358F85F-650F-4ED1-BA1A-A93B2DF20E2B}"/>
              </a:ext>
            </a:extLst>
          </p:cNvPr>
          <p:cNvSpPr>
            <a:spLocks noGrp="1"/>
          </p:cNvSpPr>
          <p:nvPr>
            <p:ph type="title"/>
          </p:nvPr>
        </p:nvSpPr>
        <p:spPr>
          <a:xfrm>
            <a:off x="39370" y="41766"/>
            <a:ext cx="9439563" cy="424169"/>
          </a:xfrm>
        </p:spPr>
        <p:txBody>
          <a:bodyPr/>
          <a:lstStyle/>
          <a:p>
            <a:r>
              <a:rPr kumimoji="1" lang="en-US" altLang="ja-JP" dirty="0"/>
              <a:t>3. </a:t>
            </a:r>
            <a:r>
              <a:rPr kumimoji="1" lang="ja-JP" altLang="en-US" dirty="0"/>
              <a:t>処理フロー図</a:t>
            </a:r>
            <a:r>
              <a:rPr lang="en-US" altLang="ja-JP" dirty="0"/>
              <a:t> </a:t>
            </a:r>
            <a:r>
              <a:rPr lang="ja-JP" altLang="en-US" dirty="0"/>
              <a:t>（スマートフォン）</a:t>
            </a:r>
            <a:endParaRPr kumimoji="1" lang="ja-JP" altLang="en-US" dirty="0"/>
          </a:p>
        </p:txBody>
      </p:sp>
      <p:sp>
        <p:nvSpPr>
          <p:cNvPr id="4" name="スライド番号プレースホルダー 3">
            <a:extLst>
              <a:ext uri="{FF2B5EF4-FFF2-40B4-BE49-F238E27FC236}">
                <a16:creationId xmlns:a16="http://schemas.microsoft.com/office/drawing/2014/main" xmlns="" id="{A327EEBD-D061-4377-B9C1-00C57E766FAE}"/>
              </a:ext>
            </a:extLst>
          </p:cNvPr>
          <p:cNvSpPr>
            <a:spLocks noGrp="1"/>
          </p:cNvSpPr>
          <p:nvPr>
            <p:ph type="sldNum" sz="quarter" idx="12"/>
          </p:nvPr>
        </p:nvSpPr>
        <p:spPr>
          <a:xfrm>
            <a:off x="11323233" y="6525338"/>
            <a:ext cx="779767" cy="263389"/>
          </a:xfrm>
        </p:spPr>
        <p:txBody>
          <a:bodyPr/>
          <a:lstStyle/>
          <a:p>
            <a:fld id="{FC7FC04C-4975-46EC-A609-F7DE0D5B1B51}" type="slidenum">
              <a:rPr kumimoji="1" lang="ja-JP" altLang="en-US" smtClean="0"/>
              <a:pPr/>
              <a:t>6</a:t>
            </a:fld>
            <a:endParaRPr kumimoji="1" lang="ja-JP" altLang="en-US" dirty="0"/>
          </a:p>
        </p:txBody>
      </p:sp>
      <p:sp>
        <p:nvSpPr>
          <p:cNvPr id="5" name="正方形/長方形 4">
            <a:extLst>
              <a:ext uri="{FF2B5EF4-FFF2-40B4-BE49-F238E27FC236}">
                <a16:creationId xmlns:a16="http://schemas.microsoft.com/office/drawing/2014/main" xmlns="" id="{D1E8351C-CE17-4DBA-A7EE-FECE8DD468ED}"/>
              </a:ext>
            </a:extLst>
          </p:cNvPr>
          <p:cNvSpPr/>
          <p:nvPr/>
        </p:nvSpPr>
        <p:spPr>
          <a:xfrm>
            <a:off x="2552011" y="557161"/>
            <a:ext cx="1263535" cy="2244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Start / splash</a:t>
            </a:r>
            <a:endParaRPr kumimoji="1" lang="ja-JP" altLang="en-US" sz="1000" dirty="0">
              <a:solidFill>
                <a:schemeClr val="tx1"/>
              </a:solidFill>
              <a:latin typeface="+mn-ea"/>
            </a:endParaRPr>
          </a:p>
        </p:txBody>
      </p:sp>
      <p:sp>
        <p:nvSpPr>
          <p:cNvPr id="7" name="フローチャート: 判断 6">
            <a:extLst>
              <a:ext uri="{FF2B5EF4-FFF2-40B4-BE49-F238E27FC236}">
                <a16:creationId xmlns:a16="http://schemas.microsoft.com/office/drawing/2014/main" xmlns="" id="{32ABB244-138C-43E7-8FB6-29A5882522D6}"/>
              </a:ext>
            </a:extLst>
          </p:cNvPr>
          <p:cNvSpPr/>
          <p:nvPr/>
        </p:nvSpPr>
        <p:spPr>
          <a:xfrm>
            <a:off x="4913585" y="2090445"/>
            <a:ext cx="1537855" cy="61264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check saved albumid</a:t>
            </a:r>
            <a:endParaRPr kumimoji="1" lang="ja-JP" altLang="en-US" sz="1000" dirty="0">
              <a:solidFill>
                <a:schemeClr val="tx1"/>
              </a:solidFill>
              <a:latin typeface="+mn-ea"/>
            </a:endParaRPr>
          </a:p>
        </p:txBody>
      </p:sp>
      <p:sp>
        <p:nvSpPr>
          <p:cNvPr id="18" name="正方形/長方形 17">
            <a:extLst>
              <a:ext uri="{FF2B5EF4-FFF2-40B4-BE49-F238E27FC236}">
                <a16:creationId xmlns:a16="http://schemas.microsoft.com/office/drawing/2014/main" xmlns="" id="{7B5132D4-1874-4B73-9A2B-CC804DBF6DE8}"/>
              </a:ext>
            </a:extLst>
          </p:cNvPr>
          <p:cNvSpPr/>
          <p:nvPr/>
        </p:nvSpPr>
        <p:spPr>
          <a:xfrm>
            <a:off x="2552012" y="3019731"/>
            <a:ext cx="1263535" cy="3705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start camera for reading albumid</a:t>
            </a:r>
            <a:endParaRPr kumimoji="1" lang="ja-JP" altLang="en-US" sz="1000" dirty="0">
              <a:solidFill>
                <a:schemeClr val="tx1"/>
              </a:solidFill>
              <a:latin typeface="+mn-ea"/>
            </a:endParaRPr>
          </a:p>
        </p:txBody>
      </p:sp>
      <p:sp>
        <p:nvSpPr>
          <p:cNvPr id="23" name="フローチャート: 判断 22">
            <a:extLst>
              <a:ext uri="{FF2B5EF4-FFF2-40B4-BE49-F238E27FC236}">
                <a16:creationId xmlns:a16="http://schemas.microsoft.com/office/drawing/2014/main" xmlns="" id="{5CA03814-B3C9-4F05-BFCA-7275A5BAB9F9}"/>
              </a:ext>
            </a:extLst>
          </p:cNvPr>
          <p:cNvSpPr/>
          <p:nvPr/>
        </p:nvSpPr>
        <p:spPr>
          <a:xfrm>
            <a:off x="2368439" y="3782340"/>
            <a:ext cx="1630682" cy="444079"/>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albumid ?</a:t>
            </a:r>
            <a:endParaRPr kumimoji="1" lang="ja-JP" altLang="en-US" sz="1000" dirty="0">
              <a:solidFill>
                <a:schemeClr val="tx1"/>
              </a:solidFill>
              <a:latin typeface="+mn-ea"/>
            </a:endParaRPr>
          </a:p>
        </p:txBody>
      </p:sp>
      <p:cxnSp>
        <p:nvCxnSpPr>
          <p:cNvPr id="24" name="直線矢印コネクタ 23">
            <a:extLst>
              <a:ext uri="{FF2B5EF4-FFF2-40B4-BE49-F238E27FC236}">
                <a16:creationId xmlns:a16="http://schemas.microsoft.com/office/drawing/2014/main" xmlns="" id="{00078FB0-FC60-4DDB-8F84-EFE4957E42A3}"/>
              </a:ext>
            </a:extLst>
          </p:cNvPr>
          <p:cNvCxnSpPr>
            <a:cxnSpLocks/>
            <a:stCxn id="18" idx="2"/>
            <a:endCxn id="23" idx="0"/>
          </p:cNvCxnSpPr>
          <p:nvPr/>
        </p:nvCxnSpPr>
        <p:spPr>
          <a:xfrm>
            <a:off x="3183780" y="3390297"/>
            <a:ext cx="0" cy="392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xmlns="" id="{A0864A1B-01D8-478C-BDB9-972602D61C9A}"/>
              </a:ext>
            </a:extLst>
          </p:cNvPr>
          <p:cNvSpPr/>
          <p:nvPr/>
        </p:nvSpPr>
        <p:spPr>
          <a:xfrm>
            <a:off x="2552006" y="4670049"/>
            <a:ext cx="1263535" cy="3705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call </a:t>
            </a:r>
            <a:r>
              <a:rPr kumimoji="1" lang="en-US" altLang="ja-JP" sz="1000" dirty="0" err="1">
                <a:solidFill>
                  <a:schemeClr val="tx1"/>
                </a:solidFill>
                <a:latin typeface="+mn-ea"/>
              </a:rPr>
              <a:t>api</a:t>
            </a:r>
            <a:endParaRPr kumimoji="1" lang="en-US" altLang="ja-JP" sz="1000" dirty="0">
              <a:solidFill>
                <a:schemeClr val="tx1"/>
              </a:solidFill>
              <a:latin typeface="+mn-ea"/>
            </a:endParaRPr>
          </a:p>
          <a:p>
            <a:pPr algn="ctr"/>
            <a:r>
              <a:rPr kumimoji="1" lang="en-US" altLang="ja-JP" sz="1000" dirty="0">
                <a:solidFill>
                  <a:schemeClr val="tx1"/>
                </a:solidFill>
                <a:latin typeface="+mn-ea"/>
              </a:rPr>
              <a:t>GET /{albumid}</a:t>
            </a:r>
            <a:endParaRPr kumimoji="1" lang="ja-JP" altLang="en-US" sz="1000" dirty="0">
              <a:solidFill>
                <a:schemeClr val="tx1"/>
              </a:solidFill>
              <a:latin typeface="+mn-ea"/>
            </a:endParaRPr>
          </a:p>
        </p:txBody>
      </p:sp>
      <p:cxnSp>
        <p:nvCxnSpPr>
          <p:cNvPr id="30" name="直線矢印コネクタ 29">
            <a:extLst>
              <a:ext uri="{FF2B5EF4-FFF2-40B4-BE49-F238E27FC236}">
                <a16:creationId xmlns:a16="http://schemas.microsoft.com/office/drawing/2014/main" xmlns="" id="{3EEF70CC-91D0-4F4B-993F-0E77771F4194}"/>
              </a:ext>
            </a:extLst>
          </p:cNvPr>
          <p:cNvCxnSpPr>
            <a:cxnSpLocks/>
            <a:stCxn id="23" idx="2"/>
            <a:endCxn id="29" idx="0"/>
          </p:cNvCxnSpPr>
          <p:nvPr/>
        </p:nvCxnSpPr>
        <p:spPr>
          <a:xfrm flipH="1">
            <a:off x="3183774" y="4226419"/>
            <a:ext cx="6" cy="4436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xmlns="" id="{8019D9B9-776B-43C1-B5A0-E803938CC741}"/>
              </a:ext>
            </a:extLst>
          </p:cNvPr>
          <p:cNvCxnSpPr>
            <a:cxnSpLocks/>
            <a:stCxn id="23" idx="3"/>
            <a:endCxn id="23" idx="0"/>
          </p:cNvCxnSpPr>
          <p:nvPr/>
        </p:nvCxnSpPr>
        <p:spPr>
          <a:xfrm flipH="1" flipV="1">
            <a:off x="3183780" y="3782340"/>
            <a:ext cx="815341" cy="222040"/>
          </a:xfrm>
          <a:prstGeom prst="bentConnector4">
            <a:avLst>
              <a:gd name="adj1" fmla="val -10384"/>
              <a:gd name="adj2" fmla="val 202954"/>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xmlns="" id="{BD158D8D-3DFC-472D-8F82-E517961ACBAD}"/>
              </a:ext>
            </a:extLst>
          </p:cNvPr>
          <p:cNvSpPr txBox="1"/>
          <p:nvPr/>
        </p:nvSpPr>
        <p:spPr>
          <a:xfrm>
            <a:off x="3752043" y="3730974"/>
            <a:ext cx="340158" cy="246221"/>
          </a:xfrm>
          <a:prstGeom prst="rect">
            <a:avLst/>
          </a:prstGeom>
          <a:noFill/>
        </p:spPr>
        <p:txBody>
          <a:bodyPr wrap="none" rtlCol="0">
            <a:spAutoFit/>
          </a:bodyPr>
          <a:lstStyle/>
          <a:p>
            <a:r>
              <a:rPr kumimoji="1" lang="en-US" altLang="ja-JP" sz="1000" dirty="0">
                <a:latin typeface="+mn-ea"/>
              </a:rPr>
              <a:t>no</a:t>
            </a:r>
            <a:endParaRPr kumimoji="1" lang="ja-JP" altLang="en-US" sz="1000" dirty="0">
              <a:latin typeface="+mn-ea"/>
            </a:endParaRPr>
          </a:p>
        </p:txBody>
      </p:sp>
      <p:sp>
        <p:nvSpPr>
          <p:cNvPr id="37" name="テキスト ボックス 36">
            <a:extLst>
              <a:ext uri="{FF2B5EF4-FFF2-40B4-BE49-F238E27FC236}">
                <a16:creationId xmlns:a16="http://schemas.microsoft.com/office/drawing/2014/main" xmlns="" id="{97DA30BC-0A5B-419B-B2AD-C320C84D5E2D}"/>
              </a:ext>
            </a:extLst>
          </p:cNvPr>
          <p:cNvSpPr txBox="1"/>
          <p:nvPr/>
        </p:nvSpPr>
        <p:spPr>
          <a:xfrm>
            <a:off x="3149154" y="4171775"/>
            <a:ext cx="394660" cy="246221"/>
          </a:xfrm>
          <a:prstGeom prst="rect">
            <a:avLst/>
          </a:prstGeom>
          <a:noFill/>
        </p:spPr>
        <p:txBody>
          <a:bodyPr wrap="none" rtlCol="0">
            <a:spAutoFit/>
          </a:bodyPr>
          <a:lstStyle/>
          <a:p>
            <a:r>
              <a:rPr kumimoji="1" lang="en-US" altLang="ja-JP" sz="1000" dirty="0">
                <a:latin typeface="+mn-ea"/>
              </a:rPr>
              <a:t>yes</a:t>
            </a:r>
            <a:endParaRPr kumimoji="1" lang="ja-JP" altLang="en-US" sz="1000" dirty="0">
              <a:latin typeface="+mn-ea"/>
            </a:endParaRPr>
          </a:p>
        </p:txBody>
      </p:sp>
      <p:sp>
        <p:nvSpPr>
          <p:cNvPr id="49" name="フローチャート: 判断 48">
            <a:extLst>
              <a:ext uri="{FF2B5EF4-FFF2-40B4-BE49-F238E27FC236}">
                <a16:creationId xmlns:a16="http://schemas.microsoft.com/office/drawing/2014/main" xmlns="" id="{A3350997-6B98-4E93-BF95-29CA7454D4F5}"/>
              </a:ext>
            </a:extLst>
          </p:cNvPr>
          <p:cNvSpPr/>
          <p:nvPr/>
        </p:nvSpPr>
        <p:spPr>
          <a:xfrm>
            <a:off x="7670397" y="2180537"/>
            <a:ext cx="1630682" cy="61264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picture match ? </a:t>
            </a:r>
            <a:endParaRPr kumimoji="1" lang="ja-JP" altLang="en-US" sz="1000" dirty="0">
              <a:solidFill>
                <a:schemeClr val="tx1"/>
              </a:solidFill>
              <a:latin typeface="+mn-ea"/>
            </a:endParaRPr>
          </a:p>
        </p:txBody>
      </p:sp>
      <p:cxnSp>
        <p:nvCxnSpPr>
          <p:cNvPr id="57" name="直線矢印コネクタ 56">
            <a:extLst>
              <a:ext uri="{FF2B5EF4-FFF2-40B4-BE49-F238E27FC236}">
                <a16:creationId xmlns:a16="http://schemas.microsoft.com/office/drawing/2014/main" xmlns="" id="{7A2AE19E-FAE6-4CCE-85B1-2545472DA038}"/>
              </a:ext>
            </a:extLst>
          </p:cNvPr>
          <p:cNvCxnSpPr>
            <a:cxnSpLocks/>
            <a:stCxn id="49" idx="2"/>
            <a:endCxn id="81" idx="0"/>
          </p:cNvCxnSpPr>
          <p:nvPr/>
        </p:nvCxnSpPr>
        <p:spPr>
          <a:xfrm flipH="1">
            <a:off x="8478787" y="2793185"/>
            <a:ext cx="6951" cy="512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xmlns="" id="{DA4B1B03-22BE-403C-8EAA-80F09B3AF5DC}"/>
              </a:ext>
            </a:extLst>
          </p:cNvPr>
          <p:cNvCxnSpPr>
            <a:cxnSpLocks/>
            <a:stCxn id="66" idx="2"/>
            <a:endCxn id="49" idx="0"/>
          </p:cNvCxnSpPr>
          <p:nvPr/>
        </p:nvCxnSpPr>
        <p:spPr>
          <a:xfrm>
            <a:off x="8478788" y="1706916"/>
            <a:ext cx="6950" cy="473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xmlns="" id="{FF409FBF-2559-4605-BFAE-60173DCE221F}"/>
              </a:ext>
            </a:extLst>
          </p:cNvPr>
          <p:cNvSpPr txBox="1"/>
          <p:nvPr/>
        </p:nvSpPr>
        <p:spPr>
          <a:xfrm>
            <a:off x="3776575" y="2158110"/>
            <a:ext cx="1205779" cy="246221"/>
          </a:xfrm>
          <a:prstGeom prst="rect">
            <a:avLst/>
          </a:prstGeom>
          <a:noFill/>
        </p:spPr>
        <p:txBody>
          <a:bodyPr wrap="square" rtlCol="0">
            <a:spAutoFit/>
          </a:bodyPr>
          <a:lstStyle/>
          <a:p>
            <a:r>
              <a:rPr kumimoji="1" lang="en-US" altLang="ja-JP" sz="1000" dirty="0">
                <a:latin typeface="+mn-ea"/>
              </a:rPr>
              <a:t>3. Scan Album</a:t>
            </a:r>
          </a:p>
        </p:txBody>
      </p:sp>
      <p:sp>
        <p:nvSpPr>
          <p:cNvPr id="79" name="テキスト ボックス 78">
            <a:extLst>
              <a:ext uri="{FF2B5EF4-FFF2-40B4-BE49-F238E27FC236}">
                <a16:creationId xmlns:a16="http://schemas.microsoft.com/office/drawing/2014/main" xmlns="" id="{D0A0EDB9-2D55-4E0F-8740-C83E1E91C9B4}"/>
              </a:ext>
            </a:extLst>
          </p:cNvPr>
          <p:cNvSpPr txBox="1"/>
          <p:nvPr/>
        </p:nvSpPr>
        <p:spPr>
          <a:xfrm>
            <a:off x="8448338" y="2799242"/>
            <a:ext cx="394660" cy="246221"/>
          </a:xfrm>
          <a:prstGeom prst="rect">
            <a:avLst/>
          </a:prstGeom>
          <a:noFill/>
        </p:spPr>
        <p:txBody>
          <a:bodyPr wrap="none" rtlCol="0">
            <a:spAutoFit/>
          </a:bodyPr>
          <a:lstStyle/>
          <a:p>
            <a:r>
              <a:rPr kumimoji="1" lang="en-US" altLang="ja-JP" sz="1000" dirty="0">
                <a:latin typeface="+mn-ea"/>
              </a:rPr>
              <a:t>yes</a:t>
            </a:r>
            <a:endParaRPr kumimoji="1" lang="ja-JP" altLang="en-US" sz="1000" dirty="0">
              <a:latin typeface="+mn-ea"/>
            </a:endParaRPr>
          </a:p>
        </p:txBody>
      </p:sp>
      <p:sp>
        <p:nvSpPr>
          <p:cNvPr id="80" name="テキスト ボックス 79">
            <a:extLst>
              <a:ext uri="{FF2B5EF4-FFF2-40B4-BE49-F238E27FC236}">
                <a16:creationId xmlns:a16="http://schemas.microsoft.com/office/drawing/2014/main" xmlns="" id="{B693C760-B6CE-48C6-BF05-D3C61737D1EC}"/>
              </a:ext>
            </a:extLst>
          </p:cNvPr>
          <p:cNvSpPr txBox="1"/>
          <p:nvPr/>
        </p:nvSpPr>
        <p:spPr>
          <a:xfrm>
            <a:off x="9264118" y="2273659"/>
            <a:ext cx="340158" cy="246221"/>
          </a:xfrm>
          <a:prstGeom prst="rect">
            <a:avLst/>
          </a:prstGeom>
          <a:noFill/>
        </p:spPr>
        <p:txBody>
          <a:bodyPr wrap="none" rtlCol="0">
            <a:spAutoFit/>
          </a:bodyPr>
          <a:lstStyle/>
          <a:p>
            <a:r>
              <a:rPr kumimoji="1" lang="en-US" altLang="ja-JP" sz="1000" dirty="0">
                <a:latin typeface="+mn-ea"/>
              </a:rPr>
              <a:t>no</a:t>
            </a:r>
            <a:endParaRPr kumimoji="1" lang="ja-JP" altLang="en-US" sz="1000" dirty="0">
              <a:latin typeface="+mn-ea"/>
            </a:endParaRPr>
          </a:p>
        </p:txBody>
      </p:sp>
      <p:sp>
        <p:nvSpPr>
          <p:cNvPr id="81" name="正方形/長方形 80">
            <a:extLst>
              <a:ext uri="{FF2B5EF4-FFF2-40B4-BE49-F238E27FC236}">
                <a16:creationId xmlns:a16="http://schemas.microsoft.com/office/drawing/2014/main" xmlns="" id="{71A0C5FD-B036-4A7B-B23C-B8B1F459946C}"/>
              </a:ext>
            </a:extLst>
          </p:cNvPr>
          <p:cNvSpPr/>
          <p:nvPr/>
        </p:nvSpPr>
        <p:spPr>
          <a:xfrm>
            <a:off x="7624479" y="3305312"/>
            <a:ext cx="1708615" cy="5051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play movie</a:t>
            </a:r>
            <a:endParaRPr kumimoji="1" lang="ja-JP" altLang="en-US" sz="1000" dirty="0">
              <a:solidFill>
                <a:schemeClr val="tx1"/>
              </a:solidFill>
              <a:latin typeface="+mn-ea"/>
            </a:endParaRPr>
          </a:p>
        </p:txBody>
      </p:sp>
      <p:cxnSp>
        <p:nvCxnSpPr>
          <p:cNvPr id="82" name="コネクタ: カギ線 81">
            <a:extLst>
              <a:ext uri="{FF2B5EF4-FFF2-40B4-BE49-F238E27FC236}">
                <a16:creationId xmlns:a16="http://schemas.microsoft.com/office/drawing/2014/main" xmlns="" id="{1C8019D5-F39B-4019-83C2-190B813F96DD}"/>
              </a:ext>
            </a:extLst>
          </p:cNvPr>
          <p:cNvCxnSpPr>
            <a:cxnSpLocks/>
            <a:stCxn id="81" idx="2"/>
            <a:endCxn id="49" idx="0"/>
          </p:cNvCxnSpPr>
          <p:nvPr/>
        </p:nvCxnSpPr>
        <p:spPr>
          <a:xfrm rot="5400000" flipH="1" flipV="1">
            <a:off x="7667314" y="2992009"/>
            <a:ext cx="1629896" cy="6951"/>
          </a:xfrm>
          <a:prstGeom prst="bentConnector5">
            <a:avLst>
              <a:gd name="adj1" fmla="val -14025"/>
              <a:gd name="adj2" fmla="val 15579154"/>
              <a:gd name="adj3" fmla="val 114025"/>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xmlns="" id="{29938CA0-F3C5-4E24-88C4-6BDADA68ACB6}"/>
              </a:ext>
            </a:extLst>
          </p:cNvPr>
          <p:cNvSpPr/>
          <p:nvPr/>
        </p:nvSpPr>
        <p:spPr>
          <a:xfrm>
            <a:off x="2552011" y="6154772"/>
            <a:ext cx="1263535" cy="3705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load xml, dat</a:t>
            </a:r>
            <a:endParaRPr kumimoji="1" lang="ja-JP" altLang="en-US" sz="1000" dirty="0">
              <a:solidFill>
                <a:schemeClr val="tx1"/>
              </a:solidFill>
              <a:latin typeface="+mn-ea"/>
            </a:endParaRPr>
          </a:p>
        </p:txBody>
      </p:sp>
      <p:cxnSp>
        <p:nvCxnSpPr>
          <p:cNvPr id="58" name="コネクタ: カギ線 57">
            <a:extLst>
              <a:ext uri="{FF2B5EF4-FFF2-40B4-BE49-F238E27FC236}">
                <a16:creationId xmlns:a16="http://schemas.microsoft.com/office/drawing/2014/main" xmlns="" id="{9B9263B5-053E-4C8E-AADC-45371F581DEF}"/>
              </a:ext>
            </a:extLst>
          </p:cNvPr>
          <p:cNvCxnSpPr>
            <a:cxnSpLocks/>
            <a:stCxn id="45" idx="2"/>
            <a:endCxn id="66" idx="3"/>
          </p:cNvCxnSpPr>
          <p:nvPr/>
        </p:nvCxnSpPr>
        <p:spPr>
          <a:xfrm rot="5400000" flipH="1" flipV="1">
            <a:off x="3645314" y="1060098"/>
            <a:ext cx="5003705" cy="5926776"/>
          </a:xfrm>
          <a:prstGeom prst="bentConnector4">
            <a:avLst>
              <a:gd name="adj1" fmla="val -4569"/>
              <a:gd name="adj2" fmla="val 115218"/>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37">
            <a:extLst>
              <a:ext uri="{FF2B5EF4-FFF2-40B4-BE49-F238E27FC236}">
                <a16:creationId xmlns:a16="http://schemas.microsoft.com/office/drawing/2014/main" xmlns="" id="{781CA317-2506-454E-B3D3-5E08C4A666CA}"/>
              </a:ext>
            </a:extLst>
          </p:cNvPr>
          <p:cNvSpPr/>
          <p:nvPr/>
        </p:nvSpPr>
        <p:spPr>
          <a:xfrm>
            <a:off x="7847020" y="1336350"/>
            <a:ext cx="1263535" cy="3705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start camera for</a:t>
            </a:r>
          </a:p>
          <a:p>
            <a:pPr algn="ctr"/>
            <a:r>
              <a:rPr kumimoji="1" lang="en-US" altLang="ja-JP" sz="1000" dirty="0">
                <a:solidFill>
                  <a:schemeClr val="tx1"/>
                </a:solidFill>
                <a:latin typeface="+mn-ea"/>
              </a:rPr>
              <a:t>AR</a:t>
            </a:r>
            <a:endParaRPr kumimoji="1" lang="ja-JP" altLang="en-US" sz="1000" dirty="0">
              <a:solidFill>
                <a:schemeClr val="tx1"/>
              </a:solidFill>
              <a:latin typeface="+mn-ea"/>
            </a:endParaRPr>
          </a:p>
        </p:txBody>
      </p:sp>
      <p:sp>
        <p:nvSpPr>
          <p:cNvPr id="94" name="テキスト ボックス 90">
            <a:extLst>
              <a:ext uri="{FF2B5EF4-FFF2-40B4-BE49-F238E27FC236}">
                <a16:creationId xmlns:a16="http://schemas.microsoft.com/office/drawing/2014/main" xmlns="" id="{675D8F43-9F9B-4DD1-ABEB-6DF7F66C274B}"/>
              </a:ext>
            </a:extLst>
          </p:cNvPr>
          <p:cNvSpPr txBox="1"/>
          <p:nvPr/>
        </p:nvSpPr>
        <p:spPr>
          <a:xfrm>
            <a:off x="8655020" y="1973366"/>
            <a:ext cx="338570" cy="338554"/>
          </a:xfrm>
          <a:prstGeom prst="rect">
            <a:avLst/>
          </a:prstGeom>
          <a:noFill/>
        </p:spPr>
        <p:txBody>
          <a:bodyPr wrap="square" rtlCol="0">
            <a:spAutoFit/>
          </a:bodyPr>
          <a:lstStyle/>
          <a:p>
            <a:r>
              <a:rPr kumimoji="1" lang="en-US" altLang="ja-JP" sz="1600" b="1" dirty="0">
                <a:solidFill>
                  <a:srgbClr val="FF0000"/>
                </a:solidFill>
                <a:latin typeface="+mn-ea"/>
              </a:rPr>
              <a:t>2</a:t>
            </a:r>
            <a:endParaRPr kumimoji="1" lang="ja-JP" altLang="en-US" sz="1600" b="1" dirty="0">
              <a:solidFill>
                <a:srgbClr val="FF0000"/>
              </a:solidFill>
              <a:latin typeface="+mn-ea"/>
            </a:endParaRPr>
          </a:p>
        </p:txBody>
      </p:sp>
      <p:sp>
        <p:nvSpPr>
          <p:cNvPr id="99" name="正方形/長方形 4">
            <a:extLst>
              <a:ext uri="{FF2B5EF4-FFF2-40B4-BE49-F238E27FC236}">
                <a16:creationId xmlns:a16="http://schemas.microsoft.com/office/drawing/2014/main" xmlns="" id="{D1E8351C-CE17-4DBA-A7EE-FECE8DD468ED}"/>
              </a:ext>
            </a:extLst>
          </p:cNvPr>
          <p:cNvSpPr/>
          <p:nvPr/>
        </p:nvSpPr>
        <p:spPr>
          <a:xfrm>
            <a:off x="1832360" y="1207831"/>
            <a:ext cx="2704701" cy="8558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Menu:</a:t>
            </a:r>
          </a:p>
          <a:p>
            <a:pPr marL="228600" indent="-228600">
              <a:buAutoNum type="arabicPeriod"/>
            </a:pPr>
            <a:r>
              <a:rPr kumimoji="1" lang="en-US" altLang="ja-JP" sz="1000" dirty="0">
                <a:solidFill>
                  <a:schemeClr val="tx1"/>
                </a:solidFill>
                <a:latin typeface="+mn-ea"/>
              </a:rPr>
              <a:t>Scan barcode</a:t>
            </a:r>
          </a:p>
          <a:p>
            <a:pPr marL="228600" indent="-228600">
              <a:buAutoNum type="arabicPeriod"/>
            </a:pPr>
            <a:r>
              <a:rPr kumimoji="1" lang="en-US" altLang="ja-JP" sz="1000" dirty="0">
                <a:solidFill>
                  <a:schemeClr val="tx1"/>
                </a:solidFill>
                <a:latin typeface="+mn-ea"/>
              </a:rPr>
              <a:t>Input Album ID</a:t>
            </a:r>
          </a:p>
          <a:p>
            <a:pPr marL="228600" indent="-228600">
              <a:buAutoNum type="arabicPeriod"/>
            </a:pPr>
            <a:r>
              <a:rPr kumimoji="1" lang="en-US" altLang="ja-JP" sz="1000" dirty="0">
                <a:solidFill>
                  <a:schemeClr val="tx1"/>
                </a:solidFill>
                <a:latin typeface="+mn-ea"/>
              </a:rPr>
              <a:t>Scan Album</a:t>
            </a:r>
          </a:p>
          <a:p>
            <a:r>
              <a:rPr kumimoji="1" lang="ja-JP" altLang="en-US" sz="1000" dirty="0">
                <a:solidFill>
                  <a:schemeClr val="tx1"/>
                </a:solidFill>
                <a:latin typeface="+mn-ea"/>
              </a:rPr>
              <a:t>　　　</a:t>
            </a:r>
            <a:r>
              <a:rPr kumimoji="1" lang="en-US" altLang="ja-JP" sz="1000" dirty="0">
                <a:solidFill>
                  <a:schemeClr val="tx1"/>
                </a:solidFill>
                <a:latin typeface="+mn-ea"/>
              </a:rPr>
              <a:t> ※ visible when saved albumid</a:t>
            </a:r>
          </a:p>
        </p:txBody>
      </p:sp>
      <p:cxnSp>
        <p:nvCxnSpPr>
          <p:cNvPr id="117" name="Elbow Connector 116"/>
          <p:cNvCxnSpPr>
            <a:stCxn id="49" idx="3"/>
            <a:endCxn id="49" idx="0"/>
          </p:cNvCxnSpPr>
          <p:nvPr/>
        </p:nvCxnSpPr>
        <p:spPr>
          <a:xfrm flipH="1" flipV="1">
            <a:off x="8485738" y="2180537"/>
            <a:ext cx="815341" cy="306324"/>
          </a:xfrm>
          <a:prstGeom prst="bentConnector4">
            <a:avLst>
              <a:gd name="adj1" fmla="val -31096"/>
              <a:gd name="adj2" fmla="val 1746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a:cxnSpLocks/>
            <a:stCxn id="99" idx="2"/>
            <a:endCxn id="18" idx="0"/>
          </p:cNvCxnSpPr>
          <p:nvPr/>
        </p:nvCxnSpPr>
        <p:spPr>
          <a:xfrm flipH="1">
            <a:off x="3183780" y="2063654"/>
            <a:ext cx="931" cy="956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テキスト ボックス 77">
            <a:extLst>
              <a:ext uri="{FF2B5EF4-FFF2-40B4-BE49-F238E27FC236}">
                <a16:creationId xmlns:a16="http://schemas.microsoft.com/office/drawing/2014/main" xmlns="" id="{FF409FBF-2559-4605-BFAE-60173DCE221F}"/>
              </a:ext>
            </a:extLst>
          </p:cNvPr>
          <p:cNvSpPr txBox="1"/>
          <p:nvPr/>
        </p:nvSpPr>
        <p:spPr>
          <a:xfrm>
            <a:off x="3183773" y="2730124"/>
            <a:ext cx="1382822" cy="246221"/>
          </a:xfrm>
          <a:prstGeom prst="rect">
            <a:avLst/>
          </a:prstGeom>
          <a:noFill/>
        </p:spPr>
        <p:txBody>
          <a:bodyPr wrap="square" rtlCol="0">
            <a:spAutoFit/>
          </a:bodyPr>
          <a:lstStyle/>
          <a:p>
            <a:r>
              <a:rPr kumimoji="1" lang="en-US" altLang="ja-JP" sz="1000" dirty="0">
                <a:latin typeface="+mn-ea"/>
              </a:rPr>
              <a:t>1. Scan</a:t>
            </a:r>
            <a:r>
              <a:rPr kumimoji="1" lang="ja-JP" altLang="en-US" sz="1000" dirty="0">
                <a:latin typeface="+mn-ea"/>
              </a:rPr>
              <a:t> </a:t>
            </a:r>
            <a:r>
              <a:rPr kumimoji="1" lang="en-US" altLang="ja-JP" sz="1000" dirty="0">
                <a:latin typeface="+mn-ea"/>
              </a:rPr>
              <a:t>barcode</a:t>
            </a:r>
          </a:p>
        </p:txBody>
      </p:sp>
      <p:sp>
        <p:nvSpPr>
          <p:cNvPr id="151" name="テキスト ボックス 77">
            <a:extLst>
              <a:ext uri="{FF2B5EF4-FFF2-40B4-BE49-F238E27FC236}">
                <a16:creationId xmlns:a16="http://schemas.microsoft.com/office/drawing/2014/main" xmlns="" id="{FF409FBF-2559-4605-BFAE-60173DCE221F}"/>
              </a:ext>
            </a:extLst>
          </p:cNvPr>
          <p:cNvSpPr txBox="1"/>
          <p:nvPr/>
        </p:nvSpPr>
        <p:spPr>
          <a:xfrm>
            <a:off x="5347464" y="1259613"/>
            <a:ext cx="1386918" cy="246221"/>
          </a:xfrm>
          <a:prstGeom prst="rect">
            <a:avLst/>
          </a:prstGeom>
          <a:noFill/>
        </p:spPr>
        <p:txBody>
          <a:bodyPr wrap="none" rtlCol="0">
            <a:spAutoFit/>
          </a:bodyPr>
          <a:lstStyle/>
          <a:p>
            <a:r>
              <a:rPr kumimoji="1" lang="en-US" altLang="ja-JP" sz="1000" dirty="0">
                <a:latin typeface="+mn-ea"/>
              </a:rPr>
              <a:t>Android Only: Back</a:t>
            </a:r>
          </a:p>
        </p:txBody>
      </p:sp>
      <p:sp>
        <p:nvSpPr>
          <p:cNvPr id="152" name="テキスト ボックス 90">
            <a:extLst>
              <a:ext uri="{FF2B5EF4-FFF2-40B4-BE49-F238E27FC236}">
                <a16:creationId xmlns:a16="http://schemas.microsoft.com/office/drawing/2014/main" xmlns="" id="{675D8F43-9F9B-4DD1-ABEB-6DF7F66C274B}"/>
              </a:ext>
            </a:extLst>
          </p:cNvPr>
          <p:cNvSpPr txBox="1"/>
          <p:nvPr/>
        </p:nvSpPr>
        <p:spPr>
          <a:xfrm>
            <a:off x="2112916" y="557161"/>
            <a:ext cx="338570" cy="338554"/>
          </a:xfrm>
          <a:prstGeom prst="rect">
            <a:avLst/>
          </a:prstGeom>
          <a:noFill/>
        </p:spPr>
        <p:txBody>
          <a:bodyPr wrap="square" rtlCol="0">
            <a:spAutoFit/>
          </a:bodyPr>
          <a:lstStyle/>
          <a:p>
            <a:r>
              <a:rPr kumimoji="1" lang="en-US" altLang="ja-JP" sz="1600" b="1" dirty="0">
                <a:solidFill>
                  <a:srgbClr val="FF0000"/>
                </a:solidFill>
                <a:latin typeface="+mn-ea"/>
              </a:rPr>
              <a:t>1</a:t>
            </a:r>
            <a:endParaRPr kumimoji="1" lang="ja-JP" altLang="en-US" sz="1600" b="1" dirty="0">
              <a:solidFill>
                <a:srgbClr val="FF0000"/>
              </a:solidFill>
              <a:latin typeface="+mn-ea"/>
            </a:endParaRPr>
          </a:p>
        </p:txBody>
      </p:sp>
      <p:sp>
        <p:nvSpPr>
          <p:cNvPr id="156" name="フローチャート: 判断 43">
            <a:extLst>
              <a:ext uri="{FF2B5EF4-FFF2-40B4-BE49-F238E27FC236}">
                <a16:creationId xmlns:a16="http://schemas.microsoft.com/office/drawing/2014/main" xmlns="" id="{59BAB35E-BF5E-45DC-B3A2-B81DF37D9E28}"/>
              </a:ext>
            </a:extLst>
          </p:cNvPr>
          <p:cNvSpPr/>
          <p:nvPr/>
        </p:nvSpPr>
        <p:spPr>
          <a:xfrm>
            <a:off x="2368432" y="5331121"/>
            <a:ext cx="1630682" cy="612648"/>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Is data changed ?</a:t>
            </a:r>
            <a:endParaRPr kumimoji="1" lang="ja-JP" altLang="en-US" sz="1000" dirty="0">
              <a:solidFill>
                <a:schemeClr val="tx1"/>
              </a:solidFill>
              <a:latin typeface="+mn-ea"/>
            </a:endParaRPr>
          </a:p>
        </p:txBody>
      </p:sp>
      <p:cxnSp>
        <p:nvCxnSpPr>
          <p:cNvPr id="158" name="Straight Arrow Connector 157"/>
          <p:cNvCxnSpPr>
            <a:stCxn id="29" idx="2"/>
            <a:endCxn id="156" idx="0"/>
          </p:cNvCxnSpPr>
          <p:nvPr/>
        </p:nvCxnSpPr>
        <p:spPr>
          <a:xfrm flipH="1">
            <a:off x="3183773" y="5040615"/>
            <a:ext cx="1" cy="29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a:stCxn id="156" idx="2"/>
            <a:endCxn id="45" idx="0"/>
          </p:cNvCxnSpPr>
          <p:nvPr/>
        </p:nvCxnSpPr>
        <p:spPr>
          <a:xfrm>
            <a:off x="3183773" y="5943769"/>
            <a:ext cx="6" cy="211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2" name="テキスト ボックス 50">
            <a:extLst>
              <a:ext uri="{FF2B5EF4-FFF2-40B4-BE49-F238E27FC236}">
                <a16:creationId xmlns:a16="http://schemas.microsoft.com/office/drawing/2014/main" xmlns="" id="{EC46A763-4DAB-4498-A731-AD18BD8A0213}"/>
              </a:ext>
            </a:extLst>
          </p:cNvPr>
          <p:cNvSpPr txBox="1"/>
          <p:nvPr/>
        </p:nvSpPr>
        <p:spPr>
          <a:xfrm>
            <a:off x="3239871" y="5865222"/>
            <a:ext cx="451507" cy="246221"/>
          </a:xfrm>
          <a:prstGeom prst="rect">
            <a:avLst/>
          </a:prstGeom>
          <a:noFill/>
        </p:spPr>
        <p:txBody>
          <a:bodyPr wrap="square" rtlCol="0">
            <a:spAutoFit/>
          </a:bodyPr>
          <a:lstStyle/>
          <a:p>
            <a:r>
              <a:rPr kumimoji="1" lang="en-US" altLang="ja-JP" sz="1000" dirty="0">
                <a:latin typeface="+mn-ea"/>
              </a:rPr>
              <a:t>yes</a:t>
            </a:r>
            <a:endParaRPr kumimoji="1" lang="ja-JP" altLang="en-US" sz="1000" dirty="0">
              <a:latin typeface="+mn-ea"/>
            </a:endParaRPr>
          </a:p>
        </p:txBody>
      </p:sp>
      <p:cxnSp>
        <p:nvCxnSpPr>
          <p:cNvPr id="174" name="Elbow Connector 173"/>
          <p:cNvCxnSpPr>
            <a:stCxn id="156" idx="3"/>
            <a:endCxn id="66" idx="3"/>
          </p:cNvCxnSpPr>
          <p:nvPr/>
        </p:nvCxnSpPr>
        <p:spPr>
          <a:xfrm flipV="1">
            <a:off x="3999114" y="1521633"/>
            <a:ext cx="5111441" cy="4115812"/>
          </a:xfrm>
          <a:prstGeom prst="bentConnector3">
            <a:avLst>
              <a:gd name="adj1" fmla="val 117645"/>
            </a:avLst>
          </a:prstGeom>
          <a:ln>
            <a:tailEnd type="triangle"/>
          </a:ln>
        </p:spPr>
        <p:style>
          <a:lnRef idx="1">
            <a:schemeClr val="accent1"/>
          </a:lnRef>
          <a:fillRef idx="0">
            <a:schemeClr val="accent1"/>
          </a:fillRef>
          <a:effectRef idx="0">
            <a:schemeClr val="accent1"/>
          </a:effectRef>
          <a:fontRef idx="minor">
            <a:schemeClr val="tx1"/>
          </a:fontRef>
        </p:style>
      </p:cxnSp>
      <p:sp>
        <p:nvSpPr>
          <p:cNvPr id="178" name="テキスト ボックス 58">
            <a:extLst>
              <a:ext uri="{FF2B5EF4-FFF2-40B4-BE49-F238E27FC236}">
                <a16:creationId xmlns:a16="http://schemas.microsoft.com/office/drawing/2014/main" xmlns="" id="{E3188AE9-C2A6-4811-B984-EAC531526FE3}"/>
              </a:ext>
            </a:extLst>
          </p:cNvPr>
          <p:cNvSpPr txBox="1"/>
          <p:nvPr/>
        </p:nvSpPr>
        <p:spPr>
          <a:xfrm>
            <a:off x="4003598" y="5592189"/>
            <a:ext cx="451507" cy="246221"/>
          </a:xfrm>
          <a:prstGeom prst="rect">
            <a:avLst/>
          </a:prstGeom>
          <a:noFill/>
        </p:spPr>
        <p:txBody>
          <a:bodyPr wrap="square" rtlCol="0">
            <a:spAutoFit/>
          </a:bodyPr>
          <a:lstStyle/>
          <a:p>
            <a:r>
              <a:rPr kumimoji="1" lang="en-US" altLang="ja-JP" sz="1000" dirty="0">
                <a:latin typeface="+mn-ea"/>
              </a:rPr>
              <a:t>no</a:t>
            </a:r>
            <a:endParaRPr kumimoji="1" lang="ja-JP" altLang="en-US" sz="1000" dirty="0">
              <a:latin typeface="+mn-ea"/>
            </a:endParaRPr>
          </a:p>
        </p:txBody>
      </p:sp>
      <p:sp>
        <p:nvSpPr>
          <p:cNvPr id="54" name="正方形/長方形 4">
            <a:extLst>
              <a:ext uri="{FF2B5EF4-FFF2-40B4-BE49-F238E27FC236}">
                <a16:creationId xmlns:a16="http://schemas.microsoft.com/office/drawing/2014/main" xmlns="" id="{07135545-C4CA-4E32-BCC6-3F1B6E865050}"/>
              </a:ext>
            </a:extLst>
          </p:cNvPr>
          <p:cNvSpPr/>
          <p:nvPr/>
        </p:nvSpPr>
        <p:spPr>
          <a:xfrm>
            <a:off x="829079" y="3019731"/>
            <a:ext cx="1062511" cy="4241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Open</a:t>
            </a:r>
            <a:r>
              <a:rPr kumimoji="1" lang="ja-JP" altLang="en-US" sz="1000" dirty="0">
                <a:solidFill>
                  <a:schemeClr val="tx1"/>
                </a:solidFill>
                <a:latin typeface="+mn-ea"/>
              </a:rPr>
              <a:t> </a:t>
            </a:r>
            <a:r>
              <a:rPr kumimoji="1" lang="en-US" altLang="ja-JP" sz="1000" dirty="0">
                <a:solidFill>
                  <a:schemeClr val="tx1"/>
                </a:solidFill>
                <a:latin typeface="+mn-ea"/>
              </a:rPr>
              <a:t>Input dialog</a:t>
            </a:r>
          </a:p>
        </p:txBody>
      </p:sp>
      <p:sp>
        <p:nvSpPr>
          <p:cNvPr id="55" name="テキスト ボックス 77">
            <a:extLst>
              <a:ext uri="{FF2B5EF4-FFF2-40B4-BE49-F238E27FC236}">
                <a16:creationId xmlns:a16="http://schemas.microsoft.com/office/drawing/2014/main" xmlns="" id="{2D46DC06-E76B-42C7-93FC-199AEFEE88DF}"/>
              </a:ext>
            </a:extLst>
          </p:cNvPr>
          <p:cNvSpPr txBox="1"/>
          <p:nvPr/>
        </p:nvSpPr>
        <p:spPr>
          <a:xfrm>
            <a:off x="671897" y="2529320"/>
            <a:ext cx="732784" cy="400110"/>
          </a:xfrm>
          <a:prstGeom prst="rect">
            <a:avLst/>
          </a:prstGeom>
          <a:noFill/>
        </p:spPr>
        <p:txBody>
          <a:bodyPr wrap="square" rtlCol="0">
            <a:spAutoFit/>
          </a:bodyPr>
          <a:lstStyle/>
          <a:p>
            <a:r>
              <a:rPr kumimoji="1" lang="en-US" altLang="ja-JP" sz="1000" dirty="0">
                <a:latin typeface="+mn-ea"/>
              </a:rPr>
              <a:t>2. Input </a:t>
            </a:r>
            <a:r>
              <a:rPr kumimoji="1" lang="en-US" altLang="ja-JP" sz="1000" dirty="0" err="1">
                <a:latin typeface="+mn-ea"/>
              </a:rPr>
              <a:t>AlbumID</a:t>
            </a:r>
            <a:endParaRPr kumimoji="1" lang="en-US" altLang="ja-JP" sz="1000" dirty="0">
              <a:latin typeface="+mn-ea"/>
            </a:endParaRPr>
          </a:p>
        </p:txBody>
      </p:sp>
      <p:cxnSp>
        <p:nvCxnSpPr>
          <p:cNvPr id="56" name="Elbow Connector 130">
            <a:extLst>
              <a:ext uri="{FF2B5EF4-FFF2-40B4-BE49-F238E27FC236}">
                <a16:creationId xmlns:a16="http://schemas.microsoft.com/office/drawing/2014/main" xmlns="" id="{68741BD4-0677-4B59-A353-2FDB9E10CF8E}"/>
              </a:ext>
            </a:extLst>
          </p:cNvPr>
          <p:cNvCxnSpPr>
            <a:cxnSpLocks/>
            <a:stCxn id="99" idx="1"/>
            <a:endCxn id="54" idx="0"/>
          </p:cNvCxnSpPr>
          <p:nvPr/>
        </p:nvCxnSpPr>
        <p:spPr>
          <a:xfrm rot="10800000" flipV="1">
            <a:off x="1360336" y="1635743"/>
            <a:ext cx="472025" cy="13839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130">
            <a:extLst>
              <a:ext uri="{FF2B5EF4-FFF2-40B4-BE49-F238E27FC236}">
                <a16:creationId xmlns:a16="http://schemas.microsoft.com/office/drawing/2014/main" xmlns="" id="{E56192AB-DA6A-4AC3-A408-97CADFDEEB70}"/>
              </a:ext>
            </a:extLst>
          </p:cNvPr>
          <p:cNvCxnSpPr>
            <a:cxnSpLocks/>
            <a:stCxn id="54" idx="2"/>
            <a:endCxn id="156" idx="0"/>
          </p:cNvCxnSpPr>
          <p:nvPr/>
        </p:nvCxnSpPr>
        <p:spPr>
          <a:xfrm rot="16200000" flipH="1">
            <a:off x="1328444" y="3475791"/>
            <a:ext cx="1887221" cy="1823438"/>
          </a:xfrm>
          <a:prstGeom prst="bentConnector3">
            <a:avLst>
              <a:gd name="adj1" fmla="val 9080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148">
            <a:extLst>
              <a:ext uri="{FF2B5EF4-FFF2-40B4-BE49-F238E27FC236}">
                <a16:creationId xmlns:a16="http://schemas.microsoft.com/office/drawing/2014/main" xmlns="" id="{3997E68C-7A4B-413E-B21F-9E23105F5B9C}"/>
              </a:ext>
            </a:extLst>
          </p:cNvPr>
          <p:cNvCxnSpPr>
            <a:cxnSpLocks/>
            <a:stCxn id="99" idx="1"/>
            <a:endCxn id="60" idx="3"/>
          </p:cNvCxnSpPr>
          <p:nvPr/>
        </p:nvCxnSpPr>
        <p:spPr>
          <a:xfrm flipH="1" flipV="1">
            <a:off x="1058426" y="1630311"/>
            <a:ext cx="773934" cy="5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77">
            <a:extLst>
              <a:ext uri="{FF2B5EF4-FFF2-40B4-BE49-F238E27FC236}">
                <a16:creationId xmlns:a16="http://schemas.microsoft.com/office/drawing/2014/main" xmlns="" id="{657CB663-6F04-498F-9668-A18571C05C3D}"/>
              </a:ext>
            </a:extLst>
          </p:cNvPr>
          <p:cNvSpPr txBox="1"/>
          <p:nvPr/>
        </p:nvSpPr>
        <p:spPr>
          <a:xfrm>
            <a:off x="253941" y="1199873"/>
            <a:ext cx="1106393" cy="246221"/>
          </a:xfrm>
          <a:prstGeom prst="rect">
            <a:avLst/>
          </a:prstGeom>
          <a:noFill/>
        </p:spPr>
        <p:txBody>
          <a:bodyPr wrap="none" rtlCol="0">
            <a:spAutoFit/>
          </a:bodyPr>
          <a:lstStyle/>
          <a:p>
            <a:r>
              <a:rPr kumimoji="1" lang="en-US" altLang="ja-JP" sz="1000" dirty="0">
                <a:latin typeface="+mn-ea"/>
              </a:rPr>
              <a:t>Android: Back </a:t>
            </a:r>
          </a:p>
        </p:txBody>
      </p:sp>
      <p:sp>
        <p:nvSpPr>
          <p:cNvPr id="60" name="正方形/長方形 59">
            <a:extLst>
              <a:ext uri="{FF2B5EF4-FFF2-40B4-BE49-F238E27FC236}">
                <a16:creationId xmlns:a16="http://schemas.microsoft.com/office/drawing/2014/main" xmlns="" id="{6FF7950A-2E46-4218-8F06-3F81ECDC4C60}"/>
              </a:ext>
            </a:extLst>
          </p:cNvPr>
          <p:cNvSpPr/>
          <p:nvPr/>
        </p:nvSpPr>
        <p:spPr>
          <a:xfrm>
            <a:off x="356465" y="1472085"/>
            <a:ext cx="701961" cy="3164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End</a:t>
            </a:r>
            <a:endParaRPr kumimoji="1" lang="ja-JP" altLang="en-US" sz="1000" dirty="0">
              <a:solidFill>
                <a:schemeClr val="tx1"/>
              </a:solidFill>
              <a:latin typeface="+mn-ea"/>
            </a:endParaRPr>
          </a:p>
        </p:txBody>
      </p:sp>
      <p:cxnSp>
        <p:nvCxnSpPr>
          <p:cNvPr id="61" name="Elbow Connector 130">
            <a:extLst>
              <a:ext uri="{FF2B5EF4-FFF2-40B4-BE49-F238E27FC236}">
                <a16:creationId xmlns:a16="http://schemas.microsoft.com/office/drawing/2014/main" xmlns="" id="{08DC8CD7-FF15-47B1-96C2-1D664708BA4D}"/>
              </a:ext>
            </a:extLst>
          </p:cNvPr>
          <p:cNvCxnSpPr>
            <a:cxnSpLocks/>
            <a:stCxn id="29" idx="1"/>
          </p:cNvCxnSpPr>
          <p:nvPr/>
        </p:nvCxnSpPr>
        <p:spPr>
          <a:xfrm rot="10800000">
            <a:off x="2075158" y="2056146"/>
            <a:ext cx="476849" cy="27991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xmlns="" id="{4E8F9D61-E9F1-4159-9410-6EA6E0898A8D}"/>
              </a:ext>
            </a:extLst>
          </p:cNvPr>
          <p:cNvSpPr txBox="1"/>
          <p:nvPr/>
        </p:nvSpPr>
        <p:spPr>
          <a:xfrm>
            <a:off x="2083354" y="4559805"/>
            <a:ext cx="494046" cy="246221"/>
          </a:xfrm>
          <a:prstGeom prst="rect">
            <a:avLst/>
          </a:prstGeom>
          <a:noFill/>
        </p:spPr>
        <p:txBody>
          <a:bodyPr wrap="none" rtlCol="0">
            <a:spAutoFit/>
          </a:bodyPr>
          <a:lstStyle/>
          <a:p>
            <a:r>
              <a:rPr kumimoji="1" lang="en-US" altLang="ja-JP" sz="1000" dirty="0">
                <a:latin typeface="+mn-ea"/>
              </a:rPr>
              <a:t>error</a:t>
            </a:r>
            <a:endParaRPr kumimoji="1" lang="ja-JP" altLang="en-US" sz="1000" dirty="0">
              <a:latin typeface="+mn-ea"/>
            </a:endParaRPr>
          </a:p>
        </p:txBody>
      </p:sp>
      <p:cxnSp>
        <p:nvCxnSpPr>
          <p:cNvPr id="28" name="Elbow Connector 27"/>
          <p:cNvCxnSpPr>
            <a:stCxn id="99" idx="2"/>
            <a:endCxn id="7" idx="1"/>
          </p:cNvCxnSpPr>
          <p:nvPr/>
        </p:nvCxnSpPr>
        <p:spPr>
          <a:xfrm rot="16200000" flipH="1">
            <a:off x="3882591" y="1365774"/>
            <a:ext cx="333115" cy="172887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66" idx="1"/>
          </p:cNvCxnSpPr>
          <p:nvPr/>
        </p:nvCxnSpPr>
        <p:spPr>
          <a:xfrm flipH="1" flipV="1">
            <a:off x="4536127" y="1502277"/>
            <a:ext cx="3310893" cy="19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7" idx="2"/>
            <a:endCxn id="29" idx="3"/>
          </p:cNvCxnSpPr>
          <p:nvPr/>
        </p:nvCxnSpPr>
        <p:spPr>
          <a:xfrm rot="5400000">
            <a:off x="3672908" y="2845726"/>
            <a:ext cx="2152239" cy="18669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 idx="2"/>
            <a:endCxn id="99" idx="0"/>
          </p:cNvCxnSpPr>
          <p:nvPr/>
        </p:nvCxnSpPr>
        <p:spPr>
          <a:xfrm>
            <a:off x="3183779" y="781605"/>
            <a:ext cx="932" cy="426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p:cNvCxnSpPr>
            <a:stCxn id="7" idx="0"/>
          </p:cNvCxnSpPr>
          <p:nvPr/>
        </p:nvCxnSpPr>
        <p:spPr>
          <a:xfrm rot="16200000" flipV="1">
            <a:off x="4820075" y="1228006"/>
            <a:ext cx="578490" cy="114638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テキスト ボックス 50">
            <a:extLst>
              <a:ext uri="{FF2B5EF4-FFF2-40B4-BE49-F238E27FC236}">
                <a16:creationId xmlns:a16="http://schemas.microsoft.com/office/drawing/2014/main" xmlns="" id="{EC46A763-4DAB-4498-A731-AD18BD8A0213}"/>
              </a:ext>
            </a:extLst>
          </p:cNvPr>
          <p:cNvSpPr txBox="1"/>
          <p:nvPr/>
        </p:nvSpPr>
        <p:spPr>
          <a:xfrm>
            <a:off x="5640327" y="2742587"/>
            <a:ext cx="451507" cy="246221"/>
          </a:xfrm>
          <a:prstGeom prst="rect">
            <a:avLst/>
          </a:prstGeom>
          <a:noFill/>
        </p:spPr>
        <p:txBody>
          <a:bodyPr wrap="square" rtlCol="0">
            <a:spAutoFit/>
          </a:bodyPr>
          <a:lstStyle/>
          <a:p>
            <a:r>
              <a:rPr kumimoji="1" lang="en-US" altLang="ja-JP" sz="1000" dirty="0">
                <a:latin typeface="+mn-ea"/>
              </a:rPr>
              <a:t>yes</a:t>
            </a:r>
            <a:endParaRPr kumimoji="1" lang="ja-JP" altLang="en-US" sz="1000" dirty="0">
              <a:latin typeface="+mn-ea"/>
            </a:endParaRPr>
          </a:p>
        </p:txBody>
      </p:sp>
      <p:sp>
        <p:nvSpPr>
          <p:cNvPr id="95" name="テキスト ボックス 50">
            <a:extLst>
              <a:ext uri="{FF2B5EF4-FFF2-40B4-BE49-F238E27FC236}">
                <a16:creationId xmlns:a16="http://schemas.microsoft.com/office/drawing/2014/main" xmlns="" id="{EC46A763-4DAB-4498-A731-AD18BD8A0213}"/>
              </a:ext>
            </a:extLst>
          </p:cNvPr>
          <p:cNvSpPr txBox="1"/>
          <p:nvPr/>
        </p:nvSpPr>
        <p:spPr>
          <a:xfrm>
            <a:off x="5662724" y="1736369"/>
            <a:ext cx="451507" cy="246221"/>
          </a:xfrm>
          <a:prstGeom prst="rect">
            <a:avLst/>
          </a:prstGeom>
          <a:noFill/>
        </p:spPr>
        <p:txBody>
          <a:bodyPr wrap="square" rtlCol="0">
            <a:spAutoFit/>
          </a:bodyPr>
          <a:lstStyle/>
          <a:p>
            <a:r>
              <a:rPr kumimoji="1" lang="en-US" altLang="ja-JP" sz="1000" dirty="0">
                <a:latin typeface="+mn-ea"/>
              </a:rPr>
              <a:t>no</a:t>
            </a:r>
            <a:endParaRPr kumimoji="1" lang="ja-JP" altLang="en-US" sz="1000" dirty="0">
              <a:latin typeface="+mn-ea"/>
            </a:endParaRPr>
          </a:p>
        </p:txBody>
      </p:sp>
      <p:sp>
        <p:nvSpPr>
          <p:cNvPr id="62" name="テキスト ボックス 77">
            <a:extLst>
              <a:ext uri="{FF2B5EF4-FFF2-40B4-BE49-F238E27FC236}">
                <a16:creationId xmlns:a16="http://schemas.microsoft.com/office/drawing/2014/main" xmlns="" id="{97C04645-6110-41DF-A5B1-5821DD9207A8}"/>
              </a:ext>
            </a:extLst>
          </p:cNvPr>
          <p:cNvSpPr txBox="1"/>
          <p:nvPr/>
        </p:nvSpPr>
        <p:spPr>
          <a:xfrm>
            <a:off x="7050104" y="4597273"/>
            <a:ext cx="3046027" cy="246221"/>
          </a:xfrm>
          <a:prstGeom prst="rect">
            <a:avLst/>
          </a:prstGeom>
          <a:noFill/>
        </p:spPr>
        <p:txBody>
          <a:bodyPr wrap="none" rtlCol="0">
            <a:spAutoFit/>
          </a:bodyPr>
          <a:lstStyle/>
          <a:p>
            <a:r>
              <a:rPr kumimoji="1" lang="en-US" altLang="ja-JP" sz="1000" dirty="0">
                <a:latin typeface="+mn-ea"/>
              </a:rPr>
              <a:t>iOS: Can’t stop the process by program code.</a:t>
            </a:r>
          </a:p>
        </p:txBody>
      </p:sp>
    </p:spTree>
    <p:extLst>
      <p:ext uri="{BB962C8B-B14F-4D97-AF65-F5344CB8AC3E}">
        <p14:creationId xmlns:p14="http://schemas.microsoft.com/office/powerpoint/2010/main" val="56374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CDAB6A42-23A9-4597-BF43-45F38894FDD2}"/>
              </a:ext>
            </a:extLst>
          </p:cNvPr>
          <p:cNvSpPr>
            <a:spLocks noGrp="1"/>
          </p:cNvSpPr>
          <p:nvPr>
            <p:ph type="title"/>
          </p:nvPr>
        </p:nvSpPr>
        <p:spPr/>
        <p:txBody>
          <a:bodyPr/>
          <a:lstStyle/>
          <a:p>
            <a:r>
              <a:rPr kumimoji="1" lang="en-US" altLang="ja-JP" dirty="0"/>
              <a:t>4. DynamoDB</a:t>
            </a:r>
            <a:r>
              <a:rPr kumimoji="1" lang="ja-JP" altLang="en-US" dirty="0"/>
              <a:t>の場合のレイアウト</a:t>
            </a:r>
          </a:p>
        </p:txBody>
      </p:sp>
      <p:sp>
        <p:nvSpPr>
          <p:cNvPr id="3" name="コンテンツ プレースホルダー 2">
            <a:extLst>
              <a:ext uri="{FF2B5EF4-FFF2-40B4-BE49-F238E27FC236}">
                <a16:creationId xmlns:a16="http://schemas.microsoft.com/office/drawing/2014/main" xmlns="" id="{3BB96339-2B8C-4944-8F47-19CC5C20828B}"/>
              </a:ext>
            </a:extLst>
          </p:cNvPr>
          <p:cNvSpPr>
            <a:spLocks noGrp="1"/>
          </p:cNvSpPr>
          <p:nvPr>
            <p:ph idx="1"/>
          </p:nvPr>
        </p:nvSpPr>
        <p:spPr>
          <a:xfrm>
            <a:off x="275149" y="548856"/>
            <a:ext cx="5588323" cy="424169"/>
          </a:xfrm>
        </p:spPr>
        <p:txBody>
          <a:bodyPr/>
          <a:lstStyle/>
          <a:p>
            <a:r>
              <a:rPr kumimoji="1" lang="ja-JP" altLang="en-US" dirty="0"/>
              <a:t>テーブルレイアウト  </a:t>
            </a:r>
            <a:r>
              <a:rPr kumimoji="1" lang="en-US" altLang="ja-JP" dirty="0"/>
              <a:t>msaralubum</a:t>
            </a:r>
            <a:endParaRPr kumimoji="1" lang="ja-JP" altLang="en-US" dirty="0"/>
          </a:p>
        </p:txBody>
      </p:sp>
      <p:sp>
        <p:nvSpPr>
          <p:cNvPr id="4" name="スライド番号プレースホルダー 3">
            <a:extLst>
              <a:ext uri="{FF2B5EF4-FFF2-40B4-BE49-F238E27FC236}">
                <a16:creationId xmlns:a16="http://schemas.microsoft.com/office/drawing/2014/main" xmlns="" id="{41AEAA8A-8551-4145-9078-109FFCC7ADFB}"/>
              </a:ext>
            </a:extLst>
          </p:cNvPr>
          <p:cNvSpPr>
            <a:spLocks noGrp="1"/>
          </p:cNvSpPr>
          <p:nvPr>
            <p:ph type="sldNum" sz="quarter" idx="12"/>
          </p:nvPr>
        </p:nvSpPr>
        <p:spPr/>
        <p:txBody>
          <a:bodyPr/>
          <a:lstStyle/>
          <a:p>
            <a:fld id="{FC7FC04C-4975-46EC-A609-F7DE0D5B1B51}" type="slidenum">
              <a:rPr kumimoji="1" lang="ja-JP" altLang="en-US" smtClean="0"/>
              <a:pPr/>
              <a:t>7</a:t>
            </a:fld>
            <a:endParaRPr kumimoji="1" lang="ja-JP" altLang="en-US" dirty="0"/>
          </a:p>
        </p:txBody>
      </p:sp>
      <p:sp>
        <p:nvSpPr>
          <p:cNvPr id="25" name="テキスト ボックス 24">
            <a:extLst>
              <a:ext uri="{FF2B5EF4-FFF2-40B4-BE49-F238E27FC236}">
                <a16:creationId xmlns:a16="http://schemas.microsoft.com/office/drawing/2014/main" xmlns="" id="{5992B7A6-01C9-4613-82B1-9D3F0E43DD77}"/>
              </a:ext>
            </a:extLst>
          </p:cNvPr>
          <p:cNvSpPr txBox="1"/>
          <p:nvPr/>
        </p:nvSpPr>
        <p:spPr>
          <a:xfrm>
            <a:off x="593021" y="4629719"/>
            <a:ext cx="11005958" cy="1569660"/>
          </a:xfrm>
          <a:prstGeom prst="rect">
            <a:avLst/>
          </a:prstGeom>
          <a:noFill/>
        </p:spPr>
        <p:txBody>
          <a:bodyPr wrap="square" rtlCol="0">
            <a:spAutoFit/>
          </a:bodyPr>
          <a:lstStyle/>
          <a:p>
            <a:r>
              <a:rPr kumimoji="1" lang="en-US" altLang="ja-JP" sz="1200" dirty="0"/>
              <a:t>【movieID</a:t>
            </a:r>
            <a:r>
              <a:rPr kumimoji="1" lang="ja-JP" altLang="en-US" sz="1200" dirty="0"/>
              <a:t>の作り方</a:t>
            </a:r>
            <a:r>
              <a:rPr kumimoji="1" lang="en-US" altLang="ja-JP" sz="1200" dirty="0"/>
              <a:t>】</a:t>
            </a:r>
            <a:br>
              <a:rPr kumimoji="1" lang="en-US" altLang="ja-JP" sz="1200" dirty="0"/>
            </a:br>
            <a:endParaRPr kumimoji="1" lang="en-US" altLang="ja-JP" sz="1200" dirty="0"/>
          </a:p>
          <a:p>
            <a:r>
              <a:rPr kumimoji="1" lang="en-US" altLang="ja-JP" sz="1200" dirty="0" smtClean="0"/>
              <a:t>movieId </a:t>
            </a:r>
            <a:r>
              <a:rPr kumimoji="1" lang="en-US" altLang="ja-JP" sz="1200" dirty="0"/>
              <a:t>:  ‘X’+  Hash</a:t>
            </a:r>
            <a:r>
              <a:rPr kumimoji="1" lang="ja-JP" altLang="en-US" sz="1200" dirty="0"/>
              <a:t>値</a:t>
            </a:r>
            <a:endParaRPr kumimoji="1" lang="en-US" altLang="ja-JP" sz="1200" dirty="0"/>
          </a:p>
          <a:p>
            <a:r>
              <a:rPr kumimoji="1" lang="en-US" altLang="ja-JP" sz="1200" dirty="0"/>
              <a:t>  ※ Hash</a:t>
            </a:r>
            <a:r>
              <a:rPr kumimoji="1" lang="ja-JP" altLang="en-US" sz="1200" dirty="0"/>
              <a:t>値の作り方</a:t>
            </a:r>
            <a:r>
              <a:rPr kumimoji="1" lang="en-US" altLang="ja-JP" sz="1200" dirty="0"/>
              <a:t/>
            </a:r>
            <a:br>
              <a:rPr kumimoji="1" lang="en-US" altLang="ja-JP" sz="1200" dirty="0"/>
            </a:br>
            <a:r>
              <a:rPr kumimoji="1" lang="en-US" altLang="ja-JP" sz="1200" dirty="0"/>
              <a:t>     </a:t>
            </a:r>
            <a:r>
              <a:rPr kumimoji="1" lang="ja-JP" altLang="en-US" sz="1200" dirty="0"/>
              <a:t>作成日付時間＋</a:t>
            </a:r>
            <a:r>
              <a:rPr kumimoji="1" lang="en-US" altLang="ja-JP" sz="1200" dirty="0"/>
              <a:t>A</a:t>
            </a:r>
            <a:r>
              <a:rPr kumimoji="1" lang="ja-JP" altLang="en-US" sz="1200" dirty="0"/>
              <a:t>＋</a:t>
            </a:r>
            <a:r>
              <a:rPr kumimoji="1" lang="en-US" altLang="ja-JP" sz="1200" dirty="0"/>
              <a:t>########(8</a:t>
            </a:r>
            <a:r>
              <a:rPr kumimoji="1" lang="ja-JP" altLang="en-US" sz="1200" dirty="0"/>
              <a:t>桁）＋</a:t>
            </a:r>
            <a:r>
              <a:rPr kumimoji="1" lang="en-US" altLang="ja-JP" sz="1200" dirty="0"/>
              <a:t>I +####</a:t>
            </a:r>
            <a:r>
              <a:rPr kumimoji="1" lang="ja-JP" altLang="en-US" sz="1200" dirty="0"/>
              <a:t>（</a:t>
            </a:r>
            <a:r>
              <a:rPr kumimoji="1" lang="en-US" altLang="ja-JP" sz="1200" dirty="0"/>
              <a:t>4</a:t>
            </a:r>
            <a:r>
              <a:rPr kumimoji="1" lang="ja-JP" altLang="en-US" sz="1200" dirty="0"/>
              <a:t>桁）例： </a:t>
            </a:r>
            <a:r>
              <a:rPr kumimoji="1" lang="en-US" altLang="ja-JP" sz="1200" dirty="0"/>
              <a:t>201910071328A13100018I0001 SHA1</a:t>
            </a:r>
            <a:br>
              <a:rPr kumimoji="1" lang="en-US" altLang="ja-JP" sz="1200" dirty="0"/>
            </a:br>
            <a:r>
              <a:rPr kumimoji="1" lang="en-US" altLang="ja-JP" sz="1200" dirty="0"/>
              <a:t/>
            </a:r>
            <a:br>
              <a:rPr kumimoji="1" lang="en-US" altLang="ja-JP" sz="1200" dirty="0"/>
            </a:br>
            <a:r>
              <a:rPr lang="en-US" altLang="ja-JP" sz="1200" dirty="0">
                <a:hlinkClick r:id="rId2"/>
              </a:rPr>
              <a:t>https://tool-taro.com/hash/</a:t>
            </a:r>
            <a:r>
              <a:rPr lang="en-US" altLang="ja-JP" sz="1200" dirty="0"/>
              <a:t/>
            </a:r>
            <a:br>
              <a:rPr lang="en-US" altLang="ja-JP" sz="1200" dirty="0"/>
            </a:br>
            <a:endParaRPr kumimoji="1" lang="en-US" altLang="ja-JP" sz="1200" dirty="0"/>
          </a:p>
        </p:txBody>
      </p:sp>
      <p:sp>
        <p:nvSpPr>
          <p:cNvPr id="12" name="正方形/長方形 11">
            <a:extLst>
              <a:ext uri="{FF2B5EF4-FFF2-40B4-BE49-F238E27FC236}">
                <a16:creationId xmlns:a16="http://schemas.microsoft.com/office/drawing/2014/main" xmlns="" id="{3CA4D203-F9AA-44B4-A844-2C303D5DA45E}"/>
              </a:ext>
            </a:extLst>
          </p:cNvPr>
          <p:cNvSpPr/>
          <p:nvPr/>
        </p:nvSpPr>
        <p:spPr>
          <a:xfrm>
            <a:off x="551208" y="931897"/>
            <a:ext cx="11219614" cy="3231654"/>
          </a:xfrm>
          <a:prstGeom prst="rect">
            <a:avLst/>
          </a:prstGeom>
        </p:spPr>
        <p:txBody>
          <a:bodyPr wrap="square">
            <a:spAutoFit/>
          </a:bodyPr>
          <a:lstStyle/>
          <a:p>
            <a:r>
              <a:rPr lang="en-US" altLang="ja-JP" sz="1200" dirty="0"/>
              <a:t>{</a:t>
            </a:r>
          </a:p>
          <a:p>
            <a:r>
              <a:rPr lang="en-US" altLang="ja-JP" sz="1200" dirty="0"/>
              <a:t>    “albumid”: &lt;</a:t>
            </a:r>
            <a:r>
              <a:rPr lang="ja-JP" altLang="en-US" sz="1200" dirty="0"/>
              <a:t>アルバム</a:t>
            </a:r>
            <a:r>
              <a:rPr lang="en-US" altLang="ja-JP" sz="1200" dirty="0"/>
              <a:t>ID&gt;,     </a:t>
            </a:r>
            <a:br>
              <a:rPr lang="en-US" altLang="ja-JP" sz="1200" dirty="0"/>
            </a:br>
            <a:r>
              <a:rPr lang="en-US" altLang="ja-JP" sz="1200" dirty="0"/>
              <a:t>                ※</a:t>
            </a:r>
            <a:r>
              <a:rPr lang="ja-JP" altLang="en-US" sz="1200" dirty="0"/>
              <a:t>都道府県</a:t>
            </a:r>
            <a:r>
              <a:rPr lang="en-US" altLang="ja-JP" sz="1200" dirty="0"/>
              <a:t>CD</a:t>
            </a:r>
            <a:r>
              <a:rPr lang="ja-JP" altLang="en-US" sz="1200" dirty="0"/>
              <a:t>＋分類＋</a:t>
            </a:r>
            <a:r>
              <a:rPr lang="en-US" altLang="ja-JP" sz="1200" dirty="0"/>
              <a:t>4</a:t>
            </a:r>
            <a:r>
              <a:rPr lang="ja-JP" altLang="en-US" sz="1200" dirty="0"/>
              <a:t>桁＋</a:t>
            </a:r>
            <a:r>
              <a:rPr lang="en-US" altLang="ja-JP" sz="1200" dirty="0"/>
              <a:t>Check Digit   </a:t>
            </a:r>
            <a:r>
              <a:rPr lang="ja-JP" altLang="en-US" sz="1200" dirty="0"/>
              <a:t>（</a:t>
            </a:r>
            <a:r>
              <a:rPr lang="en-US" altLang="ja-JP" sz="1200" dirty="0"/>
              <a:t>JAN</a:t>
            </a:r>
            <a:r>
              <a:rPr lang="ja-JP" altLang="en-US" sz="1200" dirty="0"/>
              <a:t>短縮コード）</a:t>
            </a:r>
            <a:r>
              <a:rPr lang="en-US" altLang="ja-JP" sz="1200" dirty="0">
                <a:hlinkClick r:id="rId3"/>
              </a:rPr>
              <a:t> https://barcode-place.azurewebsites.net/Barcode/jan</a:t>
            </a:r>
            <a:r>
              <a:rPr lang="en-US" altLang="ja-JP" sz="1200" dirty="0"/>
              <a:t> </a:t>
            </a:r>
            <a:br>
              <a:rPr lang="en-US" altLang="ja-JP" sz="1200" dirty="0"/>
            </a:br>
            <a:r>
              <a:rPr lang="en-US" altLang="ja-JP" sz="1200" dirty="0"/>
              <a:t>                   </a:t>
            </a:r>
            <a:r>
              <a:rPr kumimoji="1" lang="ja-JP" altLang="en-US" sz="1200" dirty="0"/>
              <a:t>分類  </a:t>
            </a:r>
            <a:r>
              <a:rPr kumimoji="1" lang="en-US" altLang="ja-JP" sz="1200" dirty="0"/>
              <a:t>1: </a:t>
            </a:r>
            <a:r>
              <a:rPr kumimoji="1" lang="ja-JP" altLang="en-US" sz="1200" dirty="0"/>
              <a:t>幼稚園、保育園  </a:t>
            </a:r>
            <a:r>
              <a:rPr kumimoji="1" lang="en-US" altLang="ja-JP" sz="1200" dirty="0"/>
              <a:t>2: </a:t>
            </a:r>
            <a:r>
              <a:rPr kumimoji="1" lang="ja-JP" altLang="en-US" sz="1200" dirty="0"/>
              <a:t>小学校  </a:t>
            </a:r>
            <a:r>
              <a:rPr kumimoji="1" lang="en-US" altLang="ja-JP" sz="1200" dirty="0"/>
              <a:t>3: </a:t>
            </a:r>
            <a:r>
              <a:rPr kumimoji="1" lang="ja-JP" altLang="en-US" sz="1200" dirty="0"/>
              <a:t>中学校 </a:t>
            </a:r>
            <a:r>
              <a:rPr kumimoji="1" lang="en-US" altLang="ja-JP" sz="1200" dirty="0"/>
              <a:t>4: </a:t>
            </a:r>
            <a:r>
              <a:rPr kumimoji="1" lang="ja-JP" altLang="en-US" sz="1200" dirty="0"/>
              <a:t>高等学校 </a:t>
            </a:r>
            <a:r>
              <a:rPr kumimoji="1" lang="en-US" altLang="ja-JP" sz="1200" dirty="0"/>
              <a:t>5: </a:t>
            </a:r>
            <a:r>
              <a:rPr kumimoji="1" lang="ja-JP" altLang="en-US" sz="1200" dirty="0"/>
              <a:t>大学 </a:t>
            </a:r>
            <a:r>
              <a:rPr kumimoji="1" lang="en-US" altLang="ja-JP" sz="1200" dirty="0"/>
              <a:t>6: </a:t>
            </a:r>
            <a:r>
              <a:rPr kumimoji="1" lang="ja-JP" altLang="en-US" sz="1200" dirty="0"/>
              <a:t>高専、専門学校など </a:t>
            </a:r>
            <a:r>
              <a:rPr kumimoji="1" lang="en-US" altLang="ja-JP" sz="1200" dirty="0"/>
              <a:t>9: </a:t>
            </a:r>
            <a:r>
              <a:rPr kumimoji="1" lang="ja-JP" altLang="en-US" sz="1200" dirty="0"/>
              <a:t>その他 </a:t>
            </a:r>
            <a:endParaRPr lang="en-US" altLang="ja-JP" sz="1200" dirty="0"/>
          </a:p>
          <a:p>
            <a:r>
              <a:rPr lang="en-US" altLang="ja-JP" sz="1200" dirty="0"/>
              <a:t>    “description": &lt;Message&gt;,</a:t>
            </a:r>
          </a:p>
          <a:p>
            <a:r>
              <a:rPr lang="en-US" altLang="ja-JP" sz="1200" dirty="0"/>
              <a:t>    "data": {</a:t>
            </a:r>
          </a:p>
          <a:p>
            <a:r>
              <a:rPr lang="en-US" altLang="ja-JP" sz="1200" dirty="0"/>
              <a:t>        “xml_file”: &lt;URL to download xml file&gt;,  ※</a:t>
            </a:r>
            <a:r>
              <a:rPr lang="ja-JP" altLang="en-US" sz="1200" dirty="0"/>
              <a:t>マッチ画像のメタ情報</a:t>
            </a:r>
            <a:endParaRPr lang="en-US" altLang="ja-JP" sz="1200" dirty="0"/>
          </a:p>
          <a:p>
            <a:r>
              <a:rPr lang="en-US" altLang="ja-JP" sz="1200" dirty="0"/>
              <a:t>        “dat_file”: &lt;URL to download dat file&gt;,  ※ </a:t>
            </a:r>
            <a:r>
              <a:rPr lang="ja-JP" altLang="en-US" sz="1200" dirty="0"/>
              <a:t>マッチ画像</a:t>
            </a:r>
            <a:endParaRPr lang="en-US" altLang="ja-JP" sz="1200" dirty="0"/>
          </a:p>
          <a:p>
            <a:r>
              <a:rPr lang="en-US" altLang="ja-JP" sz="1200" dirty="0"/>
              <a:t>    }</a:t>
            </a:r>
          </a:p>
          <a:p>
            <a:r>
              <a:rPr lang="en-US" altLang="ja-JP" sz="1200" dirty="0"/>
              <a:t>    "album": {</a:t>
            </a:r>
          </a:p>
          <a:p>
            <a:r>
              <a:rPr lang="en-US" altLang="ja-JP" sz="1200" dirty="0"/>
              <a:t>        &lt;movieId&gt;: &lt;videoURL1    base64</a:t>
            </a:r>
            <a:r>
              <a:rPr lang="ja-JP" altLang="en-US" sz="1200" dirty="0"/>
              <a:t>でエンコードして格納</a:t>
            </a:r>
            <a:r>
              <a:rPr lang="en-US" altLang="ja-JP" sz="1200" dirty="0"/>
              <a:t>&gt;,</a:t>
            </a:r>
          </a:p>
          <a:p>
            <a:r>
              <a:rPr lang="en-US" altLang="ja-JP" sz="1200" dirty="0"/>
              <a:t>        </a:t>
            </a:r>
            <a:r>
              <a:rPr lang="en-US" altLang="ja-JP" sz="1200" dirty="0" smtClean="0"/>
              <a:t>&lt;movieId</a:t>
            </a:r>
            <a:r>
              <a:rPr lang="en-US" altLang="ja-JP" sz="1200" dirty="0"/>
              <a:t>&gt;: &lt;videoURL2&gt;,</a:t>
            </a:r>
          </a:p>
          <a:p>
            <a:r>
              <a:rPr lang="en-US" altLang="ja-JP" sz="1200" dirty="0"/>
              <a:t>        </a:t>
            </a:r>
            <a:r>
              <a:rPr lang="en-US" altLang="ja-JP" sz="1200" dirty="0" smtClean="0"/>
              <a:t>&lt;movieId</a:t>
            </a:r>
            <a:r>
              <a:rPr lang="en-US" altLang="ja-JP" sz="1200" dirty="0"/>
              <a:t>&gt;: &lt;videoURL3&gt;,</a:t>
            </a:r>
          </a:p>
          <a:p>
            <a:r>
              <a:rPr lang="en-US" altLang="ja-JP" sz="1200" dirty="0"/>
              <a:t>        ...</a:t>
            </a:r>
          </a:p>
          <a:p>
            <a:r>
              <a:rPr lang="en-US" altLang="ja-JP" sz="1200" dirty="0"/>
              <a:t>    },</a:t>
            </a:r>
          </a:p>
          <a:p>
            <a:r>
              <a:rPr lang="en-US" altLang="ja-JP" sz="1200" dirty="0"/>
              <a:t>    updatetime:&lt;update time&gt;    ※ </a:t>
            </a:r>
            <a:r>
              <a:rPr lang="ja-JP" altLang="en-US" sz="1200" dirty="0"/>
              <a:t>書式 </a:t>
            </a:r>
            <a:r>
              <a:rPr lang="en-US" altLang="ja-JP" sz="1200" dirty="0"/>
              <a:t>ISO8601</a:t>
            </a:r>
            <a:r>
              <a:rPr lang="ja-JP" altLang="en-US" sz="1200" dirty="0"/>
              <a:t>準拠  </a:t>
            </a:r>
            <a:r>
              <a:rPr lang="en-US" altLang="ja-JP" sz="1200" dirty="0"/>
              <a:t>2019-10-10T12:00:00+09:00</a:t>
            </a:r>
          </a:p>
          <a:p>
            <a:r>
              <a:rPr lang="en-US" altLang="ja-JP" sz="1200" dirty="0"/>
              <a:t>}</a:t>
            </a:r>
            <a:endParaRPr lang="ja-JP" altLang="en-US" sz="1200" dirty="0"/>
          </a:p>
        </p:txBody>
      </p:sp>
    </p:spTree>
    <p:extLst>
      <p:ext uri="{BB962C8B-B14F-4D97-AF65-F5344CB8AC3E}">
        <p14:creationId xmlns:p14="http://schemas.microsoft.com/office/powerpoint/2010/main" val="306619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CA16182-8F2F-479D-AFD4-57A601FE58A1}"/>
              </a:ext>
            </a:extLst>
          </p:cNvPr>
          <p:cNvSpPr>
            <a:spLocks noGrp="1"/>
          </p:cNvSpPr>
          <p:nvPr>
            <p:ph type="title"/>
          </p:nvPr>
        </p:nvSpPr>
        <p:spPr/>
        <p:txBody>
          <a:bodyPr/>
          <a:lstStyle/>
          <a:p>
            <a:r>
              <a:rPr kumimoji="1" lang="en-US" altLang="ja-JP" dirty="0"/>
              <a:t>5. API</a:t>
            </a:r>
            <a:r>
              <a:rPr kumimoji="1" lang="ja-JP" altLang="en-US" dirty="0"/>
              <a:t>仕様  アルバム情報を取得する</a:t>
            </a:r>
          </a:p>
        </p:txBody>
      </p:sp>
      <p:sp>
        <p:nvSpPr>
          <p:cNvPr id="3" name="コンテンツ プレースホルダー 2">
            <a:extLst>
              <a:ext uri="{FF2B5EF4-FFF2-40B4-BE49-F238E27FC236}">
                <a16:creationId xmlns:a16="http://schemas.microsoft.com/office/drawing/2014/main" xmlns="" id="{8F54490E-C386-4832-A986-B4A86095652C}"/>
              </a:ext>
            </a:extLst>
          </p:cNvPr>
          <p:cNvSpPr>
            <a:spLocks noGrp="1"/>
          </p:cNvSpPr>
          <p:nvPr>
            <p:ph idx="1"/>
          </p:nvPr>
        </p:nvSpPr>
        <p:spPr>
          <a:xfrm>
            <a:off x="344517" y="657722"/>
            <a:ext cx="11753029" cy="5867615"/>
          </a:xfrm>
        </p:spPr>
        <p:txBody>
          <a:bodyPr/>
          <a:lstStyle/>
          <a:p>
            <a:r>
              <a:rPr kumimoji="1" lang="ja-JP" altLang="en-US" dirty="0"/>
              <a:t>アルバム情報を取得する</a:t>
            </a:r>
            <a:r>
              <a:rPr lang="ja-JP" altLang="en-US" dirty="0"/>
              <a:t>。</a:t>
            </a:r>
            <a:endParaRPr lang="en-US" altLang="ja-JP" dirty="0"/>
          </a:p>
          <a:p>
            <a:r>
              <a:rPr kumimoji="1" lang="en-US" altLang="ja-JP" dirty="0"/>
              <a:t>GET  /{albumId}?downloadtime={downloadtime}</a:t>
            </a:r>
          </a:p>
          <a:p>
            <a:r>
              <a:rPr kumimoji="1" lang="en-US" altLang="ja-JP" dirty="0"/>
              <a:t>Response:</a:t>
            </a:r>
            <a:endParaRPr lang="en-US" altLang="ja-JP" dirty="0"/>
          </a:p>
          <a:p>
            <a:pPr lvl="1"/>
            <a:r>
              <a:rPr lang="en-US" altLang="ja-JP" dirty="0"/>
              <a:t>resoinseCode :</a:t>
            </a:r>
          </a:p>
          <a:p>
            <a:pPr lvl="1"/>
            <a:endParaRPr lang="en-US" altLang="ja-JP" dirty="0"/>
          </a:p>
          <a:p>
            <a:pPr lvl="1"/>
            <a:endParaRPr lang="en-US" altLang="ja-JP" dirty="0"/>
          </a:p>
          <a:p>
            <a:pPr lvl="1"/>
            <a:endParaRPr lang="en-US" altLang="ja-JP" dirty="0"/>
          </a:p>
          <a:p>
            <a:pPr lvl="1"/>
            <a:r>
              <a:rPr lang="en-US" altLang="ja-JP" dirty="0"/>
              <a:t>h</a:t>
            </a:r>
            <a:r>
              <a:rPr kumimoji="1" lang="en-US" altLang="ja-JP" dirty="0"/>
              <a:t>eadders : { </a:t>
            </a:r>
            <a:r>
              <a:rPr lang="en-US" altLang="ja-JP" dirty="0"/>
              <a:t>context-type : “application/json ; charset-=utf-8” , m</a:t>
            </a:r>
            <a:r>
              <a:rPr kumimoji="1" lang="en-US" altLang="ja-JP" dirty="0"/>
              <a:t>essage: “&lt;function message&gt;” }</a:t>
            </a:r>
          </a:p>
          <a:p>
            <a:pPr lvl="1"/>
            <a:r>
              <a:rPr lang="en-US" altLang="ja-JP" dirty="0"/>
              <a:t>body : </a:t>
            </a:r>
            <a:r>
              <a:rPr kumimoji="1" lang="en-US" altLang="ja-JP" dirty="0"/>
              <a:t/>
            </a:r>
            <a:br>
              <a:rPr kumimoji="1" lang="en-US" altLang="ja-JP" dirty="0"/>
            </a:br>
            <a:endParaRPr kumimoji="1" lang="en-US" altLang="ja-JP" dirty="0"/>
          </a:p>
          <a:p>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xmlns="" id="{D4F6385C-BDF2-4A03-A4D3-4B7EA05EFEBC}"/>
              </a:ext>
            </a:extLst>
          </p:cNvPr>
          <p:cNvSpPr>
            <a:spLocks noGrp="1"/>
          </p:cNvSpPr>
          <p:nvPr>
            <p:ph type="sldNum" sz="quarter" idx="12"/>
          </p:nvPr>
        </p:nvSpPr>
        <p:spPr/>
        <p:txBody>
          <a:bodyPr/>
          <a:lstStyle/>
          <a:p>
            <a:fld id="{FC7FC04C-4975-46EC-A609-F7DE0D5B1B51}" type="slidenum">
              <a:rPr kumimoji="1" lang="ja-JP" altLang="en-US" smtClean="0"/>
              <a:pPr/>
              <a:t>8</a:t>
            </a:fld>
            <a:endParaRPr kumimoji="1" lang="ja-JP" altLang="en-US" dirty="0"/>
          </a:p>
        </p:txBody>
      </p:sp>
      <p:sp>
        <p:nvSpPr>
          <p:cNvPr id="5" name="正方形/長方形 4">
            <a:extLst>
              <a:ext uri="{FF2B5EF4-FFF2-40B4-BE49-F238E27FC236}">
                <a16:creationId xmlns:a16="http://schemas.microsoft.com/office/drawing/2014/main" xmlns="" id="{45B3F496-7F20-4A78-9723-799156F352DA}"/>
              </a:ext>
            </a:extLst>
          </p:cNvPr>
          <p:cNvSpPr/>
          <p:nvPr/>
        </p:nvSpPr>
        <p:spPr>
          <a:xfrm>
            <a:off x="2085970" y="3736692"/>
            <a:ext cx="8886830" cy="30026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 dirty="0">
                <a:solidFill>
                  <a:schemeClr val="tx1"/>
                </a:solidFill>
              </a:rPr>
              <a:t>{</a:t>
            </a:r>
          </a:p>
          <a:p>
            <a:r>
              <a:rPr lang="en-US" altLang="ja-JP" sz="800" dirty="0">
                <a:solidFill>
                  <a:schemeClr val="tx1"/>
                </a:solidFill>
              </a:rPr>
              <a:t>    "Items": [</a:t>
            </a:r>
          </a:p>
          <a:p>
            <a:r>
              <a:rPr lang="en-US" altLang="ja-JP" sz="800" dirty="0">
                <a:solidFill>
                  <a:schemeClr val="tx1"/>
                </a:solidFill>
              </a:rPr>
              <a:t>        {</a:t>
            </a:r>
          </a:p>
          <a:p>
            <a:r>
              <a:rPr lang="en-US" altLang="ja-JP" sz="800" dirty="0">
                <a:solidFill>
                  <a:schemeClr val="tx1"/>
                </a:solidFill>
              </a:rPr>
              <a:t>            "album": {</a:t>
            </a:r>
          </a:p>
          <a:p>
            <a:r>
              <a:rPr lang="en-US" altLang="ja-JP" sz="800" dirty="0">
                <a:solidFill>
                  <a:schemeClr val="tx1"/>
                </a:solidFill>
              </a:rPr>
              <a:t>                "X7CAA8F3E0C980C38B1D3C5482DC735F4DFCD076B": "https://msar.s3-ap-northeast-1.amazonaws.com/video/AB00001/VD00004.mp4",</a:t>
            </a:r>
          </a:p>
          <a:p>
            <a:r>
              <a:rPr lang="en-US" altLang="ja-JP" sz="800" dirty="0">
                <a:solidFill>
                  <a:schemeClr val="tx1"/>
                </a:solidFill>
              </a:rPr>
              <a:t>                "X0A256C6675478FD8244DD20C9861EC716A6741BD": "https://msar.s3-ap-northeast-1.amazonaws.com/video/AB00001/VD00007.mp4",</a:t>
            </a:r>
          </a:p>
          <a:p>
            <a:r>
              <a:rPr lang="en-US" altLang="ja-JP" sz="800" dirty="0">
                <a:solidFill>
                  <a:schemeClr val="tx1"/>
                </a:solidFill>
              </a:rPr>
              <a:t>                "XD28E9A85342B8FC8F612009D202865004FE0F28D": "https://msar.s3-ap-northeast-1.amazonaws.com/video/AB00001/VD00005.mp4",</a:t>
            </a:r>
          </a:p>
          <a:p>
            <a:r>
              <a:rPr lang="en-US" altLang="ja-JP" sz="800" dirty="0">
                <a:solidFill>
                  <a:schemeClr val="tx1"/>
                </a:solidFill>
              </a:rPr>
              <a:t>                "XF8C34F6A5DE91B8EE370C531D19508B59B6B7367": "https://msar.s3-ap-northeast-1.amazonaws.com/video/AB00001/VD00002.mp4",</a:t>
            </a:r>
          </a:p>
          <a:p>
            <a:r>
              <a:rPr lang="en-US" altLang="ja-JP" sz="800" dirty="0">
                <a:solidFill>
                  <a:schemeClr val="tx1"/>
                </a:solidFill>
              </a:rPr>
              <a:t>                "X14F3BEB8B95E6116A26727836D768DC0DBF31064": "https://msar.s3-ap-northeast-1.amazonaws.com/video/AB00001/VD00003.mp4",</a:t>
            </a:r>
          </a:p>
          <a:p>
            <a:r>
              <a:rPr lang="en-US" altLang="ja-JP" sz="800" dirty="0">
                <a:solidFill>
                  <a:schemeClr val="tx1"/>
                </a:solidFill>
              </a:rPr>
              <a:t>                "XDA5D14786773AF11FFF9642A1F3A0B294A2CAB09": "https://msar.s3-ap-northeast-1.amazonaws.com/video/AB00001/VD00001.mp4",</a:t>
            </a:r>
          </a:p>
          <a:p>
            <a:r>
              <a:rPr lang="en-US" altLang="ja-JP" sz="800" dirty="0">
                <a:solidFill>
                  <a:schemeClr val="tx1"/>
                </a:solidFill>
              </a:rPr>
              <a:t>                "X24A17914C554D5E8F5F387D27FA949AC8559D8A2": "https://msar.s3-ap-northeast-1.amazonaws.com/video/AB00001/VD00006.mp4"</a:t>
            </a:r>
          </a:p>
          <a:p>
            <a:r>
              <a:rPr lang="en-US" altLang="ja-JP" sz="800" dirty="0">
                <a:solidFill>
                  <a:schemeClr val="tx1"/>
                </a:solidFill>
              </a:rPr>
              <a:t>            },</a:t>
            </a:r>
          </a:p>
          <a:p>
            <a:r>
              <a:rPr lang="en-US" altLang="ja-JP" sz="800" dirty="0">
                <a:solidFill>
                  <a:schemeClr val="tx1"/>
                </a:solidFill>
              </a:rPr>
              <a:t>            "description": "</a:t>
            </a:r>
            <a:r>
              <a:rPr lang="ja-JP" altLang="en-US" sz="800" dirty="0">
                <a:solidFill>
                  <a:schemeClr val="tx1"/>
                </a:solidFill>
              </a:rPr>
              <a:t>テスト用アルバム</a:t>
            </a:r>
            <a:r>
              <a:rPr lang="en-US" altLang="ja-JP" sz="800" dirty="0">
                <a:solidFill>
                  <a:schemeClr val="tx1"/>
                </a:solidFill>
              </a:rPr>
              <a:t>",</a:t>
            </a:r>
          </a:p>
          <a:p>
            <a:r>
              <a:rPr lang="en-US" altLang="ja-JP" sz="800" dirty="0">
                <a:solidFill>
                  <a:schemeClr val="tx1"/>
                </a:solidFill>
              </a:rPr>
              <a:t>            "albumid": "13100018",</a:t>
            </a:r>
          </a:p>
          <a:p>
            <a:r>
              <a:rPr lang="en-US" altLang="ja-JP" sz="800" dirty="0">
                <a:solidFill>
                  <a:schemeClr val="tx1"/>
                </a:solidFill>
              </a:rPr>
              <a:t>            "data": {</a:t>
            </a:r>
          </a:p>
          <a:p>
            <a:r>
              <a:rPr lang="en-US" altLang="ja-JP" sz="800" dirty="0">
                <a:solidFill>
                  <a:schemeClr val="tx1"/>
                </a:solidFill>
              </a:rPr>
              <a:t>                "dat_file": "https://msar.s3-ap-northeast-1.amazonaws.com/vuforia/AB00001/AB00001.dat",</a:t>
            </a:r>
          </a:p>
          <a:p>
            <a:r>
              <a:rPr lang="en-US" altLang="ja-JP" sz="800" dirty="0">
                <a:solidFill>
                  <a:schemeClr val="tx1"/>
                </a:solidFill>
              </a:rPr>
              <a:t>                "xml_file": "https://msar.s3-ap-northeast-1.amazonaws.com/vuforia/AB00001/AB00001.xml"</a:t>
            </a:r>
          </a:p>
          <a:p>
            <a:r>
              <a:rPr lang="en-US" altLang="ja-JP" sz="800" dirty="0">
                <a:solidFill>
                  <a:schemeClr val="tx1"/>
                </a:solidFill>
              </a:rPr>
              <a:t>            },</a:t>
            </a:r>
          </a:p>
          <a:p>
            <a:r>
              <a:rPr lang="en-US" altLang="ja-JP" sz="800" dirty="0">
                <a:solidFill>
                  <a:schemeClr val="tx1"/>
                </a:solidFill>
              </a:rPr>
              <a:t>           “updatetime”:” 2019-10-10T12:09:26+09:00”</a:t>
            </a:r>
          </a:p>
          <a:p>
            <a:r>
              <a:rPr lang="en-US" altLang="ja-JP" sz="800" dirty="0">
                <a:solidFill>
                  <a:schemeClr val="tx1"/>
                </a:solidFill>
              </a:rPr>
              <a:t>        }</a:t>
            </a:r>
          </a:p>
          <a:p>
            <a:r>
              <a:rPr lang="en-US" altLang="ja-JP" sz="800" dirty="0">
                <a:solidFill>
                  <a:schemeClr val="tx1"/>
                </a:solidFill>
              </a:rPr>
              <a:t>    ],</a:t>
            </a:r>
          </a:p>
          <a:p>
            <a:r>
              <a:rPr lang="en-US" altLang="ja-JP" sz="800" dirty="0">
                <a:solidFill>
                  <a:schemeClr val="tx1"/>
                </a:solidFill>
              </a:rPr>
              <a:t>    "Count": 1,</a:t>
            </a:r>
          </a:p>
          <a:p>
            <a:r>
              <a:rPr lang="en-US" altLang="ja-JP" sz="800" dirty="0">
                <a:solidFill>
                  <a:schemeClr val="tx1"/>
                </a:solidFill>
              </a:rPr>
              <a:t>    "ScannedCount": 1</a:t>
            </a:r>
          </a:p>
          <a:p>
            <a:r>
              <a:rPr lang="en-US" altLang="ja-JP" sz="800" dirty="0">
                <a:solidFill>
                  <a:schemeClr val="tx1"/>
                </a:solidFill>
              </a:rPr>
              <a:t>}</a:t>
            </a:r>
            <a:endParaRPr kumimoji="1" lang="ja-JP" altLang="en-US" sz="800" dirty="0">
              <a:solidFill>
                <a:schemeClr val="tx1"/>
              </a:solidFill>
            </a:endParaRPr>
          </a:p>
        </p:txBody>
      </p:sp>
      <p:graphicFrame>
        <p:nvGraphicFramePr>
          <p:cNvPr id="6" name="表 6">
            <a:extLst>
              <a:ext uri="{FF2B5EF4-FFF2-40B4-BE49-F238E27FC236}">
                <a16:creationId xmlns:a16="http://schemas.microsoft.com/office/drawing/2014/main" xmlns="" id="{4D29CA9C-A0AC-4D0E-B623-E0FAB87C9136}"/>
              </a:ext>
            </a:extLst>
          </p:cNvPr>
          <p:cNvGraphicFramePr>
            <a:graphicFrameLocks noGrp="1"/>
          </p:cNvGraphicFramePr>
          <p:nvPr>
            <p:extLst>
              <p:ext uri="{D42A27DB-BD31-4B8C-83A1-F6EECF244321}">
                <p14:modId xmlns:p14="http://schemas.microsoft.com/office/powerpoint/2010/main" val="839795934"/>
              </p:ext>
            </p:extLst>
          </p:nvPr>
        </p:nvGraphicFramePr>
        <p:xfrm>
          <a:off x="2844800" y="1950720"/>
          <a:ext cx="8128000" cy="1219199"/>
        </p:xfrm>
        <a:graphic>
          <a:graphicData uri="http://schemas.openxmlformats.org/drawingml/2006/table">
            <a:tbl>
              <a:tblPr firstRow="1" bandRow="1">
                <a:tableStyleId>{69CF1AB2-1976-4502-BF36-3FF5EA218861}</a:tableStyleId>
              </a:tblPr>
              <a:tblGrid>
                <a:gridCol w="777301">
                  <a:extLst>
                    <a:ext uri="{9D8B030D-6E8A-4147-A177-3AD203B41FA5}">
                      <a16:colId xmlns:a16="http://schemas.microsoft.com/office/drawing/2014/main" xmlns="" val="625491747"/>
                    </a:ext>
                  </a:extLst>
                </a:gridCol>
                <a:gridCol w="7350699">
                  <a:extLst>
                    <a:ext uri="{9D8B030D-6E8A-4147-A177-3AD203B41FA5}">
                      <a16:colId xmlns:a16="http://schemas.microsoft.com/office/drawing/2014/main" xmlns="" val="2420633281"/>
                    </a:ext>
                  </a:extLst>
                </a:gridCol>
              </a:tblGrid>
              <a:tr h="298156">
                <a:tc>
                  <a:txBody>
                    <a:bodyPr/>
                    <a:lstStyle/>
                    <a:p>
                      <a:r>
                        <a:rPr kumimoji="1" lang="en-US" altLang="ja-JP" sz="1400" b="0" dirty="0"/>
                        <a:t>200</a:t>
                      </a:r>
                      <a:endParaRPr kumimoji="1" lang="ja-JP" altLang="en-US" sz="1400" b="0" dirty="0"/>
                    </a:p>
                  </a:txBody>
                  <a:tcPr/>
                </a:tc>
                <a:tc>
                  <a:txBody>
                    <a:bodyPr/>
                    <a:lstStyle/>
                    <a:p>
                      <a:r>
                        <a:rPr kumimoji="1" lang="en-US" altLang="ja-JP" sz="1400" b="0" dirty="0"/>
                        <a:t>OK</a:t>
                      </a:r>
                      <a:endParaRPr kumimoji="1" lang="ja-JP" altLang="en-US" sz="1400" b="0" dirty="0"/>
                    </a:p>
                  </a:txBody>
                  <a:tcPr/>
                </a:tc>
                <a:extLst>
                  <a:ext uri="{0D108BD9-81ED-4DB2-BD59-A6C34878D82A}">
                    <a16:rowId xmlns:a16="http://schemas.microsoft.com/office/drawing/2014/main" xmlns="" val="2730094838"/>
                  </a:ext>
                </a:extLst>
              </a:tr>
              <a:tr h="298156">
                <a:tc>
                  <a:txBody>
                    <a:bodyPr/>
                    <a:lstStyle/>
                    <a:p>
                      <a:r>
                        <a:rPr kumimoji="1" lang="en-US" altLang="ja-JP" sz="1400" dirty="0"/>
                        <a:t>204</a:t>
                      </a:r>
                      <a:endParaRPr kumimoji="1" lang="ja-JP" altLang="en-US" sz="1400" dirty="0"/>
                    </a:p>
                  </a:txBody>
                  <a:tcPr/>
                </a:tc>
                <a:tc>
                  <a:txBody>
                    <a:bodyPr/>
                    <a:lstStyle/>
                    <a:p>
                      <a:r>
                        <a:rPr kumimoji="1" lang="en-US" altLang="ja-JP" sz="1400" dirty="0"/>
                        <a:t>0 result</a:t>
                      </a:r>
                      <a:endParaRPr kumimoji="1" lang="ja-JP" altLang="en-US" sz="1400" dirty="0"/>
                    </a:p>
                  </a:txBody>
                  <a:tcPr/>
                </a:tc>
                <a:extLst>
                  <a:ext uri="{0D108BD9-81ED-4DB2-BD59-A6C34878D82A}">
                    <a16:rowId xmlns:a16="http://schemas.microsoft.com/office/drawing/2014/main" xmlns="" val="2260420859"/>
                  </a:ext>
                </a:extLst>
              </a:tr>
              <a:tr h="298156">
                <a:tc>
                  <a:txBody>
                    <a:bodyPr/>
                    <a:lstStyle/>
                    <a:p>
                      <a:r>
                        <a:rPr kumimoji="1" lang="en-US" altLang="ja-JP" sz="1400" dirty="0"/>
                        <a:t>304</a:t>
                      </a:r>
                      <a:endParaRPr kumimoji="1" lang="ja-JP" altLang="en-US" sz="1400" dirty="0"/>
                    </a:p>
                  </a:txBody>
                  <a:tcPr/>
                </a:tc>
                <a:tc>
                  <a:txBody>
                    <a:bodyPr/>
                    <a:lstStyle/>
                    <a:p>
                      <a:r>
                        <a:rPr kumimoji="1" lang="en-US" altLang="ja-JP" sz="1400" dirty="0"/>
                        <a:t>Not Modified</a:t>
                      </a:r>
                      <a:r>
                        <a:rPr kumimoji="1" lang="ja-JP" altLang="en-US" sz="1400" dirty="0"/>
                        <a:t> </a:t>
                      </a:r>
                      <a:r>
                        <a:rPr kumimoji="1" lang="en-US" altLang="ja-JP" sz="1400" dirty="0"/>
                        <a:t>(</a:t>
                      </a:r>
                      <a:r>
                        <a:rPr kumimoji="1" lang="ja-JP" altLang="en-US" sz="1400" dirty="0"/>
                        <a:t> </a:t>
                      </a:r>
                      <a:r>
                        <a:rPr kumimoji="1" lang="en-US" altLang="ja-JP" sz="1400" dirty="0"/>
                        <a:t>downloadtime == updatetime )</a:t>
                      </a:r>
                      <a:endParaRPr kumimoji="1" lang="ja-JP" altLang="en-US" sz="1400" dirty="0"/>
                    </a:p>
                  </a:txBody>
                  <a:tcPr/>
                </a:tc>
                <a:extLst>
                  <a:ext uri="{0D108BD9-81ED-4DB2-BD59-A6C34878D82A}">
                    <a16:rowId xmlns:a16="http://schemas.microsoft.com/office/drawing/2014/main" xmlns="" val="1340118628"/>
                  </a:ext>
                </a:extLst>
              </a:tr>
              <a:tr h="298156">
                <a:tc>
                  <a:txBody>
                    <a:bodyPr/>
                    <a:lstStyle/>
                    <a:p>
                      <a:r>
                        <a:rPr kumimoji="1" lang="en-US" altLang="ja-JP" sz="1400" dirty="0"/>
                        <a:t>400</a:t>
                      </a:r>
                      <a:endParaRPr kumimoji="1" lang="ja-JP" altLang="en-US" sz="1400" dirty="0"/>
                    </a:p>
                  </a:txBody>
                  <a:tcPr/>
                </a:tc>
                <a:tc>
                  <a:txBody>
                    <a:bodyPr/>
                    <a:lstStyle/>
                    <a:p>
                      <a:r>
                        <a:rPr kumimoji="1" lang="en-US" altLang="ja-JP" sz="1400" dirty="0"/>
                        <a:t>Input error</a:t>
                      </a:r>
                      <a:endParaRPr kumimoji="1" lang="ja-JP" altLang="en-US" sz="1400" dirty="0"/>
                    </a:p>
                  </a:txBody>
                  <a:tcPr/>
                </a:tc>
                <a:extLst>
                  <a:ext uri="{0D108BD9-81ED-4DB2-BD59-A6C34878D82A}">
                    <a16:rowId xmlns:a16="http://schemas.microsoft.com/office/drawing/2014/main" xmlns="" val="1353339895"/>
                  </a:ext>
                </a:extLst>
              </a:tr>
            </a:tbl>
          </a:graphicData>
        </a:graphic>
      </p:graphicFrame>
      <p:sp>
        <p:nvSpPr>
          <p:cNvPr id="10" name="吹き出し: 角を丸めた四角形 9">
            <a:extLst>
              <a:ext uri="{FF2B5EF4-FFF2-40B4-BE49-F238E27FC236}">
                <a16:creationId xmlns:a16="http://schemas.microsoft.com/office/drawing/2014/main" xmlns="" id="{51469C57-985A-411E-8BBA-88D8E5C534A8}"/>
              </a:ext>
            </a:extLst>
          </p:cNvPr>
          <p:cNvSpPr/>
          <p:nvPr/>
        </p:nvSpPr>
        <p:spPr>
          <a:xfrm>
            <a:off x="6918592" y="6048259"/>
            <a:ext cx="4329819" cy="477077"/>
          </a:xfrm>
          <a:prstGeom prst="wedgeRoundRectCallout">
            <a:avLst>
              <a:gd name="adj1" fmla="val 4771"/>
              <a:gd name="adj2" fmla="val -86823"/>
              <a:gd name="adj3" fmla="val 16667"/>
            </a:avLst>
          </a:prstGeom>
        </p:spPr>
        <p:style>
          <a:lnRef idx="1">
            <a:schemeClr val="accent1"/>
          </a:lnRef>
          <a:fillRef idx="2">
            <a:schemeClr val="accent1"/>
          </a:fillRef>
          <a:effectRef idx="1">
            <a:schemeClr val="accent1"/>
          </a:effectRef>
          <a:fontRef idx="minor">
            <a:schemeClr val="dk1"/>
          </a:fontRef>
        </p:style>
        <p:txBody>
          <a:bodyPr rtlCol="0" anchor="ctr"/>
          <a:lstStyle/>
          <a:p>
            <a:r>
              <a:rPr kumimoji="1" lang="en-US" altLang="ja-JP" sz="1400" dirty="0">
                <a:solidFill>
                  <a:schemeClr val="tx1"/>
                </a:solidFill>
              </a:rPr>
              <a:t>※responseCode </a:t>
            </a:r>
            <a:r>
              <a:rPr kumimoji="1" lang="ja-JP" altLang="en-US" sz="1400" dirty="0">
                <a:solidFill>
                  <a:schemeClr val="tx1"/>
                </a:solidFill>
              </a:rPr>
              <a:t>が</a:t>
            </a:r>
            <a:r>
              <a:rPr kumimoji="1" lang="en-US" altLang="ja-JP" sz="1400" dirty="0">
                <a:solidFill>
                  <a:schemeClr val="tx1"/>
                </a:solidFill>
              </a:rPr>
              <a:t>200</a:t>
            </a:r>
            <a:r>
              <a:rPr kumimoji="1" lang="ja-JP" altLang="en-US" sz="1400" dirty="0">
                <a:solidFill>
                  <a:schemeClr val="tx1"/>
                </a:solidFill>
              </a:rPr>
              <a:t>以外の時、</a:t>
            </a:r>
            <a:r>
              <a:rPr kumimoji="1" lang="en-US" altLang="ja-JP" sz="1400" dirty="0">
                <a:solidFill>
                  <a:schemeClr val="tx1"/>
                </a:solidFill>
              </a:rPr>
              <a:t>body</a:t>
            </a:r>
            <a:r>
              <a:rPr kumimoji="1" lang="ja-JP" altLang="en-US" sz="1400" dirty="0">
                <a:solidFill>
                  <a:schemeClr val="tx1"/>
                </a:solidFill>
              </a:rPr>
              <a:t>は空</a:t>
            </a:r>
            <a:endParaRPr kumimoji="1" lang="ja-JP" altLang="en-US" sz="1400" dirty="0"/>
          </a:p>
        </p:txBody>
      </p:sp>
    </p:spTree>
    <p:extLst>
      <p:ext uri="{BB962C8B-B14F-4D97-AF65-F5344CB8AC3E}">
        <p14:creationId xmlns:p14="http://schemas.microsoft.com/office/powerpoint/2010/main" val="102919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a:extLst>
              <a:ext uri="{FF2B5EF4-FFF2-40B4-BE49-F238E27FC236}">
                <a16:creationId xmlns:a16="http://schemas.microsoft.com/office/drawing/2014/main" xmlns="" id="{E188FDCE-2262-4721-A244-D2A5DFE17F63}"/>
              </a:ext>
            </a:extLst>
          </p:cNvPr>
          <p:cNvSpPr/>
          <p:nvPr/>
        </p:nvSpPr>
        <p:spPr>
          <a:xfrm>
            <a:off x="1055802" y="1715678"/>
            <a:ext cx="2903456" cy="146398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000" dirty="0">
                <a:solidFill>
                  <a:schemeClr val="tx1"/>
                </a:solidFill>
                <a:latin typeface="+mn-ea"/>
              </a:rPr>
              <a:t>Album List</a:t>
            </a:r>
            <a:endParaRPr kumimoji="1" lang="ja-JP" altLang="en-US" sz="1000" dirty="0">
              <a:solidFill>
                <a:schemeClr val="tx1"/>
              </a:solidFill>
              <a:latin typeface="+mn-ea"/>
            </a:endParaRPr>
          </a:p>
        </p:txBody>
      </p:sp>
      <p:sp>
        <p:nvSpPr>
          <p:cNvPr id="144" name="正方形/長方形 143">
            <a:extLst>
              <a:ext uri="{FF2B5EF4-FFF2-40B4-BE49-F238E27FC236}">
                <a16:creationId xmlns:a16="http://schemas.microsoft.com/office/drawing/2014/main" xmlns="" id="{D3DB8DBE-8636-4D51-BE53-FBF07CCC7599}"/>
              </a:ext>
            </a:extLst>
          </p:cNvPr>
          <p:cNvSpPr/>
          <p:nvPr/>
        </p:nvSpPr>
        <p:spPr>
          <a:xfrm>
            <a:off x="1100222" y="2281566"/>
            <a:ext cx="2783559" cy="81985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endParaRPr kumimoji="1" lang="ja-JP" altLang="en-US" sz="1000" dirty="0">
              <a:solidFill>
                <a:schemeClr val="tx1"/>
              </a:solidFill>
              <a:latin typeface="+mn-ea"/>
            </a:endParaRPr>
          </a:p>
        </p:txBody>
      </p:sp>
      <p:sp>
        <p:nvSpPr>
          <p:cNvPr id="2" name="タイトル 1">
            <a:extLst>
              <a:ext uri="{FF2B5EF4-FFF2-40B4-BE49-F238E27FC236}">
                <a16:creationId xmlns:a16="http://schemas.microsoft.com/office/drawing/2014/main" xmlns="" id="{A358F85F-650F-4ED1-BA1A-A93B2DF20E2B}"/>
              </a:ext>
            </a:extLst>
          </p:cNvPr>
          <p:cNvSpPr>
            <a:spLocks noGrp="1"/>
          </p:cNvSpPr>
          <p:nvPr>
            <p:ph type="title"/>
          </p:nvPr>
        </p:nvSpPr>
        <p:spPr>
          <a:xfrm>
            <a:off x="39370" y="41766"/>
            <a:ext cx="9439563" cy="424169"/>
          </a:xfrm>
        </p:spPr>
        <p:txBody>
          <a:bodyPr/>
          <a:lstStyle/>
          <a:p>
            <a:r>
              <a:rPr kumimoji="1" lang="en-US" altLang="ja-JP" dirty="0"/>
              <a:t>3. </a:t>
            </a:r>
            <a:r>
              <a:rPr kumimoji="1" lang="ja-JP" altLang="en-US" dirty="0"/>
              <a:t>処理フロー図</a:t>
            </a:r>
            <a:r>
              <a:rPr lang="en-US" altLang="ja-JP" dirty="0"/>
              <a:t> </a:t>
            </a:r>
            <a:r>
              <a:rPr lang="ja-JP" altLang="en-US" dirty="0"/>
              <a:t>（管理機能）</a:t>
            </a:r>
            <a:endParaRPr kumimoji="1" lang="ja-JP" altLang="en-US" dirty="0"/>
          </a:p>
        </p:txBody>
      </p:sp>
      <p:sp>
        <p:nvSpPr>
          <p:cNvPr id="4" name="スライド番号プレースホルダー 3">
            <a:extLst>
              <a:ext uri="{FF2B5EF4-FFF2-40B4-BE49-F238E27FC236}">
                <a16:creationId xmlns:a16="http://schemas.microsoft.com/office/drawing/2014/main" xmlns="" id="{A327EEBD-D061-4377-B9C1-00C57E766FAE}"/>
              </a:ext>
            </a:extLst>
          </p:cNvPr>
          <p:cNvSpPr>
            <a:spLocks noGrp="1"/>
          </p:cNvSpPr>
          <p:nvPr>
            <p:ph type="sldNum" sz="quarter" idx="12"/>
          </p:nvPr>
        </p:nvSpPr>
        <p:spPr>
          <a:xfrm>
            <a:off x="11323233" y="6525338"/>
            <a:ext cx="779767" cy="263389"/>
          </a:xfrm>
        </p:spPr>
        <p:txBody>
          <a:bodyPr/>
          <a:lstStyle/>
          <a:p>
            <a:fld id="{FC7FC04C-4975-46EC-A609-F7DE0D5B1B51}" type="slidenum">
              <a:rPr kumimoji="1" lang="ja-JP" altLang="en-US" smtClean="0"/>
              <a:pPr/>
              <a:t>9</a:t>
            </a:fld>
            <a:endParaRPr kumimoji="1" lang="ja-JP" altLang="en-US" dirty="0"/>
          </a:p>
        </p:txBody>
      </p:sp>
      <p:sp>
        <p:nvSpPr>
          <p:cNvPr id="65" name="正方形/長方形 64">
            <a:extLst>
              <a:ext uri="{FF2B5EF4-FFF2-40B4-BE49-F238E27FC236}">
                <a16:creationId xmlns:a16="http://schemas.microsoft.com/office/drawing/2014/main" xmlns="" id="{0F41632C-976B-4AB6-BCD8-24588B82666D}"/>
              </a:ext>
            </a:extLst>
          </p:cNvPr>
          <p:cNvSpPr/>
          <p:nvPr/>
        </p:nvSpPr>
        <p:spPr>
          <a:xfrm>
            <a:off x="1675318" y="1075635"/>
            <a:ext cx="1263535" cy="2244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000" dirty="0">
                <a:solidFill>
                  <a:schemeClr val="tx1"/>
                </a:solidFill>
                <a:latin typeface="+mn-ea"/>
              </a:rPr>
              <a:t>Login</a:t>
            </a:r>
            <a:endParaRPr kumimoji="1" lang="ja-JP" altLang="en-US" sz="1000" dirty="0">
              <a:solidFill>
                <a:schemeClr val="tx1"/>
              </a:solidFill>
              <a:latin typeface="+mn-ea"/>
            </a:endParaRPr>
          </a:p>
        </p:txBody>
      </p:sp>
      <p:sp>
        <p:nvSpPr>
          <p:cNvPr id="69" name="テキスト ボックス 68">
            <a:extLst>
              <a:ext uri="{FF2B5EF4-FFF2-40B4-BE49-F238E27FC236}">
                <a16:creationId xmlns:a16="http://schemas.microsoft.com/office/drawing/2014/main" xmlns="" id="{A1D338A6-3626-4EE9-A103-B5D08EF35EEA}"/>
              </a:ext>
            </a:extLst>
          </p:cNvPr>
          <p:cNvSpPr txBox="1"/>
          <p:nvPr/>
        </p:nvSpPr>
        <p:spPr>
          <a:xfrm>
            <a:off x="3430703" y="2284873"/>
            <a:ext cx="418875" cy="246221"/>
          </a:xfrm>
          <a:prstGeom prst="rect">
            <a:avLst/>
          </a:prstGeom>
          <a:noFill/>
        </p:spPr>
        <p:txBody>
          <a:bodyPr wrap="square" rtlCol="0">
            <a:spAutoFit/>
          </a:bodyPr>
          <a:lstStyle/>
          <a:p>
            <a:r>
              <a:rPr kumimoji="1" lang="en-US" altLang="ja-JP" sz="1000" u="sng" dirty="0">
                <a:solidFill>
                  <a:srgbClr val="00B0F0"/>
                </a:solidFill>
                <a:latin typeface="+mn-ea"/>
              </a:rPr>
              <a:t>Edit</a:t>
            </a:r>
          </a:p>
        </p:txBody>
      </p:sp>
      <p:sp>
        <p:nvSpPr>
          <p:cNvPr id="71" name="テキスト ボックス 70">
            <a:extLst>
              <a:ext uri="{FF2B5EF4-FFF2-40B4-BE49-F238E27FC236}">
                <a16:creationId xmlns:a16="http://schemas.microsoft.com/office/drawing/2014/main" xmlns="" id="{D0BC146D-B5B4-4529-A436-86B44E6798F3}"/>
              </a:ext>
            </a:extLst>
          </p:cNvPr>
          <p:cNvSpPr txBox="1"/>
          <p:nvPr/>
        </p:nvSpPr>
        <p:spPr>
          <a:xfrm>
            <a:off x="1172778" y="2284873"/>
            <a:ext cx="2116567" cy="246221"/>
          </a:xfrm>
          <a:prstGeom prst="rect">
            <a:avLst/>
          </a:prstGeom>
          <a:noFill/>
        </p:spPr>
        <p:txBody>
          <a:bodyPr wrap="square" rtlCol="0">
            <a:spAutoFit/>
          </a:bodyPr>
          <a:lstStyle/>
          <a:p>
            <a:r>
              <a:rPr kumimoji="1" lang="en-US" altLang="ja-JP" sz="1000" dirty="0">
                <a:latin typeface="+mn-ea"/>
              </a:rPr>
              <a:t>ID, AlbumName, Description</a:t>
            </a:r>
          </a:p>
        </p:txBody>
      </p:sp>
      <p:sp>
        <p:nvSpPr>
          <p:cNvPr id="72" name="正方形/長方形 71">
            <a:extLst>
              <a:ext uri="{FF2B5EF4-FFF2-40B4-BE49-F238E27FC236}">
                <a16:creationId xmlns:a16="http://schemas.microsoft.com/office/drawing/2014/main" xmlns="" id="{A918C3C3-67BD-4796-9D70-2DC5D82E219C}"/>
              </a:ext>
            </a:extLst>
          </p:cNvPr>
          <p:cNvSpPr/>
          <p:nvPr/>
        </p:nvSpPr>
        <p:spPr>
          <a:xfrm>
            <a:off x="4697876" y="2714360"/>
            <a:ext cx="2239116" cy="159395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000" dirty="0">
                <a:solidFill>
                  <a:schemeClr val="tx1"/>
                </a:solidFill>
                <a:latin typeface="+mn-ea"/>
              </a:rPr>
              <a:t>Album Edit</a:t>
            </a:r>
            <a:endParaRPr kumimoji="1" lang="ja-JP" altLang="en-US" sz="1000" dirty="0">
              <a:solidFill>
                <a:schemeClr val="tx1"/>
              </a:solidFill>
              <a:latin typeface="+mn-ea"/>
            </a:endParaRPr>
          </a:p>
        </p:txBody>
      </p:sp>
      <p:sp>
        <p:nvSpPr>
          <p:cNvPr id="73" name="正方形/長方形 72">
            <a:extLst>
              <a:ext uri="{FF2B5EF4-FFF2-40B4-BE49-F238E27FC236}">
                <a16:creationId xmlns:a16="http://schemas.microsoft.com/office/drawing/2014/main" xmlns="" id="{E3B8D7D8-9C08-44A2-8F34-D45A1B5A0BCF}"/>
              </a:ext>
            </a:extLst>
          </p:cNvPr>
          <p:cNvSpPr/>
          <p:nvPr/>
        </p:nvSpPr>
        <p:spPr>
          <a:xfrm>
            <a:off x="4801048" y="3421934"/>
            <a:ext cx="2039855" cy="773257"/>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000" dirty="0">
                <a:solidFill>
                  <a:schemeClr val="tx1"/>
                </a:solidFill>
                <a:latin typeface="+mn-ea"/>
              </a:rPr>
              <a:t>Marker / Movie List</a:t>
            </a:r>
            <a:endParaRPr kumimoji="1" lang="ja-JP" altLang="en-US" sz="1000" dirty="0">
              <a:solidFill>
                <a:schemeClr val="tx1"/>
              </a:solidFill>
              <a:latin typeface="+mn-ea"/>
            </a:endParaRPr>
          </a:p>
        </p:txBody>
      </p:sp>
      <p:cxnSp>
        <p:nvCxnSpPr>
          <p:cNvPr id="6" name="直線矢印コネクタ 5">
            <a:extLst>
              <a:ext uri="{FF2B5EF4-FFF2-40B4-BE49-F238E27FC236}">
                <a16:creationId xmlns:a16="http://schemas.microsoft.com/office/drawing/2014/main" xmlns="" id="{B2D435DE-1917-4CE8-8BE6-4110ED61E964}"/>
              </a:ext>
            </a:extLst>
          </p:cNvPr>
          <p:cNvCxnSpPr>
            <a:cxnSpLocks/>
            <a:stCxn id="69" idx="3"/>
            <a:endCxn id="72" idx="1"/>
          </p:cNvCxnSpPr>
          <p:nvPr/>
        </p:nvCxnSpPr>
        <p:spPr>
          <a:xfrm>
            <a:off x="3849578" y="2407984"/>
            <a:ext cx="848298" cy="1103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xmlns="" id="{84F650AB-2608-463A-A6BD-F848FA777D72}"/>
              </a:ext>
            </a:extLst>
          </p:cNvPr>
          <p:cNvSpPr txBox="1"/>
          <p:nvPr/>
        </p:nvSpPr>
        <p:spPr>
          <a:xfrm>
            <a:off x="4801048" y="3695570"/>
            <a:ext cx="1204580" cy="246221"/>
          </a:xfrm>
          <a:prstGeom prst="rect">
            <a:avLst/>
          </a:prstGeom>
          <a:noFill/>
        </p:spPr>
        <p:txBody>
          <a:bodyPr wrap="square" rtlCol="0">
            <a:spAutoFit/>
          </a:bodyPr>
          <a:lstStyle/>
          <a:p>
            <a:r>
              <a:rPr kumimoji="1" lang="en-US" altLang="ja-JP" sz="1000" dirty="0">
                <a:latin typeface="+mn-ea"/>
              </a:rPr>
              <a:t>1.  </a:t>
            </a:r>
            <a:r>
              <a:rPr kumimoji="1" lang="en-US" altLang="ja-JP" sz="1000" dirty="0" smtClean="0">
                <a:latin typeface="+mn-ea"/>
              </a:rPr>
              <a:t>Description</a:t>
            </a:r>
            <a:endParaRPr kumimoji="1" lang="en-US" altLang="ja-JP" sz="1000" dirty="0">
              <a:latin typeface="+mn-ea"/>
            </a:endParaRPr>
          </a:p>
        </p:txBody>
      </p:sp>
      <p:sp>
        <p:nvSpPr>
          <p:cNvPr id="75" name="テキスト ボックス 74">
            <a:extLst>
              <a:ext uri="{FF2B5EF4-FFF2-40B4-BE49-F238E27FC236}">
                <a16:creationId xmlns:a16="http://schemas.microsoft.com/office/drawing/2014/main" xmlns="" id="{461431F1-C53E-42DB-B5D1-40BEA4980A95}"/>
              </a:ext>
            </a:extLst>
          </p:cNvPr>
          <p:cNvSpPr txBox="1"/>
          <p:nvPr/>
        </p:nvSpPr>
        <p:spPr>
          <a:xfrm>
            <a:off x="4801048" y="3854703"/>
            <a:ext cx="1204580" cy="246221"/>
          </a:xfrm>
          <a:prstGeom prst="rect">
            <a:avLst/>
          </a:prstGeom>
          <a:noFill/>
        </p:spPr>
        <p:txBody>
          <a:bodyPr wrap="square" rtlCol="0">
            <a:spAutoFit/>
          </a:bodyPr>
          <a:lstStyle/>
          <a:p>
            <a:r>
              <a:rPr kumimoji="1" lang="en-US" altLang="ja-JP" sz="1000" dirty="0">
                <a:latin typeface="+mn-ea"/>
              </a:rPr>
              <a:t>2.  </a:t>
            </a:r>
            <a:r>
              <a:rPr kumimoji="1" lang="en-US" altLang="ja-JP" sz="1000" dirty="0" smtClean="0">
                <a:latin typeface="+mn-ea"/>
              </a:rPr>
              <a:t>Description</a:t>
            </a:r>
            <a:endParaRPr kumimoji="1" lang="en-US" altLang="ja-JP" sz="1000" dirty="0">
              <a:latin typeface="+mn-ea"/>
            </a:endParaRPr>
          </a:p>
        </p:txBody>
      </p:sp>
      <p:sp>
        <p:nvSpPr>
          <p:cNvPr id="76" name="テキスト ボックス 75">
            <a:extLst>
              <a:ext uri="{FF2B5EF4-FFF2-40B4-BE49-F238E27FC236}">
                <a16:creationId xmlns:a16="http://schemas.microsoft.com/office/drawing/2014/main" xmlns="" id="{FC855BB9-DB5E-43CB-8982-3FF6D0D869C0}"/>
              </a:ext>
            </a:extLst>
          </p:cNvPr>
          <p:cNvSpPr txBox="1"/>
          <p:nvPr/>
        </p:nvSpPr>
        <p:spPr>
          <a:xfrm>
            <a:off x="6319470" y="3731030"/>
            <a:ext cx="418875" cy="246221"/>
          </a:xfrm>
          <a:prstGeom prst="rect">
            <a:avLst/>
          </a:prstGeom>
          <a:noFill/>
        </p:spPr>
        <p:txBody>
          <a:bodyPr wrap="square" rtlCol="0">
            <a:spAutoFit/>
          </a:bodyPr>
          <a:lstStyle/>
          <a:p>
            <a:r>
              <a:rPr kumimoji="1" lang="en-US" altLang="ja-JP" sz="1000" u="sng" dirty="0">
                <a:solidFill>
                  <a:srgbClr val="00B0F0"/>
                </a:solidFill>
                <a:latin typeface="+mn-ea"/>
              </a:rPr>
              <a:t>Edit</a:t>
            </a:r>
          </a:p>
        </p:txBody>
      </p:sp>
      <p:sp>
        <p:nvSpPr>
          <p:cNvPr id="77" name="テキスト ボックス 76">
            <a:extLst>
              <a:ext uri="{FF2B5EF4-FFF2-40B4-BE49-F238E27FC236}">
                <a16:creationId xmlns:a16="http://schemas.microsoft.com/office/drawing/2014/main" xmlns="" id="{6C509FEC-16C7-4F84-A708-3B320F6C0ED6}"/>
              </a:ext>
            </a:extLst>
          </p:cNvPr>
          <p:cNvSpPr txBox="1"/>
          <p:nvPr/>
        </p:nvSpPr>
        <p:spPr>
          <a:xfrm>
            <a:off x="6319470" y="3891438"/>
            <a:ext cx="418875" cy="246221"/>
          </a:xfrm>
          <a:prstGeom prst="rect">
            <a:avLst/>
          </a:prstGeom>
          <a:noFill/>
        </p:spPr>
        <p:txBody>
          <a:bodyPr wrap="square" rtlCol="0">
            <a:spAutoFit/>
          </a:bodyPr>
          <a:lstStyle/>
          <a:p>
            <a:r>
              <a:rPr kumimoji="1" lang="en-US" altLang="ja-JP" sz="1000" u="sng" dirty="0">
                <a:solidFill>
                  <a:srgbClr val="00B0F0"/>
                </a:solidFill>
                <a:latin typeface="+mn-ea"/>
              </a:rPr>
              <a:t>Edit</a:t>
            </a:r>
          </a:p>
        </p:txBody>
      </p:sp>
      <p:sp>
        <p:nvSpPr>
          <p:cNvPr id="83" name="正方形/長方形 82">
            <a:extLst>
              <a:ext uri="{FF2B5EF4-FFF2-40B4-BE49-F238E27FC236}">
                <a16:creationId xmlns:a16="http://schemas.microsoft.com/office/drawing/2014/main" xmlns="" id="{A23368B8-FCB4-42B0-A9D5-0293E988CCC4}"/>
              </a:ext>
            </a:extLst>
          </p:cNvPr>
          <p:cNvSpPr/>
          <p:nvPr/>
        </p:nvSpPr>
        <p:spPr>
          <a:xfrm>
            <a:off x="8256767" y="2658618"/>
            <a:ext cx="2239116" cy="164969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000" dirty="0">
                <a:solidFill>
                  <a:schemeClr val="tx1"/>
                </a:solidFill>
                <a:latin typeface="+mn-ea"/>
              </a:rPr>
              <a:t>Marker / Movie Edit</a:t>
            </a:r>
            <a:endParaRPr kumimoji="1" lang="ja-JP" altLang="en-US" sz="1000" dirty="0">
              <a:solidFill>
                <a:schemeClr val="tx1"/>
              </a:solidFill>
              <a:latin typeface="+mn-ea"/>
            </a:endParaRPr>
          </a:p>
        </p:txBody>
      </p:sp>
      <p:sp>
        <p:nvSpPr>
          <p:cNvPr id="85" name="テキスト ボックス 84">
            <a:extLst>
              <a:ext uri="{FF2B5EF4-FFF2-40B4-BE49-F238E27FC236}">
                <a16:creationId xmlns:a16="http://schemas.microsoft.com/office/drawing/2014/main" xmlns="" id="{F13979B2-774F-4AC3-8BB5-7FE0F890A1A2}"/>
              </a:ext>
            </a:extLst>
          </p:cNvPr>
          <p:cNvSpPr txBox="1"/>
          <p:nvPr/>
        </p:nvSpPr>
        <p:spPr>
          <a:xfrm>
            <a:off x="8312814" y="2987995"/>
            <a:ext cx="1204580" cy="246221"/>
          </a:xfrm>
          <a:prstGeom prst="rect">
            <a:avLst/>
          </a:prstGeom>
          <a:noFill/>
        </p:spPr>
        <p:txBody>
          <a:bodyPr wrap="square" rtlCol="0">
            <a:spAutoFit/>
          </a:bodyPr>
          <a:lstStyle/>
          <a:p>
            <a:r>
              <a:rPr kumimoji="1" lang="en-US" altLang="ja-JP" sz="1000" dirty="0" smtClean="0">
                <a:latin typeface="+mn-ea"/>
              </a:rPr>
              <a:t>Description</a:t>
            </a:r>
            <a:endParaRPr kumimoji="1" lang="en-US" altLang="ja-JP" sz="1000" dirty="0">
              <a:latin typeface="+mn-ea"/>
            </a:endParaRPr>
          </a:p>
        </p:txBody>
      </p:sp>
      <p:sp>
        <p:nvSpPr>
          <p:cNvPr id="86" name="正方形/長方形 85">
            <a:extLst>
              <a:ext uri="{FF2B5EF4-FFF2-40B4-BE49-F238E27FC236}">
                <a16:creationId xmlns:a16="http://schemas.microsoft.com/office/drawing/2014/main" xmlns="" id="{AA1DC4F2-406B-4586-BF04-D0F9B6B5BDBD}"/>
              </a:ext>
            </a:extLst>
          </p:cNvPr>
          <p:cNvSpPr/>
          <p:nvPr/>
        </p:nvSpPr>
        <p:spPr>
          <a:xfrm>
            <a:off x="8455414" y="3275948"/>
            <a:ext cx="812799" cy="64586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000" dirty="0">
                <a:solidFill>
                  <a:schemeClr val="tx1"/>
                </a:solidFill>
                <a:latin typeface="+mn-ea"/>
              </a:rPr>
              <a:t>Marker</a:t>
            </a:r>
            <a:endParaRPr kumimoji="1" lang="ja-JP" altLang="en-US" sz="1000" dirty="0">
              <a:solidFill>
                <a:schemeClr val="tx1"/>
              </a:solidFill>
              <a:latin typeface="+mn-ea"/>
            </a:endParaRPr>
          </a:p>
        </p:txBody>
      </p:sp>
      <p:sp>
        <p:nvSpPr>
          <p:cNvPr id="87" name="正方形/長方形 86">
            <a:extLst>
              <a:ext uri="{FF2B5EF4-FFF2-40B4-BE49-F238E27FC236}">
                <a16:creationId xmlns:a16="http://schemas.microsoft.com/office/drawing/2014/main" xmlns="" id="{ED364410-254E-4B87-B4C4-A66CDAA47764}"/>
              </a:ext>
            </a:extLst>
          </p:cNvPr>
          <p:cNvSpPr/>
          <p:nvPr/>
        </p:nvSpPr>
        <p:spPr>
          <a:xfrm>
            <a:off x="9466549" y="3311642"/>
            <a:ext cx="812799" cy="64586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000" dirty="0">
                <a:solidFill>
                  <a:schemeClr val="tx1"/>
                </a:solidFill>
                <a:latin typeface="+mn-ea"/>
              </a:rPr>
              <a:t>Movie</a:t>
            </a:r>
            <a:endParaRPr kumimoji="1" lang="ja-JP" altLang="en-US" sz="1000" dirty="0">
              <a:solidFill>
                <a:schemeClr val="tx1"/>
              </a:solidFill>
              <a:latin typeface="+mn-ea"/>
            </a:endParaRPr>
          </a:p>
        </p:txBody>
      </p:sp>
      <p:sp>
        <p:nvSpPr>
          <p:cNvPr id="88" name="テキスト ボックス 87">
            <a:extLst>
              <a:ext uri="{FF2B5EF4-FFF2-40B4-BE49-F238E27FC236}">
                <a16:creationId xmlns:a16="http://schemas.microsoft.com/office/drawing/2014/main" xmlns="" id="{BD4F4389-2AC8-406C-9259-265910420DA1}"/>
              </a:ext>
            </a:extLst>
          </p:cNvPr>
          <p:cNvSpPr txBox="1"/>
          <p:nvPr/>
        </p:nvSpPr>
        <p:spPr>
          <a:xfrm>
            <a:off x="9839718" y="4034932"/>
            <a:ext cx="656165" cy="246221"/>
          </a:xfrm>
          <a:prstGeom prst="rect">
            <a:avLst/>
          </a:prstGeom>
          <a:noFill/>
        </p:spPr>
        <p:txBody>
          <a:bodyPr wrap="square" rtlCol="0">
            <a:spAutoFit/>
          </a:bodyPr>
          <a:lstStyle/>
          <a:p>
            <a:r>
              <a:rPr kumimoji="1" lang="en-US" altLang="ja-JP" sz="1000" u="sng" dirty="0">
                <a:solidFill>
                  <a:srgbClr val="00B0F0"/>
                </a:solidFill>
                <a:latin typeface="+mn-ea"/>
              </a:rPr>
              <a:t>Save</a:t>
            </a:r>
          </a:p>
        </p:txBody>
      </p:sp>
      <p:sp>
        <p:nvSpPr>
          <p:cNvPr id="89" name="テキスト ボックス 88">
            <a:extLst>
              <a:ext uri="{FF2B5EF4-FFF2-40B4-BE49-F238E27FC236}">
                <a16:creationId xmlns:a16="http://schemas.microsoft.com/office/drawing/2014/main" xmlns="" id="{AC2119DC-6A60-4BCA-A8B9-71FEF69BE61F}"/>
              </a:ext>
            </a:extLst>
          </p:cNvPr>
          <p:cNvSpPr txBox="1"/>
          <p:nvPr/>
        </p:nvSpPr>
        <p:spPr>
          <a:xfrm>
            <a:off x="8431187" y="4031471"/>
            <a:ext cx="656165" cy="246221"/>
          </a:xfrm>
          <a:prstGeom prst="rect">
            <a:avLst/>
          </a:prstGeom>
          <a:noFill/>
        </p:spPr>
        <p:txBody>
          <a:bodyPr wrap="square" rtlCol="0">
            <a:spAutoFit/>
          </a:bodyPr>
          <a:lstStyle/>
          <a:p>
            <a:r>
              <a:rPr kumimoji="1" lang="en-US" altLang="ja-JP" sz="1000" u="sng" dirty="0">
                <a:solidFill>
                  <a:srgbClr val="00B0F0"/>
                </a:solidFill>
                <a:latin typeface="+mn-ea"/>
              </a:rPr>
              <a:t>Cancel</a:t>
            </a:r>
          </a:p>
        </p:txBody>
      </p:sp>
      <p:cxnSp>
        <p:nvCxnSpPr>
          <p:cNvPr id="90" name="直線矢印コネクタ 89">
            <a:extLst>
              <a:ext uri="{FF2B5EF4-FFF2-40B4-BE49-F238E27FC236}">
                <a16:creationId xmlns:a16="http://schemas.microsoft.com/office/drawing/2014/main" xmlns="" id="{6F90ECAD-A5DA-4067-9DC2-493C0B9C2BF4}"/>
              </a:ext>
            </a:extLst>
          </p:cNvPr>
          <p:cNvCxnSpPr>
            <a:cxnSpLocks/>
            <a:stCxn id="76" idx="3"/>
            <a:endCxn id="83" idx="1"/>
          </p:cNvCxnSpPr>
          <p:nvPr/>
        </p:nvCxnSpPr>
        <p:spPr>
          <a:xfrm flipV="1">
            <a:off x="6738345" y="3483464"/>
            <a:ext cx="1518422" cy="370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xmlns="" id="{F68F18A0-6B9F-4909-B084-EA4384D13579}"/>
              </a:ext>
            </a:extLst>
          </p:cNvPr>
          <p:cNvSpPr txBox="1"/>
          <p:nvPr/>
        </p:nvSpPr>
        <p:spPr>
          <a:xfrm>
            <a:off x="4746767" y="3019303"/>
            <a:ext cx="2116567" cy="246221"/>
          </a:xfrm>
          <a:prstGeom prst="rect">
            <a:avLst/>
          </a:prstGeom>
          <a:noFill/>
        </p:spPr>
        <p:txBody>
          <a:bodyPr wrap="square" rtlCol="0">
            <a:spAutoFit/>
          </a:bodyPr>
          <a:lstStyle/>
          <a:p>
            <a:r>
              <a:rPr kumimoji="1" lang="en-US" altLang="ja-JP" sz="1000" dirty="0">
                <a:latin typeface="+mn-ea"/>
              </a:rPr>
              <a:t>ID, AlbumName, Description</a:t>
            </a:r>
          </a:p>
        </p:txBody>
      </p:sp>
      <p:sp>
        <p:nvSpPr>
          <p:cNvPr id="92" name="テキスト ボックス 91">
            <a:extLst>
              <a:ext uri="{FF2B5EF4-FFF2-40B4-BE49-F238E27FC236}">
                <a16:creationId xmlns:a16="http://schemas.microsoft.com/office/drawing/2014/main" xmlns="" id="{5E86C298-5704-4A94-8647-698EB052695C}"/>
              </a:ext>
            </a:extLst>
          </p:cNvPr>
          <p:cNvSpPr txBox="1"/>
          <p:nvPr/>
        </p:nvSpPr>
        <p:spPr>
          <a:xfrm>
            <a:off x="6315436" y="3179666"/>
            <a:ext cx="656165" cy="246221"/>
          </a:xfrm>
          <a:prstGeom prst="rect">
            <a:avLst/>
          </a:prstGeom>
          <a:noFill/>
        </p:spPr>
        <p:txBody>
          <a:bodyPr wrap="square" rtlCol="0">
            <a:spAutoFit/>
          </a:bodyPr>
          <a:lstStyle/>
          <a:p>
            <a:r>
              <a:rPr kumimoji="1" lang="en-US" altLang="ja-JP" sz="1000" u="sng" dirty="0">
                <a:solidFill>
                  <a:srgbClr val="00B0F0"/>
                </a:solidFill>
                <a:latin typeface="+mn-ea"/>
              </a:rPr>
              <a:t>Save</a:t>
            </a:r>
          </a:p>
        </p:txBody>
      </p:sp>
      <p:sp>
        <p:nvSpPr>
          <p:cNvPr id="96" name="テキスト ボックス 95">
            <a:extLst>
              <a:ext uri="{FF2B5EF4-FFF2-40B4-BE49-F238E27FC236}">
                <a16:creationId xmlns:a16="http://schemas.microsoft.com/office/drawing/2014/main" xmlns="" id="{0EE22ED7-1C23-4845-AB6E-DE0093C1D681}"/>
              </a:ext>
            </a:extLst>
          </p:cNvPr>
          <p:cNvSpPr txBox="1"/>
          <p:nvPr/>
        </p:nvSpPr>
        <p:spPr>
          <a:xfrm>
            <a:off x="3531481" y="1715677"/>
            <a:ext cx="633644" cy="246221"/>
          </a:xfrm>
          <a:prstGeom prst="rect">
            <a:avLst/>
          </a:prstGeom>
          <a:noFill/>
        </p:spPr>
        <p:txBody>
          <a:bodyPr wrap="square" rtlCol="0">
            <a:spAutoFit/>
          </a:bodyPr>
          <a:lstStyle/>
          <a:p>
            <a:r>
              <a:rPr kumimoji="1" lang="en-US" altLang="ja-JP" sz="1000" u="sng" dirty="0">
                <a:solidFill>
                  <a:srgbClr val="00B0F0"/>
                </a:solidFill>
                <a:latin typeface="+mn-ea"/>
              </a:rPr>
              <a:t>Add</a:t>
            </a:r>
          </a:p>
        </p:txBody>
      </p:sp>
      <p:sp>
        <p:nvSpPr>
          <p:cNvPr id="97" name="テキスト ボックス 96">
            <a:extLst>
              <a:ext uri="{FF2B5EF4-FFF2-40B4-BE49-F238E27FC236}">
                <a16:creationId xmlns:a16="http://schemas.microsoft.com/office/drawing/2014/main" xmlns="" id="{B2D27FB3-8D50-45B8-9B5D-0610F42F61D1}"/>
              </a:ext>
            </a:extLst>
          </p:cNvPr>
          <p:cNvSpPr txBox="1"/>
          <p:nvPr/>
        </p:nvSpPr>
        <p:spPr>
          <a:xfrm>
            <a:off x="6446225" y="3412441"/>
            <a:ext cx="633644" cy="246221"/>
          </a:xfrm>
          <a:prstGeom prst="rect">
            <a:avLst/>
          </a:prstGeom>
          <a:noFill/>
        </p:spPr>
        <p:txBody>
          <a:bodyPr wrap="square" rtlCol="0">
            <a:spAutoFit/>
          </a:bodyPr>
          <a:lstStyle/>
          <a:p>
            <a:r>
              <a:rPr kumimoji="1" lang="en-US" altLang="ja-JP" sz="1000" u="sng" dirty="0">
                <a:solidFill>
                  <a:srgbClr val="00B0F0"/>
                </a:solidFill>
                <a:latin typeface="+mn-ea"/>
              </a:rPr>
              <a:t>Add</a:t>
            </a:r>
          </a:p>
        </p:txBody>
      </p:sp>
      <p:sp>
        <p:nvSpPr>
          <p:cNvPr id="98" name="正方形/長方形 97">
            <a:extLst>
              <a:ext uri="{FF2B5EF4-FFF2-40B4-BE49-F238E27FC236}">
                <a16:creationId xmlns:a16="http://schemas.microsoft.com/office/drawing/2014/main" xmlns="" id="{5AA16AB5-60FF-4EE1-BDA1-48EEE7558B84}"/>
              </a:ext>
            </a:extLst>
          </p:cNvPr>
          <p:cNvSpPr/>
          <p:nvPr/>
        </p:nvSpPr>
        <p:spPr>
          <a:xfrm>
            <a:off x="4697876" y="770878"/>
            <a:ext cx="2239116" cy="1489313"/>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000" dirty="0" smtClean="0">
                <a:solidFill>
                  <a:schemeClr val="tx1"/>
                </a:solidFill>
                <a:latin typeface="+mn-ea"/>
              </a:rPr>
              <a:t>Album </a:t>
            </a:r>
            <a:r>
              <a:rPr kumimoji="1" lang="en-US" altLang="ja-JP" sz="1000" dirty="0">
                <a:solidFill>
                  <a:schemeClr val="tx1"/>
                </a:solidFill>
                <a:latin typeface="+mn-ea"/>
              </a:rPr>
              <a:t>Create</a:t>
            </a:r>
            <a:endParaRPr kumimoji="1" lang="ja-JP" altLang="en-US" sz="1000" dirty="0">
              <a:solidFill>
                <a:schemeClr val="tx1"/>
              </a:solidFill>
              <a:latin typeface="+mn-ea"/>
            </a:endParaRPr>
          </a:p>
        </p:txBody>
      </p:sp>
      <p:sp>
        <p:nvSpPr>
          <p:cNvPr id="101" name="テキスト ボックス 100">
            <a:extLst>
              <a:ext uri="{FF2B5EF4-FFF2-40B4-BE49-F238E27FC236}">
                <a16:creationId xmlns:a16="http://schemas.microsoft.com/office/drawing/2014/main" xmlns="" id="{CF4860D0-8658-4B47-B786-4826E00AB871}"/>
              </a:ext>
            </a:extLst>
          </p:cNvPr>
          <p:cNvSpPr txBox="1"/>
          <p:nvPr/>
        </p:nvSpPr>
        <p:spPr>
          <a:xfrm>
            <a:off x="4759151" y="1007689"/>
            <a:ext cx="1718160" cy="861774"/>
          </a:xfrm>
          <a:prstGeom prst="rect">
            <a:avLst/>
          </a:prstGeom>
          <a:noFill/>
        </p:spPr>
        <p:txBody>
          <a:bodyPr wrap="square" rtlCol="0">
            <a:spAutoFit/>
          </a:bodyPr>
          <a:lstStyle/>
          <a:p>
            <a:r>
              <a:rPr kumimoji="1" lang="en-US" altLang="ja-JP" sz="1000" dirty="0">
                <a:latin typeface="+mn-ea"/>
              </a:rPr>
              <a:t>Prefectures </a:t>
            </a:r>
          </a:p>
          <a:p>
            <a:r>
              <a:rPr kumimoji="1" lang="en-US" altLang="ja-JP" sz="1000" dirty="0">
                <a:latin typeface="+mn-ea"/>
              </a:rPr>
              <a:t>Category</a:t>
            </a:r>
          </a:p>
          <a:p>
            <a:r>
              <a:rPr kumimoji="1" lang="en-US" altLang="ja-JP" sz="1000" dirty="0">
                <a:latin typeface="+mn-ea"/>
              </a:rPr>
              <a:t>Alubum Name</a:t>
            </a:r>
          </a:p>
          <a:p>
            <a:r>
              <a:rPr kumimoji="1" lang="en-US" altLang="ja-JP" sz="1000" dirty="0">
                <a:latin typeface="+mn-ea"/>
              </a:rPr>
              <a:t>Description</a:t>
            </a:r>
          </a:p>
          <a:p>
            <a:r>
              <a:rPr kumimoji="1" lang="en-US" altLang="ja-JP" sz="1000" dirty="0">
                <a:latin typeface="+mn-ea"/>
              </a:rPr>
              <a:t>Expire</a:t>
            </a:r>
          </a:p>
        </p:txBody>
      </p:sp>
      <p:sp>
        <p:nvSpPr>
          <p:cNvPr id="102" name="テキスト ボックス 101">
            <a:extLst>
              <a:ext uri="{FF2B5EF4-FFF2-40B4-BE49-F238E27FC236}">
                <a16:creationId xmlns:a16="http://schemas.microsoft.com/office/drawing/2014/main" xmlns="" id="{75A5502A-7A17-46D8-A69B-D9C5CD1E1ED4}"/>
              </a:ext>
            </a:extLst>
          </p:cNvPr>
          <p:cNvSpPr txBox="1"/>
          <p:nvPr/>
        </p:nvSpPr>
        <p:spPr>
          <a:xfrm>
            <a:off x="8423854" y="4034932"/>
            <a:ext cx="656165" cy="246221"/>
          </a:xfrm>
          <a:prstGeom prst="rect">
            <a:avLst/>
          </a:prstGeom>
          <a:noFill/>
        </p:spPr>
        <p:txBody>
          <a:bodyPr wrap="square" rtlCol="0">
            <a:spAutoFit/>
          </a:bodyPr>
          <a:lstStyle/>
          <a:p>
            <a:r>
              <a:rPr kumimoji="1" lang="en-US" altLang="ja-JP" sz="1000" u="sng" dirty="0">
                <a:solidFill>
                  <a:srgbClr val="00B0F0"/>
                </a:solidFill>
                <a:latin typeface="+mn-ea"/>
              </a:rPr>
              <a:t>Cancel</a:t>
            </a:r>
          </a:p>
        </p:txBody>
      </p:sp>
      <p:sp>
        <p:nvSpPr>
          <p:cNvPr id="103" name="テキスト ボックス 102">
            <a:extLst>
              <a:ext uri="{FF2B5EF4-FFF2-40B4-BE49-F238E27FC236}">
                <a16:creationId xmlns:a16="http://schemas.microsoft.com/office/drawing/2014/main" xmlns="" id="{872B33DB-4A32-4E1E-B071-21BA8B0105D7}"/>
              </a:ext>
            </a:extLst>
          </p:cNvPr>
          <p:cNvSpPr txBox="1"/>
          <p:nvPr/>
        </p:nvSpPr>
        <p:spPr>
          <a:xfrm>
            <a:off x="6245159" y="1943217"/>
            <a:ext cx="656165" cy="246221"/>
          </a:xfrm>
          <a:prstGeom prst="rect">
            <a:avLst/>
          </a:prstGeom>
          <a:noFill/>
        </p:spPr>
        <p:txBody>
          <a:bodyPr wrap="square" rtlCol="0">
            <a:spAutoFit/>
          </a:bodyPr>
          <a:lstStyle/>
          <a:p>
            <a:r>
              <a:rPr kumimoji="1" lang="en-US" altLang="ja-JP" sz="1000" u="sng" dirty="0">
                <a:solidFill>
                  <a:srgbClr val="00B0F0"/>
                </a:solidFill>
                <a:latin typeface="+mn-ea"/>
              </a:rPr>
              <a:t>Save</a:t>
            </a:r>
          </a:p>
        </p:txBody>
      </p:sp>
      <p:sp>
        <p:nvSpPr>
          <p:cNvPr id="104" name="テキスト ボックス 103">
            <a:extLst>
              <a:ext uri="{FF2B5EF4-FFF2-40B4-BE49-F238E27FC236}">
                <a16:creationId xmlns:a16="http://schemas.microsoft.com/office/drawing/2014/main" xmlns="" id="{45809D2D-2819-41E1-97A0-7640E7195291}"/>
              </a:ext>
            </a:extLst>
          </p:cNvPr>
          <p:cNvSpPr txBox="1"/>
          <p:nvPr/>
        </p:nvSpPr>
        <p:spPr>
          <a:xfrm>
            <a:off x="4829295" y="1943217"/>
            <a:ext cx="656165" cy="246221"/>
          </a:xfrm>
          <a:prstGeom prst="rect">
            <a:avLst/>
          </a:prstGeom>
          <a:noFill/>
        </p:spPr>
        <p:txBody>
          <a:bodyPr wrap="square" rtlCol="0">
            <a:spAutoFit/>
          </a:bodyPr>
          <a:lstStyle/>
          <a:p>
            <a:r>
              <a:rPr kumimoji="1" lang="en-US" altLang="ja-JP" sz="1000" u="sng" dirty="0">
                <a:solidFill>
                  <a:srgbClr val="00B0F0"/>
                </a:solidFill>
                <a:latin typeface="+mn-ea"/>
              </a:rPr>
              <a:t>Cancel</a:t>
            </a:r>
          </a:p>
        </p:txBody>
      </p:sp>
      <p:cxnSp>
        <p:nvCxnSpPr>
          <p:cNvPr id="105" name="直線矢印コネクタ 104">
            <a:extLst>
              <a:ext uri="{FF2B5EF4-FFF2-40B4-BE49-F238E27FC236}">
                <a16:creationId xmlns:a16="http://schemas.microsoft.com/office/drawing/2014/main" xmlns="" id="{C9C8E440-1F5A-4FEA-8738-9A6117744630}"/>
              </a:ext>
            </a:extLst>
          </p:cNvPr>
          <p:cNvCxnSpPr>
            <a:cxnSpLocks/>
            <a:stCxn id="103" idx="2"/>
            <a:endCxn id="72" idx="0"/>
          </p:cNvCxnSpPr>
          <p:nvPr/>
        </p:nvCxnSpPr>
        <p:spPr>
          <a:xfrm flipH="1">
            <a:off x="5817434" y="2189438"/>
            <a:ext cx="755808" cy="524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正方形/長方形 106">
            <a:extLst>
              <a:ext uri="{FF2B5EF4-FFF2-40B4-BE49-F238E27FC236}">
                <a16:creationId xmlns:a16="http://schemas.microsoft.com/office/drawing/2014/main" xmlns="" id="{0256AB6E-DD39-453E-A0B7-A9835BDE1577}"/>
              </a:ext>
            </a:extLst>
          </p:cNvPr>
          <p:cNvSpPr/>
          <p:nvPr/>
        </p:nvSpPr>
        <p:spPr>
          <a:xfrm>
            <a:off x="8256767" y="758292"/>
            <a:ext cx="2239116" cy="1649692"/>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000" dirty="0">
                <a:solidFill>
                  <a:schemeClr val="tx1"/>
                </a:solidFill>
                <a:latin typeface="+mn-ea"/>
              </a:rPr>
              <a:t>Marker / Movie Create</a:t>
            </a:r>
            <a:endParaRPr kumimoji="1" lang="ja-JP" altLang="en-US" sz="1000" dirty="0">
              <a:solidFill>
                <a:schemeClr val="tx1"/>
              </a:solidFill>
              <a:latin typeface="+mn-ea"/>
            </a:endParaRPr>
          </a:p>
        </p:txBody>
      </p:sp>
      <p:sp>
        <p:nvSpPr>
          <p:cNvPr id="108" name="テキスト ボックス 107">
            <a:extLst>
              <a:ext uri="{FF2B5EF4-FFF2-40B4-BE49-F238E27FC236}">
                <a16:creationId xmlns:a16="http://schemas.microsoft.com/office/drawing/2014/main" xmlns="" id="{6D35E613-73C9-4D7E-ABFB-7F837266DF5C}"/>
              </a:ext>
            </a:extLst>
          </p:cNvPr>
          <p:cNvSpPr txBox="1"/>
          <p:nvPr/>
        </p:nvSpPr>
        <p:spPr>
          <a:xfrm>
            <a:off x="8312814" y="1087669"/>
            <a:ext cx="1204580" cy="246221"/>
          </a:xfrm>
          <a:prstGeom prst="rect">
            <a:avLst/>
          </a:prstGeom>
          <a:noFill/>
        </p:spPr>
        <p:txBody>
          <a:bodyPr wrap="square" rtlCol="0">
            <a:spAutoFit/>
          </a:bodyPr>
          <a:lstStyle/>
          <a:p>
            <a:r>
              <a:rPr kumimoji="1" lang="en-US" altLang="ja-JP" sz="1000" dirty="0" smtClean="0">
                <a:latin typeface="+mn-ea"/>
              </a:rPr>
              <a:t>Description</a:t>
            </a:r>
            <a:endParaRPr kumimoji="1" lang="en-US" altLang="ja-JP" sz="1000" dirty="0">
              <a:latin typeface="+mn-ea"/>
            </a:endParaRPr>
          </a:p>
        </p:txBody>
      </p:sp>
      <p:sp>
        <p:nvSpPr>
          <p:cNvPr id="109" name="正方形/長方形 108">
            <a:extLst>
              <a:ext uri="{FF2B5EF4-FFF2-40B4-BE49-F238E27FC236}">
                <a16:creationId xmlns:a16="http://schemas.microsoft.com/office/drawing/2014/main" xmlns="" id="{83971D34-2D0A-4713-9900-B0CB5CA63E89}"/>
              </a:ext>
            </a:extLst>
          </p:cNvPr>
          <p:cNvSpPr/>
          <p:nvPr/>
        </p:nvSpPr>
        <p:spPr>
          <a:xfrm>
            <a:off x="8455414" y="1375622"/>
            <a:ext cx="812799" cy="64586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000" dirty="0">
                <a:solidFill>
                  <a:schemeClr val="tx1"/>
                </a:solidFill>
                <a:latin typeface="+mn-ea"/>
              </a:rPr>
              <a:t>Marker</a:t>
            </a:r>
            <a:endParaRPr kumimoji="1" lang="ja-JP" altLang="en-US" sz="1000" dirty="0">
              <a:solidFill>
                <a:schemeClr val="tx1"/>
              </a:solidFill>
              <a:latin typeface="+mn-ea"/>
            </a:endParaRPr>
          </a:p>
        </p:txBody>
      </p:sp>
      <p:sp>
        <p:nvSpPr>
          <p:cNvPr id="110" name="正方形/長方形 109">
            <a:extLst>
              <a:ext uri="{FF2B5EF4-FFF2-40B4-BE49-F238E27FC236}">
                <a16:creationId xmlns:a16="http://schemas.microsoft.com/office/drawing/2014/main" xmlns="" id="{7781A494-3632-44B0-B025-3AEB1422896A}"/>
              </a:ext>
            </a:extLst>
          </p:cNvPr>
          <p:cNvSpPr/>
          <p:nvPr/>
        </p:nvSpPr>
        <p:spPr>
          <a:xfrm>
            <a:off x="9466549" y="1411316"/>
            <a:ext cx="812799" cy="645864"/>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000" dirty="0">
                <a:solidFill>
                  <a:schemeClr val="tx1"/>
                </a:solidFill>
                <a:latin typeface="+mn-ea"/>
              </a:rPr>
              <a:t>Movie</a:t>
            </a:r>
            <a:endParaRPr kumimoji="1" lang="ja-JP" altLang="en-US" sz="1000" dirty="0">
              <a:solidFill>
                <a:schemeClr val="tx1"/>
              </a:solidFill>
              <a:latin typeface="+mn-ea"/>
            </a:endParaRPr>
          </a:p>
        </p:txBody>
      </p:sp>
      <p:sp>
        <p:nvSpPr>
          <p:cNvPr id="111" name="テキスト ボックス 110">
            <a:extLst>
              <a:ext uri="{FF2B5EF4-FFF2-40B4-BE49-F238E27FC236}">
                <a16:creationId xmlns:a16="http://schemas.microsoft.com/office/drawing/2014/main" xmlns="" id="{759BC91C-FF6C-4396-B458-40AF6BC9E8DC}"/>
              </a:ext>
            </a:extLst>
          </p:cNvPr>
          <p:cNvSpPr txBox="1"/>
          <p:nvPr/>
        </p:nvSpPr>
        <p:spPr>
          <a:xfrm>
            <a:off x="9839718" y="2134606"/>
            <a:ext cx="656165" cy="246221"/>
          </a:xfrm>
          <a:prstGeom prst="rect">
            <a:avLst/>
          </a:prstGeom>
          <a:noFill/>
        </p:spPr>
        <p:txBody>
          <a:bodyPr wrap="square" rtlCol="0">
            <a:spAutoFit/>
          </a:bodyPr>
          <a:lstStyle/>
          <a:p>
            <a:r>
              <a:rPr kumimoji="1" lang="en-US" altLang="ja-JP" sz="1000" u="sng" dirty="0">
                <a:solidFill>
                  <a:srgbClr val="00B0F0"/>
                </a:solidFill>
                <a:latin typeface="+mn-ea"/>
              </a:rPr>
              <a:t>Save</a:t>
            </a:r>
          </a:p>
        </p:txBody>
      </p:sp>
      <p:sp>
        <p:nvSpPr>
          <p:cNvPr id="112" name="テキスト ボックス 111">
            <a:extLst>
              <a:ext uri="{FF2B5EF4-FFF2-40B4-BE49-F238E27FC236}">
                <a16:creationId xmlns:a16="http://schemas.microsoft.com/office/drawing/2014/main" xmlns="" id="{9AB13091-BF8B-4A9D-84B7-39333CD18A7F}"/>
              </a:ext>
            </a:extLst>
          </p:cNvPr>
          <p:cNvSpPr txBox="1"/>
          <p:nvPr/>
        </p:nvSpPr>
        <p:spPr>
          <a:xfrm>
            <a:off x="8431187" y="2131145"/>
            <a:ext cx="656165" cy="246221"/>
          </a:xfrm>
          <a:prstGeom prst="rect">
            <a:avLst/>
          </a:prstGeom>
          <a:noFill/>
        </p:spPr>
        <p:txBody>
          <a:bodyPr wrap="square" rtlCol="0">
            <a:spAutoFit/>
          </a:bodyPr>
          <a:lstStyle/>
          <a:p>
            <a:r>
              <a:rPr kumimoji="1" lang="en-US" altLang="ja-JP" sz="1000" u="sng" dirty="0">
                <a:solidFill>
                  <a:srgbClr val="00B0F0"/>
                </a:solidFill>
                <a:latin typeface="+mn-ea"/>
              </a:rPr>
              <a:t>Cancel</a:t>
            </a:r>
          </a:p>
        </p:txBody>
      </p:sp>
      <p:sp>
        <p:nvSpPr>
          <p:cNvPr id="113" name="テキスト ボックス 112">
            <a:extLst>
              <a:ext uri="{FF2B5EF4-FFF2-40B4-BE49-F238E27FC236}">
                <a16:creationId xmlns:a16="http://schemas.microsoft.com/office/drawing/2014/main" xmlns="" id="{E10BB17B-5A26-49EB-A8A5-D2E3BAE76E7F}"/>
              </a:ext>
            </a:extLst>
          </p:cNvPr>
          <p:cNvSpPr txBox="1"/>
          <p:nvPr/>
        </p:nvSpPr>
        <p:spPr>
          <a:xfrm>
            <a:off x="8423854" y="2134606"/>
            <a:ext cx="656165" cy="246221"/>
          </a:xfrm>
          <a:prstGeom prst="rect">
            <a:avLst/>
          </a:prstGeom>
          <a:noFill/>
        </p:spPr>
        <p:txBody>
          <a:bodyPr wrap="square" rtlCol="0">
            <a:spAutoFit/>
          </a:bodyPr>
          <a:lstStyle/>
          <a:p>
            <a:r>
              <a:rPr kumimoji="1" lang="en-US" altLang="ja-JP" sz="1000" u="sng" dirty="0">
                <a:solidFill>
                  <a:srgbClr val="00B0F0"/>
                </a:solidFill>
                <a:latin typeface="+mn-ea"/>
              </a:rPr>
              <a:t>Cancel</a:t>
            </a:r>
          </a:p>
        </p:txBody>
      </p:sp>
      <p:cxnSp>
        <p:nvCxnSpPr>
          <p:cNvPr id="114" name="直線矢印コネクタ 113">
            <a:extLst>
              <a:ext uri="{FF2B5EF4-FFF2-40B4-BE49-F238E27FC236}">
                <a16:creationId xmlns:a16="http://schemas.microsoft.com/office/drawing/2014/main" xmlns="" id="{C7552477-B158-4A8B-A788-A19D82D450C0}"/>
              </a:ext>
            </a:extLst>
          </p:cNvPr>
          <p:cNvCxnSpPr>
            <a:cxnSpLocks/>
            <a:endCxn id="107" idx="1"/>
          </p:cNvCxnSpPr>
          <p:nvPr/>
        </p:nvCxnSpPr>
        <p:spPr>
          <a:xfrm flipV="1">
            <a:off x="6689058" y="1583138"/>
            <a:ext cx="1567709" cy="1952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xmlns="" id="{50C02E9A-FAEE-4910-983B-D78786299552}"/>
              </a:ext>
            </a:extLst>
          </p:cNvPr>
          <p:cNvCxnSpPr>
            <a:cxnSpLocks/>
            <a:endCxn id="98" idx="1"/>
          </p:cNvCxnSpPr>
          <p:nvPr/>
        </p:nvCxnSpPr>
        <p:spPr>
          <a:xfrm flipV="1">
            <a:off x="3959258" y="1515535"/>
            <a:ext cx="738618" cy="323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正方形/長方形 115">
            <a:extLst>
              <a:ext uri="{FF2B5EF4-FFF2-40B4-BE49-F238E27FC236}">
                <a16:creationId xmlns:a16="http://schemas.microsoft.com/office/drawing/2014/main" xmlns="" id="{7C400BDA-1D2C-4D28-8DD5-5AE99CF21EAD}"/>
              </a:ext>
            </a:extLst>
          </p:cNvPr>
          <p:cNvSpPr/>
          <p:nvPr/>
        </p:nvSpPr>
        <p:spPr>
          <a:xfrm>
            <a:off x="10885705" y="2257482"/>
            <a:ext cx="787076" cy="412810"/>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algn="ctr"/>
            <a:r>
              <a:rPr kumimoji="1" lang="en-US" altLang="ja-JP" sz="1000" dirty="0">
                <a:solidFill>
                  <a:schemeClr val="tx1"/>
                </a:solidFill>
                <a:latin typeface="+mn-ea"/>
              </a:rPr>
              <a:t>Function:</a:t>
            </a:r>
            <a:r>
              <a:rPr kumimoji="1" lang="ja-JP" altLang="en-US" sz="1000" dirty="0">
                <a:solidFill>
                  <a:schemeClr val="tx1"/>
                </a:solidFill>
                <a:latin typeface="+mn-ea"/>
              </a:rPr>
              <a:t>  </a:t>
            </a:r>
            <a:r>
              <a:rPr kumimoji="1" lang="en-US" altLang="ja-JP" sz="1000" dirty="0">
                <a:solidFill>
                  <a:schemeClr val="tx1"/>
                </a:solidFill>
                <a:latin typeface="+mn-ea"/>
              </a:rPr>
              <a:t>Upload</a:t>
            </a:r>
          </a:p>
        </p:txBody>
      </p:sp>
      <p:cxnSp>
        <p:nvCxnSpPr>
          <p:cNvPr id="118" name="直線矢印コネクタ 117">
            <a:extLst>
              <a:ext uri="{FF2B5EF4-FFF2-40B4-BE49-F238E27FC236}">
                <a16:creationId xmlns:a16="http://schemas.microsoft.com/office/drawing/2014/main" xmlns="" id="{B6FE86C5-8385-47DD-9A96-E12FADB6CDFA}"/>
              </a:ext>
            </a:extLst>
          </p:cNvPr>
          <p:cNvCxnSpPr>
            <a:cxnSpLocks/>
            <a:endCxn id="116" idx="1"/>
          </p:cNvCxnSpPr>
          <p:nvPr/>
        </p:nvCxnSpPr>
        <p:spPr>
          <a:xfrm>
            <a:off x="10279348" y="2254255"/>
            <a:ext cx="606357" cy="209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xmlns="" id="{4A0AB855-26CB-4A6F-B52D-58FE61E68B65}"/>
              </a:ext>
            </a:extLst>
          </p:cNvPr>
          <p:cNvCxnSpPr>
            <a:cxnSpLocks/>
            <a:endCxn id="116" idx="1"/>
          </p:cNvCxnSpPr>
          <p:nvPr/>
        </p:nvCxnSpPr>
        <p:spPr>
          <a:xfrm flipV="1">
            <a:off x="10300406" y="2463887"/>
            <a:ext cx="585299" cy="1690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xmlns="" id="{8CC23A48-AA23-42D7-860A-E93CEA9C6584}"/>
              </a:ext>
            </a:extLst>
          </p:cNvPr>
          <p:cNvCxnSpPr>
            <a:cxnSpLocks/>
            <a:stCxn id="116" idx="2"/>
            <a:endCxn id="83" idx="2"/>
          </p:cNvCxnSpPr>
          <p:nvPr/>
        </p:nvCxnSpPr>
        <p:spPr>
          <a:xfrm rot="5400000">
            <a:off x="9508775" y="2537842"/>
            <a:ext cx="1638018" cy="1902918"/>
          </a:xfrm>
          <a:prstGeom prst="bentConnector3">
            <a:avLst>
              <a:gd name="adj1" fmla="val 12834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 name="直線矢印コネクタ 131">
            <a:extLst>
              <a:ext uri="{FF2B5EF4-FFF2-40B4-BE49-F238E27FC236}">
                <a16:creationId xmlns:a16="http://schemas.microsoft.com/office/drawing/2014/main" xmlns="" id="{277E13BC-F30E-4D58-A5DE-3C73F2558B87}"/>
              </a:ext>
            </a:extLst>
          </p:cNvPr>
          <p:cNvCxnSpPr>
            <a:cxnSpLocks/>
            <a:stCxn id="65" idx="2"/>
            <a:endCxn id="67" idx="0"/>
          </p:cNvCxnSpPr>
          <p:nvPr/>
        </p:nvCxnSpPr>
        <p:spPr>
          <a:xfrm>
            <a:off x="2307086" y="1300079"/>
            <a:ext cx="200444" cy="415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xmlns="" id="{5C9161E1-C0EE-4B2E-82AB-143B9BBA1855}"/>
              </a:ext>
            </a:extLst>
          </p:cNvPr>
          <p:cNvSpPr txBox="1"/>
          <p:nvPr/>
        </p:nvSpPr>
        <p:spPr>
          <a:xfrm>
            <a:off x="3410831" y="2541648"/>
            <a:ext cx="418875" cy="246221"/>
          </a:xfrm>
          <a:prstGeom prst="rect">
            <a:avLst/>
          </a:prstGeom>
          <a:noFill/>
        </p:spPr>
        <p:txBody>
          <a:bodyPr wrap="square" rtlCol="0">
            <a:spAutoFit/>
          </a:bodyPr>
          <a:lstStyle/>
          <a:p>
            <a:r>
              <a:rPr kumimoji="1" lang="en-US" altLang="ja-JP" sz="1000" u="sng" dirty="0">
                <a:solidFill>
                  <a:srgbClr val="00B0F0"/>
                </a:solidFill>
                <a:latin typeface="+mn-ea"/>
              </a:rPr>
              <a:t>Edit</a:t>
            </a:r>
          </a:p>
        </p:txBody>
      </p:sp>
      <p:sp>
        <p:nvSpPr>
          <p:cNvPr id="138" name="テキスト ボックス 137">
            <a:extLst>
              <a:ext uri="{FF2B5EF4-FFF2-40B4-BE49-F238E27FC236}">
                <a16:creationId xmlns:a16="http://schemas.microsoft.com/office/drawing/2014/main" xmlns="" id="{032B7B6D-8C61-497B-9B98-74FE603A7594}"/>
              </a:ext>
            </a:extLst>
          </p:cNvPr>
          <p:cNvSpPr txBox="1"/>
          <p:nvPr/>
        </p:nvSpPr>
        <p:spPr>
          <a:xfrm>
            <a:off x="1152906" y="2541648"/>
            <a:ext cx="2116567" cy="246221"/>
          </a:xfrm>
          <a:prstGeom prst="rect">
            <a:avLst/>
          </a:prstGeom>
          <a:noFill/>
        </p:spPr>
        <p:txBody>
          <a:bodyPr wrap="square" rtlCol="0">
            <a:spAutoFit/>
          </a:bodyPr>
          <a:lstStyle/>
          <a:p>
            <a:r>
              <a:rPr kumimoji="1" lang="en-US" altLang="ja-JP" sz="1000" dirty="0">
                <a:latin typeface="+mn-ea"/>
              </a:rPr>
              <a:t>ID, AlbumName, Description</a:t>
            </a:r>
          </a:p>
        </p:txBody>
      </p:sp>
      <p:sp>
        <p:nvSpPr>
          <p:cNvPr id="139" name="テキスト ボックス 138">
            <a:extLst>
              <a:ext uri="{FF2B5EF4-FFF2-40B4-BE49-F238E27FC236}">
                <a16:creationId xmlns:a16="http://schemas.microsoft.com/office/drawing/2014/main" xmlns="" id="{3E188482-9E6A-4E70-A53F-1F93E34636D6}"/>
              </a:ext>
            </a:extLst>
          </p:cNvPr>
          <p:cNvSpPr txBox="1"/>
          <p:nvPr/>
        </p:nvSpPr>
        <p:spPr>
          <a:xfrm>
            <a:off x="3423665" y="2787868"/>
            <a:ext cx="418875" cy="246221"/>
          </a:xfrm>
          <a:prstGeom prst="rect">
            <a:avLst/>
          </a:prstGeom>
          <a:noFill/>
        </p:spPr>
        <p:txBody>
          <a:bodyPr wrap="square" rtlCol="0">
            <a:spAutoFit/>
          </a:bodyPr>
          <a:lstStyle/>
          <a:p>
            <a:r>
              <a:rPr kumimoji="1" lang="en-US" altLang="ja-JP" sz="1000" u="sng" dirty="0">
                <a:solidFill>
                  <a:srgbClr val="00B0F0"/>
                </a:solidFill>
                <a:latin typeface="+mn-ea"/>
              </a:rPr>
              <a:t>Edit</a:t>
            </a:r>
          </a:p>
        </p:txBody>
      </p:sp>
      <p:sp>
        <p:nvSpPr>
          <p:cNvPr id="141" name="テキスト ボックス 140">
            <a:extLst>
              <a:ext uri="{FF2B5EF4-FFF2-40B4-BE49-F238E27FC236}">
                <a16:creationId xmlns:a16="http://schemas.microsoft.com/office/drawing/2014/main" xmlns="" id="{9A4DB3BA-0AAE-4E6C-BC42-1163A53480D7}"/>
              </a:ext>
            </a:extLst>
          </p:cNvPr>
          <p:cNvSpPr txBox="1"/>
          <p:nvPr/>
        </p:nvSpPr>
        <p:spPr>
          <a:xfrm>
            <a:off x="1165740" y="2787868"/>
            <a:ext cx="2116567" cy="246221"/>
          </a:xfrm>
          <a:prstGeom prst="rect">
            <a:avLst/>
          </a:prstGeom>
          <a:noFill/>
        </p:spPr>
        <p:txBody>
          <a:bodyPr wrap="square" rtlCol="0">
            <a:spAutoFit/>
          </a:bodyPr>
          <a:lstStyle/>
          <a:p>
            <a:r>
              <a:rPr kumimoji="1" lang="en-US" altLang="ja-JP" sz="1000" dirty="0">
                <a:latin typeface="+mn-ea"/>
              </a:rPr>
              <a:t>ID, AlbumName, Description</a:t>
            </a:r>
          </a:p>
        </p:txBody>
      </p:sp>
      <p:sp>
        <p:nvSpPr>
          <p:cNvPr id="142" name="テキスト ボックス 141">
            <a:extLst>
              <a:ext uri="{FF2B5EF4-FFF2-40B4-BE49-F238E27FC236}">
                <a16:creationId xmlns:a16="http://schemas.microsoft.com/office/drawing/2014/main" xmlns="" id="{428037B6-1494-4D54-802E-A695BE808F8F}"/>
              </a:ext>
            </a:extLst>
          </p:cNvPr>
          <p:cNvSpPr txBox="1"/>
          <p:nvPr/>
        </p:nvSpPr>
        <p:spPr>
          <a:xfrm>
            <a:off x="1152904" y="2021486"/>
            <a:ext cx="1154181" cy="250437"/>
          </a:xfrm>
          <a:prstGeom prst="rect">
            <a:avLst/>
          </a:prstGeom>
          <a:noFill/>
        </p:spPr>
        <p:txBody>
          <a:bodyPr wrap="square" rtlCol="0">
            <a:spAutoFit/>
          </a:bodyPr>
          <a:lstStyle/>
          <a:p>
            <a:r>
              <a:rPr kumimoji="1" lang="en-US" altLang="ja-JP" sz="1000" dirty="0">
                <a:latin typeface="+mn-ea"/>
              </a:rPr>
              <a:t>Album Nam</a:t>
            </a:r>
          </a:p>
        </p:txBody>
      </p:sp>
      <p:sp>
        <p:nvSpPr>
          <p:cNvPr id="143" name="テキスト ボックス 142">
            <a:extLst>
              <a:ext uri="{FF2B5EF4-FFF2-40B4-BE49-F238E27FC236}">
                <a16:creationId xmlns:a16="http://schemas.microsoft.com/office/drawing/2014/main" xmlns="" id="{B22C604B-2167-47FD-9A79-31FE79C2B79C}"/>
              </a:ext>
            </a:extLst>
          </p:cNvPr>
          <p:cNvSpPr txBox="1"/>
          <p:nvPr/>
        </p:nvSpPr>
        <p:spPr>
          <a:xfrm>
            <a:off x="2402550" y="1995090"/>
            <a:ext cx="633644" cy="246221"/>
          </a:xfrm>
          <a:prstGeom prst="rect">
            <a:avLst/>
          </a:prstGeom>
          <a:noFill/>
        </p:spPr>
        <p:txBody>
          <a:bodyPr wrap="square" rtlCol="0">
            <a:spAutoFit/>
          </a:bodyPr>
          <a:lstStyle/>
          <a:p>
            <a:r>
              <a:rPr kumimoji="1" lang="en-US" altLang="ja-JP" sz="1000" u="sng" dirty="0" err="1" smtClean="0">
                <a:solidFill>
                  <a:srgbClr val="00B0F0"/>
                </a:solidFill>
                <a:latin typeface="+mn-ea"/>
              </a:rPr>
              <a:t>Scrach</a:t>
            </a:r>
            <a:endParaRPr kumimoji="1" lang="en-US" altLang="ja-JP" sz="1000" u="sng" dirty="0">
              <a:solidFill>
                <a:srgbClr val="00B0F0"/>
              </a:solidFill>
              <a:latin typeface="+mn-ea"/>
            </a:endParaRPr>
          </a:p>
        </p:txBody>
      </p:sp>
    </p:spTree>
    <p:extLst>
      <p:ext uri="{BB962C8B-B14F-4D97-AF65-F5344CB8AC3E}">
        <p14:creationId xmlns:p14="http://schemas.microsoft.com/office/powerpoint/2010/main" val="815189041"/>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プレゼンテーション1" id="{E6564793-4896-4E0C-8801-A9230543B816}" vid="{FD5737D2-78B0-4D47-8894-10CDEF9A2F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パワーポイント_テンプレート</Template>
  <TotalTime>875</TotalTime>
  <Words>1210</Words>
  <Application>Microsoft Macintosh PowerPoint</Application>
  <PresentationFormat>ユーザー設定</PresentationFormat>
  <Paragraphs>285</Paragraphs>
  <Slides>13</Slides>
  <Notes>0</Notes>
  <HiddenSlides>1</HiddenSlides>
  <MMClips>0</MMClips>
  <ScaleCrop>false</ScaleCrop>
  <HeadingPairs>
    <vt:vector size="4" baseType="variant">
      <vt:variant>
        <vt:lpstr>テーマ</vt:lpstr>
      </vt:variant>
      <vt:variant>
        <vt:i4>1</vt:i4>
      </vt:variant>
      <vt:variant>
        <vt:lpstr>スライド タイトル</vt:lpstr>
      </vt:variant>
      <vt:variant>
        <vt:i4>13</vt:i4>
      </vt:variant>
    </vt:vector>
  </HeadingPairs>
  <TitlesOfParts>
    <vt:vector size="14" baseType="lpstr">
      <vt:lpstr>ウィスプ</vt:lpstr>
      <vt:lpstr>卒ARu 基本設計書</vt:lpstr>
      <vt:lpstr>改訂履歴</vt:lpstr>
      <vt:lpstr>1. インフラ構成図 (v2.1.x)</vt:lpstr>
      <vt:lpstr>1. インフラ構成図</vt:lpstr>
      <vt:lpstr>2. 処理イメージ（AR上で動画を確認するまで）</vt:lpstr>
      <vt:lpstr>3. 処理フロー図 （スマートフォン）</vt:lpstr>
      <vt:lpstr>4. DynamoDBの場合のレイアウト</vt:lpstr>
      <vt:lpstr>5. API仕様  アルバム情報を取得する</vt:lpstr>
      <vt:lpstr>3. 処理フロー図 （管理機能）</vt:lpstr>
      <vt:lpstr>6. セキュリティ</vt:lpstr>
      <vt:lpstr>7. システム構成</vt:lpstr>
      <vt:lpstr>8. 10月末納品時の残作業について</vt:lpstr>
      <vt:lpstr>9. ランニングコストについて</vt:lpstr>
    </vt:vector>
  </TitlesOfParts>
  <Company>株式会社ウエトマエ</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株式会社Ms 御中 卒アルAR プラットフォーム構築 見積仕様書 No. 019-001-0001-00</dc:title>
  <dc:creator>山口 亮太</dc:creator>
  <cp:lastModifiedBy>Tomohiro Ishiguro</cp:lastModifiedBy>
  <cp:revision>85</cp:revision>
  <dcterms:created xsi:type="dcterms:W3CDTF">2019-08-31T11:57:52Z</dcterms:created>
  <dcterms:modified xsi:type="dcterms:W3CDTF">2020-07-13T02:24:41Z</dcterms:modified>
</cp:coreProperties>
</file>