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93" r:id="rId2"/>
    <p:sldId id="294" r:id="rId3"/>
    <p:sldId id="295" r:id="rId4"/>
    <p:sldId id="324" r:id="rId5"/>
    <p:sldId id="342" r:id="rId6"/>
    <p:sldId id="343" r:id="rId7"/>
    <p:sldId id="332" r:id="rId8"/>
    <p:sldId id="296" r:id="rId9"/>
    <p:sldId id="335" r:id="rId10"/>
    <p:sldId id="307" r:id="rId11"/>
    <p:sldId id="323" r:id="rId12"/>
    <p:sldId id="312" r:id="rId13"/>
    <p:sldId id="325" r:id="rId14"/>
    <p:sldId id="326" r:id="rId15"/>
    <p:sldId id="327" r:id="rId16"/>
    <p:sldId id="328" r:id="rId17"/>
    <p:sldId id="298" r:id="rId18"/>
    <p:sldId id="299" r:id="rId19"/>
    <p:sldId id="300" r:id="rId20"/>
    <p:sldId id="313" r:id="rId21"/>
    <p:sldId id="314" r:id="rId22"/>
    <p:sldId id="329" r:id="rId23"/>
    <p:sldId id="315" r:id="rId24"/>
    <p:sldId id="330" r:id="rId25"/>
    <p:sldId id="331" r:id="rId26"/>
    <p:sldId id="316" r:id="rId27"/>
    <p:sldId id="333" r:id="rId28"/>
    <p:sldId id="338" r:id="rId29"/>
    <p:sldId id="341" r:id="rId30"/>
    <p:sldId id="339" r:id="rId31"/>
    <p:sldId id="340" r:id="rId32"/>
    <p:sldId id="301" r:id="rId33"/>
    <p:sldId id="302" r:id="rId34"/>
    <p:sldId id="336" r:id="rId35"/>
    <p:sldId id="303" r:id="rId36"/>
    <p:sldId id="304" r:id="rId37"/>
    <p:sldId id="322" r:id="rId38"/>
    <p:sldId id="317" r:id="rId39"/>
    <p:sldId id="318" r:id="rId40"/>
    <p:sldId id="319" r:id="rId41"/>
    <p:sldId id="320" r:id="rId42"/>
    <p:sldId id="305" r:id="rId43"/>
    <p:sldId id="309" r:id="rId44"/>
    <p:sldId id="310" r:id="rId45"/>
    <p:sldId id="311" r:id="rId46"/>
    <p:sldId id="32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42"/>
            <p14:sldId id="343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38"/>
            <p14:sldId id="341"/>
            <p14:sldId id="339"/>
            <p14:sldId id="340"/>
            <p14:sldId id="301"/>
            <p14:sldId id="302"/>
            <p14:sldId id="336"/>
          </p14:sldIdLst>
        </p14:section>
        <p14:section name="データ移行" id="{ECC1E9B1-4477-B349-B2F4-4BBA88817886}">
          <p14:sldIdLst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120" y="-432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20/07/26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4.png"/><Relationship Id="rId47" Type="http://schemas.openxmlformats.org/officeDocument/2006/relationships/image" Target="../media/image15.png"/><Relationship Id="rId48" Type="http://schemas.openxmlformats.org/officeDocument/2006/relationships/image" Target="../media/image16.png"/><Relationship Id="rId23" Type="http://schemas.openxmlformats.org/officeDocument/2006/relationships/image" Target="../media/image14.svg"/><Relationship Id="rId24" Type="http://schemas.openxmlformats.org/officeDocument/2006/relationships/image" Target="../media/image1166.svg"/><Relationship Id="rId25" Type="http://schemas.openxmlformats.org/officeDocument/2006/relationships/image" Target="../media/image512.svg"/><Relationship Id="rId29" Type="http://schemas.openxmlformats.org/officeDocument/2006/relationships/image" Target="../media/image91.svg"/><Relationship Id="rId50" Type="http://schemas.openxmlformats.org/officeDocument/2006/relationships/image" Target="../media/image1276.svg"/><Relationship Id="rId5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6.png"/><Relationship Id="rId35" Type="http://schemas.openxmlformats.org/officeDocument/2006/relationships/image" Target="../media/image7.png"/><Relationship Id="rId36" Type="http://schemas.openxmlformats.org/officeDocument/2006/relationships/image" Target="../media/image8.png"/><Relationship Id="rId37" Type="http://schemas.openxmlformats.org/officeDocument/2006/relationships/image" Target="../media/image9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9" Type="http://schemas.openxmlformats.org/officeDocument/2006/relationships/image" Target="../media/image1367.svg"/><Relationship Id="rId11" Type="http://schemas.openxmlformats.org/officeDocument/2006/relationships/image" Target="../media/image41.svg"/><Relationship Id="rId38" Type="http://schemas.openxmlformats.org/officeDocument/2006/relationships/image" Target="../media/image10.png"/><Relationship Id="rId13" Type="http://schemas.openxmlformats.org/officeDocument/2006/relationships/image" Target="../media/image1316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9" Type="http://schemas.openxmlformats.org/officeDocument/2006/relationships/image" Target="../media/image1450.svg"/><Relationship Id="rId40" Type="http://schemas.openxmlformats.org/officeDocument/2006/relationships/image" Target="../media/image57.svg"/><Relationship Id="rId41" Type="http://schemas.openxmlformats.org/officeDocument/2006/relationships/image" Target="../media/image11.png"/><Relationship Id="rId42" Type="http://schemas.openxmlformats.org/officeDocument/2006/relationships/image" Target="../media/image12.png"/><Relationship Id="rId43" Type="http://schemas.openxmlformats.org/officeDocument/2006/relationships/image" Target="../media/image22.svg"/><Relationship Id="rId44" Type="http://schemas.openxmlformats.org/officeDocument/2006/relationships/image" Target="../media/image13.png"/><Relationship Id="rId45" Type="http://schemas.openxmlformats.org/officeDocument/2006/relationships/image" Target="../media/image910.svg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4.png"/><Relationship Id="rId47" Type="http://schemas.openxmlformats.org/officeDocument/2006/relationships/image" Target="../media/image18.png"/><Relationship Id="rId48" Type="http://schemas.openxmlformats.org/officeDocument/2006/relationships/image" Target="../media/image15.png"/><Relationship Id="rId49" Type="http://schemas.openxmlformats.org/officeDocument/2006/relationships/image" Target="../media/image16.png"/><Relationship Id="rId23" Type="http://schemas.openxmlformats.org/officeDocument/2006/relationships/image" Target="../media/image14.svg"/><Relationship Id="rId24" Type="http://schemas.openxmlformats.org/officeDocument/2006/relationships/image" Target="../media/image1166.svg"/><Relationship Id="rId25" Type="http://schemas.openxmlformats.org/officeDocument/2006/relationships/image" Target="../media/image512.svg"/><Relationship Id="rId29" Type="http://schemas.openxmlformats.org/officeDocument/2006/relationships/image" Target="../media/image91.svg"/><Relationship Id="rId50" Type="http://schemas.openxmlformats.org/officeDocument/2006/relationships/image" Target="../media/image1276.svg"/><Relationship Id="rId5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5" Type="http://schemas.openxmlformats.org/officeDocument/2006/relationships/image" Target="../media/image492.sv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6.png"/><Relationship Id="rId35" Type="http://schemas.openxmlformats.org/officeDocument/2006/relationships/image" Target="../media/image7.png"/><Relationship Id="rId36" Type="http://schemas.openxmlformats.org/officeDocument/2006/relationships/image" Target="../media/image8.png"/><Relationship Id="rId37" Type="http://schemas.openxmlformats.org/officeDocument/2006/relationships/image" Target="../media/image9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9" Type="http://schemas.openxmlformats.org/officeDocument/2006/relationships/image" Target="../media/image1367.svg"/><Relationship Id="rId38" Type="http://schemas.openxmlformats.org/officeDocument/2006/relationships/image" Target="../media/image10.png"/><Relationship Id="rId11" Type="http://schemas.openxmlformats.org/officeDocument/2006/relationships/image" Target="../media/image41.svg"/><Relationship Id="rId13" Type="http://schemas.openxmlformats.org/officeDocument/2006/relationships/image" Target="../media/image1316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9" Type="http://schemas.openxmlformats.org/officeDocument/2006/relationships/image" Target="../media/image1450.svg"/><Relationship Id="rId40" Type="http://schemas.openxmlformats.org/officeDocument/2006/relationships/image" Target="../media/image57.svg"/><Relationship Id="rId41" Type="http://schemas.openxmlformats.org/officeDocument/2006/relationships/image" Target="../media/image11.png"/><Relationship Id="rId42" Type="http://schemas.openxmlformats.org/officeDocument/2006/relationships/image" Target="../media/image12.png"/><Relationship Id="rId43" Type="http://schemas.openxmlformats.org/officeDocument/2006/relationships/image" Target="../media/image22.svg"/><Relationship Id="rId44" Type="http://schemas.openxmlformats.org/officeDocument/2006/relationships/image" Target="../media/image13.png"/><Relationship Id="rId45" Type="http://schemas.openxmlformats.org/officeDocument/2006/relationships/image" Target="../media/image9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="" xmlns:a16="http://schemas.microsoft.com/office/drawing/2014/main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 smtClean="0"/>
              <a:t>ARu</a:t>
            </a:r>
            <a:r>
              <a:rPr lang="en-US" altLang="ja-JP" dirty="0"/>
              <a:t>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="" xmlns:a16="http://schemas.microsoft.com/office/drawing/2014/main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Ver2.00   </a:t>
            </a:r>
            <a:r>
              <a:rPr lang="en-US" altLang="ja-JP" dirty="0"/>
              <a:t>Date </a:t>
            </a:r>
            <a:r>
              <a:rPr lang="en-US" altLang="ja-JP" dirty="0" smtClean="0"/>
              <a:t>2020/07/01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ユーザーを作る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の管理コンソールにログインできるユーザーを作成する。</a:t>
            </a:r>
            <a:endParaRPr lang="en-US" altLang="ja-JP" sz="1600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ページの「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」メニューを開く。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新規ユーザーを作成する。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ユーザー名、</a:t>
            </a:r>
            <a:r>
              <a:rPr lang="en-US" altLang="ja-JP" dirty="0" smtClean="0"/>
              <a:t>AWS </a:t>
            </a:r>
            <a:r>
              <a:rPr lang="ja-JP" altLang="en-US" dirty="0" smtClean="0"/>
              <a:t>アクセスタイプ「</a:t>
            </a:r>
            <a:r>
              <a:rPr lang="en-US" altLang="ja-JP" dirty="0" smtClean="0"/>
              <a:t>AWS</a:t>
            </a:r>
            <a:r>
              <a:rPr lang="en-US" altLang="en-US" dirty="0"/>
              <a:t> </a:t>
            </a:r>
            <a:r>
              <a:rPr lang="ja-JP" altLang="en-US" dirty="0" smtClean="0"/>
              <a:t>管理コンソール アクセス」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権限を設定する。</a:t>
            </a:r>
            <a:endParaRPr lang="en-US" altLang="en-US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グループユーザー／既存のユーザーからコピー／権限を選択して付与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タグを追加する。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アカウント登録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 IAM (User</a:t>
            </a:r>
            <a:r>
              <a:rPr lang="en-US" altLang="ja-JP" dirty="0" smtClean="0"/>
              <a:t>)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AWS </a:t>
            </a:r>
            <a:r>
              <a:rPr kumimoji="1" lang="ja-JP" altLang="en-US" sz="1600" dirty="0" smtClean="0"/>
              <a:t>コンソールへのログインを許可するユーザーを追加する</a:t>
            </a:r>
            <a:endParaRPr kumimoji="1" lang="en-US" altLang="ja-JP" sz="1600" dirty="0" smtClean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（環境構築・保守を行うエンジニア、システムを運用するシステム管理者が該当する）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III. </a:t>
            </a:r>
            <a:r>
              <a:rPr kumimoji="1" lang="ja-JP" altLang="en-US" dirty="0" smtClean="0"/>
              <a:t>構築手順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DynamoDB</a:t>
            </a:r>
          </a:p>
          <a:p>
            <a:pPr marL="457200" lvl="1" indent="0">
              <a:buNone/>
            </a:pPr>
            <a:r>
              <a:rPr lang="ja-JP" altLang="ja-JP" dirty="0" smtClean="0"/>
              <a:t>N</a:t>
            </a:r>
            <a:r>
              <a:rPr lang="en-US" altLang="ja-JP" dirty="0" smtClean="0"/>
              <a:t>oSQL</a:t>
            </a:r>
            <a:r>
              <a:rPr lang="ja-JP" altLang="en-US" dirty="0" smtClean="0"/>
              <a:t>のデータベースを設定・管理する。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DynamoDB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ja-JP" dirty="0" smtClean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を作成する。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Lambda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関数ページで「</a:t>
            </a:r>
            <a:r>
              <a:rPr lang="ja-JP" altLang="en-US" dirty="0"/>
              <a:t>関数の作成」</a:t>
            </a:r>
            <a:r>
              <a:rPr lang="ja-JP" altLang="en-US" dirty="0" smtClean="0"/>
              <a:t>ボタンを押す。関数の作成ページで「</a:t>
            </a:r>
            <a:r>
              <a:rPr lang="ja-JP" altLang="en-US" dirty="0"/>
              <a:t>一から作成</a:t>
            </a:r>
            <a:r>
              <a:rPr lang="ja-JP" altLang="en-US" dirty="0" smtClean="0"/>
              <a:t>」を選び、関数名</a:t>
            </a:r>
            <a:r>
              <a:rPr lang="ja-JP" altLang="en-US" dirty="0"/>
              <a:t>「</a:t>
            </a:r>
            <a:r>
              <a:rPr lang="en-US" altLang="ja-JP" dirty="0"/>
              <a:t>getImageUrl</a:t>
            </a:r>
            <a:r>
              <a:rPr lang="ja-JP" altLang="en-US" dirty="0" smtClean="0"/>
              <a:t>」、ランタイム</a:t>
            </a:r>
            <a:r>
              <a:rPr lang="ja-JP" altLang="en-US" dirty="0"/>
              <a:t>「</a:t>
            </a:r>
            <a:r>
              <a:rPr lang="en-US" altLang="ja-JP" dirty="0" smtClean="0"/>
              <a:t>Node.js 12.</a:t>
            </a:r>
            <a:r>
              <a:rPr lang="en-US" altLang="ja-JP" dirty="0"/>
              <a:t>x</a:t>
            </a:r>
            <a:r>
              <a:rPr lang="ja-JP" altLang="en-US" dirty="0" smtClean="0"/>
              <a:t>」を入力して関数を作成する。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</a:t>
            </a:r>
            <a:r>
              <a:rPr lang="ja-JP" altLang="en-US" dirty="0" smtClean="0">
                <a:solidFill>
                  <a:srgbClr val="404040"/>
                </a:solidFill>
              </a:rPr>
              <a:t>リソース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ja-JP" altLang="en-US" sz="1600" dirty="0"/>
              <a:t>設置する</a:t>
            </a:r>
            <a:r>
              <a:rPr kumimoji="1" lang="ja-JP" altLang="en-US" sz="1600" dirty="0" smtClean="0"/>
              <a:t>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「関数コード」エリアで、「ソースコード」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「環境変数」エリアで、関数の実行時に参照する環境変数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新しいバージョンの発行」を選択する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</a:t>
            </a:r>
            <a:r>
              <a:rPr lang="ja-JP" altLang="en-US" dirty="0"/>
              <a:t>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</a:t>
            </a:r>
            <a:r>
              <a:rPr lang="ja-JP" altLang="en-US" dirty="0" smtClean="0"/>
              <a:t>につけた任意</a:t>
            </a:r>
            <a:r>
              <a:rPr lang="ja-JP" altLang="en-US" dirty="0"/>
              <a:t>の文</a:t>
            </a:r>
            <a:r>
              <a:rPr lang="ja-JP" altLang="en-US" dirty="0" smtClean="0"/>
              <a:t>を入力し、「</a:t>
            </a:r>
            <a:r>
              <a:rPr lang="ja-JP" altLang="en-US" dirty="0"/>
              <a:t>発行」ボタンを押す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API</a:t>
            </a:r>
            <a:r>
              <a:rPr lang="ja-JP" altLang="en-US" dirty="0" smtClean="0"/>
              <a:t>にアクセスするエンドポイントの設定・管理を</a:t>
            </a:r>
            <a:r>
              <a:rPr lang="ja-JP" altLang="en-US" dirty="0"/>
              <a:t>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</a:t>
            </a:r>
            <a:r>
              <a:rPr lang="en-US" altLang="ja-JP" dirty="0"/>
              <a:t>Gateway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</a:t>
            </a:r>
            <a:r>
              <a:rPr lang="ja-JP" altLang="en-US" dirty="0" smtClean="0"/>
              <a:t>ボタンを押し、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タイプは「</a:t>
            </a:r>
            <a:r>
              <a:rPr lang="en-US" altLang="ja-JP" dirty="0" smtClean="0"/>
              <a:t>REST API</a:t>
            </a:r>
            <a:r>
              <a:rPr lang="ja-JP" altLang="en-US" dirty="0" smtClean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</a:t>
            </a:r>
            <a:r>
              <a:rPr kumimoji="1" lang="ja-JP" altLang="en-US" sz="1600" dirty="0"/>
              <a:t>する</a:t>
            </a:r>
            <a:r>
              <a:rPr kumimoji="1" lang="ja-JP" altLang="en-US" sz="1600" dirty="0" smtClean="0"/>
              <a:t>リージョン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の初期設定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で作成</a:t>
            </a:r>
            <a:r>
              <a:rPr lang="ja-JP" altLang="en-US" dirty="0"/>
              <a:t>した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のリソースページを開く。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リソースの「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リソースの作成」を</a:t>
            </a:r>
            <a:r>
              <a:rPr lang="ja-JP" altLang="en-US" dirty="0" smtClean="0"/>
              <a:t>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</a:t>
            </a:r>
            <a:r>
              <a:rPr lang="ja-JP" altLang="en-US" dirty="0"/>
              <a:t>を設定</a:t>
            </a:r>
            <a:r>
              <a:rPr lang="ja-JP" altLang="en-US" dirty="0" smtClean="0"/>
              <a:t>し「</a:t>
            </a:r>
            <a:r>
              <a:rPr lang="ja-JP" altLang="en-US" dirty="0"/>
              <a:t>リソースの作成」ボタンを</a:t>
            </a:r>
            <a:r>
              <a:rPr lang="ja-JP" altLang="en-US" dirty="0" smtClean="0"/>
              <a:t>押す。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4.</a:t>
            </a:r>
            <a:r>
              <a:rPr lang="ja-JP" altLang="en-US" dirty="0" smtClean="0"/>
              <a:t> で作成</a:t>
            </a:r>
            <a:r>
              <a:rPr lang="ja-JP" altLang="en-US" dirty="0"/>
              <a:t>したリソースを選択</a:t>
            </a:r>
            <a:r>
              <a:rPr lang="ja-JP" altLang="en-US" dirty="0" smtClean="0"/>
              <a:t>した状態で、</a:t>
            </a:r>
            <a:r>
              <a:rPr lang="ja-JP" altLang="en-US" dirty="0"/>
              <a:t>リソースの「アクション」プルダウンから</a:t>
            </a:r>
            <a:r>
              <a:rPr lang="ja-JP" altLang="en-US" dirty="0" smtClean="0"/>
              <a:t>「</a:t>
            </a:r>
            <a:r>
              <a:rPr lang="ja-JP" altLang="en-US" dirty="0"/>
              <a:t>メソッドの作成」を</a:t>
            </a:r>
            <a:r>
              <a:rPr lang="ja-JP" altLang="en-US" dirty="0" smtClean="0"/>
              <a:t>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</a:t>
            </a:r>
            <a:r>
              <a:rPr lang="ja-JP" altLang="en-US" dirty="0" smtClean="0"/>
              <a:t>して、その右にあるチェックマーク</a:t>
            </a:r>
            <a:r>
              <a:rPr lang="ja-JP" altLang="en-US" dirty="0"/>
              <a:t>を</a:t>
            </a:r>
            <a:r>
              <a:rPr lang="ja-JP" altLang="en-US" dirty="0" smtClean="0"/>
              <a:t>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="" xmlns:a16="http://schemas.microsoft.com/office/drawing/2014/main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="" xmlns:a16="http://schemas.microsoft.com/office/drawing/2014/main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</a:rPr>
                        <a:t>/api/v1/album/</a:t>
                      </a:r>
                      <a:r>
                        <a:rPr lang="en-US" sz="1200" u="none" strike="noStrike" dirty="0" smtClean="0">
                          <a:effectLst/>
                        </a:rPr>
                        <a:t>{</a:t>
                      </a:r>
                      <a:r>
                        <a:rPr lang="en-US" sz="1200" u="none" strike="noStrike" dirty="0">
                          <a:effectLst/>
                        </a:rPr>
                        <a:t>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="" xmlns:a16="http://schemas.microsoft.com/office/drawing/2014/main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="" xmlns:a16="http://schemas.microsoft.com/office/drawing/2014/main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6.</a:t>
            </a:r>
            <a:r>
              <a:rPr lang="ja-JP" altLang="en-US" dirty="0" smtClean="0"/>
              <a:t> で作成した</a:t>
            </a:r>
            <a:r>
              <a:rPr lang="ja-JP" altLang="en-US" dirty="0"/>
              <a:t>「</a:t>
            </a:r>
            <a:r>
              <a:rPr lang="en-US" altLang="ja-JP" dirty="0"/>
              <a:t>GET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表示されるセットアップ画面で以下</a:t>
            </a:r>
            <a:r>
              <a:rPr lang="ja-JP" altLang="en-US" dirty="0"/>
              <a:t>を設定して保存する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＊保存時に、関連づける</a:t>
            </a:r>
            <a:r>
              <a:rPr lang="en-US" altLang="ja-JP" dirty="0" smtClean="0"/>
              <a:t>Lambda</a:t>
            </a:r>
            <a:r>
              <a:rPr lang="ja-JP" altLang="en-US" dirty="0" smtClean="0"/>
              <a:t>関数の</a:t>
            </a:r>
            <a:r>
              <a:rPr lang="en-US" altLang="ja-JP" dirty="0" smtClean="0"/>
              <a:t>ARN</a:t>
            </a:r>
            <a:r>
              <a:rPr lang="ja-JP" altLang="en-US" dirty="0" smtClean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</a:t>
            </a:r>
            <a:r>
              <a:rPr lang="ja-JP" altLang="en-US" dirty="0" smtClean="0"/>
              <a:t>画面で、「メソッドリクエスト」を選択する。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■ </a:t>
              </a:r>
              <a:r>
                <a:rPr kumimoji="1" lang="ja-JP" altLang="en-US" sz="1200" dirty="0" smtClean="0"/>
                <a:t>関連づける</a:t>
              </a: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関数の</a:t>
              </a:r>
              <a:r>
                <a:rPr kumimoji="1" lang="en-US" altLang="ja-JP" sz="1200" dirty="0" smtClean="0"/>
                <a:t>ARN(*)</a:t>
              </a:r>
              <a:r>
                <a:rPr kumimoji="1" lang="ja-JP" altLang="en-US" sz="1200" dirty="0" smtClean="0"/>
                <a:t>を確認する手順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のコンソールを開き、目当ての関数を選択する。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目当ての関数の設定ページが表示されたら、画面右上の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「</a:t>
              </a:r>
              <a:r>
                <a:rPr kumimoji="1" lang="en-US" altLang="en-US" sz="1200" dirty="0" smtClean="0"/>
                <a:t>arn: </a:t>
              </a:r>
              <a:r>
                <a:rPr kumimoji="1" lang="ja-JP" altLang="en-US" sz="1200" dirty="0" smtClean="0"/>
                <a:t>から始まる文字列」で値を確認できる。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*Amazon Resource Name</a:t>
              </a:r>
              <a:r>
                <a:rPr kumimoji="1" lang="ja-JP" altLang="en-US" sz="1200" dirty="0" smtClean="0"/>
                <a:t>の略。</a:t>
              </a:r>
              <a:endParaRPr kumimoji="1" lang="ja-JP" altLang="en-US" sz="1200" dirty="0"/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「統合リクエスト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「メソッドレスポンス」</a:t>
            </a:r>
            <a:r>
              <a:rPr lang="ja-JP" altLang="en-US" dirty="0"/>
              <a:t>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/>
              <a:t>の</a:t>
            </a:r>
            <a:r>
              <a:rPr lang="ja-JP" altLang="en-US" dirty="0" smtClean="0"/>
              <a:t>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</a:t>
            </a:r>
            <a:r>
              <a:rPr lang="ja-JP" altLang="en-US" dirty="0" smtClean="0"/>
              <a:t>デフォルト。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204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304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400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="" xmlns:a16="http://schemas.microsoft.com/office/drawing/2014/main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="" xmlns:a16="http://schemas.microsoft.com/office/drawing/2014/main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="" xmlns:a16="http://schemas.microsoft.com/office/drawing/2014/main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0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「統合レスポンス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="" xmlns:a16="http://schemas.microsoft.com/office/drawing/2014/main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="" xmlns:a16="http://schemas.microsoft.com/office/drawing/2014/main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="" xmlns:a16="http://schemas.microsoft.com/office/drawing/2014/main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 errorMessage</a:t>
                      </a:r>
                      <a:r>
                        <a:rPr lang="en-US" sz="1100" u="none" strike="noStrike" dirty="0">
                          <a:effectLst/>
                        </a:rPr>
                        <a:t>: $input.path('$.errorMessage')</a:t>
                      </a:r>
                      <a:r>
                        <a:rPr lang="en-US" sz="1100" u="none" strike="noStrike" dirty="0" smtClean="0">
                          <a:effectLst/>
                        </a:rPr>
                        <a:t>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="" xmlns:a16="http://schemas.microsoft.com/office/drawing/2014/main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="" xmlns:a16="http://schemas.microsoft.com/office/drawing/2014/main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="" xmlns:a16="http://schemas.microsoft.com/office/drawing/2014/main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="" xmlns:a16="http://schemas.microsoft.com/office/drawing/2014/main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UETOMAE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インフラ構成図追加、パラメータ一覧追加、構築手順更新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 smtClean="0"/>
              <a:t>S3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クラウドストレージを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「バケットを作成する」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①</a:t>
            </a:r>
            <a:r>
              <a:rPr lang="ja-JP" altLang="en-US" dirty="0" smtClean="0"/>
              <a:t> 名前とリージョン」エリアで下記を入力して、「</a:t>
            </a:r>
            <a:r>
              <a:rPr lang="ja-JP" altLang="en-US" dirty="0"/>
              <a:t>次へ」ボタンを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② </a:t>
            </a:r>
            <a:r>
              <a:rPr lang="ja-JP" altLang="en-US" dirty="0" smtClean="0"/>
              <a:t>オプションの設定」エリアで下記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③</a:t>
            </a:r>
            <a:r>
              <a:rPr lang="en-US" altLang="en-US" dirty="0" smtClean="0"/>
              <a:t> </a:t>
            </a:r>
            <a:r>
              <a:rPr lang="ja-JP" altLang="en-US" dirty="0" smtClean="0"/>
              <a:t>アクセス許可の設定」エリアで下記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 smtClean="0"/>
              <a:t>・同じ</a:t>
            </a:r>
            <a:r>
              <a:rPr kumimoji="1" lang="en-US" altLang="ja-JP" sz="1600" dirty="0" smtClean="0"/>
              <a:t> Region </a:t>
            </a:r>
            <a:r>
              <a:rPr kumimoji="1" lang="ja-JP" altLang="en-US" sz="1600" dirty="0" smtClean="0"/>
              <a:t>内に同名のバケットがある場合はエラーメッセージとなる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環境移行時に注意</a:t>
            </a:r>
            <a:r>
              <a:rPr kumimoji="1" lang="en-US" altLang="ja-JP" sz="1600" dirty="0" smtClean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 smtClean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 smtClean="0"/>
              <a:t>CloudFront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S3</a:t>
            </a:r>
            <a:r>
              <a:rPr lang="ja-JP" altLang="en-US" dirty="0" smtClean="0"/>
              <a:t>へのリクエストに対するレスポンスのキャッシュを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CloudFront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Create Distribution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ボタンを押し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Get Started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は常に</a:t>
            </a:r>
            <a:r>
              <a:rPr kumimoji="1" lang="en-US" altLang="ja-JP" sz="1600" dirty="0" smtClean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」ページで、下記を入力して「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</a:t>
            </a:r>
            <a:r>
              <a:rPr lang="ja-JP" altLang="en-US" dirty="0" smtClean="0"/>
              <a:t>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CloudFront Distributions</a:t>
            </a:r>
            <a:r>
              <a:rPr lang="ja-JP" altLang="en-US" dirty="0" smtClean="0"/>
              <a:t>ページの一覧から上記</a:t>
            </a:r>
            <a:r>
              <a:rPr lang="en-US" altLang="ja-JP" dirty="0" smtClean="0"/>
              <a:t>2~3. </a:t>
            </a:r>
            <a:r>
              <a:rPr lang="ja-JP" altLang="en-US" dirty="0" smtClean="0"/>
              <a:t>で作成した項目を選択する。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Tags</a:t>
            </a:r>
            <a:r>
              <a:rPr lang="ja-JP" altLang="en-US" dirty="0" smtClean="0"/>
              <a:t>タブを選択し、以下のタグを追加する。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」、値「</a:t>
            </a:r>
            <a:r>
              <a:rPr lang="en-US" altLang="ja-JP" dirty="0" err="1"/>
              <a:t>MsAR</a:t>
            </a:r>
            <a:r>
              <a:rPr lang="en-US" altLang="ja-JP" dirty="0"/>
              <a:t>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作成した項目の「</a:t>
            </a:r>
            <a:r>
              <a:rPr lang="en-US" altLang="ja-JP" dirty="0" smtClean="0"/>
              <a:t>Behavior</a:t>
            </a:r>
            <a:r>
              <a:rPr lang="ja-JP" altLang="en-US" dirty="0" smtClean="0"/>
              <a:t>」タブで、下記の値を設定する。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Object Caching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min.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max.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90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Restrict Viewer Access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」を入力して、「更新」ボタンを押す。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WAF</a:t>
            </a:r>
            <a:r>
              <a:rPr lang="ja-JP" altLang="en-US" dirty="0" smtClean="0"/>
              <a:t> </a:t>
            </a:r>
            <a:r>
              <a:rPr lang="ja-JP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Shields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リソースへの不正なリクエストを遮断する設定を管理する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AWF &amp; Shield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ACLs </a:t>
            </a:r>
            <a:r>
              <a:rPr lang="ja-JP" altLang="en-US" dirty="0" smtClean="0"/>
              <a:t>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へ仲介する</a:t>
            </a:r>
            <a:r>
              <a:rPr lang="en-US" altLang="ja-JP" dirty="0"/>
              <a:t> </a:t>
            </a:r>
            <a:r>
              <a:rPr lang="en-US" altLang="ja-JP" dirty="0" smtClean="0"/>
              <a:t>CloudFront 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で使う</a:t>
            </a:r>
            <a:r>
              <a:rPr lang="en-US" altLang="ja-JP" dirty="0" smtClean="0"/>
              <a:t> getImageUrl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API Gateway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Asia Pacific (Tokyo)</a:t>
            </a:r>
            <a:r>
              <a:rPr lang="ja-JP" altLang="en-US" dirty="0" smtClean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/>
              <a:t>保護するリソースを設置している</a:t>
            </a:r>
            <a:r>
              <a:rPr lang="ja-JP" altLang="en-US" sz="1600" dirty="0" smtClean="0"/>
              <a:t>リージョン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地域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 ごとの切り替えに</a:t>
            </a:r>
            <a:r>
              <a:rPr lang="ja-JP" altLang="en-US" sz="1600" dirty="0"/>
              <a:t>注意。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 smtClean="0"/>
              <a:t>A</a:t>
            </a:r>
            <a:r>
              <a:rPr lang="en-US" altLang="ja-JP" dirty="0" smtClean="0"/>
              <a:t>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を設置しているリージョンを選択する。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2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Core rule set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Known bad inputs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＊</a:t>
            </a:r>
            <a:r>
              <a:rPr lang="en-US" altLang="ja-JP" dirty="0" smtClean="0"/>
              <a:t>Capacity</a:t>
            </a:r>
            <a:r>
              <a:rPr lang="ja-JP" altLang="en-US" dirty="0" smtClean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/>
                        <a:t>API Gateway named </a:t>
                      </a:r>
                      <a:r>
                        <a:rPr lang="en-US" altLang="ja-JP" sz="1200" dirty="0" smtClean="0"/>
                        <a:t>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Regional resources (Application Load Balancer and API Gateway)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Asia Pacific (Tokyo)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 smtClean="0"/>
              <a:t>CloudFront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4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」ボタンで保存する。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デフォルトの</a:t>
            </a:r>
            <a:r>
              <a:rPr lang="ja-JP" altLang="en-US" dirty="0" smtClean="0"/>
              <a:t>まま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of 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 distributions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EC2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仮想サーバを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インスタンスページで、「インスタンスの作成」ボタンを押す。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ステップ１：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マシンイメージ</a:t>
            </a:r>
            <a:r>
              <a:rPr lang="en-US" altLang="ja-JP" dirty="0" smtClean="0"/>
              <a:t> (AMI)</a:t>
            </a:r>
            <a:r>
              <a:rPr lang="ja-JP" altLang="en-US" dirty="0" smtClean="0"/>
              <a:t>　ページ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検索欄で「</a:t>
            </a:r>
            <a:r>
              <a:rPr lang="en-US" altLang="ja-JP" dirty="0" smtClean="0"/>
              <a:t>CentOS</a:t>
            </a:r>
            <a:r>
              <a:rPr lang="ja-JP" altLang="en-US" dirty="0" smtClean="0"/>
              <a:t>」を検索する。検索結果が表示されたら「</a:t>
            </a:r>
            <a:r>
              <a:rPr lang="en-US" altLang="ja-JP" dirty="0" smtClean="0"/>
              <a:t>AWS Marketplace</a:t>
            </a:r>
            <a:r>
              <a:rPr lang="ja-JP" altLang="en-US" dirty="0" smtClean="0"/>
              <a:t>」を選択し、「</a:t>
            </a:r>
            <a:r>
              <a:rPr lang="en-US" altLang="ja-JP" dirty="0" smtClean="0"/>
              <a:t>CentOS 7 (x86_64)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with Updates HVM</a:t>
            </a:r>
            <a:r>
              <a:rPr lang="ja-JP" altLang="en-US" dirty="0" smtClean="0"/>
              <a:t>」の「選択」ボタンを押す。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ステップ２：インスタンスタイプの選択ページ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t2.micro</a:t>
            </a:r>
            <a:r>
              <a:rPr lang="ja-JP" altLang="en-US" dirty="0" smtClean="0"/>
              <a:t>」を選択し、「次のステップ：インスタンスの詳細の設定」ボタンを押す。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ステップ３：インスタンスの詳細の設定ページ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すべて初期設定のまま、「次のステップ：ストレージの追加」ボタンを押す。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ステップ４：ストレージの追加ページ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すべて初期設定のまま、「次のステップ</a:t>
            </a:r>
            <a:r>
              <a:rPr lang="ja-JP" altLang="en-US" dirty="0" smtClean="0"/>
              <a:t>：タグの</a:t>
            </a:r>
            <a:r>
              <a:rPr lang="ja-JP" altLang="en-US" dirty="0"/>
              <a:t>追加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ステップ５：タグの追加ページ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「タグの追加」ボタンを押し、キー「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」と値「</a:t>
            </a:r>
            <a:r>
              <a:rPr lang="en-US" altLang="ja-JP" dirty="0" err="1" smtClean="0"/>
              <a:t>MsAR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卒</a:t>
            </a:r>
            <a:r>
              <a:rPr lang="en-US" altLang="ja-JP" dirty="0" smtClean="0"/>
              <a:t>ARu</a:t>
            </a:r>
            <a:r>
              <a:rPr lang="ja-JP" altLang="en-US" dirty="0" smtClean="0"/>
              <a:t>」を入力する。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ステップ６：セキュリティグループの設定ページ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セキュリティグループの割り当ては「新しいセキュリティグループを作成する」を選択する。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ルールは、「ルールの追加」ボタンを押す。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下記の３つを追加して、「</a:t>
            </a:r>
            <a:r>
              <a:rPr lang="ja-JP" altLang="en-US" dirty="0"/>
              <a:t>確認と作成」ボタンを押す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ポップアップが開き、キーペアが生成されるのでダウンロードする。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A53010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取り扱い注意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r>
              <a:rPr lang="ja-JP" altLang="en-US" dirty="0" smtClean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 smtClean="0">
                <a:solidFill>
                  <a:srgbClr val="A53010"/>
                </a:solidFill>
              </a:rPr>
              <a:t>。</a:t>
            </a:r>
            <a:endParaRPr lang="en-US" altLang="ja-JP" dirty="0" smtClean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 smtClean="0"/>
              <a:t>EC2</a:t>
            </a:r>
            <a:r>
              <a:rPr lang="ja-JP" altLang="en-US" dirty="0" smtClean="0"/>
              <a:t>のサービスページで、左のメニューで「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アドレスの割り当て」ボタンを押すと、固定のパブリック</a:t>
            </a:r>
            <a:r>
              <a:rPr lang="en-US" altLang="ja-JP" dirty="0" smtClean="0"/>
              <a:t> IP</a:t>
            </a:r>
            <a:r>
              <a:rPr lang="ja-JP" altLang="en-US" dirty="0" smtClean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割り当てられた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アドレスを選択して、「アクション」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アドレスの関連付け」を選択する。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アドレスの関連付けページで、「インスタンス」に上記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インスタンスを選択して、「関連づける」ボタンを押す。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  <a:gridCol w="1251285"/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ポート範囲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ソース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カスタム</a:t>
                      </a:r>
                      <a:r>
                        <a:rPr kumimoji="1" lang="en-US" altLang="ja-JP" sz="1200" dirty="0" smtClean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2020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0.0.0.0/0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インスタンスに</a:t>
            </a:r>
            <a:r>
              <a:rPr lang="en-US" altLang="ja-JP" dirty="0" smtClean="0"/>
              <a:t> ssh </a:t>
            </a:r>
            <a:r>
              <a:rPr lang="ja-JP" altLang="en-US" dirty="0" smtClean="0"/>
              <a:t>でリモートアクセスする。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キーペアのアクセス権限を</a:t>
            </a:r>
            <a:r>
              <a:rPr lang="en-US" altLang="ja-JP" dirty="0" smtClean="0">
                <a:latin typeface="+mn-ea"/>
              </a:rPr>
              <a:t> 400 (read only) </a:t>
            </a:r>
            <a:r>
              <a:rPr lang="ja-JP" altLang="en-US" dirty="0" smtClean="0">
                <a:latin typeface="+mn-ea"/>
              </a:rPr>
              <a:t>に更新する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ssh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i {</a:t>
            </a:r>
            <a:r>
              <a:rPr lang="ja-JP" altLang="en-US" dirty="0" smtClean="0">
                <a:latin typeface="+mn-ea"/>
              </a:rPr>
              <a:t>キーペアのパス</a:t>
            </a:r>
            <a:r>
              <a:rPr lang="en-US" altLang="ja-JP" dirty="0" smtClean="0">
                <a:latin typeface="+mn-ea"/>
              </a:rPr>
              <a:t>} centos@{</a:t>
            </a:r>
            <a:r>
              <a:rPr lang="ja-JP" altLang="en-US" dirty="0" smtClean="0">
                <a:latin typeface="+mn-ea"/>
              </a:rPr>
              <a:t>サーバの</a:t>
            </a:r>
            <a:r>
              <a:rPr lang="en-US" altLang="ja-JP" dirty="0" smtClean="0">
                <a:latin typeface="+mn-ea"/>
              </a:rPr>
              <a:t>IP</a:t>
            </a:r>
            <a:r>
              <a:rPr lang="ja-JP" altLang="en-US" dirty="0" smtClean="0">
                <a:latin typeface="+mn-ea"/>
              </a:rPr>
              <a:t>アドレス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またはドメイン名</a:t>
            </a:r>
            <a:r>
              <a:rPr lang="en-US" altLang="ja-JP" dirty="0" smtClean="0">
                <a:latin typeface="+mn-ea"/>
              </a:rPr>
              <a:t>}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ユーティリティ インストール</a:t>
            </a:r>
            <a:r>
              <a:rPr lang="en-US" altLang="ja-JP" dirty="0" smtClean="0">
                <a:latin typeface="+mn-ea"/>
              </a:rPr>
              <a:t> (zip, unzip, vim ...)</a:t>
            </a: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zip unzip wget vim git yum-utils</a:t>
            </a:r>
          </a:p>
          <a:p>
            <a:pPr lvl="1">
              <a:buFont typeface="+mj-lt"/>
              <a:buAutoNum type="arabicPeriod" startAt="5"/>
            </a:pPr>
            <a:r>
              <a:rPr lang="en-US" altLang="ja-JP" dirty="0" smtClean="0">
                <a:latin typeface="+mn-ea"/>
              </a:rPr>
              <a:t>OS</a:t>
            </a:r>
            <a:r>
              <a:rPr lang="ja-JP" altLang="en-US" dirty="0" smtClean="0">
                <a:latin typeface="+mn-ea"/>
              </a:rPr>
              <a:t>設定、アクセス権限設定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timedatectl set-timezone Asia/Tokyo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setenforce 0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cat &lt;&lt;-SELINUX &gt; /etc/selinux/config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SELINUX=disabled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SELINUXTYPE=targeted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ミドルウェア インストール</a:t>
            </a:r>
            <a:endParaRPr lang="en-US" altLang="ja-JP" dirty="0">
              <a:latin typeface="+mn-ea"/>
            </a:endParaRPr>
          </a:p>
          <a:p>
            <a:pPr lvl="2"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W</a:t>
            </a:r>
            <a:r>
              <a:rPr lang="en-US" altLang="ja-JP" dirty="0" smtClean="0">
                <a:latin typeface="+mn-ea"/>
              </a:rPr>
              <a:t>eb</a:t>
            </a:r>
            <a:r>
              <a:rPr lang="ja-JP" altLang="en-US" dirty="0" smtClean="0">
                <a:latin typeface="+mn-ea"/>
              </a:rPr>
              <a:t>サーバ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httpd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start httpd.service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enable httpd.service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293198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980367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2684249"/>
            <a:ext cx="7488266" cy="1384995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4825324"/>
            <a:ext cx="7488266" cy="738664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9"/>
            </a:pPr>
            <a:r>
              <a:rPr lang="ja-JP" altLang="en-US" dirty="0" smtClean="0"/>
              <a:t>パッケ</a:t>
            </a:r>
            <a:r>
              <a:rPr lang="ja-JP" altLang="en-US" dirty="0" smtClean="0">
                <a:latin typeface="+mn-ea"/>
              </a:rPr>
              <a:t>ージマネージャ、ランタイム インストール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yum localinstall -y https://dl.fedoraproject.org/pub/epel/epel-release-latest-7.</a:t>
            </a:r>
            <a:r>
              <a:rPr lang="en-US" altLang="ja-JP" dirty="0" smtClean="0">
                <a:latin typeface="+mn-ea"/>
              </a:rPr>
              <a:t>noarch.rpm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>
                <a:latin typeface="+mn-ea"/>
              </a:rPr>
              <a:t>$ sudo yum localinstall -y http://rpms.remirepo.net/enterprise/remi-release-7.rpm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yum-config-manager --enable remi-php74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update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y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install -y </a:t>
            </a:r>
            <a:r>
              <a:rPr lang="en-US" altLang="ja-JP" dirty="0" smtClean="0">
                <a:latin typeface="+mn-ea"/>
              </a:rPr>
              <a:t>php php-bcmath php-cli php-ctype php-devel php-json php-mbstring php-tokenizer php-xml php0pdo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cat &lt;&lt;-PHP_INI &gt;&gt; /etc/</a:t>
            </a:r>
            <a:r>
              <a:rPr lang="en-US" altLang="ja-JP" dirty="0" smtClean="0">
                <a:latin typeface="+mn-ea"/>
              </a:rPr>
              <a:t>php.ini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r>
              <a:rPr lang="en-US" altLang="ja-JP" dirty="0" smtClean="0">
                <a:latin typeface="+mn-ea"/>
              </a:rPr>
              <a:t>error_logs </a:t>
            </a:r>
            <a:r>
              <a:rPr lang="en-US" altLang="ja-JP" dirty="0">
                <a:latin typeface="+mn-ea"/>
              </a:rPr>
              <a:t>= /var/log/</a:t>
            </a:r>
            <a:r>
              <a:rPr lang="en-US" altLang="ja-JP" dirty="0" smtClean="0">
                <a:latin typeface="+mn-ea"/>
              </a:rPr>
              <a:t>php_errors.log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date.timezone </a:t>
            </a:r>
            <a:r>
              <a:rPr lang="en-US" altLang="ja-JP" dirty="0">
                <a:latin typeface="+mn-ea"/>
              </a:rPr>
              <a:t>= "Asia/</a:t>
            </a:r>
            <a:r>
              <a:rPr lang="en-US" altLang="ja-JP" dirty="0" smtClean="0">
                <a:latin typeface="+mn-ea"/>
              </a:rPr>
              <a:t>Tokyo”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mbstring.language </a:t>
            </a:r>
            <a:r>
              <a:rPr lang="en-US" altLang="ja-JP" dirty="0">
                <a:latin typeface="+mn-ea"/>
              </a:rPr>
              <a:t>= </a:t>
            </a:r>
            <a:r>
              <a:rPr lang="en-US" altLang="ja-JP" dirty="0" smtClean="0">
                <a:latin typeface="+mn-ea"/>
              </a:rPr>
              <a:t>Japanese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mbstring.internal_encoding </a:t>
            </a:r>
            <a:r>
              <a:rPr lang="en-US" altLang="ja-JP" dirty="0">
                <a:latin typeface="+mn-ea"/>
              </a:rPr>
              <a:t>= UTF-</a:t>
            </a:r>
            <a:r>
              <a:rPr lang="en-US" altLang="ja-JP" dirty="0" smtClean="0">
                <a:latin typeface="+mn-ea"/>
              </a:rPr>
              <a:t>8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memory_limit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upload_max_filesize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512M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post_max_size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PHP_INI</a:t>
            </a: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$sudo php -r "copy('https://getcomposer.org/installer', 'composer-setup.php')</a:t>
            </a:r>
            <a:r>
              <a:rPr lang="en-US" altLang="ja-JP" dirty="0" smtClean="0">
                <a:latin typeface="+mn-ea"/>
              </a:rPr>
              <a:t>;”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composer-setup.php --install-dir=/usr/local/bin --filename=</a:t>
            </a:r>
            <a:r>
              <a:rPr lang="en-US" altLang="ja-JP" dirty="0" smtClean="0">
                <a:latin typeface="+mn-ea"/>
              </a:rPr>
              <a:t>composer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-r "unlink('composer-setup.php');"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881399"/>
            <a:ext cx="8054394" cy="4616648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75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 smtClean="0"/>
              <a:t>インフラ構成図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 smtClean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環境構築手順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 </a:t>
            </a:r>
            <a:r>
              <a:rPr lang="ja-JP" altLang="en-US" dirty="0" smtClean="0"/>
              <a:t>デプロイ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データ移行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>
              <a:buFont typeface="+mj-lt"/>
              <a:buAutoNum type="romanU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パラメータ一覧</a:t>
            </a:r>
          </a:p>
          <a:p>
            <a:pPr lvl="1"/>
            <a:r>
              <a:rPr lang="en-US" altLang="ja-JP" dirty="0" smtClean="0"/>
              <a:t>AWS</a:t>
            </a:r>
            <a:r>
              <a:rPr lang="ja-JP" altLang="en-US" dirty="0" smtClean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r>
              <a:rPr lang="en-US" altLang="ja-JP" dirty="0" smtClean="0"/>
              <a:t>Cognito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システムにアクセスできるアカウントを</a:t>
            </a:r>
            <a:r>
              <a:rPr lang="ja-JP" altLang="en-US" dirty="0"/>
              <a:t>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Cognito</a:t>
            </a:r>
            <a:r>
              <a:rPr lang="ja-JP" altLang="en-US" dirty="0" smtClean="0"/>
              <a:t>サービス</a:t>
            </a:r>
            <a:r>
              <a:rPr lang="ja-JP" altLang="en-US" dirty="0"/>
              <a:t>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サービスページで「ユーザープールの管理」</a:t>
            </a:r>
            <a:r>
              <a:rPr lang="ja-JP" altLang="en-US" dirty="0"/>
              <a:t>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ユーザープール</a:t>
            </a:r>
            <a:r>
              <a:rPr lang="en-US" altLang="ja-JP" dirty="0" smtClean="0"/>
              <a:t> </a:t>
            </a:r>
            <a:r>
              <a:rPr lang="ja-JP" altLang="en-US" dirty="0" smtClean="0"/>
              <a:t>ページで「ユーザープールを作成する」ボタンを押す。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プール名「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」を入力して、「ステップに従って設定する」ボタンを押す。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エンドユーザーのサインイン方式からデバイスまで初期値のまま、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デバイスページで「</a:t>
            </a:r>
            <a:r>
              <a:rPr lang="en-US" altLang="ja-JP" dirty="0" smtClean="0"/>
              <a:t>User Opt In</a:t>
            </a:r>
            <a:r>
              <a:rPr lang="ja-JP" altLang="en-US" dirty="0" smtClean="0"/>
              <a:t>」を選択し、</a:t>
            </a:r>
            <a:r>
              <a:rPr lang="ja-JP" altLang="en-US" dirty="0"/>
              <a:t>「次のステップ」ボタンを押す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アプリクライアントページで「アプリクライアントの追加」リンクを押す。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下記を入力して「アプリクライアントの作成」ボタンを押し、「</a:t>
            </a:r>
            <a:r>
              <a:rPr lang="ja-JP" altLang="en-US" dirty="0"/>
              <a:t>次のステップ」ボタンを押す。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アプリクライアント名に「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「クライアントシークレットを生成」のチェックを外す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「レガシー」をチェック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トリガーページは初期値</a:t>
            </a:r>
            <a:r>
              <a:rPr lang="ja-JP" altLang="en-US" dirty="0"/>
              <a:t>のまま</a:t>
            </a:r>
            <a:r>
              <a:rPr lang="ja-JP" altLang="en-US" dirty="0" smtClean="0"/>
              <a:t>、「次</a:t>
            </a:r>
            <a:r>
              <a:rPr lang="ja-JP" altLang="en-US" dirty="0"/>
              <a:t>のステップ」ボタンを押す。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C</a:t>
            </a:r>
            <a:r>
              <a:rPr lang="en-US" altLang="ja-JP" dirty="0" smtClean="0">
                <a:solidFill>
                  <a:srgbClr val="00A0E7"/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694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 smtClean="0"/>
              <a:t>Route53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EC2</a:t>
            </a:r>
            <a:r>
              <a:rPr lang="ja-JP" altLang="en-US" dirty="0" smtClean="0"/>
              <a:t>インスタンスへの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を</a:t>
            </a:r>
            <a:r>
              <a:rPr lang="ja-JP" altLang="en-US" dirty="0"/>
              <a:t>設定・管理する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ホストゾーン ページを開いて、「ホストゾーンの作成」ボタンを押す。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</a:t>
            </a:r>
            <a:r>
              <a:rPr lang="ja-JP" altLang="en-US" dirty="0"/>
              <a:t>「ホストゾーンの作成」ボタンを押す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2"/>
            <a:r>
              <a:rPr lang="ja-JP" altLang="en-US" dirty="0" smtClean="0"/>
              <a:t>「ドメイン名」にドメインプロバイダから取得しているドメイン名を入力する。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タイプに「パブリックホストゾーン」を選択する。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ホストゾーン </a:t>
            </a:r>
            <a:r>
              <a:rPr lang="ja-JP" altLang="en-US" dirty="0" smtClean="0"/>
              <a:t>ページで、上記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で作成したゾーンを選択して、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レコードに</a:t>
            </a:r>
            <a:r>
              <a:rPr lang="en-US" altLang="ja-JP" dirty="0" smtClean="0"/>
              <a:t> </a:t>
            </a:r>
            <a:r>
              <a:rPr lang="ja-JP" altLang="en-US" dirty="0" smtClean="0"/>
              <a:t>サーバの</a:t>
            </a:r>
            <a:r>
              <a:rPr lang="en-US" altLang="ja-JP" dirty="0" smtClean="0"/>
              <a:t> </a:t>
            </a:r>
            <a:r>
              <a:rPr lang="en-US" altLang="en-US" dirty="0" smtClean="0"/>
              <a:t>I</a:t>
            </a:r>
            <a:r>
              <a:rPr lang="en-US" altLang="ja-JP" dirty="0" smtClean="0"/>
              <a:t>P</a:t>
            </a:r>
            <a:r>
              <a:rPr lang="ja-JP" altLang="en-US" dirty="0" smtClean="0"/>
              <a:t>アドレスを設定する「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レコード」を追加する。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NS</a:t>
            </a:r>
            <a:r>
              <a:rPr lang="ja-JP" altLang="en-US" dirty="0" smtClean="0"/>
              <a:t>レコードの</a:t>
            </a:r>
            <a:r>
              <a:rPr lang="en-US" altLang="ja-JP" dirty="0" smtClean="0"/>
              <a:t> </a:t>
            </a:r>
            <a:r>
              <a:rPr lang="en-US" altLang="en-US" dirty="0"/>
              <a:t>4</a:t>
            </a:r>
            <a:r>
              <a:rPr lang="ja-JP" altLang="en-US" dirty="0" smtClean="0"/>
              <a:t>つの</a:t>
            </a:r>
            <a:r>
              <a:rPr lang="en-US" altLang="ja-JP" dirty="0" smtClean="0"/>
              <a:t>DN</a:t>
            </a:r>
            <a:r>
              <a:rPr lang="ja-JP" altLang="en-US" dirty="0" smtClean="0"/>
              <a:t>サーバのドメイン名を、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ドメインプロバイダの</a:t>
            </a:r>
            <a:r>
              <a:rPr lang="en-US" altLang="ja-JP" dirty="0" smtClean="0"/>
              <a:t>NS</a:t>
            </a:r>
            <a:r>
              <a:rPr lang="ja-JP" altLang="en-US" dirty="0" smtClean="0"/>
              <a:t>設定に追加する。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R</a:t>
            </a:r>
            <a:r>
              <a:rPr lang="en-US" altLang="ja-JP" dirty="0" smtClean="0">
                <a:solidFill>
                  <a:srgbClr val="00A0E7"/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585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を選択し、「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 smtClean="0"/>
              <a:t>API</a:t>
            </a:r>
            <a:r>
              <a:rPr lang="ja-JP" altLang="en-US" dirty="0"/>
              <a:t>のデプロイ」を選択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のまま、左メニューの「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</a:t>
            </a:r>
            <a:r>
              <a:rPr lang="ja-JP" altLang="en-US" dirty="0" smtClean="0"/>
              <a:t>キーの「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下記を入力する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="" xmlns:a16="http://schemas.microsoft.com/office/drawing/2014/main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="" xmlns:a16="http://schemas.microsoft.com/office/drawing/2014/main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="" xmlns:a16="http://schemas.microsoft.com/office/drawing/2014/main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="" xmlns:a16="http://schemas.microsoft.com/office/drawing/2014/main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="" xmlns:a16="http://schemas.microsoft.com/office/drawing/2014/main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="" xmlns:a16="http://schemas.microsoft.com/office/drawing/2014/main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</a:t>
            </a:r>
            <a:r>
              <a:rPr lang="ja-JP" altLang="en-US" dirty="0" smtClean="0"/>
              <a:t>ボタンを押す。使用量プランに</a:t>
            </a:r>
            <a:r>
              <a:rPr lang="ja-JP" altLang="en-US" dirty="0"/>
              <a:t>下記を入力</a:t>
            </a:r>
            <a:r>
              <a:rPr lang="ja-JP" altLang="en-US" dirty="0" smtClean="0"/>
              <a:t>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 smtClean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</a:t>
            </a:r>
            <a:r>
              <a:rPr lang="ja-JP" altLang="en-US" dirty="0" smtClean="0"/>
              <a:t>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「使</a:t>
            </a:r>
            <a:r>
              <a:rPr lang="ja-JP" altLang="en-US" dirty="0"/>
              <a:t>用量プランの</a:t>
            </a:r>
            <a:r>
              <a:rPr lang="en-US" altLang="ja-JP" dirty="0"/>
              <a:t>API</a:t>
            </a:r>
            <a:r>
              <a:rPr lang="ja-JP" altLang="en-US" dirty="0" smtClean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</a:t>
            </a:r>
            <a:r>
              <a:rPr lang="ja-JP" altLang="en-US" dirty="0" smtClean="0"/>
              <a:t>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="" xmlns:a16="http://schemas.microsoft.com/office/drawing/2014/main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="" xmlns:a16="http://schemas.microsoft.com/office/drawing/2014/main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="" xmlns:a16="http://schemas.microsoft.com/office/drawing/2014/main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C</a:t>
            </a:r>
            <a:r>
              <a:rPr lang="en-US" altLang="ja-JP" dirty="0" smtClean="0"/>
              <a:t>MS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1341" y="548856"/>
            <a:ext cx="8936837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プログラム配置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フォルダ、ファイルアクセス権限設定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環境変数設定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サーバ再起動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CMS </a:t>
            </a:r>
            <a:r>
              <a:rPr lang="ja-JP" altLang="en-US" dirty="0" smtClean="0"/>
              <a:t>デプロイ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画像に前処理をおこなう。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 smtClean="0"/>
              <a:t>Vuforia</a:t>
            </a:r>
            <a:r>
              <a:rPr lang="ja-JP" altLang="sv-SE" dirty="0"/>
              <a:t>サービスにログイン</a:t>
            </a:r>
            <a:r>
              <a:rPr lang="ja-JP" altLang="sv-SE" dirty="0" smtClean="0"/>
              <a:t>する</a:t>
            </a:r>
            <a:r>
              <a:rPr lang="ja-JP" altLang="en-US" dirty="0" smtClean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sv-SE" altLang="ja-JP" dirty="0" smtClean="0"/>
              <a:t>https</a:t>
            </a:r>
            <a:r>
              <a:rPr lang="sv-SE" altLang="ja-JP" dirty="0"/>
              <a:t>://developer.vuforia.com/vui/auth/</a:t>
            </a:r>
            <a:r>
              <a:rPr lang="sv-SE" altLang="ja-JP" dirty="0" smtClean="0"/>
              <a:t>login</a:t>
            </a:r>
            <a:r>
              <a:rPr lang="ja-JP" altLang="en-US" dirty="0" smtClean="0"/>
              <a:t>」</a:t>
            </a:r>
            <a:r>
              <a:rPr lang="ja-JP" altLang="sv-SE" dirty="0" smtClean="0"/>
              <a:t>を</a:t>
            </a:r>
            <a:r>
              <a:rPr lang="ja-JP" altLang="sv-SE" dirty="0"/>
              <a:t>開き</a:t>
            </a:r>
            <a:r>
              <a:rPr lang="ja-JP" altLang="sv-SE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ja-JP" altLang="sv-SE" dirty="0" smtClean="0"/>
              <a:t>アカウント</a:t>
            </a:r>
            <a:r>
              <a:rPr lang="ja-JP" altLang="sv-SE" dirty="0"/>
              <a:t>で</a:t>
            </a:r>
            <a:r>
              <a:rPr lang="ja-JP" altLang="sv-SE" dirty="0" smtClean="0"/>
              <a:t>ログイン</a:t>
            </a:r>
            <a:r>
              <a:rPr lang="ja-JP" altLang="en-US" dirty="0" smtClean="0"/>
              <a:t>する</a:t>
            </a:r>
            <a:r>
              <a:rPr lang="ja-JP" altLang="sv-SE" dirty="0" smtClean="0"/>
              <a:t>。</a:t>
            </a:r>
            <a:endParaRPr lang="ja-JP" altLang="sv-SE" dirty="0"/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https://developer.vuforia.com/</a:t>
            </a:r>
            <a:r>
              <a:rPr lang="en-US" altLang="ja-JP" dirty="0" err="1"/>
              <a:t>vui</a:t>
            </a:r>
            <a:r>
              <a:rPr lang="en-US" altLang="ja-JP" dirty="0"/>
              <a:t>/develop/licenses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ターゲットイメージ⇒データベースの追加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 smtClean="0"/>
              <a:t>Vuforia</a:t>
            </a:r>
            <a:r>
              <a:rPr lang="ja-JP" altLang="en-US" dirty="0" smtClean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＊ターゲットイメージ</a:t>
            </a:r>
            <a:r>
              <a:rPr lang="ja-JP" altLang="en-US" dirty="0"/>
              <a:t>の評価</a:t>
            </a:r>
            <a:r>
              <a:rPr lang="ja-JP" altLang="en-US" dirty="0" smtClean="0"/>
              <a:t>が星 </a:t>
            </a:r>
            <a:r>
              <a:rPr lang="en-US" altLang="ja-JP" dirty="0" smtClean="0"/>
              <a:t>3 </a:t>
            </a:r>
            <a:r>
              <a:rPr lang="ja-JP" altLang="en-US" dirty="0" smtClean="0"/>
              <a:t>以上</a:t>
            </a:r>
            <a:r>
              <a:rPr lang="ja-JP" altLang="en-US" dirty="0"/>
              <a:t>の星の</a:t>
            </a:r>
            <a:r>
              <a:rPr lang="ja-JP" altLang="en-US" dirty="0" smtClean="0"/>
              <a:t>場合は、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/>
              <a:t>　</a:t>
            </a:r>
            <a:r>
              <a:rPr lang="ja-JP" altLang="en-US" dirty="0" smtClean="0"/>
              <a:t>画像を簡単</a:t>
            </a:r>
            <a:r>
              <a:rPr lang="ja-JP" altLang="en-US" dirty="0"/>
              <a:t>に検出および</a:t>
            </a:r>
            <a:r>
              <a:rPr lang="ja-JP" altLang="en-US" dirty="0" smtClean="0"/>
              <a:t>追跡することができる。そう</a:t>
            </a:r>
            <a:r>
              <a:rPr lang="ja-JP" altLang="en-US" dirty="0"/>
              <a:t>でない場合</a:t>
            </a:r>
            <a:r>
              <a:rPr lang="ja-JP" altLang="en-US" dirty="0" smtClean="0"/>
              <a:t>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</a:t>
            </a:r>
            <a:r>
              <a:rPr lang="ja-JP" altLang="en-US" dirty="0" smtClean="0"/>
              <a:t>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://developer.vuforia.com/targetmanager/project/</a:t>
            </a:r>
            <a:r>
              <a:rPr lang="en-US" altLang="ja-JP" dirty="0" smtClean="0"/>
              <a:t>deviceTargetListing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のダウンロード（すべて</a:t>
            </a:r>
            <a:r>
              <a:rPr lang="ja-JP" altLang="en-US" dirty="0" smtClean="0"/>
              <a:t>）⇒</a:t>
            </a:r>
            <a:r>
              <a:rPr lang="en-US" altLang="ja-JP" dirty="0" smtClean="0"/>
              <a:t>Android </a:t>
            </a:r>
            <a:r>
              <a:rPr lang="en-US" altLang="ja-JP" dirty="0"/>
              <a:t>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を</a:t>
            </a:r>
            <a:r>
              <a:rPr lang="ja-JP" altLang="en-US" dirty="0"/>
              <a:t>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58052" y="975678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IV.</a:t>
            </a:r>
            <a:r>
              <a:rPr kumimoji="1" lang="ja-JP" altLang="en-US" dirty="0" smtClean="0"/>
              <a:t> パラメータ一覧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</a:t>
            </a:r>
            <a:r>
              <a:rPr kumimoji="1" lang="ja-JP" altLang="en-US" dirty="0" smtClean="0"/>
              <a:t> インフラ構成図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msarapi</a:t>
                      </a:r>
                    </a:p>
                    <a:p>
                      <a:r>
                        <a:rPr kumimoji="1" lang="en-US" altLang="ja-JP" sz="1200" dirty="0" smtClean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Environment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</a:t>
            </a:r>
            <a:r>
              <a:rPr lang="en-US" altLang="ja-JP" dirty="0" smtClean="0"/>
              <a:t>(Role)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5243094"/>
                <a:gridCol w="223021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Resource-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 smtClean="0"/>
                        <a:t>{</a:t>
                      </a:r>
                    </a:p>
                    <a:p>
                      <a:r>
                        <a:rPr kumimoji="1" lang="mr-IN" altLang="ja-JP" sz="800" dirty="0" smtClean="0"/>
                        <a:t>  "Version": "2012-10-17",</a:t>
                      </a:r>
                    </a:p>
                    <a:p>
                      <a:r>
                        <a:rPr kumimoji="1" lang="mr-IN" altLang="ja-JP" sz="800" dirty="0" smtClean="0"/>
                        <a:t>  "Id": "default",</a:t>
                      </a:r>
                    </a:p>
                    <a:p>
                      <a:r>
                        <a:rPr kumimoji="1" lang="mr-IN" altLang="ja-JP" sz="800" dirty="0" smtClean="0"/>
                        <a:t>  "Statement": [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},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</a:t>
                      </a:r>
                    </a:p>
                    <a:p>
                      <a:r>
                        <a:rPr kumimoji="1" lang="mr-IN" altLang="ja-JP" sz="800" dirty="0" smtClean="0"/>
                        <a:t>  ]</a:t>
                      </a:r>
                    </a:p>
                    <a:p>
                      <a:r>
                        <a:rPr kumimoji="1" lang="mr-IN" altLang="ja-JP" sz="800" dirty="0" smtClean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</a:t>
                      </a:r>
                      <a:r>
                        <a:rPr kumimoji="1" lang="en-US" altLang="ja-JP" sz="1200" dirty="0" smtClean="0"/>
                        <a:t>/api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</a:t>
                      </a:r>
                      <a:r>
                        <a:rPr kumimoji="1" lang="en-US" altLang="ja-JP" sz="1200" dirty="0" smtClean="0"/>
                        <a:t>/api/v1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endParaRPr kumimoji="1" lang="en-US" altLang="ja-JP" sz="12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  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r>
                        <a:rPr kumimoji="1" lang="en-US" altLang="ja-JP" sz="1200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 smtClean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Lambda </a:t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      Mapping Templates</a:t>
                      </a:r>
                    </a:p>
                    <a:p>
                      <a:r>
                        <a:rPr lang="en-US" altLang="ja-JP" sz="800" dirty="0" smtClean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Content-Type</a:t>
                      </a:r>
                      <a:r>
                        <a:rPr lang="en-US" altLang="en-US" sz="1200" dirty="0" smtClean="0"/>
                        <a:t>: </a:t>
                      </a:r>
                      <a:r>
                        <a:rPr lang="en-US" altLang="ja-JP" sz="1200" dirty="0" smtClean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{</a:t>
                      </a:r>
                    </a:p>
                    <a:p>
                      <a:r>
                        <a:rPr lang="en-US" altLang="ja-JP" sz="800" dirty="0" smtClean="0"/>
                        <a:t>  "albumid": "$input.params('albumid')”,</a:t>
                      </a:r>
                    </a:p>
                    <a:p>
                      <a:r>
                        <a:rPr lang="en-US" altLang="ja-JP" sz="800" dirty="0" smtClean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 smtClean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200</a:t>
                      </a:r>
                      <a:r>
                        <a:rPr kumimoji="1" lang="ja-JP" altLang="en-US" sz="1200" dirty="0" smtClean="0"/>
                        <a:t>以外は下表を参照ください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/>
                <a:gridCol w="1842145"/>
                <a:gridCol w="1842145"/>
                <a:gridCol w="184214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 smtClean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.*Input.*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Mapping Templates</a:t>
                      </a:r>
                    </a:p>
                    <a:p>
                      <a:r>
                        <a:rPr kumimoji="1" lang="en-US" altLang="ja-JP" sz="1200" dirty="0" smtClean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S3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吹き出し 16"/>
          <p:cNvSpPr/>
          <p:nvPr/>
        </p:nvSpPr>
        <p:spPr>
          <a:xfrm>
            <a:off x="5191792" y="1220307"/>
            <a:ext cx="796824" cy="684866"/>
          </a:xfrm>
          <a:prstGeom prst="wedgeRoundRectCallout">
            <a:avLst>
              <a:gd name="adj1" fmla="val -64901"/>
              <a:gd name="adj2" fmla="val 3340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00302" y="1884162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882" y="4555893"/>
            <a:ext cx="2000956" cy="1242518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320" y="2400689"/>
            <a:ext cx="2001517" cy="2051516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xmlns="" id="{305B98DC-5AF5-3342-A4B1-F62852BC80FE}"/>
              </a:ext>
            </a:extLst>
          </p:cNvPr>
          <p:cNvSpPr/>
          <p:nvPr/>
        </p:nvSpPr>
        <p:spPr>
          <a:xfrm>
            <a:off x="6838266" y="1629836"/>
            <a:ext cx="4508266" cy="4361853"/>
          </a:xfrm>
          <a:prstGeom prst="rect">
            <a:avLst/>
          </a:prstGeom>
          <a:noFill/>
          <a:ln w="12700">
            <a:solidFill>
              <a:srgbClr val="00A0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</a:t>
            </a:r>
            <a:r>
              <a:rPr kumimoji="1" lang="ja-JP" altLang="en-US" dirty="0" smtClean="0"/>
              <a:t>構成図</a:t>
            </a:r>
            <a:r>
              <a:rPr kumimoji="1" lang="en-US" altLang="ja-JP" dirty="0" smtClean="0"/>
              <a:t> (v2.2.0)</a:t>
            </a:r>
            <a:endParaRPr kumimoji="1" lang="ja-JP" altLang="en-US" dirty="0"/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2906534" y="1134883"/>
            <a:ext cx="8889942" cy="502247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xmlns="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6534" y="1134884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851089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xmlns="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xmlns="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577368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xmlns="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xmlns="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352857" y="3810234"/>
            <a:ext cx="1153635" cy="691247"/>
            <a:chOff x="1148052" y="2003516"/>
            <a:chExt cx="1382019" cy="828092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xmlns="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xmlns="" id="{2E08DBCE-1ACF-424F-814D-23C461589D8E}"/>
                </a:ext>
              </a:extLst>
            </p:cNvPr>
            <p:cNvSpPr txBox="1"/>
            <p:nvPr/>
          </p:nvSpPr>
          <p:spPr>
            <a:xfrm>
              <a:off x="1148052" y="2462901"/>
              <a:ext cx="1382019" cy="36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4902939" y="3447699"/>
            <a:ext cx="1287598" cy="1258568"/>
            <a:chOff x="8485327" y="2438034"/>
            <a:chExt cx="1287598" cy="1258568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xmlns="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73526" y="243803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xmlns="" id="{9ABBCCC2-6A9F-CE45-9C04-D783E79573D6}"/>
                </a:ext>
              </a:extLst>
            </p:cNvPr>
            <p:cNvSpPr txBox="1"/>
            <p:nvPr/>
          </p:nvSpPr>
          <p:spPr>
            <a:xfrm>
              <a:off x="8485327" y="3173382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947298" y="3447699"/>
            <a:ext cx="1249498" cy="1256133"/>
            <a:chOff x="1815009" y="1481012"/>
            <a:chExt cx="1249498" cy="1256133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xmlns="" id="{EE5AD722-65A2-3441-BC67-C1ED5707E6E2}"/>
                </a:ext>
              </a:extLst>
            </p:cNvPr>
            <p:cNvSpPr txBox="1"/>
            <p:nvPr/>
          </p:nvSpPr>
          <p:spPr>
            <a:xfrm>
              <a:off x="1815009" y="2213925"/>
              <a:ext cx="124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xmlns="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084158" y="1481012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6799599" y="1991825"/>
            <a:ext cx="1659180" cy="1298834"/>
            <a:chOff x="3699357" y="1384372"/>
            <a:chExt cx="1659180" cy="1298834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xmlns="" id="{98493F85-0788-B14E-AA06-484C3E93C5D7}"/>
                </a:ext>
              </a:extLst>
            </p:cNvPr>
            <p:cNvSpPr txBox="1"/>
            <p:nvPr/>
          </p:nvSpPr>
          <p:spPr>
            <a:xfrm>
              <a:off x="3699357" y="2159986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xmlns="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9719147" y="1991995"/>
            <a:ext cx="1958670" cy="1212363"/>
            <a:chOff x="8117934" y="1320972"/>
            <a:chExt cx="1958670" cy="121236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0B311536-12F3-9C40-8153-5AF1A85390A9}"/>
                </a:ext>
              </a:extLst>
            </p:cNvPr>
            <p:cNvSpPr txBox="1"/>
            <p:nvPr/>
          </p:nvSpPr>
          <p:spPr>
            <a:xfrm>
              <a:off x="8117934" y="2010115"/>
              <a:ext cx="195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xmlns="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2969718" y="3448306"/>
            <a:ext cx="1059100" cy="1075082"/>
            <a:chOff x="5262934" y="3959380"/>
            <a:chExt cx="1059100" cy="1075082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6138916" y="1272411"/>
            <a:ext cx="5371691" cy="4802113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xmlns="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138916" y="1272411"/>
            <a:ext cx="295212" cy="330200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4167681" y="1213265"/>
            <a:ext cx="1092240" cy="1059451"/>
            <a:chOff x="2703741" y="3868496"/>
            <a:chExt cx="1092240" cy="1059451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703741" y="4620170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xmlns="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6905907" y="4609853"/>
            <a:ext cx="1513305" cy="1303344"/>
            <a:chOff x="1927650" y="1158419"/>
            <a:chExt cx="1513305" cy="1303344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xmlns="" id="{E3C0960A-3D31-6D47-8EAA-93DE09090CDD}"/>
                </a:ext>
              </a:extLst>
            </p:cNvPr>
            <p:cNvSpPr txBox="1"/>
            <p:nvPr/>
          </p:nvSpPr>
          <p:spPr>
            <a:xfrm>
              <a:off x="1927650" y="1938543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xmlns="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xmlns="" r:embed="rId43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854868" y="3803299"/>
            <a:ext cx="361579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3"/>
            <a:endCxn id="44" idx="1"/>
          </p:cNvCxnSpPr>
          <p:nvPr/>
        </p:nvCxnSpPr>
        <p:spPr>
          <a:xfrm>
            <a:off x="4927647" y="3803299"/>
            <a:ext cx="263491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867712" y="2347425"/>
            <a:ext cx="3405877" cy="10095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7984789" y="2342808"/>
            <a:ext cx="780739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476728" y="2342808"/>
            <a:ext cx="866154" cy="478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37" idx="1"/>
            <a:endCxn id="89" idx="1"/>
          </p:cNvCxnSpPr>
          <p:nvPr/>
        </p:nvCxnSpPr>
        <p:spPr>
          <a:xfrm flipV="1">
            <a:off x="1311816" y="2357520"/>
            <a:ext cx="1844696" cy="1454798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035193" y="2527607"/>
            <a:ext cx="308250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9825453" y="2512646"/>
            <a:ext cx="182133" cy="2367125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130091" y="1325351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5835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grpSp>
        <p:nvGrpSpPr>
          <p:cNvPr id="87" name="図形グループ 86"/>
          <p:cNvGrpSpPr/>
          <p:nvPr/>
        </p:nvGrpSpPr>
        <p:grpSpPr>
          <a:xfrm>
            <a:off x="10044071" y="4599829"/>
            <a:ext cx="1294780" cy="1271548"/>
            <a:chOff x="2376968" y="1257143"/>
            <a:chExt cx="1294780" cy="1271548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xmlns="" id="{48B11175-8F26-E049-8FCE-A7F653ADEDC5}"/>
                </a:ext>
              </a:extLst>
            </p:cNvPr>
            <p:cNvSpPr txBox="1"/>
            <p:nvPr/>
          </p:nvSpPr>
          <p:spPr>
            <a:xfrm>
              <a:off x="2376968" y="2005471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xmlns="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cxnSp>
        <p:nvCxnSpPr>
          <p:cNvPr id="91" name="直線コネクタ 90"/>
          <p:cNvCxnSpPr/>
          <p:nvPr/>
        </p:nvCxnSpPr>
        <p:spPr>
          <a:xfrm>
            <a:off x="8018159" y="4865183"/>
            <a:ext cx="1790584" cy="14588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6405641" y="4471167"/>
            <a:ext cx="3662169" cy="14376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405641" y="4471167"/>
            <a:ext cx="330200" cy="330200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469320" y="2718675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4150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69322" y="19296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 flipV="1">
            <a:off x="1311816" y="3803906"/>
            <a:ext cx="1831852" cy="841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図形グループ 83"/>
          <p:cNvGrpSpPr/>
          <p:nvPr/>
        </p:nvGrpSpPr>
        <p:grpSpPr>
          <a:xfrm>
            <a:off x="2982562" y="2001920"/>
            <a:ext cx="1059100" cy="1075082"/>
            <a:chOff x="5262934" y="3959380"/>
            <a:chExt cx="1059100" cy="1075082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cxnSp>
        <p:nvCxnSpPr>
          <p:cNvPr id="94" name="直線矢印コネクタ 93"/>
          <p:cNvCxnSpPr>
            <a:stCxn id="36" idx="3"/>
          </p:cNvCxnSpPr>
          <p:nvPr/>
        </p:nvCxnSpPr>
        <p:spPr>
          <a:xfrm flipV="1">
            <a:off x="2060491" y="5082437"/>
            <a:ext cx="5246468" cy="360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861467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1993" y="1232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User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Role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Policy</a:t>
            </a:r>
            <a:endParaRPr kumimoji="1" lang="ja-JP" altLang="en-US" sz="1200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8418426" y="198720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sp>
        <p:nvSpPr>
          <p:cNvPr id="99" name="角丸四角形吹き出し 98"/>
          <p:cNvSpPr/>
          <p:nvPr/>
        </p:nvSpPr>
        <p:spPr>
          <a:xfrm>
            <a:off x="8201593" y="5082670"/>
            <a:ext cx="888621" cy="632678"/>
          </a:xfrm>
          <a:prstGeom prst="wedgeRoundRectCallout">
            <a:avLst>
              <a:gd name="adj1" fmla="val -69095"/>
              <a:gd name="adj2" fmla="val -24921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51795" y="5095123"/>
            <a:ext cx="95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Apache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PHP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Laravel</a:t>
            </a:r>
            <a:endParaRPr kumimoji="1" lang="ja-JP" altLang="en-US" sz="1200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7200905" y="3256947"/>
            <a:ext cx="1053812" cy="1252371"/>
            <a:chOff x="3675104" y="5078509"/>
            <a:chExt cx="1053812" cy="1252371"/>
          </a:xfrm>
        </p:grpSpPr>
        <p:sp>
          <p:nvSpPr>
            <p:cNvPr id="101" name="TextBox 10">
              <a:extLst>
                <a:ext uri="{FF2B5EF4-FFF2-40B4-BE49-F238E27FC236}">
                  <a16:creationId xmlns="" xmlns:a16="http://schemas.microsoft.com/office/drawing/2014/main" id="{99E9A16C-C445-9643-9734-20DB6E5D3E42}"/>
                </a:ext>
              </a:extLst>
            </p:cNvPr>
            <p:cNvSpPr txBox="1"/>
            <p:nvPr/>
          </p:nvSpPr>
          <p:spPr>
            <a:xfrm>
              <a:off x="3675104" y="5807660"/>
              <a:ext cx="1053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Amazon</a:t>
              </a:r>
              <a:br>
                <a:rPr lang="en-US" sz="1400" dirty="0" smtClean="0"/>
              </a:br>
              <a:r>
                <a:rPr lang="en-US" sz="1400" dirty="0" smtClean="0"/>
                <a:t>Cognito</a:t>
              </a:r>
              <a:endParaRPr lang="en-US" sz="1400" dirty="0"/>
            </a:p>
          </p:txBody>
        </p:sp>
        <p:pic>
          <p:nvPicPr>
            <p:cNvPr id="107" name="Graphic 23">
              <a:extLst>
                <a:ext uri="{FF2B5EF4-FFF2-40B4-BE49-F238E27FC236}">
                  <a16:creationId xmlns="" xmlns:a16="http://schemas.microsoft.com/office/drawing/2014/main" id="{E9A0F7B5-2F3A-6242-BCA5-7273277F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=""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3846410" y="5078509"/>
              <a:ext cx="711200" cy="711200"/>
            </a:xfrm>
            <a:prstGeom prst="rect">
              <a:avLst/>
            </a:prstGeom>
          </p:spPr>
        </p:pic>
      </p:grpSp>
      <p:grpSp>
        <p:nvGrpSpPr>
          <p:cNvPr id="19" name="図形グループ 18"/>
          <p:cNvGrpSpPr/>
          <p:nvPr/>
        </p:nvGrpSpPr>
        <p:grpSpPr>
          <a:xfrm>
            <a:off x="3031167" y="5145917"/>
            <a:ext cx="2301904" cy="1016543"/>
            <a:chOff x="2613419" y="5145917"/>
            <a:chExt cx="2301904" cy="1016543"/>
          </a:xfrm>
        </p:grpSpPr>
        <p:sp>
          <p:nvSpPr>
            <p:cNvPr id="114" name="TextBox 14">
              <a:extLst>
                <a:ext uri="{FF2B5EF4-FFF2-40B4-BE49-F238E27FC236}">
                  <a16:creationId xmlns="" xmlns:a16="http://schemas.microsoft.com/office/drawing/2014/main" id="{70F1D858-0A61-B249-BFE8-EC03E7D2639D}"/>
                </a:ext>
              </a:extLst>
            </p:cNvPr>
            <p:cNvSpPr txBox="1"/>
            <p:nvPr/>
          </p:nvSpPr>
          <p:spPr>
            <a:xfrm>
              <a:off x="2613419" y="585468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Route 53</a:t>
              </a:r>
            </a:p>
          </p:txBody>
        </p:sp>
        <p:pic>
          <p:nvPicPr>
            <p:cNvPr id="115" name="Graphic 41">
              <a:extLst>
                <a:ext uri="{FF2B5EF4-FFF2-40B4-BE49-F238E27FC236}">
                  <a16:creationId xmlns="" xmlns:a16="http://schemas.microsoft.com/office/drawing/2014/main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408771" y="5145917"/>
              <a:ext cx="711200" cy="711200"/>
            </a:xfrm>
            <a:prstGeom prst="rect">
              <a:avLst/>
            </a:prstGeom>
          </p:spPr>
        </p:pic>
      </p:grpSp>
      <p:cxnSp>
        <p:nvCxnSpPr>
          <p:cNvPr id="116" name="直線矢印コネクタ 115"/>
          <p:cNvCxnSpPr>
            <a:stCxn id="43" idx="0"/>
            <a:endCxn id="107" idx="2"/>
          </p:cNvCxnSpPr>
          <p:nvPr/>
        </p:nvCxnSpPr>
        <p:spPr>
          <a:xfrm flipV="1">
            <a:off x="7662559" y="3968147"/>
            <a:ext cx="65252" cy="641706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0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吹き出し 16"/>
          <p:cNvSpPr/>
          <p:nvPr/>
        </p:nvSpPr>
        <p:spPr>
          <a:xfrm>
            <a:off x="5191792" y="1220307"/>
            <a:ext cx="796824" cy="684866"/>
          </a:xfrm>
          <a:prstGeom prst="wedgeRoundRectCallout">
            <a:avLst>
              <a:gd name="adj1" fmla="val -64901"/>
              <a:gd name="adj2" fmla="val 3340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00302" y="1884162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882" y="4555893"/>
            <a:ext cx="2000956" cy="1242518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320" y="2400689"/>
            <a:ext cx="2001517" cy="2051516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xmlns="" id="{305B98DC-5AF5-3342-A4B1-F62852BC80FE}"/>
              </a:ext>
            </a:extLst>
          </p:cNvPr>
          <p:cNvSpPr/>
          <p:nvPr/>
        </p:nvSpPr>
        <p:spPr>
          <a:xfrm>
            <a:off x="6838266" y="1629836"/>
            <a:ext cx="4508266" cy="4361853"/>
          </a:xfrm>
          <a:prstGeom prst="rect">
            <a:avLst/>
          </a:prstGeom>
          <a:noFill/>
          <a:ln w="12700">
            <a:solidFill>
              <a:srgbClr val="00A0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</a:t>
            </a:r>
            <a:r>
              <a:rPr kumimoji="1" lang="ja-JP" altLang="en-US" dirty="0" smtClean="0"/>
              <a:t>構成図</a:t>
            </a:r>
            <a:r>
              <a:rPr kumimoji="1" lang="en-US" altLang="ja-JP" dirty="0" smtClean="0"/>
              <a:t> (v2.2.0)</a:t>
            </a:r>
            <a:endParaRPr kumimoji="1" lang="ja-JP" altLang="en-US" dirty="0"/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2906534" y="1134883"/>
            <a:ext cx="8889942" cy="502247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xmlns="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6534" y="1134884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851089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xmlns="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xmlns="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577368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xmlns="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xmlns="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352857" y="3810234"/>
            <a:ext cx="1153635" cy="691247"/>
            <a:chOff x="1148052" y="2003516"/>
            <a:chExt cx="1382019" cy="828092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xmlns="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xmlns="" id="{2E08DBCE-1ACF-424F-814D-23C461589D8E}"/>
                </a:ext>
              </a:extLst>
            </p:cNvPr>
            <p:cNvSpPr txBox="1"/>
            <p:nvPr/>
          </p:nvSpPr>
          <p:spPr>
            <a:xfrm>
              <a:off x="1148052" y="2462901"/>
              <a:ext cx="1382019" cy="36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4902939" y="3447699"/>
            <a:ext cx="1287598" cy="1258568"/>
            <a:chOff x="8485327" y="2438034"/>
            <a:chExt cx="1287598" cy="1258568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xmlns="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73526" y="243803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xmlns="" id="{9ABBCCC2-6A9F-CE45-9C04-D783E79573D6}"/>
                </a:ext>
              </a:extLst>
            </p:cNvPr>
            <p:cNvSpPr txBox="1"/>
            <p:nvPr/>
          </p:nvSpPr>
          <p:spPr>
            <a:xfrm>
              <a:off x="8485327" y="3173382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947298" y="3447699"/>
            <a:ext cx="1249498" cy="1256133"/>
            <a:chOff x="1815009" y="1481012"/>
            <a:chExt cx="1249498" cy="1256133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xmlns="" id="{EE5AD722-65A2-3441-BC67-C1ED5707E6E2}"/>
                </a:ext>
              </a:extLst>
            </p:cNvPr>
            <p:cNvSpPr txBox="1"/>
            <p:nvPr/>
          </p:nvSpPr>
          <p:spPr>
            <a:xfrm>
              <a:off x="1815009" y="2213925"/>
              <a:ext cx="124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xmlns="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084158" y="1481012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6799599" y="1991825"/>
            <a:ext cx="1659180" cy="1298834"/>
            <a:chOff x="3699357" y="1384372"/>
            <a:chExt cx="1659180" cy="1298834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xmlns="" id="{98493F85-0788-B14E-AA06-484C3E93C5D7}"/>
                </a:ext>
              </a:extLst>
            </p:cNvPr>
            <p:cNvSpPr txBox="1"/>
            <p:nvPr/>
          </p:nvSpPr>
          <p:spPr>
            <a:xfrm>
              <a:off x="3699357" y="2159986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xmlns="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9719147" y="1991995"/>
            <a:ext cx="1958670" cy="1212363"/>
            <a:chOff x="8117934" y="1320972"/>
            <a:chExt cx="1958670" cy="121236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0B311536-12F3-9C40-8153-5AF1A85390A9}"/>
                </a:ext>
              </a:extLst>
            </p:cNvPr>
            <p:cNvSpPr txBox="1"/>
            <p:nvPr/>
          </p:nvSpPr>
          <p:spPr>
            <a:xfrm>
              <a:off x="8117934" y="2010115"/>
              <a:ext cx="195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xmlns="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2969718" y="3448306"/>
            <a:ext cx="1059100" cy="1075082"/>
            <a:chOff x="5262934" y="3959380"/>
            <a:chExt cx="1059100" cy="1075082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6138916" y="1272411"/>
            <a:ext cx="5371691" cy="4802113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xmlns="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138916" y="1272411"/>
            <a:ext cx="295212" cy="330200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4167681" y="1213265"/>
            <a:ext cx="1092240" cy="1059451"/>
            <a:chOff x="2703741" y="3868496"/>
            <a:chExt cx="1092240" cy="1059451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703741" y="4620170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xmlns="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6905907" y="4609853"/>
            <a:ext cx="1513305" cy="1303344"/>
            <a:chOff x="1927650" y="1158419"/>
            <a:chExt cx="1513305" cy="1303344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xmlns="" id="{E3C0960A-3D31-6D47-8EAA-93DE09090CDD}"/>
                </a:ext>
              </a:extLst>
            </p:cNvPr>
            <p:cNvSpPr txBox="1"/>
            <p:nvPr/>
          </p:nvSpPr>
          <p:spPr>
            <a:xfrm>
              <a:off x="1927650" y="1938543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xmlns="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xmlns="" r:embed="rId43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854868" y="3803299"/>
            <a:ext cx="361579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3"/>
            <a:endCxn id="44" idx="1"/>
          </p:cNvCxnSpPr>
          <p:nvPr/>
        </p:nvCxnSpPr>
        <p:spPr>
          <a:xfrm>
            <a:off x="4927647" y="3803299"/>
            <a:ext cx="263491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867712" y="2347425"/>
            <a:ext cx="3405877" cy="10095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7984789" y="2342808"/>
            <a:ext cx="780739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476728" y="2342808"/>
            <a:ext cx="866154" cy="478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37" idx="1"/>
            <a:endCxn id="89" idx="1"/>
          </p:cNvCxnSpPr>
          <p:nvPr/>
        </p:nvCxnSpPr>
        <p:spPr>
          <a:xfrm flipV="1">
            <a:off x="1311816" y="2357520"/>
            <a:ext cx="1844696" cy="1454798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035193" y="2527607"/>
            <a:ext cx="308250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9825453" y="2512646"/>
            <a:ext cx="182133" cy="2367125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130091" y="1325351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5835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grpSp>
        <p:nvGrpSpPr>
          <p:cNvPr id="87" name="図形グループ 86"/>
          <p:cNvGrpSpPr/>
          <p:nvPr/>
        </p:nvGrpSpPr>
        <p:grpSpPr>
          <a:xfrm>
            <a:off x="10044071" y="4599829"/>
            <a:ext cx="1294780" cy="1271548"/>
            <a:chOff x="2376968" y="1257143"/>
            <a:chExt cx="1294780" cy="1271548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xmlns="" id="{48B11175-8F26-E049-8FCE-A7F653ADEDC5}"/>
                </a:ext>
              </a:extLst>
            </p:cNvPr>
            <p:cNvSpPr txBox="1"/>
            <p:nvPr/>
          </p:nvSpPr>
          <p:spPr>
            <a:xfrm>
              <a:off x="2376968" y="2005471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xmlns="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cxnSp>
        <p:nvCxnSpPr>
          <p:cNvPr id="91" name="直線コネクタ 90"/>
          <p:cNvCxnSpPr/>
          <p:nvPr/>
        </p:nvCxnSpPr>
        <p:spPr>
          <a:xfrm>
            <a:off x="8018159" y="4865183"/>
            <a:ext cx="1790584" cy="14588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6405641" y="4471167"/>
            <a:ext cx="3662169" cy="14376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405641" y="4471167"/>
            <a:ext cx="330200" cy="330200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469320" y="2718675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4150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69322" y="19296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 flipV="1">
            <a:off x="1311816" y="3803906"/>
            <a:ext cx="1831852" cy="841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図形グループ 83"/>
          <p:cNvGrpSpPr/>
          <p:nvPr/>
        </p:nvGrpSpPr>
        <p:grpSpPr>
          <a:xfrm>
            <a:off x="2982562" y="2001920"/>
            <a:ext cx="1059100" cy="1075082"/>
            <a:chOff x="5262934" y="3959380"/>
            <a:chExt cx="1059100" cy="1075082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cxnSp>
        <p:nvCxnSpPr>
          <p:cNvPr id="94" name="直線矢印コネクタ 93"/>
          <p:cNvCxnSpPr>
            <a:stCxn id="36" idx="3"/>
          </p:cNvCxnSpPr>
          <p:nvPr/>
        </p:nvCxnSpPr>
        <p:spPr>
          <a:xfrm flipV="1">
            <a:off x="2060491" y="5082437"/>
            <a:ext cx="5246468" cy="360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861467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1993" y="1232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User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Role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Policy</a:t>
            </a:r>
            <a:endParaRPr kumimoji="1" lang="ja-JP" altLang="en-US" sz="1200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8326738" y="3233697"/>
            <a:ext cx="1675612" cy="1261241"/>
            <a:chOff x="6873517" y="3286073"/>
            <a:chExt cx="1675612" cy="1261241"/>
          </a:xfrm>
        </p:grpSpPr>
        <p:sp>
          <p:nvSpPr>
            <p:cNvPr id="90" name="TextBox 4">
              <a:extLst>
                <a:ext uri="{FF2B5EF4-FFF2-40B4-BE49-F238E27FC236}">
                  <a16:creationId xmlns="" xmlns:a16="http://schemas.microsoft.com/office/drawing/2014/main" id="{1D7C7DB3-3169-5B48-B331-8240019668A8}"/>
                </a:ext>
              </a:extLst>
            </p:cNvPr>
            <p:cNvSpPr txBox="1"/>
            <p:nvPr/>
          </p:nvSpPr>
          <p:spPr>
            <a:xfrm>
              <a:off x="6873517" y="4024094"/>
              <a:ext cx="1675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>Aurora</a:t>
              </a:r>
            </a:p>
            <a:p>
              <a:pPr algn="ctr"/>
              <a:r>
                <a:rPr lang="en-US" sz="1400" dirty="0" smtClean="0"/>
                <a:t>(Serverless)</a:t>
              </a:r>
              <a:endParaRPr lang="en-US" sz="1400" dirty="0"/>
            </a:p>
          </p:txBody>
        </p:sp>
        <p:pic>
          <p:nvPicPr>
            <p:cNvPr id="92" name="Graphic 27">
              <a:extLst>
                <a:ext uri="{FF2B5EF4-FFF2-40B4-BE49-F238E27FC236}">
                  <a16:creationId xmlns="" xmlns:a16="http://schemas.microsoft.com/office/drawing/2014/main" id="{BE111FD0-BA65-1E49-9BA2-83EC0AED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5723" y="3286073"/>
              <a:ext cx="711200" cy="711200"/>
            </a:xfrm>
            <a:prstGeom prst="rect">
              <a:avLst/>
            </a:prstGeom>
          </p:spPr>
        </p:pic>
      </p:grpSp>
      <p:cxnSp>
        <p:nvCxnSpPr>
          <p:cNvPr id="93" name="直線矢印コネクタ 92"/>
          <p:cNvCxnSpPr>
            <a:stCxn id="55" idx="2"/>
            <a:endCxn id="92" idx="0"/>
          </p:cNvCxnSpPr>
          <p:nvPr/>
        </p:nvCxnSpPr>
        <p:spPr>
          <a:xfrm>
            <a:off x="9121128" y="2698408"/>
            <a:ext cx="43416" cy="535289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図形グループ 4"/>
          <p:cNvGrpSpPr/>
          <p:nvPr/>
        </p:nvGrpSpPr>
        <p:grpSpPr>
          <a:xfrm>
            <a:off x="8418426" y="198720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sp>
        <p:nvSpPr>
          <p:cNvPr id="99" name="角丸四角形吹き出し 98"/>
          <p:cNvSpPr/>
          <p:nvPr/>
        </p:nvSpPr>
        <p:spPr>
          <a:xfrm>
            <a:off x="8201593" y="5082670"/>
            <a:ext cx="888621" cy="632678"/>
          </a:xfrm>
          <a:prstGeom prst="wedgeRoundRectCallout">
            <a:avLst>
              <a:gd name="adj1" fmla="val -69095"/>
              <a:gd name="adj2" fmla="val -24921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51795" y="5095123"/>
            <a:ext cx="95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Apache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PHP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Laravel</a:t>
            </a:r>
            <a:endParaRPr kumimoji="1" lang="ja-JP" altLang="en-US" sz="1200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7200905" y="3256947"/>
            <a:ext cx="1053812" cy="1252371"/>
            <a:chOff x="3675104" y="5078509"/>
            <a:chExt cx="1053812" cy="1252371"/>
          </a:xfrm>
        </p:grpSpPr>
        <p:sp>
          <p:nvSpPr>
            <p:cNvPr id="101" name="TextBox 10">
              <a:extLst>
                <a:ext uri="{FF2B5EF4-FFF2-40B4-BE49-F238E27FC236}">
                  <a16:creationId xmlns="" xmlns:a16="http://schemas.microsoft.com/office/drawing/2014/main" id="{99E9A16C-C445-9643-9734-20DB6E5D3E42}"/>
                </a:ext>
              </a:extLst>
            </p:cNvPr>
            <p:cNvSpPr txBox="1"/>
            <p:nvPr/>
          </p:nvSpPr>
          <p:spPr>
            <a:xfrm>
              <a:off x="3675104" y="5807660"/>
              <a:ext cx="1053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Amazon</a:t>
              </a:r>
              <a:br>
                <a:rPr lang="en-US" sz="1400" dirty="0" smtClean="0"/>
              </a:br>
              <a:r>
                <a:rPr lang="en-US" sz="1400" dirty="0" smtClean="0"/>
                <a:t>Cognito</a:t>
              </a:r>
              <a:endParaRPr lang="en-US" sz="1400" dirty="0"/>
            </a:p>
          </p:txBody>
        </p:sp>
        <p:pic>
          <p:nvPicPr>
            <p:cNvPr id="107" name="Graphic 23">
              <a:extLst>
                <a:ext uri="{FF2B5EF4-FFF2-40B4-BE49-F238E27FC236}">
                  <a16:creationId xmlns="" xmlns:a16="http://schemas.microsoft.com/office/drawing/2014/main" id="{E9A0F7B5-2F3A-6242-BCA5-7273277F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=""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3846410" y="5078509"/>
              <a:ext cx="711200" cy="711200"/>
            </a:xfrm>
            <a:prstGeom prst="rect">
              <a:avLst/>
            </a:prstGeom>
          </p:spPr>
        </p:pic>
      </p:grpSp>
      <p:grpSp>
        <p:nvGrpSpPr>
          <p:cNvPr id="19" name="図形グループ 18"/>
          <p:cNvGrpSpPr/>
          <p:nvPr/>
        </p:nvGrpSpPr>
        <p:grpSpPr>
          <a:xfrm>
            <a:off x="3031167" y="5145917"/>
            <a:ext cx="2301904" cy="1016543"/>
            <a:chOff x="2613419" y="5145917"/>
            <a:chExt cx="2301904" cy="1016543"/>
          </a:xfrm>
        </p:grpSpPr>
        <p:sp>
          <p:nvSpPr>
            <p:cNvPr id="114" name="TextBox 14">
              <a:extLst>
                <a:ext uri="{FF2B5EF4-FFF2-40B4-BE49-F238E27FC236}">
                  <a16:creationId xmlns="" xmlns:a16="http://schemas.microsoft.com/office/drawing/2014/main" id="{70F1D858-0A61-B249-BFE8-EC03E7D2639D}"/>
                </a:ext>
              </a:extLst>
            </p:cNvPr>
            <p:cNvSpPr txBox="1"/>
            <p:nvPr/>
          </p:nvSpPr>
          <p:spPr>
            <a:xfrm>
              <a:off x="2613419" y="585468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Route 53</a:t>
              </a:r>
            </a:p>
          </p:txBody>
        </p:sp>
        <p:pic>
          <p:nvPicPr>
            <p:cNvPr id="115" name="Graphic 41">
              <a:extLst>
                <a:ext uri="{FF2B5EF4-FFF2-40B4-BE49-F238E27FC236}">
                  <a16:creationId xmlns="" xmlns:a16="http://schemas.microsoft.com/office/drawing/2014/main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408771" y="5145917"/>
              <a:ext cx="711200" cy="711200"/>
            </a:xfrm>
            <a:prstGeom prst="rect">
              <a:avLst/>
            </a:prstGeom>
          </p:spPr>
        </p:pic>
      </p:grpSp>
      <p:cxnSp>
        <p:nvCxnSpPr>
          <p:cNvPr id="116" name="直線矢印コネクタ 115"/>
          <p:cNvCxnSpPr>
            <a:stCxn id="43" idx="0"/>
            <a:endCxn id="107" idx="2"/>
          </p:cNvCxnSpPr>
          <p:nvPr/>
        </p:nvCxnSpPr>
        <p:spPr>
          <a:xfrm flipV="1">
            <a:off x="7662559" y="3968147"/>
            <a:ext cx="65252" cy="641706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endCxn id="57" idx="2"/>
          </p:cNvCxnSpPr>
          <p:nvPr/>
        </p:nvCxnSpPr>
        <p:spPr>
          <a:xfrm flipV="1">
            <a:off x="3365908" y="4159506"/>
            <a:ext cx="133360" cy="703553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3358701" y="4863061"/>
            <a:ext cx="3943549" cy="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 flipV="1">
            <a:off x="9112285" y="3943647"/>
            <a:ext cx="73721" cy="91941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図形グループ 119"/>
          <p:cNvGrpSpPr/>
          <p:nvPr/>
        </p:nvGrpSpPr>
        <p:grpSpPr>
          <a:xfrm>
            <a:off x="4305980" y="2423706"/>
            <a:ext cx="2294452" cy="796452"/>
            <a:chOff x="6533660" y="1444175"/>
            <a:chExt cx="2294452" cy="796452"/>
          </a:xfrm>
        </p:grpSpPr>
        <p:sp>
          <p:nvSpPr>
            <p:cNvPr id="121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7256383" y="1717407"/>
              <a:ext cx="1571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AWS</a:t>
              </a:r>
              <a:br>
                <a:rPr lang="en-US" sz="1400" dirty="0" smtClean="0"/>
              </a:br>
              <a:r>
                <a:rPr lang="en-US" sz="1400" dirty="0" smtClean="0"/>
                <a:t>Lambda@Edge</a:t>
              </a:r>
              <a:endParaRPr lang="en-US" sz="1400" dirty="0"/>
            </a:p>
          </p:txBody>
        </p:sp>
        <p:pic>
          <p:nvPicPr>
            <p:cNvPr id="122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cxnSp>
        <p:nvCxnSpPr>
          <p:cNvPr id="123" name="直線矢印コネクタ 122"/>
          <p:cNvCxnSpPr>
            <a:stCxn id="47" idx="0"/>
            <a:endCxn id="122" idx="2"/>
          </p:cNvCxnSpPr>
          <p:nvPr/>
        </p:nvCxnSpPr>
        <p:spPr>
          <a:xfrm flipV="1">
            <a:off x="4572047" y="3134906"/>
            <a:ext cx="89533" cy="312793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2" idx="3"/>
            <a:endCxn id="50" idx="1"/>
          </p:cNvCxnSpPr>
          <p:nvPr/>
        </p:nvCxnSpPr>
        <p:spPr>
          <a:xfrm flipV="1">
            <a:off x="5017180" y="2347425"/>
            <a:ext cx="2256409" cy="431881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5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</a:t>
            </a:r>
            <a:r>
              <a:rPr lang="ja-JP" altLang="en-US" dirty="0" smtClean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en-US" dirty="0" smtClean="0"/>
              <a:t>アカウント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アカウントの作成する。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メールアドレス、パスワード、アカウント名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連絡先情報を入力する。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フルネーム、会社名、電話番号、国、住所、市区町村、都道府県、郵便番号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お支払い情報を入力する。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クレジット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デビッドカード番号、有効期限日、カード保有者の氏名、請求先住所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アカウントを認証する。</a:t>
            </a:r>
            <a:r>
              <a:rPr lang="en-US" altLang="ja-JP" dirty="0" smtClean="0"/>
              <a:t> (</a:t>
            </a: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</a:t>
            </a:r>
            <a:r>
              <a:rPr lang="ja-JP" altLang="en-US" dirty="0" smtClean="0"/>
              <a:t>電話</a:t>
            </a:r>
            <a:r>
              <a:rPr lang="en-US" altLang="ja-JP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 smtClean="0"/>
              <a:t>SMS</a:t>
            </a:r>
            <a:r>
              <a:rPr lang="en-US" altLang="en-US" dirty="0" smtClean="0"/>
              <a:t> </a:t>
            </a:r>
            <a:r>
              <a:rPr lang="ja-JP" altLang="en-US" dirty="0" smtClean="0"/>
              <a:t>または 音声通話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サポートプランを選択する。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ベーシックプラン／開発者プラン／ビジネスプラン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 API</a:t>
            </a:r>
            <a:r>
              <a:rPr lang="ja-JP" altLang="en-US" dirty="0" smtClean="0"/>
              <a:t>アクセスキーを取得する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アカウントの詳細ページにある「</a:t>
            </a:r>
            <a:r>
              <a:rPr lang="en-US" altLang="ja-JP" dirty="0" smtClean="0"/>
              <a:t>AWS IAM</a:t>
            </a:r>
            <a:r>
              <a:rPr lang="ja-JP" altLang="en-US" dirty="0" smtClean="0"/>
              <a:t>認証情報」で、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SDK</a:t>
            </a:r>
            <a:r>
              <a:rPr lang="en-US" altLang="en-US" dirty="0"/>
              <a:t> </a:t>
            </a:r>
            <a:r>
              <a:rPr lang="en-US" altLang="en-US" dirty="0" smtClean="0"/>
              <a:t>&amp; API</a:t>
            </a:r>
            <a:r>
              <a:rPr lang="ja-JP" altLang="en-US" dirty="0" smtClean="0"/>
              <a:t>アクセスに使用する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アクセスキーエリアの「アクセスきーの作成」ボタンを押す。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.csv</a:t>
            </a:r>
            <a:r>
              <a:rPr lang="ja-JP" altLang="en-US" dirty="0" smtClean="0"/>
              <a:t>ファイルをダウンロードする」ボタンを押して、ファイルをダウンロードする。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chemeClr val="accent1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10056</TotalTime>
  <Words>3545</Words>
  <Application>Microsoft Macintosh PowerPoint</Application>
  <PresentationFormat>ユーザー設定</PresentationFormat>
  <Paragraphs>1219</Paragraphs>
  <Slides>46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ウィスプ</vt:lpstr>
      <vt:lpstr>PowerPoint プレゼンテーション</vt:lpstr>
      <vt:lpstr>改訂履歴</vt:lpstr>
      <vt:lpstr>目次</vt:lpstr>
      <vt:lpstr>I. インフラ構成図</vt:lpstr>
      <vt:lpstr>1. インフラ構成図 (v2.2.0)</vt:lpstr>
      <vt:lpstr>1. インフラ構成図 (v2.2.0)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API デプロイ</vt:lpstr>
      <vt:lpstr>API デプロイ</vt:lpstr>
      <vt:lpstr>CMS デプロイ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Tomohiro Ishiguro</cp:lastModifiedBy>
  <cp:revision>526</cp:revision>
  <dcterms:created xsi:type="dcterms:W3CDTF">2019-08-31T11:57:52Z</dcterms:created>
  <dcterms:modified xsi:type="dcterms:W3CDTF">2020-07-25T16:10:27Z</dcterms:modified>
</cp:coreProperties>
</file>