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3" r:id="rId2"/>
    <p:sldId id="294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84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2019/10/31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</a:t>
            </a:r>
            <a:r>
              <a:rPr kumimoji="1" lang="en-US" altLang="ja-JP" sz="1100" dirty="0" err="1">
                <a:solidFill>
                  <a:srgbClr val="00A0E7"/>
                </a:solidFill>
              </a:rPr>
              <a:t>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/>
              <a:t>Aru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281074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/>
              <a:t>Ver1.00   Date 2019/10/31</a:t>
            </a:r>
          </a:p>
          <a:p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522271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 err="1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認識画像の作成（</a:t>
            </a:r>
            <a:r>
              <a:rPr kumimoji="1" lang="en-US" altLang="ja-JP" dirty="0"/>
              <a:t>1</a:t>
            </a:r>
            <a:r>
              <a:rPr lang="en-US" altLang="ja-JP" dirty="0"/>
              <a:t>/2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/>
              <a:t>画像の前処理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手順</a:t>
            </a:r>
            <a:r>
              <a:rPr lang="en-US" altLang="ja-JP" dirty="0"/>
              <a:t>3</a:t>
            </a:r>
            <a:r>
              <a:rPr lang="ja-JP" altLang="en-US" dirty="0"/>
              <a:t>，</a:t>
            </a:r>
            <a:r>
              <a:rPr lang="en-US" altLang="ja-JP" dirty="0"/>
              <a:t>4</a:t>
            </a:r>
            <a:r>
              <a:rPr lang="ja-JP" altLang="en-US" dirty="0"/>
              <a:t>で「ターゲットイメージの評価」を使用する場合このステップを実行します。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目的：ターゲットの検出と追跡の安定性の最適化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Photoshop</a:t>
            </a:r>
            <a:r>
              <a:rPr lang="ja-JP" altLang="en-US" dirty="0"/>
              <a:t>を使用：</a:t>
            </a:r>
          </a:p>
          <a:p>
            <a:pPr lvl="2"/>
            <a:r>
              <a:rPr lang="ja-JP" altLang="en-US" dirty="0"/>
              <a:t>ファイル⇒開く⇒画像を選択</a:t>
            </a:r>
          </a:p>
          <a:p>
            <a:pPr lvl="2"/>
            <a:r>
              <a:rPr lang="ja-JP" altLang="en-US" dirty="0"/>
              <a:t>画像⇒画像サイズ⇒入力幅</a:t>
            </a:r>
            <a:r>
              <a:rPr lang="en-US" altLang="ja-JP" dirty="0"/>
              <a:t>= 320</a:t>
            </a:r>
            <a:r>
              <a:rPr lang="ja-JP" altLang="en-US" dirty="0"/>
              <a:t>ピクセル</a:t>
            </a:r>
          </a:p>
          <a:p>
            <a:pPr lvl="2"/>
            <a:r>
              <a:rPr lang="ja-JP" altLang="en-US" dirty="0"/>
              <a:t>画像⇒調整⇒明るさ</a:t>
            </a:r>
            <a:r>
              <a:rPr lang="en-US" altLang="ja-JP" dirty="0"/>
              <a:t>/</a:t>
            </a:r>
            <a:r>
              <a:rPr lang="ja-JP" altLang="en-US" dirty="0"/>
              <a:t>コントラスト⇒「コントラスト」</a:t>
            </a:r>
            <a:r>
              <a:rPr lang="en-US" altLang="ja-JP" dirty="0"/>
              <a:t>= 80</a:t>
            </a:r>
            <a:r>
              <a:rPr lang="ja-JP" altLang="en-US" dirty="0"/>
              <a:t>と入力し、「レガシーを使用」を選択します</a:t>
            </a:r>
          </a:p>
          <a:p>
            <a:pPr lvl="2"/>
            <a:r>
              <a:rPr lang="ja-JP" altLang="en-US" dirty="0"/>
              <a:t>画像⇒モード⇒グレースケール</a:t>
            </a:r>
          </a:p>
          <a:p>
            <a:pPr lvl="2"/>
            <a:r>
              <a:rPr lang="ja-JP" altLang="en-US" dirty="0"/>
              <a:t>ファイル⇒名前を付けて保存⇒保存先の画像パスを入力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/>
              <a:t>Vuforia</a:t>
            </a:r>
            <a:r>
              <a:rPr lang="ja-JP" altLang="sv-SE" dirty="0"/>
              <a:t>サービスにログインする</a:t>
            </a:r>
          </a:p>
          <a:p>
            <a:pPr marL="457200" lvl="1" indent="0">
              <a:buNone/>
            </a:pPr>
            <a:r>
              <a:rPr lang="en-US" altLang="ja-JP" dirty="0"/>
              <a:t>URL</a:t>
            </a:r>
            <a:r>
              <a:rPr lang="ja-JP" altLang="en-US" dirty="0"/>
              <a:t>：</a:t>
            </a:r>
            <a:r>
              <a:rPr lang="sv-SE" altLang="ja-JP" dirty="0"/>
              <a:t>https://developer.vuforia.com/vui/auth/login</a:t>
            </a:r>
            <a:r>
              <a:rPr lang="ja-JP" altLang="sv-SE" dirty="0"/>
              <a:t>を開き、アカウントでログインします。</a:t>
            </a:r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 marL="457200" lvl="1" indent="0">
              <a:buNone/>
            </a:pPr>
            <a:endParaRPr lang="ja-JP" altLang="en-US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5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での認識画像の作成（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アルバムを作成し、画像ターゲットをアルバムに追加します</a:t>
            </a:r>
          </a:p>
          <a:p>
            <a:pPr lvl="1"/>
            <a:r>
              <a:rPr lang="en-US" altLang="ja-JP" dirty="0"/>
              <a:t>URL</a:t>
            </a:r>
            <a:r>
              <a:rPr lang="ja-JP" altLang="en-US" dirty="0"/>
              <a:t>：</a:t>
            </a:r>
            <a:r>
              <a:rPr lang="en-US" altLang="ja-JP" dirty="0"/>
              <a:t>https://developer.vuforia.com/vui/develop/licenses</a:t>
            </a:r>
          </a:p>
          <a:p>
            <a:pPr lvl="1"/>
            <a:r>
              <a:rPr lang="ja-JP" altLang="en-US" dirty="0"/>
              <a:t>ターゲットイメージ」⇒「データベースの追加」⇒データベース名を入力し、タイプ：デバイスを選択⇒「作成」をクリック</a:t>
            </a:r>
          </a:p>
          <a:p>
            <a:pPr lvl="1"/>
            <a:r>
              <a:rPr lang="ja-JP" altLang="en-US" dirty="0"/>
              <a:t>データベースが作成されたら、データベースをクリック⇒ターゲットを追加⇒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</a:p>
          <a:p>
            <a:pPr lvl="1"/>
            <a:r>
              <a:rPr lang="ja-JP" altLang="en-US" dirty="0"/>
              <a:t>イメージターゲットの作成後、</a:t>
            </a:r>
            <a:r>
              <a:rPr lang="en-US" altLang="ja-JP" dirty="0"/>
              <a:t>Vuforia</a:t>
            </a:r>
            <a:r>
              <a:rPr lang="ja-JP" altLang="en-US" dirty="0"/>
              <a:t>が処理されるのを待ちます。</a:t>
            </a:r>
            <a:endParaRPr lang="en-US" altLang="ja-JP" dirty="0"/>
          </a:p>
          <a:p>
            <a:pPr lvl="1"/>
            <a:r>
              <a:rPr lang="ja-JP" altLang="en-US" dirty="0"/>
              <a:t>ターゲットイメージの評価が</a:t>
            </a:r>
            <a:r>
              <a:rPr lang="en-US" altLang="ja-JP" dirty="0"/>
              <a:t>3</a:t>
            </a:r>
            <a:r>
              <a:rPr lang="ja-JP" altLang="en-US" dirty="0"/>
              <a:t>つ以上の星の場合、画像は簡単に検出および追跡され、そうでない場合は失敗します。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アルバムをダウンロードする</a:t>
            </a:r>
          </a:p>
          <a:p>
            <a:pPr lvl="1"/>
            <a:r>
              <a:rPr lang="en-US" altLang="ja-JP" dirty="0"/>
              <a:t>URL</a:t>
            </a:r>
            <a:r>
              <a:rPr lang="ja-JP" altLang="en-US" dirty="0"/>
              <a:t>：</a:t>
            </a:r>
            <a:r>
              <a:rPr lang="en-US" altLang="ja-JP" dirty="0"/>
              <a:t>https://developer.vuforia.com/targetmanager/project/deviceTargetListing</a:t>
            </a:r>
          </a:p>
          <a:p>
            <a:pPr lvl="1"/>
            <a:r>
              <a:rPr lang="ja-JP" altLang="en-US" dirty="0"/>
              <a:t>「データベースのダウンロード（すべて）」⇒「</a:t>
            </a:r>
            <a:r>
              <a:rPr lang="en-US" altLang="ja-JP" dirty="0"/>
              <a:t>Android Studio</a:t>
            </a:r>
            <a:r>
              <a:rPr lang="ja-JP" altLang="en-US" dirty="0"/>
              <a:t>、</a:t>
            </a:r>
            <a:r>
              <a:rPr lang="en-US" altLang="ja-JP" dirty="0" err="1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Studio</a:t>
            </a:r>
            <a:r>
              <a:rPr lang="ja-JP" altLang="en-US" dirty="0"/>
              <a:t>」を選択⇒ダウンロード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1280160" y="2329313"/>
            <a:ext cx="45238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980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869" y="813934"/>
          <a:ext cx="10618771" cy="7416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8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ASW</a:t>
            </a:r>
            <a:r>
              <a:rPr lang="ja-JP" altLang="en-US" dirty="0"/>
              <a:t>設定（</a:t>
            </a:r>
            <a:r>
              <a:rPr lang="en-US" altLang="ja-JP" dirty="0"/>
              <a:t>1/7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マネジメントコンソールより</a:t>
            </a:r>
            <a:r>
              <a:rPr lang="en-US" altLang="ja-JP" dirty="0"/>
              <a:t>Lambda</a:t>
            </a:r>
            <a:r>
              <a:rPr lang="ja-JP" altLang="en-US" dirty="0"/>
              <a:t>サービスにアクセス。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「関数の作成」ボタンより「一から作成」オプションを選びランタイム「</a:t>
            </a:r>
            <a:r>
              <a:rPr lang="en-US" altLang="ja-JP" dirty="0"/>
              <a:t>Node.10.x</a:t>
            </a:r>
            <a:r>
              <a:rPr lang="ja-JP" altLang="en-US" dirty="0"/>
              <a:t>」にて「</a:t>
            </a:r>
            <a:r>
              <a:rPr lang="en-US" altLang="ja-JP" dirty="0" err="1"/>
              <a:t>getImageUrl</a:t>
            </a:r>
            <a:r>
              <a:rPr lang="ja-JP" altLang="en-US" dirty="0"/>
              <a:t>」関数を作成。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「アクション」ボタンを押して「新しいバージョンの発行」を選択する。</a:t>
            </a:r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バージョンの説明に「</a:t>
            </a:r>
            <a:r>
              <a:rPr lang="en-US" altLang="ja-JP" dirty="0" err="1"/>
              <a:t>yyyy</a:t>
            </a:r>
            <a:r>
              <a:rPr lang="en-US" altLang="ja-JP" dirty="0"/>
              <a:t>_㎜_dd</a:t>
            </a:r>
            <a:r>
              <a:rPr lang="ja-JP" altLang="en-US" dirty="0"/>
              <a:t>」を先頭に任意の文を設定する。</a:t>
            </a:r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「発行」ボタンを押す。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58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ASW</a:t>
            </a:r>
            <a:r>
              <a:rPr lang="ja-JP" altLang="en-US" dirty="0"/>
              <a:t>設定（</a:t>
            </a:r>
            <a:r>
              <a:rPr lang="en-US" altLang="ja-JP" dirty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の作成・管理・設定を行う。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マネジメントコンソールより</a:t>
            </a:r>
            <a:r>
              <a:rPr lang="en-US" altLang="ja-JP" dirty="0"/>
              <a:t>API Gateway</a:t>
            </a:r>
            <a:r>
              <a:rPr lang="ja-JP" altLang="en-US" dirty="0"/>
              <a:t>サービスにアクセス。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の作成」ボタンより以下の設定にて</a:t>
            </a:r>
            <a:r>
              <a:rPr lang="en-US" altLang="ja-JP" dirty="0"/>
              <a:t>API</a:t>
            </a:r>
            <a:r>
              <a:rPr lang="ja-JP" altLang="en-US" dirty="0"/>
              <a:t>を作成。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作成した</a:t>
            </a:r>
            <a:r>
              <a:rPr lang="en-US" altLang="ja-JP" dirty="0"/>
              <a:t>API</a:t>
            </a:r>
            <a:r>
              <a:rPr lang="ja-JP" altLang="en-US" dirty="0"/>
              <a:t>「</a:t>
            </a:r>
            <a:r>
              <a:rPr lang="en-US" altLang="ja-JP" dirty="0" err="1"/>
              <a:t>msar</a:t>
            </a:r>
            <a:r>
              <a:rPr lang="ja-JP" altLang="en-US" dirty="0"/>
              <a:t>」のリソースページの「アクション」ボタンより「リソースの作成」を選択。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以下を設定し、「リソースの作成」ボタンを押して保存する。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作成したリソースを選択し、「アクション」ボタンより「メソッドの作成」を選択。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リソース配下にセレクトボックスが表示されるため、「</a:t>
            </a:r>
            <a:r>
              <a:rPr lang="en-US" altLang="ja-JP" dirty="0"/>
              <a:t>GET</a:t>
            </a:r>
            <a:r>
              <a:rPr lang="ja-JP" altLang="en-US" dirty="0"/>
              <a:t>」を選択して右のチェックマークを押して保存。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ja-JP" altLang="en-US" dirty="0"/>
          </a:p>
          <a:p>
            <a:pPr marL="457200" lvl="1" indent="0">
              <a:buNone/>
            </a:pP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05254"/>
              </p:ext>
            </p:extLst>
          </p:nvPr>
        </p:nvGraphicFramePr>
        <p:xfrm>
          <a:off x="1607954" y="2046973"/>
          <a:ext cx="3759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3305660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プロトコル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6965823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01024"/>
              </p:ext>
            </p:extLst>
          </p:nvPr>
        </p:nvGraphicFramePr>
        <p:xfrm>
          <a:off x="1607954" y="3895343"/>
          <a:ext cx="37592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474902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albumid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{albumid}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>
                          <a:effectLst/>
                        </a:rPr>
                        <a:t>を有効にする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65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3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ASW</a:t>
            </a:r>
            <a:r>
              <a:rPr lang="ja-JP" altLang="en-US" dirty="0"/>
              <a:t>設定（</a:t>
            </a:r>
            <a:r>
              <a:rPr lang="en-US" altLang="ja-JP" dirty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+mj-lt"/>
              <a:buAutoNum type="arabicPeriod" startAt="7"/>
            </a:pPr>
            <a:r>
              <a:rPr lang="ja-JP" altLang="en-US" dirty="0"/>
              <a:t>作成された「</a:t>
            </a:r>
            <a:r>
              <a:rPr lang="en-US" altLang="ja-JP" dirty="0"/>
              <a:t>GET</a:t>
            </a:r>
            <a:r>
              <a:rPr lang="ja-JP" altLang="en-US" dirty="0"/>
              <a:t>」のリンクを選択してセットアップ画面を表示し、以下を設定して保存する。</a:t>
            </a: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r>
              <a:rPr lang="ja-JP" altLang="en-US" dirty="0"/>
              <a:t>	「</a:t>
            </a:r>
            <a:r>
              <a:rPr lang="en-US" altLang="ja-JP" dirty="0"/>
              <a:t>Lambda </a:t>
            </a:r>
            <a:r>
              <a:rPr lang="ja-JP" altLang="en-US" dirty="0"/>
              <a:t>関数に権限を追加する」確認ダイアログが表示されるため「</a:t>
            </a:r>
            <a:r>
              <a:rPr lang="en-US" altLang="ja-JP" dirty="0"/>
              <a:t>OK</a:t>
            </a:r>
            <a:r>
              <a:rPr lang="ja-JP" altLang="en-US" dirty="0"/>
              <a:t>」を選択。</a:t>
            </a:r>
          </a:p>
          <a:p>
            <a:pPr lvl="1">
              <a:buFont typeface="+mj-lt"/>
              <a:buAutoNum type="arabicPeriod" startAt="7"/>
            </a:pPr>
            <a:r>
              <a:rPr lang="ja-JP" altLang="en-US" dirty="0"/>
              <a:t>	「</a:t>
            </a:r>
            <a:r>
              <a:rPr lang="en-US" altLang="ja-JP" dirty="0"/>
              <a:t>/{</a:t>
            </a:r>
            <a:r>
              <a:rPr lang="en-US" altLang="ja-JP" dirty="0" err="1"/>
              <a:t>albumid</a:t>
            </a:r>
            <a:r>
              <a:rPr lang="en-US" altLang="ja-JP" dirty="0"/>
              <a:t>} - GET - </a:t>
            </a:r>
            <a:r>
              <a:rPr lang="ja-JP" altLang="en-US" dirty="0"/>
              <a:t>メソッドの実行」の画面が表示される。</a:t>
            </a:r>
          </a:p>
          <a:p>
            <a:pPr lvl="1">
              <a:buFont typeface="+mj-lt"/>
              <a:buAutoNum type="arabicPeriod" startAt="7"/>
            </a:pPr>
            <a:r>
              <a:rPr lang="ja-JP" altLang="en-US" dirty="0"/>
              <a:t>	メソッドリクエストの設定を以下の通り行う。</a:t>
            </a: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79743"/>
              </p:ext>
            </p:extLst>
          </p:nvPr>
        </p:nvGraphicFramePr>
        <p:xfrm>
          <a:off x="1665706" y="955575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関数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関数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getImageUrl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395629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25763"/>
              </p:ext>
            </p:extLst>
          </p:nvPr>
        </p:nvGraphicFramePr>
        <p:xfrm>
          <a:off x="1665706" y="3519248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認可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albumid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9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19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ASW</a:t>
            </a:r>
            <a:r>
              <a:rPr lang="ja-JP" altLang="en-US" dirty="0"/>
              <a:t>設定（</a:t>
            </a:r>
            <a:r>
              <a:rPr lang="en-US" altLang="ja-JP" dirty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+mj-lt"/>
              <a:buAutoNum type="arabicPeriod" startAt="11"/>
            </a:pPr>
            <a:r>
              <a:rPr lang="ja-JP" altLang="en-US" dirty="0"/>
              <a:t>統合リクエストの設定を以下のとおり行う。</a:t>
            </a:r>
            <a:endParaRPr lang="en-US" altLang="ja-JP" dirty="0"/>
          </a:p>
          <a:p>
            <a:pPr lvl="1">
              <a:buFont typeface="+mj-lt"/>
              <a:buAutoNum type="arabicPeriod" startAt="11"/>
            </a:pPr>
            <a:endParaRPr kumimoji="1" lang="en-US" altLang="ja-JP" dirty="0"/>
          </a:p>
          <a:p>
            <a:pPr lvl="1">
              <a:buFont typeface="+mj-lt"/>
              <a:buAutoNum type="arabicPeriod" startAt="11"/>
            </a:pPr>
            <a:endParaRPr lang="en-US" altLang="ja-JP" dirty="0"/>
          </a:p>
          <a:p>
            <a:pPr lvl="1">
              <a:buFont typeface="+mj-lt"/>
              <a:buAutoNum type="arabicPeriod" startAt="11"/>
            </a:pPr>
            <a:endParaRPr kumimoji="1" lang="en-US" altLang="ja-JP" dirty="0"/>
          </a:p>
          <a:p>
            <a:pPr lvl="1">
              <a:buFont typeface="+mj-lt"/>
              <a:buAutoNum type="arabicPeriod" startAt="11"/>
            </a:pPr>
            <a:endParaRPr lang="en-US" altLang="ja-JP" dirty="0"/>
          </a:p>
          <a:p>
            <a:pPr lvl="1">
              <a:buFont typeface="+mj-lt"/>
              <a:buAutoNum type="arabicPeriod" startAt="11"/>
            </a:pPr>
            <a:endParaRPr kumimoji="1" lang="en-US" altLang="ja-JP" dirty="0"/>
          </a:p>
          <a:p>
            <a:pPr lvl="1">
              <a:buFont typeface="+mj-lt"/>
              <a:buAutoNum type="arabicPeriod" startAt="11"/>
            </a:pPr>
            <a:endParaRPr lang="en-US" altLang="ja-JP" dirty="0"/>
          </a:p>
          <a:p>
            <a:pPr lvl="1">
              <a:buFont typeface="+mj-lt"/>
              <a:buAutoNum type="arabicPeriod" startAt="11"/>
            </a:pPr>
            <a:endParaRPr kumimoji="1" lang="en-US" altLang="ja-JP" dirty="0"/>
          </a:p>
          <a:p>
            <a:pPr lvl="1">
              <a:buFont typeface="+mj-lt"/>
              <a:buAutoNum type="arabicPeriod" startAt="11"/>
            </a:pPr>
            <a:endParaRPr lang="en-US" altLang="ja-JP" dirty="0"/>
          </a:p>
          <a:p>
            <a:pPr lvl="1">
              <a:buFont typeface="+mj-lt"/>
              <a:buAutoNum type="arabicPeriod" startAt="11"/>
            </a:pPr>
            <a:endParaRPr kumimoji="1" lang="en-US" altLang="ja-JP" dirty="0"/>
          </a:p>
          <a:p>
            <a:pPr lvl="1">
              <a:buFont typeface="+mj-lt"/>
              <a:buAutoNum type="arabicPeriod" startAt="11"/>
            </a:pPr>
            <a:endParaRPr lang="en-US" altLang="ja-JP" dirty="0"/>
          </a:p>
          <a:p>
            <a:pPr lvl="1">
              <a:buFont typeface="+mj-lt"/>
              <a:buAutoNum type="arabicPeriod" startAt="11"/>
            </a:pPr>
            <a:endParaRPr kumimoji="1" lang="en-US" altLang="ja-JP" dirty="0"/>
          </a:p>
          <a:p>
            <a:pPr lvl="1">
              <a:buFont typeface="+mj-lt"/>
              <a:buAutoNum type="arabicPeriod" startAt="11"/>
            </a:pPr>
            <a:r>
              <a:rPr lang="ja-JP" altLang="en-US" dirty="0"/>
              <a:t>メソッドレスポンスの設定にて</a:t>
            </a:r>
            <a:r>
              <a:rPr lang="en-US" altLang="ja-JP" dirty="0"/>
              <a:t>HTTP</a:t>
            </a:r>
            <a:r>
              <a:rPr lang="ja-JP" altLang="en-US" dirty="0"/>
              <a:t>のステータス</a:t>
            </a:r>
            <a:r>
              <a:rPr lang="en-US" altLang="ja-JP" dirty="0"/>
              <a:t>204</a:t>
            </a:r>
            <a:r>
              <a:rPr lang="ja-JP" altLang="en-US" dirty="0"/>
              <a:t>、</a:t>
            </a:r>
            <a:r>
              <a:rPr lang="en-US" altLang="ja-JP" dirty="0"/>
              <a:t>304</a:t>
            </a:r>
            <a:r>
              <a:rPr lang="ja-JP" altLang="en-US" dirty="0"/>
              <a:t>、</a:t>
            </a:r>
            <a:r>
              <a:rPr lang="en-US" altLang="ja-JP" dirty="0"/>
              <a:t>400</a:t>
            </a:r>
            <a:r>
              <a:rPr lang="ja-JP" altLang="en-US" dirty="0"/>
              <a:t>を追加する。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設定は総てデフォルト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49665"/>
              </p:ext>
            </p:extLst>
          </p:nvPr>
        </p:nvGraphicFramePr>
        <p:xfrm>
          <a:off x="1640189" y="926866"/>
          <a:ext cx="8851348" cy="3837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:a16="http://schemas.microsoft.com/office/drawing/2014/main" val="2398228790"/>
                    </a:ext>
                  </a:extLst>
                </a:gridCol>
                <a:gridCol w="2106223">
                  <a:extLst>
                    <a:ext uri="{9D8B030D-6E8A-4147-A177-3AD203B41FA5}">
                      <a16:colId xmlns:a16="http://schemas.microsoft.com/office/drawing/2014/main" val="2139820665"/>
                    </a:ext>
                  </a:extLst>
                </a:gridCol>
                <a:gridCol w="4283242">
                  <a:extLst>
                    <a:ext uri="{9D8B030D-6E8A-4147-A177-3AD203B41FA5}">
                      <a16:colId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統合タイプ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getImageUrl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実行ロール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URL </a:t>
                      </a:r>
                      <a:r>
                        <a:rPr lang="ja-JP" altLang="en-US" sz="1100" u="none" strike="noStrike">
                          <a:effectLst/>
                        </a:rPr>
                        <a:t>パスパラメータ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URL </a:t>
                      </a:r>
                      <a:r>
                        <a:rPr lang="ja-JP" altLang="en-US" sz="1100" u="none" strike="noStrike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 </a:t>
                      </a:r>
                      <a:r>
                        <a:rPr lang="ja-JP" altLang="en-US" sz="1100" u="none" strike="noStrike">
                          <a:effectLst/>
                        </a:rPr>
                        <a:t>ヘッダー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98855"/>
                  </a:ext>
                </a:extLst>
              </a:tr>
              <a:tr h="2508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推奨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extLst>
                  <a:ext uri="{0D108BD9-81ED-4DB2-BD59-A6C34878D82A}">
                    <a16:rowId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Content-Type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application/json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extLst>
                  <a:ext uri="{0D108BD9-81ED-4DB2-BD59-A6C34878D82A}">
                    <a16:rowId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{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"</a:t>
                      </a:r>
                      <a:r>
                        <a:rPr lang="en-US" sz="1100" u="none" strike="noStrike" dirty="0" err="1">
                          <a:effectLst/>
                        </a:rPr>
                        <a:t>albumid</a:t>
                      </a:r>
                      <a:r>
                        <a:rPr lang="en-US" sz="1100" u="none" strike="noStrike" dirty="0">
                          <a:effectLst/>
                        </a:rPr>
                        <a:t>": "$</a:t>
                      </a:r>
                      <a:r>
                        <a:rPr lang="en-US" sz="1100" u="none" strike="noStrike" dirty="0" err="1">
                          <a:effectLst/>
                        </a:rPr>
                        <a:t>input.params</a:t>
                      </a:r>
                      <a:r>
                        <a:rPr lang="en-US" sz="1100" u="none" strike="noStrike" dirty="0">
                          <a:effectLst/>
                        </a:rPr>
                        <a:t>('</a:t>
                      </a:r>
                      <a:r>
                        <a:rPr lang="en-US" sz="1100" u="none" strike="noStrike" dirty="0" err="1">
                          <a:effectLst/>
                        </a:rPr>
                        <a:t>albumid</a:t>
                      </a:r>
                      <a:r>
                        <a:rPr lang="en-US" sz="1100" u="none" strike="noStrike" dirty="0">
                          <a:effectLst/>
                        </a:rPr>
                        <a:t>')",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"</a:t>
                      </a:r>
                      <a:r>
                        <a:rPr lang="en-US" sz="1100" u="none" strike="noStrike" dirty="0" err="1">
                          <a:effectLst/>
                        </a:rPr>
                        <a:t>downloadtime</a:t>
                      </a:r>
                      <a:r>
                        <a:rPr lang="en-US" sz="1100" u="none" strike="noStrike" dirty="0">
                          <a:effectLst/>
                        </a:rPr>
                        <a:t>": "$</a:t>
                      </a:r>
                      <a:r>
                        <a:rPr lang="en-US" sz="1100" u="none" strike="noStrike" dirty="0" err="1">
                          <a:effectLst/>
                        </a:rPr>
                        <a:t>input.params</a:t>
                      </a:r>
                      <a:r>
                        <a:rPr lang="en-US" sz="1100" u="none" strike="noStrike" dirty="0">
                          <a:effectLst/>
                        </a:rPr>
                        <a:t>('</a:t>
                      </a:r>
                      <a:r>
                        <a:rPr lang="en-US" sz="1100" u="none" strike="noStrike" dirty="0" err="1">
                          <a:effectLst/>
                        </a:rPr>
                        <a:t>downloadtime</a:t>
                      </a:r>
                      <a:r>
                        <a:rPr lang="en-US" sz="1100" u="none" strike="noStrike" dirty="0">
                          <a:effectLst/>
                        </a:rPr>
                        <a:t>')"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ctr"/>
                </a:tc>
                <a:extLst>
                  <a:ext uri="{0D108BD9-81ED-4DB2-BD59-A6C34878D82A}">
                    <a16:rowId xmlns:a16="http://schemas.microsoft.com/office/drawing/2014/main" val="189627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9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ASW</a:t>
            </a:r>
            <a:r>
              <a:rPr lang="ja-JP" altLang="en-US" dirty="0"/>
              <a:t>設定（</a:t>
            </a:r>
            <a:r>
              <a:rPr lang="en-US" altLang="ja-JP" dirty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+mj-lt"/>
              <a:buAutoNum type="arabicPeriod" startAt="13"/>
            </a:pPr>
            <a:r>
              <a:rPr lang="ja-JP" altLang="en-US" dirty="0"/>
              <a:t>統合レスポンスの設定を以下のとおり行う。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80184"/>
              </p:ext>
            </p:extLst>
          </p:nvPr>
        </p:nvGraphicFramePr>
        <p:xfrm>
          <a:off x="1597875" y="906446"/>
          <a:ext cx="6631739" cy="4441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デフォルト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.*result.*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application/json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2285871372"/>
                  </a:ext>
                </a:extLst>
              </a:tr>
              <a:tr h="4985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{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errorMessage: $input.path('$.errorMessage');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304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application/json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101594728"/>
                  </a:ext>
                </a:extLst>
              </a:tr>
              <a:tr h="4985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{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errorMessage: $input.path('$.errorMessage');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400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application/json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3566620226"/>
                  </a:ext>
                </a:extLst>
              </a:tr>
              <a:tr h="4985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{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</a:t>
                      </a:r>
                      <a:r>
                        <a:rPr lang="en-US" sz="1100" u="none" strike="noStrike" dirty="0" err="1">
                          <a:effectLst/>
                        </a:rPr>
                        <a:t>errorMessage</a:t>
                      </a:r>
                      <a:r>
                        <a:rPr lang="en-US" sz="1100" u="none" strike="noStrike" dirty="0">
                          <a:effectLst/>
                        </a:rPr>
                        <a:t>: $</a:t>
                      </a:r>
                      <a:r>
                        <a:rPr lang="en-US" sz="1100" u="none" strike="noStrike" dirty="0" err="1">
                          <a:effectLst/>
                        </a:rPr>
                        <a:t>input.path</a:t>
                      </a:r>
                      <a:r>
                        <a:rPr lang="en-US" sz="1100" u="none" strike="noStrike" dirty="0">
                          <a:effectLst/>
                        </a:rPr>
                        <a:t>('$.</a:t>
                      </a:r>
                      <a:r>
                        <a:rPr lang="en-US" sz="1100" u="none" strike="noStrike" dirty="0" err="1">
                          <a:effectLst/>
                        </a:rPr>
                        <a:t>errorMessage</a:t>
                      </a:r>
                      <a:r>
                        <a:rPr lang="en-US" sz="1100" u="none" strike="noStrike" dirty="0">
                          <a:effectLst/>
                        </a:rPr>
                        <a:t>');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/>
                </a:tc>
                <a:extLst>
                  <a:ext uri="{0D108BD9-81ED-4DB2-BD59-A6C34878D82A}">
                    <a16:rowId xmlns:a16="http://schemas.microsoft.com/office/drawing/2014/main" val="233984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80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ASW</a:t>
            </a:r>
            <a:r>
              <a:rPr lang="ja-JP" altLang="en-US" dirty="0"/>
              <a:t>設定（</a:t>
            </a:r>
            <a:r>
              <a:rPr lang="en-US" altLang="ja-JP" dirty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のデプロイ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マネジメントコンソールより</a:t>
            </a:r>
            <a:r>
              <a:rPr lang="en-US" altLang="ja-JP" dirty="0"/>
              <a:t>API Gateway</a:t>
            </a:r>
            <a:r>
              <a:rPr lang="ja-JP" altLang="en-US" dirty="0"/>
              <a:t>サービスにアクセス。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「アクション」ボタンより、「</a:t>
            </a:r>
            <a:r>
              <a:rPr lang="en-US" altLang="ja-JP" dirty="0"/>
              <a:t>API</a:t>
            </a:r>
            <a:r>
              <a:rPr lang="ja-JP" altLang="en-US" dirty="0"/>
              <a:t>のデプロイ」を選択し以下のとおり実行する。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マネジメントコンソールより</a:t>
            </a:r>
            <a:r>
              <a:rPr lang="en-US" altLang="ja-JP" dirty="0"/>
              <a:t>API Gateway</a:t>
            </a:r>
            <a:r>
              <a:rPr lang="ja-JP" altLang="en-US" dirty="0"/>
              <a:t>サービスにアクセス。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API Gateway</a:t>
            </a:r>
            <a:r>
              <a:rPr lang="ja-JP" altLang="en-US" dirty="0"/>
              <a:t>の左メニューより「</a:t>
            </a:r>
            <a:r>
              <a:rPr lang="en-US" altLang="ja-JP" dirty="0"/>
              <a:t>API</a:t>
            </a:r>
            <a:r>
              <a:rPr lang="ja-JP" altLang="en-US" dirty="0"/>
              <a:t>キー」を選択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「アクション」ボタンより「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キーの作成」を選択し以下の通り設定する。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24471"/>
              </p:ext>
            </p:extLst>
          </p:nvPr>
        </p:nvGraphicFramePr>
        <p:xfrm>
          <a:off x="1347537" y="1722923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テストの場合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実環境の場合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08961"/>
              </p:ext>
            </p:extLst>
          </p:nvPr>
        </p:nvGraphicFramePr>
        <p:xfrm>
          <a:off x="1347537" y="4373078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テストの場合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msar-test-key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実環境の場合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msar</a:t>
                      </a:r>
                      <a:r>
                        <a:rPr lang="en-US" sz="1200" u="none" strike="noStrike" dirty="0">
                          <a:effectLst/>
                        </a:rPr>
                        <a:t>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6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ASW</a:t>
            </a:r>
            <a:r>
              <a:rPr lang="ja-JP" altLang="en-US" dirty="0"/>
              <a:t>設定（</a:t>
            </a:r>
            <a:r>
              <a:rPr lang="en-US" altLang="ja-JP" dirty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API Gateway</a:t>
            </a:r>
            <a:r>
              <a:rPr lang="ja-JP" altLang="en-US" dirty="0"/>
              <a:t>の左メニューより「使用量プラン」を選択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「作成」ボタンより使用量プランを作成し以下の通り設定する。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「次へ」ボタンを押し設定を進める。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関連付けされた</a:t>
            </a:r>
            <a:r>
              <a:rPr lang="en-US" altLang="ja-JP" dirty="0"/>
              <a:t>API</a:t>
            </a:r>
            <a:r>
              <a:rPr lang="ja-JP" altLang="en-US" dirty="0"/>
              <a:t>ステージの設定ページにて「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ステージの追加」ボタンを押し以下の</a:t>
            </a:r>
            <a:r>
              <a:rPr lang="en-US" altLang="ja-JP" dirty="0"/>
              <a:t>API</a:t>
            </a:r>
            <a:r>
              <a:rPr lang="ja-JP" altLang="en-US" dirty="0"/>
              <a:t>を追加。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「次へ」ボタンを押し設定を進める。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使用量プランの</a:t>
            </a:r>
            <a:r>
              <a:rPr lang="en-US" altLang="ja-JP" dirty="0"/>
              <a:t>API</a:t>
            </a:r>
            <a:r>
              <a:rPr lang="ja-JP" altLang="en-US" dirty="0"/>
              <a:t>キーの設定ページにて「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キーを使用量プランに追加」ボタンを押し以下の</a:t>
            </a:r>
            <a:r>
              <a:rPr lang="en-US" altLang="ja-JP" dirty="0"/>
              <a:t>API</a:t>
            </a:r>
            <a:r>
              <a:rPr lang="ja-JP" altLang="en-US" dirty="0"/>
              <a:t>キーを入力。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「完了」を押し設定を終える。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76607"/>
              </p:ext>
            </p:extLst>
          </p:nvPr>
        </p:nvGraphicFramePr>
        <p:xfrm>
          <a:off x="1424538" y="1742173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msar-UsagePlan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31247"/>
              </p:ext>
            </p:extLst>
          </p:nvPr>
        </p:nvGraphicFramePr>
        <p:xfrm>
          <a:off x="1424538" y="3565888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msar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msar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48928"/>
              </p:ext>
            </p:extLst>
          </p:nvPr>
        </p:nvGraphicFramePr>
        <p:xfrm>
          <a:off x="1424538" y="5409398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msar-test-key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msar</a:t>
                      </a:r>
                      <a:r>
                        <a:rPr lang="en-US" sz="1200" u="none" strike="noStrike" dirty="0">
                          <a:effectLst/>
                        </a:rPr>
                        <a:t>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714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1560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940</TotalTime>
  <Words>1103</Words>
  <Application>Microsoft Office PowerPoint</Application>
  <PresentationFormat>ワイド画面</PresentationFormat>
  <Paragraphs>274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Century Gothic</vt:lpstr>
      <vt:lpstr>Wingdings</vt:lpstr>
      <vt:lpstr>Wingdings 3</vt:lpstr>
      <vt:lpstr>ウィスプ</vt:lpstr>
      <vt:lpstr>PowerPoint プレゼンテーション</vt:lpstr>
      <vt:lpstr>改訂履歴</vt:lpstr>
      <vt:lpstr>ASW設定（1/7）</vt:lpstr>
      <vt:lpstr>ASW設定（2/7）</vt:lpstr>
      <vt:lpstr>ASW設定（3/7）</vt:lpstr>
      <vt:lpstr>ASW設定（4/7）</vt:lpstr>
      <vt:lpstr>ASW設定（5/7）</vt:lpstr>
      <vt:lpstr>ASW設定（6/7）</vt:lpstr>
      <vt:lpstr>ASW設定（7/7）</vt:lpstr>
      <vt:lpstr>Vuforiaでの認識画像の作成（1/2）</vt:lpstr>
      <vt:lpstr>Vuforiaでの認識画像の作成（2/2）</vt:lpstr>
    </vt:vector>
  </TitlesOfParts>
  <Company>株式会社ウエトマエ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山口亮太</cp:lastModifiedBy>
  <cp:revision>89</cp:revision>
  <dcterms:created xsi:type="dcterms:W3CDTF">2019-08-31T11:57:52Z</dcterms:created>
  <dcterms:modified xsi:type="dcterms:W3CDTF">2019-10-31T05:15:30Z</dcterms:modified>
</cp:coreProperties>
</file>