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93" r:id="rId2"/>
    <p:sldId id="294" r:id="rId3"/>
    <p:sldId id="295" r:id="rId4"/>
    <p:sldId id="324" r:id="rId5"/>
    <p:sldId id="306" r:id="rId6"/>
    <p:sldId id="332" r:id="rId7"/>
    <p:sldId id="296" r:id="rId8"/>
    <p:sldId id="335" r:id="rId9"/>
    <p:sldId id="307" r:id="rId10"/>
    <p:sldId id="323" r:id="rId11"/>
    <p:sldId id="312" r:id="rId12"/>
    <p:sldId id="325" r:id="rId13"/>
    <p:sldId id="326" r:id="rId14"/>
    <p:sldId id="327" r:id="rId15"/>
    <p:sldId id="328" r:id="rId16"/>
    <p:sldId id="298" r:id="rId17"/>
    <p:sldId id="299" r:id="rId18"/>
    <p:sldId id="300" r:id="rId19"/>
    <p:sldId id="313" r:id="rId20"/>
    <p:sldId id="314" r:id="rId21"/>
    <p:sldId id="329" r:id="rId22"/>
    <p:sldId id="315" r:id="rId23"/>
    <p:sldId id="330" r:id="rId24"/>
    <p:sldId id="331" r:id="rId25"/>
    <p:sldId id="316" r:id="rId26"/>
    <p:sldId id="333" r:id="rId27"/>
    <p:sldId id="338" r:id="rId28"/>
    <p:sldId id="339" r:id="rId29"/>
    <p:sldId id="340" r:id="rId30"/>
    <p:sldId id="301" r:id="rId31"/>
    <p:sldId id="302" r:id="rId32"/>
    <p:sldId id="336" r:id="rId33"/>
    <p:sldId id="303" r:id="rId34"/>
    <p:sldId id="304" r:id="rId35"/>
    <p:sldId id="322" r:id="rId36"/>
    <p:sldId id="317" r:id="rId37"/>
    <p:sldId id="318" r:id="rId38"/>
    <p:sldId id="319" r:id="rId39"/>
    <p:sldId id="320" r:id="rId40"/>
    <p:sldId id="305" r:id="rId41"/>
    <p:sldId id="309" r:id="rId42"/>
    <p:sldId id="310" r:id="rId43"/>
    <p:sldId id="311" r:id="rId44"/>
    <p:sldId id="321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479ACE8C-DA61-CB42-A7BA-4D5E40686637}">
          <p14:sldIdLst>
            <p14:sldId id="293"/>
            <p14:sldId id="294"/>
            <p14:sldId id="295"/>
          </p14:sldIdLst>
        </p14:section>
        <p14:section name="インフラ構成図" id="{034A4D36-83B6-994A-B6E3-B05A2F41534F}">
          <p14:sldIdLst>
            <p14:sldId id="324"/>
            <p14:sldId id="306"/>
          </p14:sldIdLst>
        </p14:section>
        <p14:section name="アカウント準備" id="{B7B09237-39F3-514C-9C82-F12D56854DF7}">
          <p14:sldIdLst>
            <p14:sldId id="332"/>
            <p14:sldId id="296"/>
            <p14:sldId id="335"/>
            <p14:sldId id="307"/>
          </p14:sldIdLst>
        </p14:section>
        <p14:section name="構築手順" id="{EEDD0FBC-733B-0244-A32D-E2A3967BA298}">
          <p14:sldIdLst>
            <p14:sldId id="323"/>
            <p14:sldId id="312"/>
            <p14:sldId id="325"/>
            <p14:sldId id="326"/>
            <p14:sldId id="327"/>
            <p14:sldId id="328"/>
            <p14:sldId id="298"/>
            <p14:sldId id="299"/>
            <p14:sldId id="300"/>
            <p14:sldId id="313"/>
            <p14:sldId id="314"/>
            <p14:sldId id="329"/>
            <p14:sldId id="315"/>
            <p14:sldId id="330"/>
            <p14:sldId id="331"/>
            <p14:sldId id="316"/>
            <p14:sldId id="333"/>
            <p14:sldId id="338"/>
            <p14:sldId id="339"/>
            <p14:sldId id="340"/>
            <p14:sldId id="301"/>
            <p14:sldId id="302"/>
            <p14:sldId id="336"/>
            <p14:sldId id="303"/>
            <p14:sldId id="304"/>
          </p14:sldIdLst>
        </p14:section>
        <p14:section name="パラメータ一覧" id="{2300589C-0ECF-0D46-9F43-C025CDF0B5DA}">
          <p14:sldIdLst>
            <p14:sldId id="322"/>
            <p14:sldId id="317"/>
            <p14:sldId id="318"/>
            <p14:sldId id="319"/>
            <p14:sldId id="320"/>
            <p14:sldId id="305"/>
            <p14:sldId id="309"/>
            <p14:sldId id="310"/>
            <p14:sldId id="311"/>
            <p14:sldId id="32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618" userDrawn="1">
          <p15:clr>
            <a:srgbClr val="A4A3A4"/>
          </p15:clr>
        </p15:guide>
        <p15:guide id="2" pos="24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0E7"/>
    <a:srgbClr val="D91A29"/>
    <a:srgbClr val="00A0E7"/>
    <a:srgbClr val="0066FF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淡色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淡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-120" y="-448"/>
      </p:cViewPr>
      <p:guideLst>
        <p:guide orient="horz" pos="618"/>
        <p:guide pos="24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02444-3DC1-4369-B2A8-A46D63EF03AF}" type="datetimeFigureOut">
              <a:rPr kumimoji="1" lang="ja-JP" altLang="en-US" smtClean="0"/>
              <a:t>20/07/23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DA1DB-F4DE-4721-B9C7-644687E211D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25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0376" y="1489364"/>
            <a:ext cx="891539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376" y="3752144"/>
            <a:ext cx="8915399" cy="588948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1"/>
          <p:cNvSpPr/>
          <p:nvPr/>
        </p:nvSpPr>
        <p:spPr bwMode="auto">
          <a:xfrm flipV="1">
            <a:off x="0" y="-3"/>
            <a:ext cx="1138843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A0E7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64" y="41560"/>
            <a:ext cx="9439563" cy="42416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49" y="548856"/>
            <a:ext cx="11753029" cy="586102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1pPr>
            <a:lvl2pPr marL="800100" indent="-3429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2pPr>
            <a:lvl3pPr marL="1257300" indent="-3429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3pPr>
            <a:lvl4pPr marL="1600200" indent="-2286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4pPr>
            <a:lvl5pPr marL="2057400" indent="-2286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8411" y="6525338"/>
            <a:ext cx="779767" cy="263389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FC7FC04C-4975-46EC-A609-F7DE0D5B1B5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09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85" y="1960200"/>
            <a:ext cx="8915399" cy="1468800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485" y="3431579"/>
            <a:ext cx="8915399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831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A0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67580315-9F96-42B0-ABA0-F43C4B2090BD}"/>
              </a:ext>
            </a:extLst>
          </p:cNvPr>
          <p:cNvSpPr txBox="1"/>
          <p:nvPr userDrawn="1"/>
        </p:nvSpPr>
        <p:spPr>
          <a:xfrm>
            <a:off x="182880" y="6596390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rgbClr val="00A0E7"/>
                </a:solidFill>
              </a:rPr>
              <a:t>© Ms</a:t>
            </a:r>
            <a:r>
              <a:rPr kumimoji="1" lang="ja-JP" altLang="en-US" sz="1100" dirty="0">
                <a:solidFill>
                  <a:srgbClr val="00A0E7"/>
                </a:solidFill>
              </a:rPr>
              <a:t> </a:t>
            </a:r>
            <a:r>
              <a:rPr kumimoji="1" lang="en-US" altLang="ja-JP" sz="1100" dirty="0">
                <a:solidFill>
                  <a:srgbClr val="00A0E7"/>
                </a:solidFill>
              </a:rPr>
              <a:t>2019</a:t>
            </a:r>
            <a:r>
              <a:rPr kumimoji="1" lang="ja-JP" altLang="en-US" sz="1100" dirty="0">
                <a:solidFill>
                  <a:srgbClr val="00A0E7"/>
                </a:solidFill>
              </a:rPr>
              <a:t> </a:t>
            </a:r>
            <a:r>
              <a:rPr kumimoji="1" lang="en-US" altLang="ja-JP" sz="1100" dirty="0">
                <a:solidFill>
                  <a:srgbClr val="00A0E7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6626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1" Type="http://schemas.openxmlformats.org/officeDocument/2006/relationships/image" Target="../media/image12.png"/><Relationship Id="rId13" Type="http://schemas.openxmlformats.org/officeDocument/2006/relationships/image" Target="../media/image1316.svg"/><Relationship Id="rId42" Type="http://schemas.openxmlformats.org/officeDocument/2006/relationships/image" Target="../media/image13.png"/><Relationship Id="rId43" Type="http://schemas.openxmlformats.org/officeDocument/2006/relationships/image" Target="../media/image22.svg"/><Relationship Id="rId44" Type="http://schemas.openxmlformats.org/officeDocument/2006/relationships/image" Target="../media/image14.png"/><Relationship Id="rId45" Type="http://schemas.openxmlformats.org/officeDocument/2006/relationships/image" Target="../media/image910.svg"/><Relationship Id="rId25" Type="http://schemas.openxmlformats.org/officeDocument/2006/relationships/image" Target="../media/image512.svg"/><Relationship Id="rId46" Type="http://schemas.openxmlformats.org/officeDocument/2006/relationships/image" Target="../media/image15.png"/><Relationship Id="rId23" Type="http://schemas.openxmlformats.org/officeDocument/2006/relationships/image" Target="../media/image14.svg"/><Relationship Id="rId29" Type="http://schemas.openxmlformats.org/officeDocument/2006/relationships/image" Target="../media/image91.svg"/><Relationship Id="rId30" Type="http://schemas.openxmlformats.org/officeDocument/2006/relationships/image" Target="../media/image3.png"/><Relationship Id="rId31" Type="http://schemas.openxmlformats.org/officeDocument/2006/relationships/image" Target="../media/image28.svg"/><Relationship Id="rId32" Type="http://schemas.openxmlformats.org/officeDocument/2006/relationships/image" Target="../media/image4.png"/><Relationship Id="rId33" Type="http://schemas.openxmlformats.org/officeDocument/2006/relationships/image" Target="../media/image5.png"/><Relationship Id="rId34" Type="http://schemas.openxmlformats.org/officeDocument/2006/relationships/image" Target="../media/image6.png"/><Relationship Id="rId35" Type="http://schemas.openxmlformats.org/officeDocument/2006/relationships/image" Target="../media/image7.png"/><Relationship Id="rId36" Type="http://schemas.openxmlformats.org/officeDocument/2006/relationships/image" Target="../media/image8.png"/><Relationship Id="rId37" Type="http://schemas.openxmlformats.org/officeDocument/2006/relationships/image" Target="../media/image9.png"/><Relationship Id="rId11" Type="http://schemas.openxmlformats.org/officeDocument/2006/relationships/image" Target="../media/image41.svg"/><Relationship Id="rId16" Type="http://schemas.openxmlformats.org/officeDocument/2006/relationships/image" Target="../media/image1158.svg"/><Relationship Id="rId17" Type="http://schemas.openxmlformats.org/officeDocument/2006/relationships/image" Target="../media/image79.svg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1450.svg"/><Relationship Id="rId2" Type="http://schemas.openxmlformats.org/officeDocument/2006/relationships/image" Target="../media/image1.png"/><Relationship Id="rId6" Type="http://schemas.openxmlformats.org/officeDocument/2006/relationships/image" Target="../media/image1148.svg"/><Relationship Id="rId7" Type="http://schemas.openxmlformats.org/officeDocument/2006/relationships/image" Target="../media/image26.svg"/><Relationship Id="rId8" Type="http://schemas.openxmlformats.org/officeDocument/2006/relationships/image" Target="../media/image2.png"/><Relationship Id="rId38" Type="http://schemas.openxmlformats.org/officeDocument/2006/relationships/image" Target="../media/image10.png"/><Relationship Id="rId9" Type="http://schemas.openxmlformats.org/officeDocument/2006/relationships/image" Target="../media/image1367.svg"/><Relationship Id="rId39" Type="http://schemas.openxmlformats.org/officeDocument/2006/relationships/image" Target="../media/image11.png"/><Relationship Id="rId40" Type="http://schemas.openxmlformats.org/officeDocument/2006/relationships/image" Target="../media/image5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A5CC420E-D7F4-4D68-B2C4-D24762D228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12538" y="6524625"/>
            <a:ext cx="779462" cy="263525"/>
          </a:xfrm>
          <a:prstGeom prst="rect">
            <a:avLst/>
          </a:prstGeom>
        </p:spPr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11" name="タイトル 1">
            <a:extLst>
              <a:ext uri="{FF2B5EF4-FFF2-40B4-BE49-F238E27FC236}">
                <a16:creationId xmlns="" xmlns:a16="http://schemas.microsoft.com/office/drawing/2014/main" id="{E4AF4681-D5FB-4218-8582-63DB061BE28D}"/>
              </a:ext>
            </a:extLst>
          </p:cNvPr>
          <p:cNvSpPr txBox="1">
            <a:spLocks/>
          </p:cNvSpPr>
          <p:nvPr/>
        </p:nvSpPr>
        <p:spPr>
          <a:xfrm>
            <a:off x="2980528" y="2628825"/>
            <a:ext cx="6230943" cy="800175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40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/>
              <a:t>卒</a:t>
            </a:r>
            <a:r>
              <a:rPr lang="en-US" altLang="ja-JP" dirty="0" smtClean="0"/>
              <a:t>ARu</a:t>
            </a:r>
            <a:r>
              <a:rPr lang="en-US" altLang="ja-JP" dirty="0"/>
              <a:t>	 </a:t>
            </a:r>
            <a:r>
              <a:rPr lang="ja-JP" altLang="en-US" dirty="0"/>
              <a:t>環境構築手順書</a:t>
            </a:r>
          </a:p>
        </p:txBody>
      </p:sp>
      <p:sp>
        <p:nvSpPr>
          <p:cNvPr id="12" name="字幕 2">
            <a:extLst>
              <a:ext uri="{FF2B5EF4-FFF2-40B4-BE49-F238E27FC236}">
                <a16:creationId xmlns="" xmlns:a16="http://schemas.microsoft.com/office/drawing/2014/main" id="{BAF3AF88-ED06-420F-8797-BE945A07A602}"/>
              </a:ext>
            </a:extLst>
          </p:cNvPr>
          <p:cNvSpPr txBox="1">
            <a:spLocks/>
          </p:cNvSpPr>
          <p:nvPr/>
        </p:nvSpPr>
        <p:spPr>
          <a:xfrm>
            <a:off x="3046516" y="3598606"/>
            <a:ext cx="5839700" cy="588948"/>
          </a:xfrm>
          <a:prstGeom prst="rect">
            <a:avLst/>
          </a:prstGeom>
        </p:spPr>
        <p:txBody>
          <a:bodyPr anchor="t"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Ver2.00   </a:t>
            </a:r>
            <a:r>
              <a:rPr lang="en-US" altLang="ja-JP" dirty="0"/>
              <a:t>Date </a:t>
            </a:r>
            <a:r>
              <a:rPr lang="en-US" altLang="ja-JP" dirty="0" smtClean="0"/>
              <a:t>2020/07/01</a:t>
            </a:r>
            <a:endParaRPr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="" xmlns:a16="http://schemas.microsoft.com/office/drawing/2014/main" id="{D39BF917-30E9-4717-8D36-97A5579E8E62}"/>
              </a:ext>
            </a:extLst>
          </p:cNvPr>
          <p:cNvSpPr txBox="1"/>
          <p:nvPr/>
        </p:nvSpPr>
        <p:spPr>
          <a:xfrm>
            <a:off x="5186399" y="4756968"/>
            <a:ext cx="2205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株式会社 </a:t>
            </a:r>
            <a:r>
              <a:rPr kumimoji="1" lang="en-US" altLang="ja-JP" sz="2800" dirty="0"/>
              <a:t>Ms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511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III. </a:t>
            </a:r>
            <a:r>
              <a:rPr kumimoji="1" lang="ja-JP" altLang="en-US" dirty="0" smtClean="0"/>
              <a:t>構築手順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47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1802"/>
            <a:ext cx="8936179" cy="4928080"/>
          </a:xfrm>
        </p:spPr>
        <p:txBody>
          <a:bodyPr/>
          <a:lstStyle/>
          <a:p>
            <a:r>
              <a:rPr lang="en-US" altLang="ja-JP" dirty="0" smtClean="0"/>
              <a:t>DynamoDB</a:t>
            </a:r>
          </a:p>
          <a:p>
            <a:pPr marL="457200" lvl="1" indent="0">
              <a:buNone/>
            </a:pPr>
            <a:r>
              <a:rPr lang="ja-JP" altLang="ja-JP" dirty="0" smtClean="0"/>
              <a:t>N</a:t>
            </a:r>
            <a:r>
              <a:rPr lang="en-US" altLang="ja-JP" dirty="0" smtClean="0"/>
              <a:t>oSQL</a:t>
            </a:r>
            <a:r>
              <a:rPr lang="ja-JP" altLang="en-US" dirty="0" smtClean="0"/>
              <a:t>のデータベースを設定・管理する。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 smtClean="0"/>
              <a:t>マネジメントコンソールの</a:t>
            </a:r>
            <a:r>
              <a:rPr lang="en-US" altLang="ja-JP" dirty="0" smtClean="0"/>
              <a:t>DynamoDB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ja-JP" dirty="0" smtClean="0"/>
              <a:t>T</a:t>
            </a:r>
            <a:r>
              <a:rPr lang="en-US" altLang="ja-JP" dirty="0" smtClean="0"/>
              <a:t>able</a:t>
            </a:r>
            <a:r>
              <a:rPr lang="ja-JP" altLang="en-US" dirty="0" smtClean="0"/>
              <a:t>を作成する。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</a:t>
            </a:r>
            <a:r>
              <a:rPr lang="en-US" altLang="ja-JP" dirty="0" smtClean="0">
                <a:solidFill>
                  <a:srgbClr val="BFBFBF"/>
                </a:solidFill>
              </a:rPr>
              <a:t>Role, Policy)</a:t>
            </a:r>
            <a:endParaRPr lang="en-US" altLang="ja-JP" dirty="0">
              <a:solidFill>
                <a:srgbClr val="BFBFB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ognite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160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・設置するリージョン </a:t>
            </a:r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地域</a:t>
            </a:r>
            <a:r>
              <a:rPr kumimoji="1" lang="en-US" altLang="ja-JP" sz="1600" dirty="0" smtClean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の誤りに注意</a:t>
            </a:r>
            <a:endParaRPr kumimoji="1" lang="en-US" altLang="ja-JP" sz="1600" dirty="0" smtClean="0"/>
          </a:p>
        </p:txBody>
      </p:sp>
      <p:pic>
        <p:nvPicPr>
          <p:cNvPr id="6" name="図 5" descr="Screen Shot 2020-07-05 at 8.0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353" y="2970816"/>
            <a:ext cx="5108688" cy="3484039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4352375" y="3510154"/>
            <a:ext cx="2012081" cy="21403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347804" y="3762437"/>
            <a:ext cx="2473294" cy="4754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8476428" y="6178443"/>
            <a:ext cx="466342" cy="295088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434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1481801"/>
            <a:ext cx="8922376" cy="4928080"/>
          </a:xfrm>
        </p:spPr>
        <p:txBody>
          <a:bodyPr/>
          <a:lstStyle/>
          <a:p>
            <a:r>
              <a:rPr kumimoji="1" lang="en-US" altLang="ja-JP" dirty="0"/>
              <a:t>Lambda</a:t>
            </a:r>
          </a:p>
          <a:p>
            <a:pPr marL="457200" lvl="1" indent="0">
              <a:buNone/>
            </a:pPr>
            <a:r>
              <a:rPr lang="en-US" altLang="ja-JP" dirty="0"/>
              <a:t>API</a:t>
            </a:r>
            <a:r>
              <a:rPr lang="ja-JP" altLang="en-US" dirty="0"/>
              <a:t>に設定する関数を記述する。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 smtClean="0"/>
              <a:t>マネジメントコンソールの</a:t>
            </a:r>
            <a:r>
              <a:rPr lang="en-US" altLang="ja-JP" dirty="0" smtClean="0"/>
              <a:t>Lambda</a:t>
            </a:r>
            <a:r>
              <a:rPr lang="ja-JP" altLang="en-US" dirty="0"/>
              <a:t>サービスに</a:t>
            </a:r>
            <a:r>
              <a:rPr lang="ja-JP" altLang="en-US" dirty="0" smtClean="0"/>
              <a:t>アクセスする。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関数ページで「</a:t>
            </a:r>
            <a:r>
              <a:rPr lang="ja-JP" altLang="en-US" dirty="0"/>
              <a:t>関数の作成」</a:t>
            </a:r>
            <a:r>
              <a:rPr lang="ja-JP" altLang="en-US" dirty="0" smtClean="0"/>
              <a:t>ボタンを押す。関数の作成ページで「</a:t>
            </a:r>
            <a:r>
              <a:rPr lang="ja-JP" altLang="en-US" dirty="0"/>
              <a:t>一から作成</a:t>
            </a:r>
            <a:r>
              <a:rPr lang="ja-JP" altLang="en-US" dirty="0" smtClean="0"/>
              <a:t>」を選び、関数名</a:t>
            </a:r>
            <a:r>
              <a:rPr lang="ja-JP" altLang="en-US" dirty="0"/>
              <a:t>「</a:t>
            </a:r>
            <a:r>
              <a:rPr lang="en-US" altLang="ja-JP" dirty="0"/>
              <a:t>getImageUrl</a:t>
            </a:r>
            <a:r>
              <a:rPr lang="ja-JP" altLang="en-US" dirty="0" smtClean="0"/>
              <a:t>」、ランタイム</a:t>
            </a:r>
            <a:r>
              <a:rPr lang="ja-JP" altLang="en-US" dirty="0"/>
              <a:t>「</a:t>
            </a:r>
            <a:r>
              <a:rPr lang="en-US" altLang="ja-JP" dirty="0" smtClean="0"/>
              <a:t>Node.js 12.</a:t>
            </a:r>
            <a:r>
              <a:rPr lang="en-US" altLang="ja-JP" dirty="0"/>
              <a:t>x</a:t>
            </a:r>
            <a:r>
              <a:rPr lang="ja-JP" altLang="en-US" dirty="0" smtClean="0"/>
              <a:t>」を入力して関数を作成する。</a:t>
            </a:r>
            <a:endParaRPr lang="ja-JP" altLang="en-US" dirty="0"/>
          </a:p>
          <a:p>
            <a:pPr marL="457200" lvl="1" indent="0">
              <a:buNone/>
            </a:pPr>
            <a:r>
              <a:rPr lang="ja-JP" altLang="ja-JP" dirty="0"/>
              <a:t>　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404040"/>
                </a:solidFill>
              </a:rPr>
              <a:t>AWS</a:t>
            </a:r>
            <a:r>
              <a:rPr lang="ja-JP" altLang="en-US" dirty="0" smtClean="0">
                <a:solidFill>
                  <a:srgbClr val="404040"/>
                </a:solidFill>
              </a:rPr>
              <a:t>リソース</a:t>
            </a:r>
            <a:endParaRPr lang="en-US" altLang="ja-JP" dirty="0" smtClean="0">
              <a:solidFill>
                <a:srgbClr val="40404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ognite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49938" y="610153"/>
            <a:ext cx="4160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kumimoji="1" lang="ja-JP" altLang="en-US" sz="1600" dirty="0"/>
              <a:t>設置する</a:t>
            </a:r>
            <a:r>
              <a:rPr kumimoji="1" lang="ja-JP" altLang="en-US" sz="1600" dirty="0" smtClean="0"/>
              <a:t>リージョン </a:t>
            </a:r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地域</a:t>
            </a:r>
            <a:r>
              <a:rPr kumimoji="1" lang="en-US" altLang="ja-JP" sz="1600" dirty="0" smtClean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の誤りに注意</a:t>
            </a:r>
            <a:endParaRPr kumimoji="1" lang="en-US" altLang="ja-JP" sz="1600" dirty="0" smtClean="0"/>
          </a:p>
        </p:txBody>
      </p:sp>
      <p:pic>
        <p:nvPicPr>
          <p:cNvPr id="5" name="図 4" descr="Screen Shot 2020-07-05 at 7.56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163" y="3275685"/>
            <a:ext cx="7021954" cy="3159597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4297262" y="3686826"/>
            <a:ext cx="2231997" cy="82382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439375" y="4893113"/>
            <a:ext cx="4660472" cy="38701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434130" y="5379039"/>
            <a:ext cx="4660472" cy="38701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71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24DED198-35D0-47A6-8EDD-6268D6BF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5BE401E-4028-43CC-A122-A5BDF709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関数を設定する。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＊関数の仕様は「</a:t>
            </a:r>
            <a:r>
              <a:rPr lang="en-US" altLang="ja-JP" dirty="0"/>
              <a:t>5</a:t>
            </a:r>
            <a:r>
              <a:rPr lang="ja-JP" altLang="en-US" dirty="0"/>
              <a:t>．</a:t>
            </a:r>
            <a:r>
              <a:rPr lang="en-US" altLang="ja-JP" dirty="0"/>
              <a:t>API</a:t>
            </a:r>
            <a:r>
              <a:rPr lang="ja-JP" altLang="en-US" dirty="0"/>
              <a:t>仕様　アルバム情報を取得する」を参照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ja-JP" altLang="en-US" dirty="0" smtClean="0"/>
              <a:t>「デザイナー」エリアで、「レイヤー」「トリガー」「送信先」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 smtClean="0"/>
              <a:t>「関数コード」エリアで、「ソースコード」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ja-JP" altLang="en-US" dirty="0" smtClean="0"/>
              <a:t>「環境変数」エリアで、関数の実行時に参照する環境変数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ja-JP" altLang="en-US" dirty="0" smtClean="0"/>
              <a:t>「基本設定」エリアで、「ランタイム」「メモリ」「タイムアウト」「実行ロール」</a:t>
            </a:r>
            <a:endParaRPr lang="en-US" altLang="ja-JP" dirty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「</a:t>
            </a:r>
            <a:r>
              <a:rPr lang="ja-JP" altLang="en-US" dirty="0"/>
              <a:t>アクション</a:t>
            </a:r>
            <a:r>
              <a:rPr lang="ja-JP" altLang="en-US" dirty="0" smtClean="0"/>
              <a:t>」プルダウンから「</a:t>
            </a:r>
            <a:r>
              <a:rPr lang="ja-JP" altLang="en-US" dirty="0"/>
              <a:t>新しいバージョンの発行」を選択する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バージョン</a:t>
            </a:r>
            <a:r>
              <a:rPr lang="ja-JP" altLang="en-US" dirty="0"/>
              <a:t>の説明に「</a:t>
            </a:r>
            <a:r>
              <a:rPr lang="en-US" altLang="ja-JP" dirty="0"/>
              <a:t>yyyy_㎜_dd</a:t>
            </a:r>
            <a:r>
              <a:rPr lang="ja-JP" altLang="en-US" dirty="0"/>
              <a:t>」を先頭</a:t>
            </a:r>
            <a:r>
              <a:rPr lang="ja-JP" altLang="en-US" dirty="0" smtClean="0"/>
              <a:t>につけた任意</a:t>
            </a:r>
            <a:r>
              <a:rPr lang="ja-JP" altLang="en-US" dirty="0"/>
              <a:t>の文</a:t>
            </a:r>
            <a:r>
              <a:rPr lang="ja-JP" altLang="en-US" dirty="0" smtClean="0"/>
              <a:t>を入力し、「</a:t>
            </a:r>
            <a:r>
              <a:rPr lang="ja-JP" altLang="en-US" dirty="0"/>
              <a:t>発行」ボタンを押す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2D01535-B1F2-4F78-9A7C-D3965725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ognite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pic>
        <p:nvPicPr>
          <p:cNvPr id="6" name="図 5" descr="Screen Shot 2020-07-05 at 10.28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72" y="3532472"/>
            <a:ext cx="7334821" cy="1736887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8421619" y="3779804"/>
            <a:ext cx="1023485" cy="86247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29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1481801"/>
            <a:ext cx="8936179" cy="4928080"/>
          </a:xfrm>
        </p:spPr>
        <p:txBody>
          <a:bodyPr/>
          <a:lstStyle/>
          <a:p>
            <a:r>
              <a:rPr lang="en-US" altLang="ja-JP" dirty="0"/>
              <a:t>API</a:t>
            </a:r>
            <a:r>
              <a:rPr lang="ja-JP" altLang="en-US" dirty="0"/>
              <a:t> </a:t>
            </a:r>
            <a:r>
              <a:rPr lang="en-US" altLang="ja-JP" dirty="0"/>
              <a:t>Gateway</a:t>
            </a:r>
            <a:r>
              <a:rPr lang="ja-JP" altLang="en-US" dirty="0"/>
              <a:t>の設定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API</a:t>
            </a:r>
            <a:r>
              <a:rPr lang="ja-JP" altLang="en-US" dirty="0" smtClean="0"/>
              <a:t>にアクセスするエンドポイントの設定・管理を</a:t>
            </a:r>
            <a:r>
              <a:rPr lang="ja-JP" altLang="en-US" dirty="0"/>
              <a:t>行う。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 smtClean="0"/>
              <a:t>マネジメントコンソールの</a:t>
            </a:r>
            <a:r>
              <a:rPr lang="en-US" altLang="ja-JP" dirty="0" smtClean="0"/>
              <a:t>API </a:t>
            </a:r>
            <a:r>
              <a:rPr lang="en-US" altLang="ja-JP" dirty="0"/>
              <a:t>Gateway</a:t>
            </a:r>
            <a:r>
              <a:rPr lang="ja-JP" altLang="en-US" dirty="0"/>
              <a:t>サービスに</a:t>
            </a:r>
            <a:r>
              <a:rPr lang="ja-JP" altLang="en-US" dirty="0" smtClean="0"/>
              <a:t>アクセスする。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「</a:t>
            </a:r>
            <a:r>
              <a:rPr lang="en-US" altLang="ja-JP" dirty="0"/>
              <a:t>API</a:t>
            </a:r>
            <a:r>
              <a:rPr lang="ja-JP" altLang="en-US" dirty="0"/>
              <a:t>の作成」</a:t>
            </a:r>
            <a:r>
              <a:rPr lang="ja-JP" altLang="en-US" dirty="0" smtClean="0"/>
              <a:t>ボタンを押し、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タイプは「</a:t>
            </a:r>
            <a:r>
              <a:rPr lang="en-US" altLang="ja-JP" dirty="0" smtClean="0"/>
              <a:t>REST API</a:t>
            </a:r>
            <a:r>
              <a:rPr lang="ja-JP" altLang="en-US" dirty="0" smtClean="0"/>
              <a:t>」で「構築」ボタンを押す。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ognite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49938" y="610153"/>
            <a:ext cx="4160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・設置</a:t>
            </a:r>
            <a:r>
              <a:rPr kumimoji="1" lang="ja-JP" altLang="en-US" sz="1600" dirty="0"/>
              <a:t>する</a:t>
            </a:r>
            <a:r>
              <a:rPr kumimoji="1" lang="ja-JP" altLang="en-US" sz="1600" dirty="0" smtClean="0"/>
              <a:t>リージョン</a:t>
            </a:r>
            <a:r>
              <a:rPr kumimoji="1" lang="en-US" altLang="ja-JP" sz="1600" dirty="0" smtClean="0"/>
              <a:t> (</a:t>
            </a:r>
            <a:r>
              <a:rPr kumimoji="1" lang="ja-JP" altLang="en-US" sz="1600" dirty="0" smtClean="0"/>
              <a:t>地域</a:t>
            </a:r>
            <a:r>
              <a:rPr kumimoji="1" lang="en-US" altLang="ja-JP" sz="1600" dirty="0" smtClean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の誤りに注意</a:t>
            </a:r>
            <a:endParaRPr kumimoji="1" lang="en-US" altLang="ja-JP" sz="1600" dirty="0" smtClean="0"/>
          </a:p>
        </p:txBody>
      </p:sp>
      <p:pic>
        <p:nvPicPr>
          <p:cNvPr id="5" name="図 4" descr="Screen Shot 2020-07-05 at 10.44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43" y="2997377"/>
            <a:ext cx="5379820" cy="3518312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4" name="正方形/長方形 13"/>
          <p:cNvSpPr/>
          <p:nvPr/>
        </p:nvSpPr>
        <p:spPr>
          <a:xfrm>
            <a:off x="4311416" y="4882918"/>
            <a:ext cx="1844762" cy="150093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479711" y="5978678"/>
            <a:ext cx="586276" cy="34354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912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24DED198-35D0-47A6-8EDD-6268D6BF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5BE401E-4028-43CC-A122-A5BDF709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3"/>
            </a:pPr>
            <a:r>
              <a:rPr lang="en-US" altLang="ja-JP" dirty="0" smtClean="0"/>
              <a:t>API</a:t>
            </a:r>
            <a:r>
              <a:rPr lang="ja-JP" altLang="en-US" dirty="0" smtClean="0"/>
              <a:t> </a:t>
            </a:r>
            <a:r>
              <a:rPr lang="en-US" altLang="ja-JP" dirty="0" smtClean="0"/>
              <a:t>Gateway</a:t>
            </a:r>
            <a:r>
              <a:rPr lang="ja-JP" altLang="en-US" dirty="0" smtClean="0"/>
              <a:t>の初期設定</a:t>
            </a: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上記</a:t>
            </a:r>
            <a:r>
              <a:rPr lang="en-US" altLang="ja-JP" dirty="0" smtClean="0"/>
              <a:t>3. </a:t>
            </a:r>
            <a:r>
              <a:rPr lang="ja-JP" altLang="en-US" dirty="0" smtClean="0"/>
              <a:t>で作成</a:t>
            </a:r>
            <a:r>
              <a:rPr lang="ja-JP" altLang="en-US" dirty="0"/>
              <a:t>した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のリソースページを開く。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リソースの「</a:t>
            </a:r>
            <a:r>
              <a:rPr lang="ja-JP" altLang="en-US" dirty="0"/>
              <a:t>アクション</a:t>
            </a:r>
            <a:r>
              <a:rPr lang="ja-JP" altLang="en-US" dirty="0" smtClean="0"/>
              <a:t>」プルダウンから「</a:t>
            </a:r>
            <a:r>
              <a:rPr lang="ja-JP" altLang="en-US" dirty="0"/>
              <a:t>リソースの作成」を</a:t>
            </a:r>
            <a:r>
              <a:rPr lang="ja-JP" altLang="en-US" dirty="0" smtClean="0"/>
              <a:t>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入力欄に以下</a:t>
            </a:r>
            <a:r>
              <a:rPr lang="ja-JP" altLang="en-US" dirty="0"/>
              <a:t>を設定</a:t>
            </a:r>
            <a:r>
              <a:rPr lang="ja-JP" altLang="en-US" dirty="0" smtClean="0"/>
              <a:t>し「</a:t>
            </a:r>
            <a:r>
              <a:rPr lang="ja-JP" altLang="en-US" dirty="0"/>
              <a:t>リソースの作成」ボタンを</a:t>
            </a:r>
            <a:r>
              <a:rPr lang="ja-JP" altLang="en-US" dirty="0" smtClean="0"/>
              <a:t>押す。</a:t>
            </a: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endParaRPr lang="en-US" altLang="ja-JP" dirty="0"/>
          </a:p>
          <a:p>
            <a:pPr lvl="1">
              <a:buFont typeface="+mj-lt"/>
              <a:buAutoNum type="arabicPeriod" startAt="3"/>
            </a:pP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上記</a:t>
            </a:r>
            <a:r>
              <a:rPr lang="en-US" altLang="ja-JP" dirty="0" smtClean="0"/>
              <a:t>4.</a:t>
            </a:r>
            <a:r>
              <a:rPr lang="ja-JP" altLang="en-US" dirty="0" smtClean="0"/>
              <a:t> で作成</a:t>
            </a:r>
            <a:r>
              <a:rPr lang="ja-JP" altLang="en-US" dirty="0"/>
              <a:t>したリソースを選択</a:t>
            </a:r>
            <a:r>
              <a:rPr lang="ja-JP" altLang="en-US" dirty="0" smtClean="0"/>
              <a:t>した状態で、</a:t>
            </a:r>
            <a:r>
              <a:rPr lang="ja-JP" altLang="en-US" dirty="0"/>
              <a:t>リソースの「アクション」プルダウンから</a:t>
            </a:r>
            <a:r>
              <a:rPr lang="ja-JP" altLang="en-US" dirty="0" smtClean="0"/>
              <a:t>「</a:t>
            </a:r>
            <a:r>
              <a:rPr lang="ja-JP" altLang="en-US" dirty="0"/>
              <a:t>メソッドの作成」を</a:t>
            </a:r>
            <a:r>
              <a:rPr lang="ja-JP" altLang="en-US" dirty="0" smtClean="0"/>
              <a:t>選択する。選択したリソースの下に表示されるセレクトボックスから「</a:t>
            </a:r>
            <a:r>
              <a:rPr lang="en-US" altLang="ja-JP" dirty="0"/>
              <a:t>GET</a:t>
            </a:r>
            <a:r>
              <a:rPr lang="ja-JP" altLang="en-US" dirty="0"/>
              <a:t>」を選択</a:t>
            </a:r>
            <a:r>
              <a:rPr lang="ja-JP" altLang="en-US" dirty="0" smtClean="0"/>
              <a:t>して、その右にあるチェックマーク</a:t>
            </a:r>
            <a:r>
              <a:rPr lang="ja-JP" altLang="en-US" dirty="0"/>
              <a:t>を</a:t>
            </a:r>
            <a:r>
              <a:rPr lang="ja-JP" altLang="en-US" dirty="0" smtClean="0"/>
              <a:t>押す。</a:t>
            </a:r>
            <a:endParaRPr lang="en-US" altLang="ja-JP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ognite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13" name="表 12">
            <a:extLst>
              <a:ext uri="{FF2B5EF4-FFF2-40B4-BE49-F238E27FC236}">
                <a16:creationId xmlns="" xmlns:a16="http://schemas.microsoft.com/office/drawing/2014/main" id="{043FD984-B96C-4F2B-AD3B-EAFE9C738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15546"/>
              </p:ext>
            </p:extLst>
          </p:nvPr>
        </p:nvGraphicFramePr>
        <p:xfrm>
          <a:off x="4009774" y="3261462"/>
          <a:ext cx="4926121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1151">
                  <a:extLst>
                    <a:ext uri="{9D8B030D-6E8A-4147-A177-3AD203B41FA5}">
                      <a16:colId xmlns="" xmlns:a16="http://schemas.microsoft.com/office/drawing/2014/main" val="147490211"/>
                    </a:ext>
                  </a:extLst>
                </a:gridCol>
                <a:gridCol w="2384970">
                  <a:extLst>
                    <a:ext uri="{9D8B030D-6E8A-4147-A177-3AD203B41FA5}">
                      <a16:colId xmlns="" xmlns:a16="http://schemas.microsoft.com/office/drawing/2014/main" val="345445246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プロキシリソースとして設定する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194213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リソース名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/api/v1/album/albumid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05094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リソースパス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 dirty="0" smtClean="0">
                          <a:effectLst/>
                        </a:rPr>
                        <a:t>/api/v1/album/</a:t>
                      </a:r>
                      <a:r>
                        <a:rPr lang="en-US" sz="1200" u="none" strike="noStrike" dirty="0" smtClean="0">
                          <a:effectLst/>
                        </a:rPr>
                        <a:t>{</a:t>
                      </a:r>
                      <a:r>
                        <a:rPr lang="en-US" sz="1200" u="none" strike="noStrike" dirty="0">
                          <a:effectLst/>
                        </a:rPr>
                        <a:t>albumid}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838726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API Gateway CORS </a:t>
                      </a:r>
                      <a:r>
                        <a:rPr lang="ja-JP" altLang="en-US" sz="1200" u="none" strike="noStrike" dirty="0">
                          <a:effectLst/>
                        </a:rPr>
                        <a:t>を有効にする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1659825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="" xmlns:a16="http://schemas.microsoft.com/office/drawing/2014/main" id="{E58F77F9-6DDC-4674-A155-24D68BD1F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47761"/>
              </p:ext>
            </p:extLst>
          </p:nvPr>
        </p:nvGraphicFramePr>
        <p:xfrm>
          <a:off x="4009774" y="888799"/>
          <a:ext cx="2697163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2407">
                  <a:extLst>
                    <a:ext uri="{9D8B030D-6E8A-4147-A177-3AD203B41FA5}">
                      <a16:colId xmlns="" xmlns:a16="http://schemas.microsoft.com/office/drawing/2014/main" val="1330566038"/>
                    </a:ext>
                  </a:extLst>
                </a:gridCol>
                <a:gridCol w="874756">
                  <a:extLst>
                    <a:ext uri="{9D8B030D-6E8A-4147-A177-3AD203B41FA5}">
                      <a16:colId xmlns="" xmlns:a16="http://schemas.microsoft.com/office/drawing/2014/main" val="331120919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プロトコル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REST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43168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新しい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API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の作成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新しい</a:t>
                      </a:r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API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563281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API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説明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＊任意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エンドポイントタイプ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リージョン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6965823"/>
                  </a:ext>
                </a:extLst>
              </a:tr>
            </a:tbl>
          </a:graphicData>
        </a:graphic>
      </p:graphicFrame>
      <p:pic>
        <p:nvPicPr>
          <p:cNvPr id="6" name="図 5" descr="Screen Shot 2020-07-05 at 11.06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32" y="5217669"/>
            <a:ext cx="7919895" cy="682347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9" name="正方形/長方形 18"/>
          <p:cNvSpPr/>
          <p:nvPr/>
        </p:nvSpPr>
        <p:spPr>
          <a:xfrm>
            <a:off x="4281023" y="5740926"/>
            <a:ext cx="856205" cy="19005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2D01535-B1F2-4F78-9A7C-D3965725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455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24DED198-35D0-47A6-8EDD-6268D6BF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5BE401E-4028-43CC-A122-A5BDF709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6"/>
            </a:pPr>
            <a:r>
              <a:rPr lang="ja-JP" altLang="en-US" dirty="0" smtClean="0"/>
              <a:t>上記</a:t>
            </a:r>
            <a:r>
              <a:rPr lang="en-US" altLang="ja-JP" dirty="0" smtClean="0"/>
              <a:t>6.</a:t>
            </a:r>
            <a:r>
              <a:rPr lang="ja-JP" altLang="en-US" dirty="0" smtClean="0"/>
              <a:t> で作成した</a:t>
            </a:r>
            <a:r>
              <a:rPr lang="ja-JP" altLang="en-US" dirty="0"/>
              <a:t>「</a:t>
            </a:r>
            <a:r>
              <a:rPr lang="en-US" altLang="ja-JP" dirty="0"/>
              <a:t>GET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表示されるセットアップ画面で以下</a:t>
            </a:r>
            <a:r>
              <a:rPr lang="ja-JP" altLang="en-US" dirty="0"/>
              <a:t>を設定して保存する</a:t>
            </a:r>
            <a:r>
              <a:rPr lang="ja-JP" altLang="en-US" dirty="0" smtClean="0"/>
              <a:t>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＊保存時に、関連づける</a:t>
            </a:r>
            <a:r>
              <a:rPr lang="en-US" altLang="ja-JP" dirty="0" smtClean="0"/>
              <a:t>Lambda</a:t>
            </a:r>
            <a:r>
              <a:rPr lang="ja-JP" altLang="en-US" dirty="0" smtClean="0"/>
              <a:t>関数の</a:t>
            </a:r>
            <a:r>
              <a:rPr lang="en-US" altLang="ja-JP" dirty="0" smtClean="0"/>
              <a:t>ARN</a:t>
            </a:r>
            <a:r>
              <a:rPr lang="ja-JP" altLang="en-US" dirty="0" smtClean="0"/>
              <a:t>を確認するポップアップが表示される。</a:t>
            </a:r>
            <a:endParaRPr lang="en-US" altLang="ja-JP" dirty="0"/>
          </a:p>
          <a:p>
            <a:pPr lvl="1">
              <a:buFont typeface="+mj-lt"/>
              <a:buAutoNum type="arabicPeriod" startAt="6"/>
            </a:pPr>
            <a:endParaRPr lang="en-US" altLang="ja-JP" dirty="0"/>
          </a:p>
          <a:p>
            <a:pPr lvl="1">
              <a:buFont typeface="+mj-lt"/>
              <a:buAutoNum type="arabicPeriod" startAt="6"/>
            </a:pPr>
            <a:endParaRPr lang="en-US" altLang="ja-JP" dirty="0"/>
          </a:p>
          <a:p>
            <a:pPr lvl="1">
              <a:buFont typeface="+mj-lt"/>
              <a:buAutoNum type="arabicPeriod" startAt="6"/>
            </a:pPr>
            <a:endParaRPr lang="en-US" altLang="ja-JP" dirty="0"/>
          </a:p>
          <a:p>
            <a:pPr lvl="1">
              <a:buFont typeface="+mj-lt"/>
              <a:buAutoNum type="arabicPeriod" startAt="6"/>
            </a:pPr>
            <a:endParaRPr lang="en-US" altLang="ja-JP" dirty="0"/>
          </a:p>
          <a:p>
            <a:pPr lvl="1">
              <a:buFont typeface="+mj-lt"/>
              <a:buAutoNum type="arabicPeriod" startAt="6"/>
            </a:pPr>
            <a:r>
              <a:rPr lang="ja-JP" altLang="en-US" dirty="0" smtClean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</a:t>
            </a:r>
            <a:r>
              <a:rPr lang="ja-JP" altLang="en-US" dirty="0" smtClean="0"/>
              <a:t>画面で、「メソッドリクエスト」を選択する。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入力欄に以下を設定する。</a:t>
            </a:r>
            <a:endParaRPr lang="en-US" altLang="ja-JP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="" xmlns:a16="http://schemas.microsoft.com/office/drawing/2014/main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55841"/>
              </p:ext>
            </p:extLst>
          </p:nvPr>
        </p:nvGraphicFramePr>
        <p:xfrm>
          <a:off x="4026116" y="1469907"/>
          <a:ext cx="3759200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="" xmlns:a16="http://schemas.microsoft.com/office/drawing/2014/main" val="2918184759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650853217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統合タイプ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Lambda</a:t>
                      </a:r>
                      <a:r>
                        <a:rPr lang="ja-JP" altLang="en-US" sz="1200" u="none" strike="noStrike" dirty="0">
                          <a:effectLst/>
                        </a:rPr>
                        <a:t>関数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39917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Lambda</a:t>
                      </a:r>
                      <a:r>
                        <a:rPr lang="ja-JP" altLang="en-US" sz="1200" u="none" strike="noStrike">
                          <a:effectLst/>
                        </a:rPr>
                        <a:t>プロキシ統合の使用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OFF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277904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Lambda</a:t>
                      </a:r>
                      <a:r>
                        <a:rPr lang="ja-JP" altLang="en-US" sz="1200" u="none" strike="noStrike">
                          <a:effectLst/>
                        </a:rPr>
                        <a:t>リージョン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ap-northeast-1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3249189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Lambda</a:t>
                      </a:r>
                      <a:r>
                        <a:rPr lang="ja-JP" altLang="en-US" sz="1200" u="none" strike="noStrike" dirty="0">
                          <a:effectLst/>
                        </a:rPr>
                        <a:t>関数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getImageUrl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731705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デフォルトタイムアウトの使用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93956294"/>
                  </a:ext>
                </a:extLst>
              </a:tr>
            </a:tbl>
          </a:graphicData>
        </a:graphic>
      </p:graphicFrame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ognite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pSp>
        <p:nvGrpSpPr>
          <p:cNvPr id="7" name="図形グループ 6"/>
          <p:cNvGrpSpPr/>
          <p:nvPr/>
        </p:nvGrpSpPr>
        <p:grpSpPr>
          <a:xfrm>
            <a:off x="7959410" y="1417750"/>
            <a:ext cx="4105226" cy="1389932"/>
            <a:chOff x="7959410" y="1151922"/>
            <a:chExt cx="4105226" cy="1389932"/>
          </a:xfrm>
        </p:grpSpPr>
        <p:sp>
          <p:nvSpPr>
            <p:cNvPr id="6" name="線吹き出し 2 (枠付き) 5"/>
            <p:cNvSpPr/>
            <p:nvPr/>
          </p:nvSpPr>
          <p:spPr>
            <a:xfrm>
              <a:off x="7959410" y="1151922"/>
              <a:ext cx="4105225" cy="1373447"/>
            </a:xfrm>
            <a:prstGeom prst="borderCallout2">
              <a:avLst>
                <a:gd name="adj1" fmla="val 10148"/>
                <a:gd name="adj2" fmla="val 1019"/>
                <a:gd name="adj3" fmla="val 71438"/>
                <a:gd name="adj4" fmla="val -2638"/>
                <a:gd name="adj5" fmla="val 71640"/>
                <a:gd name="adj6" fmla="val -7458"/>
              </a:avLst>
            </a:prstGeom>
            <a:solidFill>
              <a:srgbClr val="FFFFFF"/>
            </a:solidFill>
            <a:ln w="3175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75572" y="1156859"/>
              <a:ext cx="40890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■ </a:t>
              </a:r>
              <a:r>
                <a:rPr kumimoji="1" lang="ja-JP" altLang="en-US" sz="1200" dirty="0" smtClean="0"/>
                <a:t>関連づける</a:t>
              </a:r>
              <a:r>
                <a:rPr kumimoji="1" lang="en-US" altLang="ja-JP" sz="1200" dirty="0" smtClean="0"/>
                <a:t>Lambda</a:t>
              </a:r>
              <a:r>
                <a:rPr kumimoji="1" lang="ja-JP" altLang="en-US" sz="1200" dirty="0" smtClean="0"/>
                <a:t>関数の</a:t>
              </a:r>
              <a:r>
                <a:rPr kumimoji="1" lang="en-US" altLang="ja-JP" sz="1200" dirty="0" smtClean="0"/>
                <a:t>ARN(*)</a:t>
              </a:r>
              <a:r>
                <a:rPr kumimoji="1" lang="ja-JP" altLang="en-US" sz="1200" dirty="0" smtClean="0"/>
                <a:t>を確認する手順</a:t>
              </a: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en-US" altLang="ja-JP" sz="1200" dirty="0" smtClean="0"/>
                <a:t>Lambda</a:t>
              </a:r>
              <a:r>
                <a:rPr kumimoji="1" lang="ja-JP" altLang="en-US" sz="1200" dirty="0" smtClean="0"/>
                <a:t>のコンソールを開き、目当ての関数を選択する。</a:t>
              </a: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ja-JP" altLang="en-US" sz="1200" dirty="0" smtClean="0"/>
                <a:t>目当ての関数の設定ページが表示されたら、画面右上の</a:t>
              </a: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ja-JP" altLang="en-US" sz="1200" dirty="0" smtClean="0"/>
                <a:t>「</a:t>
              </a:r>
              <a:r>
                <a:rPr kumimoji="1" lang="en-US" altLang="en-US" sz="1200" dirty="0" smtClean="0"/>
                <a:t>arn: </a:t>
              </a:r>
              <a:r>
                <a:rPr kumimoji="1" lang="ja-JP" altLang="en-US" sz="1200" dirty="0" smtClean="0"/>
                <a:t>から始まる文字列」で値を確認できる。</a:t>
              </a: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en-US" altLang="ja-JP" sz="1200" dirty="0" smtClean="0"/>
                <a:t>*Amazon Resource Name</a:t>
              </a:r>
              <a:r>
                <a:rPr kumimoji="1" lang="ja-JP" altLang="en-US" sz="1200" dirty="0" smtClean="0"/>
                <a:t>の略。</a:t>
              </a:r>
              <a:endParaRPr kumimoji="1" lang="ja-JP" altLang="en-US" sz="1200" dirty="0"/>
            </a:p>
          </p:txBody>
        </p:sp>
      </p:grpSp>
      <p:pic>
        <p:nvPicPr>
          <p:cNvPr id="10" name="図 9" descr="Screen Shot 2020-07-05 at 11.22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64" y="4297560"/>
            <a:ext cx="8074629" cy="23979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11" name="表 10">
            <a:extLst>
              <a:ext uri="{FF2B5EF4-FFF2-40B4-BE49-F238E27FC236}">
                <a16:creationId xmlns=""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845754"/>
              </p:ext>
            </p:extLst>
          </p:nvPr>
        </p:nvGraphicFramePr>
        <p:xfrm>
          <a:off x="7422525" y="3457620"/>
          <a:ext cx="46609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3275">
                  <a:extLst>
                    <a:ext uri="{9D8B030D-6E8A-4147-A177-3AD203B41FA5}">
                      <a16:colId xmlns="" xmlns:a16="http://schemas.microsoft.com/office/drawing/2014/main" val="2864215648"/>
                    </a:ext>
                  </a:extLst>
                </a:gridCol>
                <a:gridCol w="1540042">
                  <a:extLst>
                    <a:ext uri="{9D8B030D-6E8A-4147-A177-3AD203B41FA5}">
                      <a16:colId xmlns="" xmlns:a16="http://schemas.microsoft.com/office/drawing/2014/main" val="879769541"/>
                    </a:ext>
                  </a:extLst>
                </a:gridCol>
                <a:gridCol w="907583">
                  <a:extLst>
                    <a:ext uri="{9D8B030D-6E8A-4147-A177-3AD203B41FA5}">
                      <a16:colId xmlns="" xmlns:a16="http://schemas.microsoft.com/office/drawing/2014/main" val="1510221549"/>
                    </a:ext>
                  </a:extLst>
                </a:gridCol>
              </a:tblGrid>
              <a:tr h="25400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認可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7521727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リクエストの検証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567200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API</a:t>
                      </a:r>
                      <a:r>
                        <a:rPr lang="ja-JP" altLang="en-US" sz="1200" u="none" strike="noStrike">
                          <a:effectLst/>
                        </a:rPr>
                        <a:t>キーの必要性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1410113"/>
                  </a:ext>
                </a:extLst>
              </a:tr>
              <a:tr h="254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リクエストパス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名前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albumid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0549459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キャッシュ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OFF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64324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URL</a:t>
                      </a:r>
                      <a:r>
                        <a:rPr lang="ja-JP" altLang="en-US" sz="1200" u="none" strike="noStrike">
                          <a:effectLst/>
                        </a:rPr>
                        <a:t>クエリ文字列パラメータ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設定なし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648128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HTTP</a:t>
                      </a:r>
                      <a:r>
                        <a:rPr lang="ja-JP" altLang="en-US" sz="1200" u="none" strike="noStrike">
                          <a:effectLst/>
                        </a:rPr>
                        <a:t>リクエストヘッダー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設定なし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239637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リクエスト本文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設定なし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465647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SDK</a:t>
                      </a:r>
                      <a:r>
                        <a:rPr lang="ja-JP" altLang="en-US" sz="1200" u="none" strike="noStrike">
                          <a:effectLst/>
                        </a:rPr>
                        <a:t>設定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9994750"/>
                  </a:ext>
                </a:extLst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>
            <a:off x="5757723" y="5498829"/>
            <a:ext cx="1404269" cy="18694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171774" y="6020435"/>
            <a:ext cx="4072365" cy="43328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2D01535-B1F2-4F78-9A7C-D3965725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152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47FC2C4-FDD9-40C1-8BAA-86909C67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D460F2C1-B2A2-41B6-AE3C-D9255F21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8"/>
            </a:pPr>
            <a:r>
              <a:rPr lang="ja-JP" altLang="en-US" dirty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メソッドの実行」の画面で、</a:t>
            </a:r>
            <a:r>
              <a:rPr lang="ja-JP" altLang="en-US" dirty="0" smtClean="0"/>
              <a:t>「統合リクエスト</a:t>
            </a:r>
            <a:r>
              <a:rPr lang="ja-JP" altLang="en-US" dirty="0"/>
              <a:t>」を選択する。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r>
              <a:rPr lang="ja-JP" altLang="en-US" dirty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メソッドの実行」の画面で、</a:t>
            </a:r>
            <a:r>
              <a:rPr lang="ja-JP" altLang="en-US" dirty="0" smtClean="0"/>
              <a:t>「メソッドレスポンス」</a:t>
            </a:r>
            <a:r>
              <a:rPr lang="ja-JP" altLang="en-US" dirty="0"/>
              <a:t>を選択する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</a:t>
            </a:r>
            <a:r>
              <a:rPr lang="ja-JP" altLang="en-US" dirty="0"/>
              <a:t>の</a:t>
            </a:r>
            <a:r>
              <a:rPr lang="ja-JP" altLang="en-US" dirty="0" smtClean="0"/>
              <a:t>ステータスに下記を追加する。</a:t>
            </a:r>
            <a:r>
              <a:rPr lang="en-US" altLang="ja-JP" dirty="0"/>
              <a:t>※</a:t>
            </a:r>
            <a:r>
              <a:rPr lang="ja-JP" altLang="en-US" dirty="0"/>
              <a:t>設定はすべて</a:t>
            </a:r>
            <a:r>
              <a:rPr lang="ja-JP" altLang="en-US" dirty="0" smtClean="0"/>
              <a:t>デフォルト。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204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304</a:t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400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D621D59-C7D3-486A-953C-E3F09862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="" xmlns:a16="http://schemas.microsoft.com/office/drawing/2014/main" id="{6DDCBA78-176B-48EA-BE01-07BA0C509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60565"/>
              </p:ext>
            </p:extLst>
          </p:nvPr>
        </p:nvGraphicFramePr>
        <p:xfrm>
          <a:off x="3917778" y="926866"/>
          <a:ext cx="8049914" cy="3844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1883">
                  <a:extLst>
                    <a:ext uri="{9D8B030D-6E8A-4147-A177-3AD203B41FA5}">
                      <a16:colId xmlns="" xmlns:a16="http://schemas.microsoft.com/office/drawing/2014/main" val="2398228790"/>
                    </a:ext>
                  </a:extLst>
                </a:gridCol>
                <a:gridCol w="1902479">
                  <a:extLst>
                    <a:ext uri="{9D8B030D-6E8A-4147-A177-3AD203B41FA5}">
                      <a16:colId xmlns="" xmlns:a16="http://schemas.microsoft.com/office/drawing/2014/main" val="2139820665"/>
                    </a:ext>
                  </a:extLst>
                </a:gridCol>
                <a:gridCol w="3685552">
                  <a:extLst>
                    <a:ext uri="{9D8B030D-6E8A-4147-A177-3AD203B41FA5}">
                      <a16:colId xmlns="" xmlns:a16="http://schemas.microsoft.com/office/drawing/2014/main" val="3198237446"/>
                    </a:ext>
                  </a:extLst>
                </a:gridCol>
              </a:tblGrid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統合タイプ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r>
                        <a:rPr lang="ja-JP" altLang="en-US" sz="1100" u="none" strike="noStrike">
                          <a:effectLst/>
                        </a:rPr>
                        <a:t>関数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9880224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Lambda</a:t>
                      </a:r>
                      <a:r>
                        <a:rPr lang="ja-JP" altLang="en-US" sz="1100" u="none" strike="noStrike" dirty="0">
                          <a:effectLst/>
                        </a:rPr>
                        <a:t>プロキシ統合の使用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44059829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r>
                        <a:rPr lang="ja-JP" altLang="en-US" sz="1100" u="none" strike="noStrike">
                          <a:effectLst/>
                        </a:rPr>
                        <a:t>リージョン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ap-northeast-1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6811083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r>
                        <a:rPr lang="ja-JP" altLang="en-US" sz="1100" u="none" strike="noStrike">
                          <a:effectLst/>
                        </a:rPr>
                        <a:t>関数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getImageUrl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52021945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実行ロール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（空欄）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86333941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発信者の認証情報を使用した呼び出し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9522050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認証情報キャッシュ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発信者の認証情報をキャッシュキーに追加しない 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6055075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デフォルトタイムアウトの使用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828841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URL </a:t>
                      </a:r>
                      <a:r>
                        <a:rPr lang="ja-JP" altLang="en-US" sz="1100" u="none" strike="noStrike" dirty="0">
                          <a:effectLst/>
                        </a:rPr>
                        <a:t>パスパラメータ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5286343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URL </a:t>
                      </a:r>
                      <a:r>
                        <a:rPr lang="ja-JP" altLang="en-US" sz="1100" u="none" strike="noStrike" dirty="0">
                          <a:effectLst/>
                        </a:rPr>
                        <a:t>クエリ文字列パラメータ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設定なし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2717798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HTTP </a:t>
                      </a:r>
                      <a:r>
                        <a:rPr lang="ja-JP" altLang="en-US" sz="1100" u="none" strike="noStrike" dirty="0">
                          <a:effectLst/>
                        </a:rPr>
                        <a:t>ヘッダー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77998855"/>
                  </a:ext>
                </a:extLst>
              </a:tr>
              <a:tr h="2577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リクエスト本文のパススルー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テンプレートが定義されていない場合 </a:t>
                      </a:r>
                      <a:r>
                        <a:rPr lang="en-US" altLang="ja-JP" sz="1100" u="none" strike="noStrike" dirty="0">
                          <a:effectLst/>
                        </a:rPr>
                        <a:t>(</a:t>
                      </a:r>
                      <a:r>
                        <a:rPr lang="ja-JP" altLang="en-US" sz="1100" u="none" strike="noStrike" dirty="0">
                          <a:effectLst/>
                        </a:rPr>
                        <a:t>推奨</a:t>
                      </a:r>
                      <a:r>
                        <a:rPr lang="en-US" altLang="ja-JP" sz="1100" u="none" strike="noStrike" dirty="0">
                          <a:effectLst/>
                        </a:rPr>
                        <a:t>)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0001044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Content-Type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71318200"/>
                  </a:ext>
                </a:extLst>
              </a:tr>
              <a:tr h="770021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{</a:t>
                      </a:r>
                      <a:br>
                        <a:rPr lang="en-US" sz="1100" u="none" strike="noStrike" dirty="0" smtClean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  "albumid": "$input.params('albumid')",</a:t>
                      </a:r>
                      <a:br>
                        <a:rPr lang="en-US" sz="1100" u="none" strike="noStrike" dirty="0" smtClean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  "downloadtime": "$input.params('downloadtime')"</a:t>
                      </a:r>
                      <a:br>
                        <a:rPr lang="en-US" sz="1100" u="none" strike="noStrike" dirty="0" smtClean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96279337"/>
                  </a:ext>
                </a:extLst>
              </a:tr>
            </a:tbl>
          </a:graphicData>
        </a:graphic>
      </p:graphicFrame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ognite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31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10"/>
            </a:pPr>
            <a:r>
              <a:rPr lang="ja-JP" altLang="en-US" dirty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メソッドの実行」の画面で、</a:t>
            </a:r>
            <a:r>
              <a:rPr lang="ja-JP" altLang="en-US" dirty="0" smtClean="0"/>
              <a:t>「統合レスポンス</a:t>
            </a:r>
            <a:r>
              <a:rPr lang="ja-JP" altLang="en-US" dirty="0"/>
              <a:t>」を選択する。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統合レスポンスに下記の設定を追加する。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="" xmlns:a16="http://schemas.microsoft.com/office/drawing/2014/main" id="{98063CA4-BBF9-44CC-A612-1620B85D3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973859"/>
              </p:ext>
            </p:extLst>
          </p:nvPr>
        </p:nvGraphicFramePr>
        <p:xfrm>
          <a:off x="3930677" y="1275652"/>
          <a:ext cx="6631739" cy="3435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0683">
                  <a:extLst>
                    <a:ext uri="{9D8B030D-6E8A-4147-A177-3AD203B41FA5}">
                      <a16:colId xmlns="" xmlns:a16="http://schemas.microsoft.com/office/drawing/2014/main" val="3097440919"/>
                    </a:ext>
                  </a:extLst>
                </a:gridCol>
                <a:gridCol w="2252380">
                  <a:extLst>
                    <a:ext uri="{9D8B030D-6E8A-4147-A177-3AD203B41FA5}">
                      <a16:colId xmlns="" xmlns:a16="http://schemas.microsoft.com/office/drawing/2014/main" val="3781596161"/>
                    </a:ext>
                  </a:extLst>
                </a:gridCol>
                <a:gridCol w="3618676">
                  <a:extLst>
                    <a:ext uri="{9D8B030D-6E8A-4147-A177-3AD203B41FA5}">
                      <a16:colId xmlns="" xmlns:a16="http://schemas.microsoft.com/office/drawing/2014/main" val="101742419"/>
                    </a:ext>
                  </a:extLst>
                </a:gridCol>
              </a:tblGrid>
              <a:tr h="21409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200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デフォルト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8804113"/>
                  </a:ext>
                </a:extLst>
              </a:tr>
              <a:tr h="243449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204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Lambda </a:t>
                      </a:r>
                      <a:r>
                        <a:rPr lang="ja-JP" altLang="en-US" sz="1100" u="none" strike="noStrike">
                          <a:effectLst/>
                        </a:rPr>
                        <a:t>エラーの正規表現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.*result.*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489019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コンテンツの処理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パススルー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4879894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ヘッダーのマッピング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メソッドのレスポンスヘッダーなし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04046248"/>
                  </a:ext>
                </a:extLst>
              </a:tr>
              <a:tr h="1661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58713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{ errorMessage</a:t>
                      </a:r>
                      <a:r>
                        <a:rPr lang="en-US" sz="1100" u="none" strike="noStrike" dirty="0">
                          <a:effectLst/>
                        </a:rPr>
                        <a:t>: $input.path('$.errorMessage')</a:t>
                      </a:r>
                      <a:r>
                        <a:rPr lang="en-US" sz="1100" u="none" strike="noStrike" dirty="0" smtClean="0">
                          <a:effectLst/>
                        </a:rPr>
                        <a:t>; 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402242"/>
                  </a:ext>
                </a:extLst>
              </a:tr>
              <a:tr h="243449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304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Lambda </a:t>
                      </a:r>
                      <a:r>
                        <a:rPr lang="ja-JP" altLang="en-US" sz="1100" u="none" strike="noStrike">
                          <a:effectLst/>
                        </a:rPr>
                        <a:t>エラーの正規表現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.*Modified.*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09847772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コンテンツの処理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パススルー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67968211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ヘッダーのマッピング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メソッドのレスポンスヘッダーなし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2532213"/>
                  </a:ext>
                </a:extLst>
              </a:tr>
              <a:tr h="1661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15947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{ errorMessage: $input.path('$.errorMessage'); 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672259"/>
                  </a:ext>
                </a:extLst>
              </a:tr>
              <a:tr h="243449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400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Lambda </a:t>
                      </a:r>
                      <a:r>
                        <a:rPr lang="ja-JP" altLang="en-US" sz="1100" u="none" strike="noStrike">
                          <a:effectLst/>
                        </a:rPr>
                        <a:t>エラーの正規表現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.*Input.*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63050151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コンテンツの処理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パススルー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7901705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ヘッダーのマッピング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メソッドのレスポンスヘッダーなし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9569515"/>
                  </a:ext>
                </a:extLst>
              </a:tr>
              <a:tr h="1661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666202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{ errorMessage: $input.path('$.errorMessage'); 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984755"/>
                  </a:ext>
                </a:extLst>
              </a:tr>
            </a:tbl>
          </a:graphicData>
        </a:graphic>
      </p:graphicFrame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ognite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70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94253"/>
            <a:ext cx="8957869" cy="4915628"/>
          </a:xfrm>
        </p:spPr>
        <p:txBody>
          <a:bodyPr/>
          <a:lstStyle/>
          <a:p>
            <a:r>
              <a:rPr lang="en-US" altLang="ja-JP" dirty="0" smtClean="0"/>
              <a:t>S3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クラウドストレージを</a:t>
            </a:r>
            <a:r>
              <a:rPr lang="ja-JP" altLang="en-US" dirty="0"/>
              <a:t>設定・管理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S3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「バケットを作成する」</a:t>
            </a:r>
            <a:r>
              <a:rPr lang="ja-JP" altLang="en-US" dirty="0"/>
              <a:t>ボタン</a:t>
            </a:r>
            <a:r>
              <a:rPr lang="ja-JP" altLang="en-US" dirty="0" smtClean="0"/>
              <a:t>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①</a:t>
            </a:r>
            <a:r>
              <a:rPr lang="ja-JP" altLang="en-US" dirty="0" smtClean="0"/>
              <a:t> 名前とリージョン」エリアで下記を入力して、「</a:t>
            </a:r>
            <a:r>
              <a:rPr lang="ja-JP" altLang="en-US" dirty="0"/>
              <a:t>次へ」ボタンを</a:t>
            </a:r>
            <a:r>
              <a:rPr lang="ja-JP" altLang="en-US" dirty="0" smtClean="0"/>
              <a:t>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>
              <a:buFont typeface="+mj-lt"/>
              <a:buAutoNum type="arabicPeriod"/>
            </a:pPr>
            <a:endParaRPr lang="en-US" altLang="ja-JP" dirty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② </a:t>
            </a:r>
            <a:r>
              <a:rPr lang="ja-JP" altLang="en-US" dirty="0" smtClean="0"/>
              <a:t>オプションの設定」エリアで下記</a:t>
            </a:r>
            <a:r>
              <a:rPr lang="ja-JP" altLang="en-US" dirty="0"/>
              <a:t>を入力して、「次へ」ボタンを押す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③</a:t>
            </a:r>
            <a:r>
              <a:rPr lang="en-US" altLang="en-US" dirty="0" smtClean="0"/>
              <a:t> </a:t>
            </a:r>
            <a:r>
              <a:rPr lang="ja-JP" altLang="en-US" dirty="0" smtClean="0"/>
              <a:t>アクセス許可の設定」エリアで下記</a:t>
            </a:r>
            <a:r>
              <a:rPr lang="ja-JP" altLang="en-US" dirty="0"/>
              <a:t>を入力して、「次へ」ボタンを押す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ognite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89432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</a:t>
            </a:r>
            <a:r>
              <a:rPr kumimoji="1" lang="en-US" altLang="ja-JP" sz="1600" dirty="0"/>
              <a:t> 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の誤りに注意</a:t>
            </a:r>
            <a:endParaRPr kumimoji="1" lang="en-US" altLang="ja-JP" sz="1600" dirty="0"/>
          </a:p>
          <a:p>
            <a:r>
              <a:rPr kumimoji="1" lang="ja-JP" altLang="en-US" sz="1600" dirty="0" smtClean="0"/>
              <a:t>・同じ</a:t>
            </a:r>
            <a:r>
              <a:rPr kumimoji="1" lang="en-US" altLang="ja-JP" sz="1600" dirty="0" smtClean="0"/>
              <a:t> Region </a:t>
            </a:r>
            <a:r>
              <a:rPr kumimoji="1" lang="ja-JP" altLang="en-US" sz="1600" dirty="0" smtClean="0"/>
              <a:t>内に同名のバケットがある場合はエラーメッセージとなる</a:t>
            </a:r>
            <a:r>
              <a:rPr kumimoji="1" lang="en-US" altLang="ja-JP" sz="1600" dirty="0" smtClean="0"/>
              <a:t> (</a:t>
            </a:r>
            <a:r>
              <a:rPr kumimoji="1" lang="ja-JP" altLang="en-US" sz="1600" dirty="0" smtClean="0"/>
              <a:t>環境移行時に注意</a:t>
            </a:r>
            <a:r>
              <a:rPr kumimoji="1" lang="en-US" altLang="ja-JP" sz="1600" dirty="0" smtClean="0"/>
              <a:t>)</a:t>
            </a:r>
          </a:p>
        </p:txBody>
      </p:sp>
      <p:graphicFrame>
        <p:nvGraphicFramePr>
          <p:cNvPr id="12" name="表 11">
            <a:extLst>
              <a:ext uri="{FF2B5EF4-FFF2-40B4-BE49-F238E27FC236}">
                <a16:creationId xmlns="" xmlns:a16="http://schemas.microsoft.com/office/drawing/2014/main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1116"/>
              </p:ext>
            </p:extLst>
          </p:nvPr>
        </p:nvGraphicFramePr>
        <p:xfrm>
          <a:off x="4464492" y="3274905"/>
          <a:ext cx="3759200" cy="473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9429">
                  <a:extLst>
                    <a:ext uri="{9D8B030D-6E8A-4147-A177-3AD203B41FA5}">
                      <a16:colId xmlns="" xmlns:a16="http://schemas.microsoft.com/office/drawing/2014/main" val="2918184759"/>
                    </a:ext>
                  </a:extLst>
                </a:gridCol>
                <a:gridCol w="2749771">
                  <a:extLst>
                    <a:ext uri="{9D8B030D-6E8A-4147-A177-3AD203B41FA5}">
                      <a16:colId xmlns="" xmlns:a16="http://schemas.microsoft.com/office/drawing/2014/main" val="650853217"/>
                    </a:ext>
                  </a:extLst>
                </a:gridCol>
              </a:tblGrid>
              <a:tr h="21481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パケット名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msar-prod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3991715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リージョン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アジアパシフィック（東京）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2779048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="" xmlns:a16="http://schemas.microsoft.com/office/drawing/2014/main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49794"/>
              </p:ext>
            </p:extLst>
          </p:nvPr>
        </p:nvGraphicFramePr>
        <p:xfrm>
          <a:off x="4454454" y="4194295"/>
          <a:ext cx="5552934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5234">
                  <a:extLst>
                    <a:ext uri="{9D8B030D-6E8A-4147-A177-3AD203B41FA5}">
                      <a16:colId xmlns="" xmlns:a16="http://schemas.microsoft.com/office/drawing/2014/main" val="2918184759"/>
                    </a:ext>
                  </a:extLst>
                </a:gridCol>
                <a:gridCol w="2997700">
                  <a:extLst>
                    <a:ext uri="{9D8B030D-6E8A-4147-A177-3AD203B41FA5}">
                      <a16:colId xmlns="" xmlns:a16="http://schemas.microsoft.com/office/drawing/2014/main" val="650853217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Tags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キー「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」、値「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 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卒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ARu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39917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バージョニング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277904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サーバーアクセスのログ記録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オブジェクトレベルののログ記録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デフォルト暗号化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CloudWatch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リクエストメトリクス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="" xmlns:a16="http://schemas.microsoft.com/office/drawing/2014/main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95856"/>
              </p:ext>
            </p:extLst>
          </p:nvPr>
        </p:nvGraphicFramePr>
        <p:xfrm>
          <a:off x="4459185" y="6057495"/>
          <a:ext cx="3259319" cy="243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6309">
                  <a:extLst>
                    <a:ext uri="{9D8B030D-6E8A-4147-A177-3AD203B41FA5}">
                      <a16:colId xmlns="" xmlns:a16="http://schemas.microsoft.com/office/drawing/2014/main" val="2918184759"/>
                    </a:ext>
                  </a:extLst>
                </a:gridCol>
                <a:gridCol w="443010">
                  <a:extLst>
                    <a:ext uri="{9D8B030D-6E8A-4147-A177-3AD203B41FA5}">
                      <a16:colId xmlns="" xmlns:a16="http://schemas.microsoft.com/office/drawing/2014/main" val="650853217"/>
                    </a:ext>
                  </a:extLst>
                </a:gridCol>
              </a:tblGrid>
              <a:tr h="24327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dirty="0" smtClean="0"/>
                        <a:t>パブリックアクセスを全てブロック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3991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53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2731FC3-AB29-492B-AE6D-8CB0EBD6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改訂履歴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5A8CD54E-7EDD-451D-9C7A-85E4A20C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="" xmlns:a16="http://schemas.microsoft.com/office/drawing/2014/main" id="{9CC6374B-4142-4113-B041-850E8ED04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34823"/>
              </p:ext>
            </p:extLst>
          </p:nvPr>
        </p:nvGraphicFramePr>
        <p:xfrm>
          <a:off x="438869" y="813934"/>
          <a:ext cx="10618771" cy="11125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54640">
                  <a:extLst>
                    <a:ext uri="{9D8B030D-6E8A-4147-A177-3AD203B41FA5}">
                      <a16:colId xmlns="" xmlns:a16="http://schemas.microsoft.com/office/drawing/2014/main" val="1645166067"/>
                    </a:ext>
                  </a:extLst>
                </a:gridCol>
                <a:gridCol w="1451728">
                  <a:extLst>
                    <a:ext uri="{9D8B030D-6E8A-4147-A177-3AD203B41FA5}">
                      <a16:colId xmlns="" xmlns:a16="http://schemas.microsoft.com/office/drawing/2014/main" val="1224812834"/>
                    </a:ext>
                  </a:extLst>
                </a:gridCol>
                <a:gridCol w="1366887">
                  <a:extLst>
                    <a:ext uri="{9D8B030D-6E8A-4147-A177-3AD203B41FA5}">
                      <a16:colId xmlns="" xmlns:a16="http://schemas.microsoft.com/office/drawing/2014/main" val="773108700"/>
                    </a:ext>
                  </a:extLst>
                </a:gridCol>
                <a:gridCol w="7145516">
                  <a:extLst>
                    <a:ext uri="{9D8B030D-6E8A-4147-A177-3AD203B41FA5}">
                      <a16:colId xmlns="" xmlns:a16="http://schemas.microsoft.com/office/drawing/2014/main" val="1915496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更新者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更新内容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291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2019/10/31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UETOMAE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新規作成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4948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2.00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2020/07/02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UETOMAE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インフラ構成図追加、パラメータ一覧追加、構築手順更新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431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94253"/>
            <a:ext cx="8936179" cy="4915628"/>
          </a:xfrm>
        </p:spPr>
        <p:txBody>
          <a:bodyPr/>
          <a:lstStyle/>
          <a:p>
            <a:r>
              <a:rPr lang="en-US" altLang="ja-JP" dirty="0" smtClean="0"/>
              <a:t>CloudFront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S3</a:t>
            </a:r>
            <a:r>
              <a:rPr lang="ja-JP" altLang="en-US" dirty="0" smtClean="0"/>
              <a:t>へのリクエストに対するレスポンスのキャッシュを</a:t>
            </a:r>
            <a:r>
              <a:rPr lang="ja-JP" altLang="en-US" dirty="0"/>
              <a:t>設定・管理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CloudFront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/>
              <a:t>Create Distribution</a:t>
            </a:r>
            <a:r>
              <a:rPr lang="ja-JP" altLang="en-US" dirty="0" smtClean="0"/>
              <a:t>」</a:t>
            </a:r>
            <a:r>
              <a:rPr lang="ja-JP" altLang="en-US" dirty="0"/>
              <a:t>ボタンを押し</a:t>
            </a:r>
            <a:r>
              <a:rPr lang="ja-JP" altLang="en-US" dirty="0" smtClean="0"/>
              <a:t>、「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」</a:t>
            </a:r>
            <a:r>
              <a:rPr lang="ja-JP" altLang="en-US" dirty="0"/>
              <a:t>で</a:t>
            </a:r>
            <a:r>
              <a:rPr lang="ja-JP" altLang="en-US" dirty="0" smtClean="0"/>
              <a:t>「</a:t>
            </a:r>
            <a:r>
              <a:rPr lang="en-US" altLang="ja-JP" dirty="0" smtClean="0"/>
              <a:t>Get Started</a:t>
            </a:r>
            <a:r>
              <a:rPr lang="ja-JP" altLang="en-US" dirty="0" smtClean="0"/>
              <a:t>」</a:t>
            </a:r>
            <a:r>
              <a:rPr lang="ja-JP" altLang="en-US" dirty="0"/>
              <a:t>ボタンを押す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ognite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272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・設置するリージョン </a:t>
            </a:r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地域</a:t>
            </a:r>
            <a:r>
              <a:rPr kumimoji="1" lang="en-US" altLang="ja-JP" sz="1600" dirty="0" smtClean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は常に</a:t>
            </a:r>
            <a:r>
              <a:rPr kumimoji="1" lang="en-US" altLang="ja-JP" sz="1600" dirty="0" smtClean="0"/>
              <a:t> Global</a:t>
            </a:r>
          </a:p>
        </p:txBody>
      </p:sp>
      <p:pic>
        <p:nvPicPr>
          <p:cNvPr id="5" name="図 4" descr="Screen Shot 2020-07-05 at 14.36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788" y="3043399"/>
            <a:ext cx="8048012" cy="2700476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5286037" y="3287949"/>
            <a:ext cx="6630927" cy="10834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330338" y="4105570"/>
            <a:ext cx="561693" cy="21073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86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6425"/>
            <a:ext cx="8936179" cy="5863456"/>
          </a:xfrm>
        </p:spPr>
        <p:txBody>
          <a:bodyPr/>
          <a:lstStyle/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「</a:t>
            </a:r>
            <a:r>
              <a:rPr lang="en-US" altLang="ja-JP" dirty="0" smtClean="0"/>
              <a:t>Create Distribution</a:t>
            </a:r>
            <a:r>
              <a:rPr lang="ja-JP" altLang="en-US" dirty="0" smtClean="0"/>
              <a:t>」ページで、下記を入力して「</a:t>
            </a:r>
            <a:r>
              <a:rPr lang="en-US" altLang="ja-JP" dirty="0" smtClean="0"/>
              <a:t>Create Distribution</a:t>
            </a:r>
            <a:r>
              <a:rPr lang="ja-JP" altLang="en-US" dirty="0" smtClean="0"/>
              <a:t>」ボタンを押す。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/>
              <a:t>「</a:t>
            </a:r>
            <a:r>
              <a:rPr lang="en-US" altLang="ja-JP" dirty="0"/>
              <a:t>Origin Settings</a:t>
            </a:r>
            <a:r>
              <a:rPr lang="ja-JP" altLang="en-US" dirty="0"/>
              <a:t>」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endParaRPr lang="en-US" altLang="ja-JP" dirty="0"/>
          </a:p>
          <a:p>
            <a:pPr lvl="2">
              <a:buFont typeface="Wingdings" charset="2"/>
              <a:buChar char="p"/>
            </a:pP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（以下の項目はすべて初期値）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/>
              <a:t>「</a:t>
            </a:r>
            <a:r>
              <a:rPr lang="en-US" altLang="ja-JP" dirty="0"/>
              <a:t>Default Cache Behavior Settings</a:t>
            </a:r>
            <a:r>
              <a:rPr lang="ja-JP" altLang="en-US" dirty="0"/>
              <a:t>」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endParaRPr lang="en-US" altLang="ja-JP" sz="800" dirty="0"/>
          </a:p>
          <a:p>
            <a:pPr lvl="2">
              <a:buFont typeface="Wingdings" charset="2"/>
              <a:buChar char="p"/>
            </a:pPr>
            <a:endParaRPr lang="en-US" altLang="ja-JP" sz="800" dirty="0"/>
          </a:p>
          <a:p>
            <a:pPr marL="914400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（以下の項目はすべて初期値）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/>
              <a:t>「</a:t>
            </a:r>
            <a:r>
              <a:rPr lang="en-US" altLang="ja-JP" dirty="0"/>
              <a:t>Distribution Settings</a:t>
            </a:r>
            <a:r>
              <a:rPr lang="ja-JP" altLang="en-US" dirty="0"/>
              <a:t>」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（以下の項目はすべて初期値</a:t>
            </a:r>
            <a:r>
              <a:rPr lang="ja-JP" altLang="en-US" dirty="0" smtClean="0"/>
              <a:t>）</a:t>
            </a:r>
          </a:p>
          <a:p>
            <a:pPr lvl="1">
              <a:buFont typeface="+mj-lt"/>
              <a:buAutoNum type="arabicPeriod" startAt="3"/>
            </a:pPr>
            <a:r>
              <a:rPr lang="en-US" altLang="ja-JP" dirty="0" smtClean="0"/>
              <a:t>CloudFront Distributions</a:t>
            </a:r>
            <a:r>
              <a:rPr lang="ja-JP" altLang="en-US" dirty="0" smtClean="0"/>
              <a:t>ページの一覧から上記</a:t>
            </a:r>
            <a:r>
              <a:rPr lang="en-US" altLang="ja-JP" dirty="0" smtClean="0"/>
              <a:t>2~3. </a:t>
            </a:r>
            <a:r>
              <a:rPr lang="ja-JP" altLang="en-US" dirty="0" smtClean="0"/>
              <a:t>で作成した項目を選択する。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Tags</a:t>
            </a:r>
            <a:r>
              <a:rPr lang="ja-JP" altLang="en-US" dirty="0" smtClean="0"/>
              <a:t>タブを選択し、以下のタグを追加する。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ja-JP" altLang="en-US" dirty="0" smtClean="0"/>
              <a:t>キー「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」、値「</a:t>
            </a:r>
            <a:r>
              <a:rPr lang="en-US" altLang="ja-JP" dirty="0"/>
              <a:t>MsAR </a:t>
            </a:r>
            <a:r>
              <a:rPr lang="ja-JP" altLang="en-US" dirty="0"/>
              <a:t>卒</a:t>
            </a:r>
            <a:r>
              <a:rPr lang="en-US" altLang="ja-JP" dirty="0"/>
              <a:t>ARu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作成した項目の「</a:t>
            </a:r>
            <a:r>
              <a:rPr lang="en-US" altLang="ja-JP" dirty="0" smtClean="0"/>
              <a:t>Behavior</a:t>
            </a:r>
            <a:r>
              <a:rPr lang="ja-JP" altLang="en-US" dirty="0" smtClean="0"/>
              <a:t>」タブで、下記の値を設定する。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Object Caching</a:t>
            </a:r>
            <a:r>
              <a:rPr lang="ja-JP" altLang="en-US" dirty="0" smtClean="0"/>
              <a:t>を</a:t>
            </a:r>
            <a:r>
              <a:rPr lang="en-US" altLang="ja-JP" dirty="0" smtClean="0"/>
              <a:t> min.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10</a:t>
            </a:r>
            <a:r>
              <a:rPr lang="ja-JP" altLang="en-US" dirty="0" smtClean="0"/>
              <a:t>」</a:t>
            </a:r>
            <a:r>
              <a:rPr lang="en-US" altLang="ja-JP" dirty="0" smtClean="0"/>
              <a:t>max.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90</a:t>
            </a:r>
            <a:r>
              <a:rPr lang="ja-JP" altLang="en-US" dirty="0" smtClean="0"/>
              <a:t>」、</a:t>
            </a:r>
            <a:r>
              <a:rPr lang="en-US" altLang="ja-JP" dirty="0" smtClean="0"/>
              <a:t>Default</a:t>
            </a:r>
            <a:r>
              <a:rPr lang="ja-JP" altLang="en-US" dirty="0" smtClean="0"/>
              <a:t>「</a:t>
            </a:r>
            <a:r>
              <a:rPr lang="en-US" altLang="ja-JP" dirty="0" smtClean="0"/>
              <a:t>10</a:t>
            </a:r>
            <a:r>
              <a:rPr lang="ja-JP" altLang="en-US" dirty="0" smtClean="0"/>
              <a:t>」、</a:t>
            </a:r>
            <a:r>
              <a:rPr lang="en-US" altLang="ja-JP" dirty="0" smtClean="0"/>
              <a:t>Restrict Viewer Access </a:t>
            </a:r>
            <a:r>
              <a:rPr lang="ja-JP" altLang="en-US" dirty="0" smtClean="0"/>
              <a:t>「</a:t>
            </a:r>
            <a:r>
              <a:rPr lang="en-US" altLang="ja-JP" dirty="0" smtClean="0"/>
              <a:t>Yes</a:t>
            </a:r>
            <a:r>
              <a:rPr lang="ja-JP" altLang="en-US" dirty="0" smtClean="0"/>
              <a:t>」を入力して、「更新」ボタンを押す。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ognite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15" name="表 14">
            <a:extLst>
              <a:ext uri="{FF2B5EF4-FFF2-40B4-BE49-F238E27FC236}">
                <a16:creationId xmlns=""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21526"/>
              </p:ext>
            </p:extLst>
          </p:nvPr>
        </p:nvGraphicFramePr>
        <p:xfrm>
          <a:off x="4454358" y="1449140"/>
          <a:ext cx="7433073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6489">
                  <a:extLst>
                    <a:ext uri="{9D8B030D-6E8A-4147-A177-3AD203B41FA5}">
                      <a16:colId xmlns="" xmlns:a16="http://schemas.microsoft.com/office/drawing/2014/main" val="2864215648"/>
                    </a:ext>
                  </a:extLst>
                </a:gridCol>
                <a:gridCol w="2746105">
                  <a:extLst>
                    <a:ext uri="{9D8B030D-6E8A-4147-A177-3AD203B41FA5}">
                      <a16:colId xmlns="" xmlns:a16="http://schemas.microsoft.com/office/drawing/2014/main" val="879769541"/>
                    </a:ext>
                  </a:extLst>
                </a:gridCol>
                <a:gridCol w="2540479">
                  <a:extLst>
                    <a:ext uri="{9D8B030D-6E8A-4147-A177-3AD203B41FA5}">
                      <a16:colId xmlns="" xmlns:a16="http://schemas.microsoft.com/office/drawing/2014/main" val="151022154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Origin Domain Name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msar-prod.s3.amazonaws.com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Origin Path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msar-prod.s3.amazonaws.com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Origin ID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S3-msar-prod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=""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80273"/>
              </p:ext>
            </p:extLst>
          </p:nvPr>
        </p:nvGraphicFramePr>
        <p:xfrm>
          <a:off x="4454358" y="2842072"/>
          <a:ext cx="7418306" cy="50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1256">
                  <a:extLst>
                    <a:ext uri="{9D8B030D-6E8A-4147-A177-3AD203B41FA5}">
                      <a16:colId xmlns="" xmlns:a16="http://schemas.microsoft.com/office/drawing/2014/main" val="2864215648"/>
                    </a:ext>
                  </a:extLst>
                </a:gridCol>
                <a:gridCol w="5257050">
                  <a:extLst>
                    <a:ext uri="{9D8B030D-6E8A-4147-A177-3AD203B41FA5}">
                      <a16:colId xmlns="" xmlns:a16="http://schemas.microsoft.com/office/drawing/2014/main" val="87976954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Path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Pattern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Default (*)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Viewer Protocol Policy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Redirect HTTP and HTTPS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84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1801"/>
            <a:ext cx="8936179" cy="4928080"/>
          </a:xfrm>
        </p:spPr>
        <p:txBody>
          <a:bodyPr/>
          <a:lstStyle/>
          <a:p>
            <a:r>
              <a:rPr lang="en-US" altLang="ja-JP" dirty="0" smtClean="0"/>
              <a:t>WAF</a:t>
            </a:r>
            <a:r>
              <a:rPr lang="ja-JP" altLang="en-US" dirty="0" smtClean="0"/>
              <a:t> </a:t>
            </a:r>
            <a:r>
              <a:rPr lang="ja-JP" altLang="ja-JP" dirty="0" smtClean="0"/>
              <a:t>&amp;</a:t>
            </a:r>
            <a:r>
              <a:rPr lang="ja-JP" altLang="en-US" dirty="0" smtClean="0"/>
              <a:t> </a:t>
            </a:r>
            <a:r>
              <a:rPr lang="en-US" altLang="ja-JP" dirty="0" smtClean="0"/>
              <a:t>Shields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リソースへの不正なリクエストを遮断する設定を管理する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AWF &amp; Shield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Web ACLs </a:t>
            </a:r>
            <a:r>
              <a:rPr lang="ja-JP" altLang="en-US" dirty="0" smtClean="0"/>
              <a:t>ページを開く。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msar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S3</a:t>
            </a:r>
            <a:r>
              <a:rPr lang="ja-JP" altLang="en-US" dirty="0" smtClean="0"/>
              <a:t>へ仲介する</a:t>
            </a:r>
            <a:r>
              <a:rPr lang="en-US" altLang="ja-JP" dirty="0"/>
              <a:t> </a:t>
            </a:r>
            <a:r>
              <a:rPr lang="en-US" altLang="ja-JP" dirty="0" smtClean="0"/>
              <a:t>CloudFront </a:t>
            </a:r>
            <a:r>
              <a:rPr lang="ja-JP" altLang="en-US" dirty="0" smtClean="0"/>
              <a:t>は「</a:t>
            </a:r>
            <a:r>
              <a:rPr lang="en-US" altLang="ja-JP" dirty="0" smtClean="0"/>
              <a:t>Global (CloudFront)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msar </a:t>
            </a:r>
            <a:r>
              <a:rPr lang="ja-JP" altLang="en-US" dirty="0" smtClean="0"/>
              <a:t>で使う</a:t>
            </a:r>
            <a:r>
              <a:rPr lang="en-US" altLang="ja-JP" dirty="0" smtClean="0"/>
              <a:t> getImageUrl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 API Gateway</a:t>
            </a:r>
            <a:r>
              <a:rPr lang="ja-JP" altLang="en-US" dirty="0" smtClean="0"/>
              <a:t>は「</a:t>
            </a:r>
            <a:r>
              <a:rPr lang="en-US" altLang="ja-JP" dirty="0" smtClean="0"/>
              <a:t>Asia Pacific (Tokyo)</a:t>
            </a:r>
            <a:r>
              <a:rPr lang="ja-JP" altLang="en-US" dirty="0" smtClean="0"/>
              <a:t>」を選択する。</a:t>
            </a:r>
            <a:endParaRPr lang="en-US" altLang="ja-JP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ognite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7438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/>
              <a:t>保護するリソースを設置している</a:t>
            </a:r>
            <a:r>
              <a:rPr lang="ja-JP" altLang="en-US" sz="1600" dirty="0" smtClean="0"/>
              <a:t>リージョン 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地域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 ごとの切り替えに</a:t>
            </a:r>
            <a:r>
              <a:rPr lang="ja-JP" altLang="en-US" sz="1600" dirty="0"/>
              <a:t>注意。</a:t>
            </a:r>
            <a:endParaRPr kumimoji="1" lang="en-US" altLang="ja-JP" sz="1600" dirty="0" smtClean="0"/>
          </a:p>
        </p:txBody>
      </p:sp>
      <p:pic>
        <p:nvPicPr>
          <p:cNvPr id="5" name="図 4" descr="Screen Shot 2020-07-05 at 19.44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720" y="3335132"/>
            <a:ext cx="8033245" cy="3333885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9199838" y="3583315"/>
            <a:ext cx="1151824" cy="38934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86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6425"/>
            <a:ext cx="8936179" cy="5863456"/>
          </a:xfrm>
        </p:spPr>
        <p:txBody>
          <a:bodyPr/>
          <a:lstStyle/>
          <a:p>
            <a:pPr lvl="1">
              <a:buFont typeface="+mj-lt"/>
              <a:buAutoNum type="arabicPeriod" startAt="2"/>
            </a:pPr>
            <a:r>
              <a:rPr lang="ja-JP" altLang="ja-JP" dirty="0" smtClean="0"/>
              <a:t>A</a:t>
            </a:r>
            <a:r>
              <a:rPr lang="en-US" altLang="ja-JP" dirty="0" smtClean="0"/>
              <a:t>PI</a:t>
            </a:r>
            <a:r>
              <a:rPr lang="ja-JP" altLang="en-US" dirty="0" smtClean="0"/>
              <a:t> </a:t>
            </a:r>
            <a:r>
              <a:rPr lang="en-US" altLang="ja-JP" dirty="0" smtClean="0"/>
              <a:t>Gateway</a:t>
            </a:r>
            <a:r>
              <a:rPr lang="ja-JP" altLang="en-US" dirty="0" smtClean="0"/>
              <a:t>を保護するために、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Web </a:t>
            </a:r>
            <a:r>
              <a:rPr lang="en-US" altLang="ja-JP" dirty="0"/>
              <a:t>ACLs </a:t>
            </a:r>
            <a:r>
              <a:rPr lang="ja-JP" altLang="en-US" dirty="0" smtClean="0"/>
              <a:t>ページで</a:t>
            </a:r>
            <a:r>
              <a:rPr lang="en-US" altLang="ja-JP" dirty="0" smtClean="0"/>
              <a:t>API Gateway</a:t>
            </a:r>
            <a:r>
              <a:rPr lang="ja-JP" altLang="en-US" dirty="0" smtClean="0"/>
              <a:t>を設置しているリージョンを選択する。</a:t>
            </a:r>
            <a:endParaRPr lang="en-US" altLang="ja-JP" dirty="0" smtClean="0"/>
          </a:p>
          <a:p>
            <a:pPr lvl="1">
              <a:buFont typeface="+mj-lt"/>
              <a:buAutoNum type="arabicPeriod" startAt="2"/>
            </a:pPr>
            <a:r>
              <a:rPr lang="ja-JP" altLang="en-US" dirty="0" smtClean="0"/>
              <a:t>「</a:t>
            </a:r>
            <a:r>
              <a:rPr lang="en-US" altLang="ja-JP" dirty="0" smtClean="0"/>
              <a:t>Create web ACL</a:t>
            </a:r>
            <a:r>
              <a:rPr lang="ja-JP" altLang="en-US" dirty="0" smtClean="0"/>
              <a:t>」ボタンを押し、下記を設定する。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1 Describe web ACL and associate it to AWS resources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Web ACL details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Associated AWS resources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Add AWS resources</a:t>
            </a:r>
            <a:r>
              <a:rPr lang="ja-JP" altLang="en-US" dirty="0" smtClean="0"/>
              <a:t>」ボタンを押して、</a:t>
            </a:r>
            <a:r>
              <a:rPr lang="en-US" altLang="ja-JP" dirty="0" smtClean="0"/>
              <a:t>API Gateway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msar</a:t>
            </a:r>
            <a:r>
              <a:rPr lang="ja-JP" altLang="en-US" dirty="0" smtClean="0"/>
              <a:t>」を選択する。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2 Add rules and rule groups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Rules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Add rules</a:t>
            </a:r>
            <a:r>
              <a:rPr lang="ja-JP" altLang="en-US" dirty="0" smtClean="0"/>
              <a:t>」ボタンを押して、「</a:t>
            </a:r>
            <a:r>
              <a:rPr lang="en-US" altLang="ja-JP" dirty="0" smtClean="0"/>
              <a:t>Add managed rule groups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AWS managed rule groups </a:t>
            </a:r>
            <a:r>
              <a:rPr lang="ja-JP" altLang="en-US" dirty="0" smtClean="0"/>
              <a:t>を展開し、「</a:t>
            </a:r>
            <a:r>
              <a:rPr lang="en-US" altLang="ja-JP" dirty="0" smtClean="0"/>
              <a:t>Amazon IP reputation list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Core rule set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Known bad inputs</a:t>
            </a:r>
            <a:r>
              <a:rPr lang="ja-JP" altLang="en-US" dirty="0" smtClean="0"/>
              <a:t>」の</a:t>
            </a:r>
            <a:r>
              <a:rPr lang="en-US" altLang="ja-JP" dirty="0" smtClean="0"/>
              <a:t>Add to web ACL</a:t>
            </a:r>
            <a:r>
              <a:rPr lang="ja-JP" altLang="en-US" dirty="0" smtClean="0"/>
              <a:t>を「</a:t>
            </a:r>
            <a:r>
              <a:rPr lang="en-US" altLang="ja-JP" dirty="0" smtClean="0"/>
              <a:t>ON</a:t>
            </a:r>
            <a:r>
              <a:rPr lang="ja-JP" altLang="en-US" dirty="0" smtClean="0"/>
              <a:t>」にして、「</a:t>
            </a:r>
            <a:r>
              <a:rPr lang="en-US" altLang="ja-JP" dirty="0" smtClean="0"/>
              <a:t>Add rules</a:t>
            </a:r>
            <a:r>
              <a:rPr lang="ja-JP" altLang="en-US" dirty="0" smtClean="0"/>
              <a:t>」ボタンを押す。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Default web ACL action for requests that don’t match any rules</a:t>
            </a:r>
            <a:br>
              <a:rPr lang="en-US" altLang="ja-JP" dirty="0" smtClean="0"/>
            </a:br>
            <a:r>
              <a:rPr lang="ja-JP" altLang="en-US" dirty="0" smtClean="0"/>
              <a:t>　</a:t>
            </a:r>
            <a:r>
              <a:rPr lang="en-US" altLang="ja-JP" dirty="0" smtClean="0"/>
              <a:t>Default action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Allow</a:t>
            </a:r>
            <a:r>
              <a:rPr lang="ja-JP" altLang="en-US" dirty="0" smtClean="0"/>
              <a:t>」を選択する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4 Set rule priority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＊</a:t>
            </a:r>
            <a:r>
              <a:rPr lang="en-US" altLang="ja-JP" dirty="0" smtClean="0"/>
              <a:t>Capacity</a:t>
            </a:r>
            <a:r>
              <a:rPr lang="ja-JP" altLang="en-US" dirty="0" smtClean="0"/>
              <a:t>の降順で並べ替える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Configure metrics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デフォルトのまま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ognite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=""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886617"/>
              </p:ext>
            </p:extLst>
          </p:nvPr>
        </p:nvGraphicFramePr>
        <p:xfrm>
          <a:off x="4429014" y="2028065"/>
          <a:ext cx="7443650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2174">
                  <a:extLst>
                    <a:ext uri="{9D8B030D-6E8A-4147-A177-3AD203B41FA5}">
                      <a16:colId xmlns="" xmlns:a16="http://schemas.microsoft.com/office/drawing/2014/main" val="2864215648"/>
                    </a:ext>
                  </a:extLst>
                </a:gridCol>
                <a:gridCol w="5881476">
                  <a:extLst>
                    <a:ext uri="{9D8B030D-6E8A-4147-A177-3AD203B41FA5}">
                      <a16:colId xmlns="" xmlns:a16="http://schemas.microsoft.com/office/drawing/2014/main" val="87976954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dirty="0" smtClean="0"/>
                        <a:t>msar-ApiGateway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Description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dirty="0" smtClean="0"/>
                        <a:t>API Gateway named </a:t>
                      </a:r>
                      <a:r>
                        <a:rPr lang="en-US" altLang="ja-JP" sz="1200" dirty="0" smtClean="0"/>
                        <a:t>msar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CloudWatch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msar-ApiGateway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Resource type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Regional resources (Application Load Balancer and API Gateway)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Region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Asia Pacific (Tokyo)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254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6425"/>
            <a:ext cx="8936179" cy="5863456"/>
          </a:xfrm>
        </p:spPr>
        <p:txBody>
          <a:bodyPr/>
          <a:lstStyle/>
          <a:p>
            <a:pPr lvl="1">
              <a:buFont typeface="+mj-lt"/>
              <a:buAutoNum type="arabicPeriod" startAt="4"/>
            </a:pPr>
            <a:r>
              <a:rPr lang="en-US" altLang="ja-JP" dirty="0" smtClean="0"/>
              <a:t>CloudFront</a:t>
            </a:r>
            <a:r>
              <a:rPr lang="ja-JP" altLang="en-US" dirty="0" smtClean="0"/>
              <a:t>を保護するために、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Web </a:t>
            </a:r>
            <a:r>
              <a:rPr lang="en-US" altLang="ja-JP" dirty="0"/>
              <a:t>ACLs </a:t>
            </a:r>
            <a:r>
              <a:rPr lang="ja-JP" altLang="en-US" dirty="0" smtClean="0"/>
              <a:t>ページで「</a:t>
            </a:r>
            <a:r>
              <a:rPr lang="en-US" altLang="ja-JP" dirty="0" smtClean="0"/>
              <a:t>Global (CloudFront)</a:t>
            </a:r>
            <a:r>
              <a:rPr lang="ja-JP" altLang="en-US" dirty="0" smtClean="0"/>
              <a:t>」を選択する。</a:t>
            </a:r>
            <a:endParaRPr lang="en-US" altLang="ja-JP" dirty="0" smtClean="0"/>
          </a:p>
          <a:p>
            <a:pPr lvl="1">
              <a:buFont typeface="+mj-lt"/>
              <a:buAutoNum type="arabicPeriod" startAt="4"/>
            </a:pPr>
            <a:r>
              <a:rPr lang="ja-JP" altLang="en-US" dirty="0" smtClean="0"/>
              <a:t>「</a:t>
            </a:r>
            <a:r>
              <a:rPr lang="en-US" altLang="ja-JP" dirty="0" smtClean="0"/>
              <a:t>Create web ACL</a:t>
            </a:r>
            <a:r>
              <a:rPr lang="ja-JP" altLang="en-US" dirty="0" smtClean="0"/>
              <a:t>」ボタンを押し、下記を設定する。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1 Describe web ACL and associate it to AWS resources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Web ACL details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Associated AWS resources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Add AWS resources</a:t>
            </a:r>
            <a:r>
              <a:rPr lang="ja-JP" altLang="en-US" dirty="0" smtClean="0"/>
              <a:t>」ボタンを押して、</a:t>
            </a:r>
            <a:r>
              <a:rPr lang="en-US" altLang="ja-JP" dirty="0" smtClean="0"/>
              <a:t>API Gateway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msar</a:t>
            </a:r>
            <a:r>
              <a:rPr lang="ja-JP" altLang="en-US" dirty="0" smtClean="0"/>
              <a:t>」を選択する。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2 Add rules and rule groups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Rules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Add rules</a:t>
            </a:r>
            <a:r>
              <a:rPr lang="ja-JP" altLang="en-US" dirty="0" smtClean="0"/>
              <a:t>」ボタンを押して、「</a:t>
            </a:r>
            <a:r>
              <a:rPr lang="en-US" altLang="ja-JP" dirty="0" smtClean="0"/>
              <a:t>Add managed rule groups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AWS managed rule groups </a:t>
            </a:r>
            <a:r>
              <a:rPr lang="ja-JP" altLang="en-US" dirty="0" smtClean="0"/>
              <a:t>を展開し、「</a:t>
            </a:r>
            <a:r>
              <a:rPr lang="en-US" altLang="ja-JP" dirty="0" smtClean="0"/>
              <a:t>Amazon IP reputation list</a:t>
            </a:r>
            <a:r>
              <a:rPr lang="ja-JP" altLang="en-US" dirty="0" smtClean="0"/>
              <a:t>」の</a:t>
            </a:r>
            <a:r>
              <a:rPr lang="en-US" altLang="ja-JP" dirty="0" smtClean="0"/>
              <a:t>Add to web ACL</a:t>
            </a:r>
            <a:r>
              <a:rPr lang="ja-JP" altLang="en-US" dirty="0" smtClean="0"/>
              <a:t>を「</a:t>
            </a:r>
            <a:r>
              <a:rPr lang="en-US" altLang="ja-JP" dirty="0" smtClean="0"/>
              <a:t>ON</a:t>
            </a:r>
            <a:r>
              <a:rPr lang="ja-JP" altLang="en-US" dirty="0" smtClean="0"/>
              <a:t>」にして、「</a:t>
            </a:r>
            <a:r>
              <a:rPr lang="en-US" altLang="ja-JP" dirty="0" smtClean="0"/>
              <a:t>Add rules</a:t>
            </a:r>
            <a:r>
              <a:rPr lang="ja-JP" altLang="en-US" dirty="0" smtClean="0"/>
              <a:t>」ボタンで保存する。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Default web ACL action for requests that don’t match any rules</a:t>
            </a:r>
            <a:br>
              <a:rPr lang="en-US" altLang="ja-JP" dirty="0" smtClean="0"/>
            </a:br>
            <a:r>
              <a:rPr lang="en-US" altLang="ja-JP" dirty="0" smtClean="0"/>
              <a:t>Default action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Allow</a:t>
            </a:r>
            <a:r>
              <a:rPr lang="ja-JP" altLang="en-US" dirty="0" smtClean="0"/>
              <a:t>」を選択する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4 Set rule priority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デフォルトの</a:t>
            </a:r>
            <a:r>
              <a:rPr lang="ja-JP" altLang="en-US" dirty="0" smtClean="0"/>
              <a:t>まま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Configure metrics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デフォルトのまま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ognite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=""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21075"/>
              </p:ext>
            </p:extLst>
          </p:nvPr>
        </p:nvGraphicFramePr>
        <p:xfrm>
          <a:off x="4429014" y="2028065"/>
          <a:ext cx="7443650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2174">
                  <a:extLst>
                    <a:ext uri="{9D8B030D-6E8A-4147-A177-3AD203B41FA5}">
                      <a16:colId xmlns="" xmlns:a16="http://schemas.microsoft.com/office/drawing/2014/main" val="2864215648"/>
                    </a:ext>
                  </a:extLst>
                </a:gridCol>
                <a:gridCol w="5881476">
                  <a:extLst>
                    <a:ext uri="{9D8B030D-6E8A-4147-A177-3AD203B41FA5}">
                      <a16:colId xmlns="" xmlns:a16="http://schemas.microsoft.com/office/drawing/2014/main" val="87976954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dirty="0" smtClean="0"/>
                        <a:t>msar-CloudFront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Description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CloudFront</a:t>
                      </a:r>
                      <a:r>
                        <a:rPr lang="ja-JP" altLang="en-US" sz="1200" dirty="0" smtClean="0"/>
                        <a:t> </a:t>
                      </a:r>
                      <a:r>
                        <a:rPr lang="en-US" altLang="ja-JP" sz="1200" dirty="0" smtClean="0"/>
                        <a:t>of msar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CloudWatch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msar-CloudFront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Resource type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CloudFront distributions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09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1801"/>
            <a:ext cx="8936179" cy="4928080"/>
          </a:xfrm>
        </p:spPr>
        <p:txBody>
          <a:bodyPr/>
          <a:lstStyle/>
          <a:p>
            <a:r>
              <a:rPr lang="en-US" altLang="ja-JP" dirty="0" smtClean="0"/>
              <a:t>EC2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仮想サーバを</a:t>
            </a:r>
            <a:r>
              <a:rPr lang="ja-JP" altLang="en-US" dirty="0"/>
              <a:t>設定・管理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EC2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インスタンスページで、「インスタンスの作成」ボタンを押す。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ステップ１：</a:t>
            </a:r>
            <a:r>
              <a:rPr lang="en-US" altLang="ja-JP" dirty="0" smtClean="0"/>
              <a:t>Amazon</a:t>
            </a:r>
            <a:r>
              <a:rPr lang="ja-JP" altLang="en-US" dirty="0" smtClean="0"/>
              <a:t>マシンイメージ</a:t>
            </a:r>
            <a:r>
              <a:rPr lang="en-US" altLang="ja-JP" dirty="0" smtClean="0"/>
              <a:t> (AMI)</a:t>
            </a:r>
            <a:r>
              <a:rPr lang="ja-JP" altLang="en-US" dirty="0" smtClean="0"/>
              <a:t>　ページ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検索欄で「</a:t>
            </a:r>
            <a:r>
              <a:rPr lang="en-US" altLang="ja-JP" dirty="0" smtClean="0"/>
              <a:t>CentOS</a:t>
            </a:r>
            <a:r>
              <a:rPr lang="ja-JP" altLang="en-US" dirty="0" smtClean="0"/>
              <a:t>」を検索する。検索結果が表示されたら「</a:t>
            </a:r>
            <a:r>
              <a:rPr lang="en-US" altLang="ja-JP" dirty="0" smtClean="0"/>
              <a:t>AWS Marketplace</a:t>
            </a:r>
            <a:r>
              <a:rPr lang="ja-JP" altLang="en-US" dirty="0" smtClean="0"/>
              <a:t>」を選択し、「</a:t>
            </a:r>
            <a:r>
              <a:rPr lang="en-US" altLang="ja-JP" dirty="0" smtClean="0"/>
              <a:t>CentOS 7 (x86_64) </a:t>
            </a:r>
            <a:r>
              <a:rPr lang="mr-IN" altLang="ja-JP" dirty="0" smtClean="0"/>
              <a:t>–</a:t>
            </a:r>
            <a:r>
              <a:rPr lang="en-US" altLang="ja-JP" dirty="0" smtClean="0"/>
              <a:t> with Updates HVM</a:t>
            </a:r>
            <a:r>
              <a:rPr lang="ja-JP" altLang="en-US" dirty="0" smtClean="0"/>
              <a:t>」の「選択」ボタンを押す。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ステップ２：インスタンスタイプの選択ページ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t2.micro</a:t>
            </a:r>
            <a:r>
              <a:rPr lang="ja-JP" altLang="en-US" dirty="0" smtClean="0"/>
              <a:t>」を選択し、「次のステップ：インスタンスの詳細の設定」ボタンを押す。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ステップ３：インスタンスの詳細の設定ページ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すべて初期設定のまま、「次のステップ：ストレージの追加」ボタンを押す。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ステップ４：ストレージの追加ページ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すべて初期設定のまま、「次のステップ</a:t>
            </a:r>
            <a:r>
              <a:rPr lang="ja-JP" altLang="en-US" dirty="0" smtClean="0"/>
              <a:t>：タグの</a:t>
            </a:r>
            <a:r>
              <a:rPr lang="ja-JP" altLang="en-US" dirty="0"/>
              <a:t>追加</a:t>
            </a:r>
            <a:r>
              <a:rPr lang="ja-JP" altLang="en-US" dirty="0" smtClean="0"/>
              <a:t>」ボタンを</a:t>
            </a:r>
            <a:r>
              <a:rPr lang="ja-JP" altLang="en-US" dirty="0"/>
              <a:t>押す。</a:t>
            </a:r>
            <a:endParaRPr lang="en-US" altLang="ja-JP" dirty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ステップ５：タグの追加ページ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「タグの追加」ボタンを押し、キー「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」と値「</a:t>
            </a:r>
            <a:r>
              <a:rPr lang="en-US" altLang="ja-JP" dirty="0" smtClean="0"/>
              <a:t>MsAR </a:t>
            </a:r>
            <a:r>
              <a:rPr lang="ja-JP" altLang="en-US" dirty="0" smtClean="0"/>
              <a:t>卒</a:t>
            </a:r>
            <a:r>
              <a:rPr lang="en-US" altLang="ja-JP" dirty="0" smtClean="0"/>
              <a:t>ARu</a:t>
            </a:r>
            <a:r>
              <a:rPr lang="ja-JP" altLang="en-US" dirty="0" smtClean="0"/>
              <a:t>」を入力する。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「次のステップ：セキュリティグループの設定」ボタンを押す。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ognite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00A0E7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14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</a:t>
            </a:r>
            <a:r>
              <a:rPr kumimoji="1" lang="en-US" altLang="ja-JP" sz="1600" dirty="0"/>
              <a:t> 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の誤りに注意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55888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53524"/>
            <a:ext cx="8936179" cy="5856357"/>
          </a:xfrm>
        </p:spPr>
        <p:txBody>
          <a:bodyPr/>
          <a:lstStyle/>
          <a:p>
            <a:pPr lvl="2">
              <a:buFont typeface="+mj-lt"/>
              <a:buAutoNum type="arabicPeriod" startAt="6"/>
            </a:pPr>
            <a:r>
              <a:rPr lang="ja-JP" altLang="en-US" dirty="0" smtClean="0"/>
              <a:t>ステップ６：セキュリティグループの設定ページ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セキュリティグループの割り当ては「新しいセキュリティグループを作成する」を選択する。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ルールは、「ルールの追加」ボタンを押す。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下記の３つを追加して、「</a:t>
            </a:r>
            <a:r>
              <a:rPr lang="ja-JP" altLang="en-US" dirty="0"/>
              <a:t>確認と作成」ボタンを押す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>
              <a:buFont typeface="+mj-lt"/>
              <a:buAutoNum type="arabicPeriod" startAt="6"/>
            </a:pPr>
            <a:r>
              <a:rPr lang="ja-JP" altLang="en-US" dirty="0" smtClean="0"/>
              <a:t>ポップアップが開き、キーペアが生成されるのでダウンロードする。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A53010"/>
                </a:solidFill>
              </a:rPr>
              <a:t>【</a:t>
            </a:r>
            <a:r>
              <a:rPr lang="ja-JP" altLang="en-US" dirty="0" smtClean="0">
                <a:solidFill>
                  <a:schemeClr val="accent1"/>
                </a:solidFill>
              </a:rPr>
              <a:t>取り扱い注意</a:t>
            </a:r>
            <a:r>
              <a:rPr lang="en-US" altLang="ja-JP" dirty="0" smtClean="0">
                <a:solidFill>
                  <a:schemeClr val="accent1"/>
                </a:solidFill>
              </a:rPr>
              <a:t>】</a:t>
            </a:r>
            <a:r>
              <a:rPr lang="ja-JP" altLang="en-US" dirty="0" smtClean="0">
                <a:solidFill>
                  <a:schemeClr val="accent1"/>
                </a:solidFill>
              </a:rPr>
              <a:t>キーペアはこのタイミング以外ではダウンロードできない</a:t>
            </a:r>
            <a:r>
              <a:rPr lang="ja-JP" altLang="en-US" dirty="0" smtClean="0">
                <a:solidFill>
                  <a:srgbClr val="A53010"/>
                </a:solidFill>
              </a:rPr>
              <a:t>。</a:t>
            </a:r>
            <a:endParaRPr lang="en-US" altLang="ja-JP" dirty="0" smtClean="0">
              <a:solidFill>
                <a:srgbClr val="A53010"/>
              </a:solidFill>
            </a:endParaRPr>
          </a:p>
          <a:p>
            <a:pPr lvl="1">
              <a:buFont typeface="+mj-lt"/>
              <a:buAutoNum type="arabicPeriod" startAt="3"/>
            </a:pPr>
            <a:r>
              <a:rPr lang="en-US" altLang="en-US" dirty="0" smtClean="0"/>
              <a:t>EC2</a:t>
            </a:r>
            <a:r>
              <a:rPr lang="ja-JP" altLang="en-US" dirty="0" smtClean="0"/>
              <a:t>のサービスページで、左のメニューで「</a:t>
            </a:r>
            <a:r>
              <a:rPr lang="en-US" altLang="ja-JP" dirty="0" smtClean="0"/>
              <a:t>Elastic IP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Elastic IP</a:t>
            </a:r>
            <a:r>
              <a:rPr lang="ja-JP" altLang="en-US" dirty="0" smtClean="0"/>
              <a:t>アドレスの割り当て」ボタンを押すと、固定のパブリック</a:t>
            </a:r>
            <a:r>
              <a:rPr lang="en-US" altLang="ja-JP" dirty="0" smtClean="0"/>
              <a:t> IP</a:t>
            </a:r>
            <a:r>
              <a:rPr lang="ja-JP" altLang="en-US" dirty="0" smtClean="0"/>
              <a:t>アドレスが割り当てられる。</a:t>
            </a:r>
            <a:endParaRPr lang="en-US" altLang="ja-JP" dirty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割り当てられた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アドレスを選択して、「アクション」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Elastic IP </a:t>
            </a:r>
            <a:r>
              <a:rPr lang="ja-JP" altLang="en-US" dirty="0" smtClean="0"/>
              <a:t>アドレスの関連付け」を選択する。</a:t>
            </a:r>
            <a:r>
              <a:rPr lang="en-US" altLang="ja-JP" dirty="0" smtClean="0"/>
              <a:t>Elastic IP </a:t>
            </a:r>
            <a:r>
              <a:rPr lang="ja-JP" altLang="en-US" dirty="0" smtClean="0"/>
              <a:t>アドレスの関連付けページで、「インスタンス」に上記</a:t>
            </a:r>
            <a:r>
              <a:rPr lang="en-US" altLang="ja-JP" dirty="0" smtClean="0"/>
              <a:t>2.</a:t>
            </a:r>
            <a:r>
              <a:rPr lang="ja-JP" altLang="en-US" dirty="0" smtClean="0"/>
              <a:t>で作成した</a:t>
            </a:r>
            <a:r>
              <a:rPr lang="en-US" altLang="ja-JP" dirty="0" smtClean="0"/>
              <a:t>EC2</a:t>
            </a:r>
            <a:r>
              <a:rPr lang="ja-JP" altLang="en-US" dirty="0" smtClean="0"/>
              <a:t>インスタンスを選択して、「関連づける」ボタンを押す。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ognite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00A0E7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11" name="表 10">
            <a:extLst>
              <a:ext uri="{FF2B5EF4-FFF2-40B4-BE49-F238E27FC236}">
                <a16:creationId xmlns="" xmlns:a16="http://schemas.microsoft.com/office/drawing/2014/main" id="{3824BA45-4555-4A4B-859E-D45B5DBE9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65737"/>
              </p:ext>
            </p:extLst>
          </p:nvPr>
        </p:nvGraphicFramePr>
        <p:xfrm>
          <a:off x="4419945" y="1550860"/>
          <a:ext cx="375385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285">
                  <a:extLst>
                    <a:ext uri="{9D8B030D-6E8A-4147-A177-3AD203B41FA5}">
                      <a16:colId xmlns="" xmlns:a16="http://schemas.microsoft.com/office/drawing/2014/main" val="486962398"/>
                    </a:ext>
                  </a:extLst>
                </a:gridCol>
                <a:gridCol w="1251285">
                  <a:extLst>
                    <a:ext uri="{9D8B030D-6E8A-4147-A177-3AD203B41FA5}">
                      <a16:colId xmlns="" xmlns:a16="http://schemas.microsoft.com/office/drawing/2014/main" val="1228622091"/>
                    </a:ext>
                  </a:extLst>
                </a:gridCol>
                <a:gridCol w="1251285"/>
              </a:tblGrid>
              <a:tr h="25927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タイプ</a:t>
                      </a:r>
                      <a:endParaRPr kumimoji="1" lang="en-US" altLang="ja-JP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ポート範囲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ソース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1679411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初期値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初期値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5885765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HTTPS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初期値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初期値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9180922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カスタム</a:t>
                      </a:r>
                      <a:r>
                        <a:rPr kumimoji="1" lang="en-US" altLang="ja-JP" sz="1200" dirty="0" smtClean="0"/>
                        <a:t>TCP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2020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0.0.0.0/0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270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53524"/>
            <a:ext cx="8936179" cy="5856357"/>
          </a:xfrm>
        </p:spPr>
        <p:txBody>
          <a:bodyPr/>
          <a:lstStyle/>
          <a:p>
            <a:pPr lvl="1">
              <a:buFont typeface="+mj-lt"/>
              <a:buAutoNum type="arabicPeriod" startAt="5"/>
            </a:pPr>
            <a:r>
              <a:rPr lang="ja-JP" altLang="en-US" dirty="0" smtClean="0"/>
              <a:t>作成した</a:t>
            </a:r>
            <a:r>
              <a:rPr lang="en-US" altLang="ja-JP" dirty="0" smtClean="0"/>
              <a:t>EC2</a:t>
            </a:r>
            <a:r>
              <a:rPr lang="ja-JP" altLang="en-US" dirty="0" smtClean="0"/>
              <a:t>インスタンスに</a:t>
            </a:r>
            <a:r>
              <a:rPr lang="en-US" altLang="ja-JP" dirty="0" smtClean="0"/>
              <a:t> ssh </a:t>
            </a:r>
            <a:r>
              <a:rPr lang="ja-JP" altLang="en-US" dirty="0" smtClean="0"/>
              <a:t>でリモートアクセスする。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キーペアのアクセス権限を</a:t>
            </a:r>
            <a:r>
              <a:rPr lang="en-US" altLang="ja-JP" dirty="0" smtClean="0"/>
              <a:t> 400 (read only) </a:t>
            </a:r>
            <a:r>
              <a:rPr lang="ja-JP" altLang="en-US" dirty="0" smtClean="0"/>
              <a:t>に更新する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en-US" altLang="ja-JP" dirty="0" smtClean="0"/>
              <a:t>$</a:t>
            </a:r>
            <a:r>
              <a:rPr lang="ja-JP" altLang="en-US" dirty="0" smtClean="0"/>
              <a:t> </a:t>
            </a:r>
            <a:r>
              <a:rPr lang="en-US" altLang="ja-JP" dirty="0" smtClean="0"/>
              <a:t>ssh </a:t>
            </a:r>
            <a:r>
              <a:rPr lang="mr-IN" altLang="ja-JP" dirty="0" smtClean="0"/>
              <a:t>–</a:t>
            </a:r>
            <a:r>
              <a:rPr lang="en-US" altLang="ja-JP" dirty="0" smtClean="0"/>
              <a:t>i {</a:t>
            </a:r>
            <a:r>
              <a:rPr lang="ja-JP" altLang="en-US" dirty="0" smtClean="0"/>
              <a:t>キーペアのパス</a:t>
            </a:r>
            <a:r>
              <a:rPr lang="en-US" altLang="ja-JP" dirty="0" smtClean="0"/>
              <a:t>} centos@{</a:t>
            </a:r>
            <a:r>
              <a:rPr lang="ja-JP" altLang="en-US" dirty="0" smtClean="0"/>
              <a:t>サーバの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</a:t>
            </a:r>
            <a:r>
              <a:rPr lang="en-US" altLang="ja-JP" dirty="0" smtClean="0"/>
              <a:t> </a:t>
            </a:r>
            <a:r>
              <a:rPr lang="ja-JP" altLang="en-US" dirty="0" smtClean="0"/>
              <a:t>またはドメイン名</a:t>
            </a:r>
            <a:r>
              <a:rPr lang="en-US" altLang="ja-JP" dirty="0" smtClean="0"/>
              <a:t>}</a:t>
            </a:r>
          </a:p>
          <a:p>
            <a:pPr lvl="1">
              <a:buFont typeface="+mj-lt"/>
              <a:buAutoNum type="arabicPeriod" startAt="5"/>
            </a:pPr>
            <a:r>
              <a:rPr lang="ja-JP" altLang="en-US" dirty="0" smtClean="0"/>
              <a:t>ユーティリティ インストール</a:t>
            </a:r>
            <a:r>
              <a:rPr lang="en-US" altLang="ja-JP" dirty="0" smtClean="0"/>
              <a:t> (zip, unzip, vim ...)</a:t>
            </a:r>
          </a:p>
          <a:p>
            <a:pPr lvl="1">
              <a:buFont typeface="+mj-lt"/>
              <a:buAutoNum type="arabicPeriod" startAt="5"/>
            </a:pPr>
            <a:r>
              <a:rPr lang="en-US" altLang="ja-JP" dirty="0" smtClean="0"/>
              <a:t>OS</a:t>
            </a:r>
            <a:r>
              <a:rPr lang="ja-JP" altLang="en-US" dirty="0" smtClean="0"/>
              <a:t>設定、アクセス権限設定</a:t>
            </a:r>
            <a:endParaRPr lang="en-US" altLang="ja-JP" dirty="0" smtClean="0"/>
          </a:p>
          <a:p>
            <a:pPr lvl="1">
              <a:buFont typeface="+mj-lt"/>
              <a:buAutoNum type="arabicPeriod" startAt="5"/>
            </a:pPr>
            <a:r>
              <a:rPr lang="ja-JP" altLang="en-US" dirty="0" smtClean="0"/>
              <a:t>ミドルウェア インストール</a:t>
            </a:r>
            <a:endParaRPr lang="en-US" altLang="ja-JP" dirty="0"/>
          </a:p>
          <a:p>
            <a:pPr lvl="2">
              <a:buFont typeface="+mj-lt"/>
              <a:buAutoNum type="arabicPeriod"/>
            </a:pPr>
            <a:r>
              <a:rPr lang="en-US" altLang="ja-JP" dirty="0"/>
              <a:t>W</a:t>
            </a:r>
            <a:r>
              <a:rPr lang="en-US" altLang="ja-JP" dirty="0" smtClean="0"/>
              <a:t>eb</a:t>
            </a:r>
            <a:r>
              <a:rPr lang="ja-JP" altLang="en-US" dirty="0" smtClean="0"/>
              <a:t>サーバ</a:t>
            </a:r>
            <a:endParaRPr lang="en-US" altLang="ja-JP" dirty="0" smtClean="0"/>
          </a:p>
          <a:p>
            <a:pPr lvl="1">
              <a:buFont typeface="+mj-lt"/>
              <a:buAutoNum type="arabicPeriod" startAt="5"/>
            </a:pPr>
            <a:r>
              <a:rPr lang="ja-JP" altLang="en-US" dirty="0" smtClean="0"/>
              <a:t>パッケージマネージャ、ランタイム インストール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27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ognite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00A0E7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2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53524"/>
            <a:ext cx="8936179" cy="5856357"/>
          </a:xfrm>
        </p:spPr>
        <p:txBody>
          <a:bodyPr/>
          <a:lstStyle/>
          <a:p>
            <a:pPr lvl="1">
              <a:buFont typeface="+mj-lt"/>
              <a:buAutoNum type="arabicPeriod" startAt="5"/>
            </a:pP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EC2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rgbClr val="00A0E7"/>
                </a:solidFill>
              </a:rPr>
              <a:t>C</a:t>
            </a:r>
            <a:r>
              <a:rPr lang="en-US" altLang="ja-JP" dirty="0" smtClean="0">
                <a:solidFill>
                  <a:srgbClr val="00A0E7"/>
                </a:solidFill>
              </a:rPr>
              <a:t>ognite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47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53524"/>
            <a:ext cx="8936179" cy="5856357"/>
          </a:xfrm>
        </p:spPr>
        <p:txBody>
          <a:bodyPr/>
          <a:lstStyle/>
          <a:p>
            <a:pPr lvl="1">
              <a:buFont typeface="+mj-lt"/>
              <a:buAutoNum type="arabicPeriod" startAt="5"/>
            </a:pP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EC2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ognite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rgbClr val="00A0E7"/>
                </a:solidFill>
              </a:rPr>
              <a:t>R</a:t>
            </a:r>
            <a:r>
              <a:rPr lang="en-US" altLang="ja-JP" dirty="0" smtClean="0">
                <a:solidFill>
                  <a:srgbClr val="00A0E7"/>
                </a:solidFill>
              </a:rPr>
              <a:t>oute53</a:t>
            </a:r>
            <a:endParaRPr lang="en-US" altLang="ja-JP" dirty="0" smtClean="0">
              <a:solidFill>
                <a:srgbClr val="00A0E7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54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5149" y="548855"/>
            <a:ext cx="11753029" cy="5677533"/>
          </a:xfrm>
        </p:spPr>
        <p:txBody>
          <a:bodyPr numCol="1" anchor="ctr"/>
          <a:lstStyle/>
          <a:p>
            <a:pPr marL="400050" indent="-400050">
              <a:buFont typeface="+mj-lt"/>
              <a:buAutoNum type="romanUcPeriod"/>
            </a:pPr>
            <a:r>
              <a:rPr lang="ja-JP" altLang="en-US" dirty="0" smtClean="0"/>
              <a:t>インフラ構成図</a:t>
            </a:r>
            <a:endParaRPr kumimoji="1" lang="en-US" altLang="ja-JP" dirty="0" smtClean="0"/>
          </a:p>
          <a:p>
            <a:pPr marL="400050" indent="-400050">
              <a:buFont typeface="+mj-lt"/>
              <a:buAutoNum type="romanUcPeriod"/>
            </a:pPr>
            <a:endParaRPr kumimoji="1" lang="en-US" altLang="ja-JP" dirty="0" smtClean="0"/>
          </a:p>
          <a:p>
            <a:pPr marL="400050" indent="-400050">
              <a:buFont typeface="+mj-lt"/>
              <a:buAutoNum type="romanUcPeriod"/>
            </a:pPr>
            <a:r>
              <a:rPr kumimoji="1" lang="ja-JP" altLang="en-US" dirty="0" smtClean="0"/>
              <a:t>アカウント準備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アカウント登録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 IAM</a:t>
            </a:r>
            <a:r>
              <a:rPr lang="ja-JP" altLang="en-US" dirty="0"/>
              <a:t>ユーザー登録</a:t>
            </a:r>
            <a:endParaRPr kumimoji="1" lang="en-US" altLang="ja-JP" dirty="0" smtClean="0"/>
          </a:p>
          <a:p>
            <a:pPr marL="857250" lvl="1" indent="-400050">
              <a:buFont typeface="+mj-lt"/>
              <a:buAutoNum type="romanUcPeriod"/>
            </a:pPr>
            <a:endParaRPr kumimoji="1" lang="en-US" altLang="ja-JP" dirty="0" smtClean="0"/>
          </a:p>
          <a:p>
            <a:pPr marL="400050" indent="-400050">
              <a:buFont typeface="+mj-lt"/>
              <a:buAutoNum type="romanUcPeriod"/>
            </a:pPr>
            <a:r>
              <a:rPr kumimoji="1" lang="ja-JP" altLang="en-US" dirty="0" smtClean="0"/>
              <a:t>環境構築手順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API </a:t>
            </a:r>
            <a:r>
              <a:rPr lang="ja-JP" altLang="en-US" dirty="0" smtClean="0"/>
              <a:t>デプロイ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コンテンツ登録</a:t>
            </a:r>
            <a:endParaRPr lang="en-US" altLang="ja-JP" dirty="0" smtClean="0"/>
          </a:p>
          <a:p>
            <a:pPr>
              <a:buFont typeface="+mj-lt"/>
              <a:buAutoNum type="romanUcPeriod"/>
            </a:pPr>
            <a:endParaRPr lang="en-US" altLang="ja-JP" dirty="0" smtClean="0"/>
          </a:p>
          <a:p>
            <a:pPr>
              <a:buFont typeface="+mj-lt"/>
              <a:buAutoNum type="romanUcPeriod"/>
            </a:pPr>
            <a:r>
              <a:rPr lang="ja-JP" altLang="en-US" dirty="0" smtClean="0"/>
              <a:t>パラメータ一覧</a:t>
            </a:r>
          </a:p>
          <a:p>
            <a:pPr lvl="1"/>
            <a:r>
              <a:rPr lang="en-US" altLang="ja-JP" dirty="0" smtClean="0"/>
              <a:t>AWS</a:t>
            </a:r>
            <a:r>
              <a:rPr lang="ja-JP" altLang="en-US" dirty="0" smtClean="0"/>
              <a:t>・</a:t>
            </a:r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525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88B8BCD-F08D-4BBA-A1AB-1E863725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 デプロイ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A7A32151-9B8F-44C6-94BE-A0C67BE48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ja-JP" dirty="0"/>
              <a:t>API</a:t>
            </a:r>
            <a:r>
              <a:rPr lang="ja-JP" altLang="en-US" dirty="0"/>
              <a:t>の</a:t>
            </a:r>
            <a:r>
              <a:rPr lang="ja-JP" altLang="en-US" dirty="0" smtClean="0"/>
              <a:t>デプロイ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マネジメントコンソールの</a:t>
            </a:r>
            <a:r>
              <a:rPr lang="en-US" altLang="ja-JP" dirty="0" smtClean="0"/>
              <a:t>API Gateway</a:t>
            </a:r>
            <a:r>
              <a:rPr lang="ja-JP" altLang="en-US" dirty="0" smtClean="0"/>
              <a:t>サービスにアクセスする。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msar</a:t>
            </a:r>
            <a:r>
              <a:rPr lang="ja-JP" altLang="en-US" dirty="0" smtClean="0"/>
              <a:t>を選択し、「</a:t>
            </a:r>
            <a:r>
              <a:rPr lang="ja-JP" altLang="en-US" dirty="0"/>
              <a:t>アクション」</a:t>
            </a:r>
            <a:r>
              <a:rPr lang="ja-JP" altLang="en-US" dirty="0" smtClean="0"/>
              <a:t>ボタンを押す。「</a:t>
            </a:r>
            <a:r>
              <a:rPr lang="en-US" altLang="ja-JP" dirty="0" smtClean="0"/>
              <a:t>API</a:t>
            </a:r>
            <a:r>
              <a:rPr lang="ja-JP" altLang="en-US" dirty="0"/>
              <a:t>のデプロイ」を選択</a:t>
            </a:r>
            <a:r>
              <a:rPr lang="ja-JP" altLang="en-US" dirty="0" smtClean="0"/>
              <a:t>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下記を入力する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API</a:t>
            </a:r>
            <a:r>
              <a:rPr lang="ja-JP" altLang="en-US" dirty="0"/>
              <a:t>キーの設定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msar</a:t>
            </a:r>
            <a:r>
              <a:rPr lang="ja-JP" altLang="en-US" dirty="0" smtClean="0"/>
              <a:t>のまま、左メニューの「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キー」を選択する。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API</a:t>
            </a:r>
            <a:r>
              <a:rPr lang="ja-JP" altLang="en-US" dirty="0" smtClean="0"/>
              <a:t>キーの「</a:t>
            </a:r>
            <a:r>
              <a:rPr lang="ja-JP" altLang="en-US" dirty="0"/>
              <a:t>アクション」</a:t>
            </a:r>
            <a:r>
              <a:rPr lang="ja-JP" altLang="en-US" dirty="0" smtClean="0"/>
              <a:t>ボタンを押す。「</a:t>
            </a:r>
            <a:r>
              <a:rPr lang="en-US" altLang="ja-JP" dirty="0"/>
              <a:t>API</a:t>
            </a:r>
            <a:r>
              <a:rPr lang="ja-JP" altLang="en-US" dirty="0"/>
              <a:t>キーの作成」を選択</a:t>
            </a:r>
            <a:r>
              <a:rPr lang="ja-JP" altLang="en-US" dirty="0" smtClean="0"/>
              <a:t>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下記を入力する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6D9B9E9-7BC9-40DD-8ADE-EBEB1929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="" xmlns:a16="http://schemas.microsoft.com/office/drawing/2014/main" id="{D842007C-3FC8-4371-8652-A83A536A5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64454"/>
              </p:ext>
            </p:extLst>
          </p:nvPr>
        </p:nvGraphicFramePr>
        <p:xfrm>
          <a:off x="4039233" y="2003518"/>
          <a:ext cx="5601904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0688">
                  <a:extLst>
                    <a:ext uri="{9D8B030D-6E8A-4147-A177-3AD203B41FA5}">
                      <a16:colId xmlns="" xmlns:a16="http://schemas.microsoft.com/office/drawing/2014/main" val="2804029949"/>
                    </a:ext>
                  </a:extLst>
                </a:gridCol>
                <a:gridCol w="1259021">
                  <a:extLst>
                    <a:ext uri="{9D8B030D-6E8A-4147-A177-3AD203B41FA5}">
                      <a16:colId xmlns="" xmlns:a16="http://schemas.microsoft.com/office/drawing/2014/main" val="512352544"/>
                    </a:ext>
                  </a:extLst>
                </a:gridCol>
                <a:gridCol w="2512195">
                  <a:extLst>
                    <a:ext uri="{9D8B030D-6E8A-4147-A177-3AD203B41FA5}">
                      <a16:colId xmlns="" xmlns:a16="http://schemas.microsoft.com/office/drawing/2014/main" val="3115216659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デプロイされるステージ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テストの場合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staging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8776483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実環境の場合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production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911813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デプロイメントの説明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任意の文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981234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="" xmlns:a16="http://schemas.microsoft.com/office/drawing/2014/main" id="{F001A894-50B0-48F0-815C-4C8C6E104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347258"/>
              </p:ext>
            </p:extLst>
          </p:nvPr>
        </p:nvGraphicFramePr>
        <p:xfrm>
          <a:off x="4039233" y="4476455"/>
          <a:ext cx="4379496" cy="96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3706">
                  <a:extLst>
                    <a:ext uri="{9D8B030D-6E8A-4147-A177-3AD203B41FA5}">
                      <a16:colId xmlns="" xmlns:a16="http://schemas.microsoft.com/office/drawing/2014/main" val="2669971787"/>
                    </a:ext>
                  </a:extLst>
                </a:gridCol>
                <a:gridCol w="1425074">
                  <a:extLst>
                    <a:ext uri="{9D8B030D-6E8A-4147-A177-3AD203B41FA5}">
                      <a16:colId xmlns="" xmlns:a16="http://schemas.microsoft.com/office/drawing/2014/main" val="565529827"/>
                    </a:ext>
                  </a:extLst>
                </a:gridCol>
                <a:gridCol w="2050716">
                  <a:extLst>
                    <a:ext uri="{9D8B030D-6E8A-4147-A177-3AD203B41FA5}">
                      <a16:colId xmlns="" xmlns:a16="http://schemas.microsoft.com/office/drawing/2014/main" val="1803121343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名前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テストの場合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msar-test-key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4283993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実環境の場合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msar-production-key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160556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API</a:t>
                      </a:r>
                      <a:r>
                        <a:rPr lang="ja-JP" altLang="en-US" sz="1200" u="none" strike="noStrike" dirty="0">
                          <a:effectLst/>
                        </a:rPr>
                        <a:t>キー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自動生成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185523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説明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任意の文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16743796"/>
                  </a:ext>
                </a:extLst>
              </a:tr>
            </a:tbl>
          </a:graphicData>
        </a:graphic>
      </p:graphicFrame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AWS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リソース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ognite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404040"/>
                </a:solidFill>
              </a:rPr>
              <a:t>API </a:t>
            </a:r>
            <a:r>
              <a:rPr lang="ja-JP" altLang="en-US" dirty="0" smtClean="0">
                <a:solidFill>
                  <a:srgbClr val="404040"/>
                </a:solidFill>
              </a:rPr>
              <a:t>デプロイ</a:t>
            </a:r>
            <a:endParaRPr lang="en-US" altLang="ja-JP" dirty="0">
              <a:solidFill>
                <a:srgbClr val="40404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74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560C43E-DBFC-4F26-B1E3-F48CB447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 デプロイ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FC9A7EE-65C1-414B-9ED9-FF653BF5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ja-JP" altLang="en-US" dirty="0"/>
              <a:t>使用量プランの作成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msar</a:t>
            </a:r>
            <a:r>
              <a:rPr lang="ja-JP" altLang="en-US" dirty="0"/>
              <a:t>のまま、左メニューの「</a:t>
            </a:r>
            <a:r>
              <a:rPr lang="en-US" altLang="ja-JP" dirty="0"/>
              <a:t>API</a:t>
            </a:r>
            <a:r>
              <a:rPr lang="ja-JP" altLang="en-US" dirty="0"/>
              <a:t>キー」を選択する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「作成」</a:t>
            </a:r>
            <a:r>
              <a:rPr lang="ja-JP" altLang="en-US" dirty="0" smtClean="0"/>
              <a:t>ボタンを押す。使用量プランに</a:t>
            </a:r>
            <a:r>
              <a:rPr lang="ja-JP" altLang="en-US" dirty="0"/>
              <a:t>下記を入力</a:t>
            </a:r>
            <a:r>
              <a:rPr lang="ja-JP" altLang="en-US" dirty="0" smtClean="0"/>
              <a:t>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「関連付けられた</a:t>
            </a:r>
            <a:r>
              <a:rPr lang="en-US" altLang="ja-JP" dirty="0"/>
              <a:t>API</a:t>
            </a:r>
            <a:r>
              <a:rPr lang="ja-JP" altLang="en-US" dirty="0" smtClean="0"/>
              <a:t>ステージ」ページで「</a:t>
            </a:r>
            <a:r>
              <a:rPr lang="en-US" altLang="ja-JP" dirty="0"/>
              <a:t>API</a:t>
            </a:r>
            <a:r>
              <a:rPr lang="ja-JP" altLang="en-US" dirty="0"/>
              <a:t>ステージの追加」ボタンを</a:t>
            </a:r>
            <a:r>
              <a:rPr lang="ja-JP" altLang="en-US" dirty="0" smtClean="0"/>
              <a:t>押し、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</a:t>
            </a:r>
            <a:r>
              <a:rPr lang="en-US" altLang="ja-JP" dirty="0"/>
              <a:t>API</a:t>
            </a:r>
            <a:r>
              <a:rPr lang="ja-JP" altLang="en-US" dirty="0"/>
              <a:t>を</a:t>
            </a:r>
            <a:r>
              <a:rPr lang="ja-JP" altLang="en-US" dirty="0" smtClean="0"/>
              <a:t>追加する。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sz="800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「使</a:t>
            </a:r>
            <a:r>
              <a:rPr lang="ja-JP" altLang="en-US" dirty="0"/>
              <a:t>用量プランの</a:t>
            </a:r>
            <a:r>
              <a:rPr lang="en-US" altLang="ja-JP" dirty="0"/>
              <a:t>API</a:t>
            </a:r>
            <a:r>
              <a:rPr lang="ja-JP" altLang="en-US" dirty="0" smtClean="0"/>
              <a:t>キー」ページで「</a:t>
            </a:r>
            <a:r>
              <a:rPr lang="en-US" altLang="ja-JP" dirty="0"/>
              <a:t>API</a:t>
            </a:r>
            <a:r>
              <a:rPr lang="ja-JP" altLang="en-US" dirty="0"/>
              <a:t>キーを使用量プランに追加」ボタンを</a:t>
            </a:r>
            <a:r>
              <a:rPr lang="ja-JP" altLang="en-US" dirty="0" smtClean="0"/>
              <a:t>押し、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</a:t>
            </a:r>
            <a:r>
              <a:rPr lang="en-US" altLang="ja-JP" dirty="0"/>
              <a:t>API</a:t>
            </a:r>
            <a:r>
              <a:rPr lang="ja-JP" altLang="en-US" dirty="0"/>
              <a:t>キーを</a:t>
            </a:r>
            <a:r>
              <a:rPr lang="ja-JP" altLang="en-US" dirty="0" smtClean="0"/>
              <a:t>入力する。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983BF5F-7F92-4E6E-89D1-1F15FFC0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="" xmlns:a16="http://schemas.microsoft.com/office/drawing/2014/main" id="{D9843871-5C4A-4C44-8970-402E0DEFC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88696"/>
              </p:ext>
            </p:extLst>
          </p:nvPr>
        </p:nvGraphicFramePr>
        <p:xfrm>
          <a:off x="4012866" y="1683101"/>
          <a:ext cx="37538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41">
                  <a:extLst>
                    <a:ext uri="{9D8B030D-6E8A-4147-A177-3AD203B41FA5}">
                      <a16:colId xmlns="" xmlns:a16="http://schemas.microsoft.com/office/drawing/2014/main" val="2601223865"/>
                    </a:ext>
                  </a:extLst>
                </a:gridCol>
                <a:gridCol w="2290813">
                  <a:extLst>
                    <a:ext uri="{9D8B030D-6E8A-4147-A177-3AD203B41FA5}">
                      <a16:colId xmlns="" xmlns:a16="http://schemas.microsoft.com/office/drawing/2014/main" val="137385002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名前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msar-UsagePlan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550875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説明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任意の文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414266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スロットリング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665782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クォータ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8318724"/>
                  </a:ext>
                </a:extLst>
              </a:tr>
            </a:tbl>
          </a:graphicData>
        </a:graphic>
      </p:graphicFrame>
      <p:graphicFrame>
        <p:nvGraphicFramePr>
          <p:cNvPr id="10" name="表 10">
            <a:extLst>
              <a:ext uri="{FF2B5EF4-FFF2-40B4-BE49-F238E27FC236}">
                <a16:creationId xmlns="" xmlns:a16="http://schemas.microsoft.com/office/drawing/2014/main" id="{3824BA45-4555-4A4B-859E-D45B5DBE9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336086"/>
              </p:ext>
            </p:extLst>
          </p:nvPr>
        </p:nvGraphicFramePr>
        <p:xfrm>
          <a:off x="4012866" y="3374233"/>
          <a:ext cx="375385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927">
                  <a:extLst>
                    <a:ext uri="{9D8B030D-6E8A-4147-A177-3AD203B41FA5}">
                      <a16:colId xmlns="" xmlns:a16="http://schemas.microsoft.com/office/drawing/2014/main" val="486962398"/>
                    </a:ext>
                  </a:extLst>
                </a:gridCol>
                <a:gridCol w="1876927">
                  <a:extLst>
                    <a:ext uri="{9D8B030D-6E8A-4147-A177-3AD203B41FA5}">
                      <a16:colId xmlns="" xmlns:a16="http://schemas.microsoft.com/office/drawing/2014/main" val="1228622091"/>
                    </a:ext>
                  </a:extLst>
                </a:gridCol>
              </a:tblGrid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API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ステージ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1679411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msar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staging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5885765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msar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production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9180922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="" xmlns:a16="http://schemas.microsoft.com/office/drawing/2014/main" id="{CD33F8CD-E491-4529-B852-9BFD2AB2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48463"/>
              </p:ext>
            </p:extLst>
          </p:nvPr>
        </p:nvGraphicFramePr>
        <p:xfrm>
          <a:off x="4012866" y="5017092"/>
          <a:ext cx="3195587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5587">
                  <a:extLst>
                    <a:ext uri="{9D8B030D-6E8A-4147-A177-3AD203B41FA5}">
                      <a16:colId xmlns="" xmlns:a16="http://schemas.microsoft.com/office/drawing/2014/main" val="230032224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msar-test-key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62350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msar-production-key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7149070"/>
                  </a:ext>
                </a:extLst>
              </a:tr>
            </a:tbl>
          </a:graphicData>
        </a:graphic>
      </p:graphicFrame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AWS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リソース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ognite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404040"/>
                </a:solidFill>
              </a:rPr>
              <a:t>API </a:t>
            </a:r>
            <a:r>
              <a:rPr lang="ja-JP" altLang="en-US" dirty="0" smtClean="0">
                <a:solidFill>
                  <a:srgbClr val="404040"/>
                </a:solidFill>
              </a:rPr>
              <a:t>デプロイ</a:t>
            </a:r>
            <a:endParaRPr lang="en-US" altLang="ja-JP" dirty="0" smtClean="0">
              <a:solidFill>
                <a:srgbClr val="40404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06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C</a:t>
            </a:r>
            <a:r>
              <a:rPr lang="en-US" altLang="ja-JP" dirty="0" smtClean="0"/>
              <a:t>MS</a:t>
            </a:r>
            <a:r>
              <a:rPr lang="ja-JP" altLang="en-US" dirty="0" smtClean="0"/>
              <a:t> デプロイ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91341" y="548856"/>
            <a:ext cx="8936837" cy="58610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ja-JP" altLang="en-US" dirty="0" smtClean="0"/>
              <a:t>プログラム配置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kumimoji="1" lang="ja-JP" altLang="en-US" dirty="0" smtClean="0"/>
              <a:t>フォルダ、ファイルアクセス権限設定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kumimoji="1" lang="ja-JP" altLang="en-US" dirty="0" smtClean="0"/>
              <a:t>環境変数設定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サーバ再起動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32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AWS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リソース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ognite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CMS </a:t>
            </a:r>
            <a:r>
              <a:rPr lang="ja-JP" altLang="en-US" dirty="0" smtClean="0"/>
              <a:t>デプロイ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88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2F3BE3C-D5D5-433F-8097-54C94A0D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Vuforia</a:t>
            </a:r>
            <a:r>
              <a:rPr lang="ja-JP" altLang="en-US" dirty="0"/>
              <a:t>での</a:t>
            </a:r>
            <a:r>
              <a:rPr kumimoji="1" lang="ja-JP" altLang="en-US" dirty="0"/>
              <a:t>認識画像の</a:t>
            </a:r>
            <a:r>
              <a:rPr kumimoji="1"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A93EB655-C80D-4A74-9D21-50647752D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ja-JP" altLang="en-US" dirty="0" smtClean="0"/>
              <a:t>画像に前処理をおこなう。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sv-SE" altLang="ja-JP" dirty="0" smtClean="0"/>
              <a:t>Vuforia</a:t>
            </a:r>
            <a:r>
              <a:rPr lang="ja-JP" altLang="sv-SE" dirty="0"/>
              <a:t>サービスにログイン</a:t>
            </a:r>
            <a:r>
              <a:rPr lang="ja-JP" altLang="sv-SE" dirty="0" smtClean="0"/>
              <a:t>する</a:t>
            </a:r>
            <a:r>
              <a:rPr lang="ja-JP" altLang="en-US" dirty="0" smtClean="0"/>
              <a:t>。</a:t>
            </a:r>
            <a:endParaRPr lang="ja-JP" altLang="sv-SE" dirty="0"/>
          </a:p>
          <a:p>
            <a:pPr marL="457200" lvl="1" indent="0">
              <a:buNone/>
            </a:pPr>
            <a:r>
              <a:rPr lang="en-US" altLang="ja-JP" dirty="0" smtClean="0"/>
              <a:t>URL</a:t>
            </a:r>
            <a:r>
              <a:rPr lang="ja-JP" altLang="en-US" dirty="0" smtClean="0"/>
              <a:t>「</a:t>
            </a:r>
            <a:r>
              <a:rPr lang="sv-SE" altLang="ja-JP" dirty="0" smtClean="0"/>
              <a:t>https</a:t>
            </a:r>
            <a:r>
              <a:rPr lang="sv-SE" altLang="ja-JP" dirty="0"/>
              <a:t>://developer.vuforia.com/vui/auth/</a:t>
            </a:r>
            <a:r>
              <a:rPr lang="sv-SE" altLang="ja-JP" dirty="0" smtClean="0"/>
              <a:t>login</a:t>
            </a:r>
            <a:r>
              <a:rPr lang="ja-JP" altLang="en-US" dirty="0" smtClean="0"/>
              <a:t>」</a:t>
            </a:r>
            <a:r>
              <a:rPr lang="ja-JP" altLang="sv-SE" dirty="0" smtClean="0"/>
              <a:t>を</a:t>
            </a:r>
            <a:r>
              <a:rPr lang="ja-JP" altLang="sv-SE" dirty="0"/>
              <a:t>開き</a:t>
            </a:r>
            <a:r>
              <a:rPr lang="ja-JP" altLang="sv-SE" dirty="0" smtClean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</a:t>
            </a:r>
            <a:r>
              <a:rPr lang="ja-JP" altLang="sv-SE" dirty="0" smtClean="0"/>
              <a:t>アカウント</a:t>
            </a:r>
            <a:r>
              <a:rPr lang="ja-JP" altLang="sv-SE" dirty="0"/>
              <a:t>で</a:t>
            </a:r>
            <a:r>
              <a:rPr lang="ja-JP" altLang="sv-SE" dirty="0" smtClean="0"/>
              <a:t>ログイン</a:t>
            </a:r>
            <a:r>
              <a:rPr lang="ja-JP" altLang="en-US" dirty="0" smtClean="0"/>
              <a:t>する</a:t>
            </a:r>
            <a:r>
              <a:rPr lang="ja-JP" altLang="sv-SE" dirty="0" smtClean="0"/>
              <a:t>。</a:t>
            </a:r>
            <a:endParaRPr lang="ja-JP" altLang="sv-SE" dirty="0"/>
          </a:p>
          <a:p>
            <a:pPr lvl="1"/>
            <a:r>
              <a:rPr lang="ja-JP" altLang="sv-SE" dirty="0"/>
              <a:t>メール：</a:t>
            </a:r>
            <a:r>
              <a:rPr lang="sv-SE" altLang="ja-JP" dirty="0"/>
              <a:t>anh.nhv@beetechsoft.com</a:t>
            </a:r>
          </a:p>
          <a:p>
            <a:pPr lvl="1"/>
            <a:r>
              <a:rPr lang="ja-JP" altLang="sv-SE" dirty="0"/>
              <a:t>パスワード：</a:t>
            </a:r>
            <a:r>
              <a:rPr lang="sv-SE" altLang="ja-JP" dirty="0"/>
              <a:t>Beetech @ msar2019</a:t>
            </a:r>
          </a:p>
          <a:p>
            <a:pPr>
              <a:buFont typeface="+mj-lt"/>
              <a:buAutoNum type="arabicPeriod" startAt="3"/>
            </a:pPr>
            <a:r>
              <a:rPr lang="ja-JP" altLang="en-US" dirty="0"/>
              <a:t>アルバムを作成し、画像ターゲットをアルバムに追加する。</a:t>
            </a:r>
          </a:p>
          <a:p>
            <a:pPr lvl="1">
              <a:buFont typeface="+mj-lt"/>
              <a:buAutoNum type="arabicPeriod"/>
            </a:pPr>
            <a:r>
              <a:rPr lang="en-US" altLang="ja-JP" dirty="0"/>
              <a:t>URL</a:t>
            </a:r>
            <a:r>
              <a:rPr lang="ja-JP" altLang="en-US" dirty="0"/>
              <a:t>「</a:t>
            </a:r>
            <a:r>
              <a:rPr lang="en-US" altLang="ja-JP" dirty="0"/>
              <a:t>https://developer.vuforia.com/</a:t>
            </a:r>
            <a:r>
              <a:rPr lang="en-US" altLang="ja-JP" dirty="0" err="1"/>
              <a:t>vui</a:t>
            </a:r>
            <a:r>
              <a:rPr lang="en-US" altLang="ja-JP" dirty="0"/>
              <a:t>/develop/licenses</a:t>
            </a:r>
            <a:r>
              <a:rPr lang="ja-JP" altLang="en-US" dirty="0"/>
              <a:t>」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ターゲットイメージ⇒データベースの追加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E64C7290-AA49-4814-897E-3E72F67E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33</a:t>
            </a:fld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AWS</a:t>
            </a:r>
            <a:r>
              <a:rPr lang="ja-JP" altLang="en-US" dirty="0" smtClean="0">
                <a:solidFill>
                  <a:srgbClr val="BFBFBF"/>
                </a:solidFill>
              </a:rPr>
              <a:t>リソース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ognite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40404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コンテンツ登録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6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E51E73E-8AF5-43C0-AA71-32FD8230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Vuforia</a:t>
            </a:r>
            <a:r>
              <a:rPr lang="ja-JP" altLang="en-US" dirty="0"/>
              <a:t>での認識画像の</a:t>
            </a:r>
            <a:r>
              <a:rPr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D9C1B3F4-9EF0-4300-B55B-EE832D41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2" y="548856"/>
            <a:ext cx="8922376" cy="5861025"/>
          </a:xfrm>
        </p:spPr>
        <p:txBody>
          <a:bodyPr/>
          <a:lstStyle/>
          <a:p>
            <a:pPr lvl="1">
              <a:buFont typeface="+mj-lt"/>
              <a:buAutoNum type="arabicPeriod"/>
            </a:pPr>
            <a:r>
              <a:rPr lang="ja-JP" altLang="en-US" dirty="0" smtClean="0"/>
              <a:t>データベース</a:t>
            </a:r>
            <a:r>
              <a:rPr lang="ja-JP" altLang="en-US" dirty="0"/>
              <a:t>が作成されたら、データベースをクリック⇒ターゲットを追加⇒</a:t>
            </a:r>
            <a:r>
              <a:rPr lang="en-US" altLang="ja-JP" dirty="0"/>
              <a:t>Enter</a:t>
            </a:r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[</a:t>
            </a:r>
            <a:r>
              <a:rPr lang="ja-JP" altLang="en-US" dirty="0"/>
              <a:t>追加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クリックする。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イメージターゲットの作成後、</a:t>
            </a:r>
            <a:r>
              <a:rPr lang="en-US" altLang="ja-JP" dirty="0" smtClean="0"/>
              <a:t>Vuforia</a:t>
            </a:r>
            <a:r>
              <a:rPr lang="ja-JP" altLang="en-US" dirty="0" smtClean="0"/>
              <a:t>の処理が完了するのを待つ。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＊ターゲットイメージ</a:t>
            </a:r>
            <a:r>
              <a:rPr lang="ja-JP" altLang="en-US" dirty="0"/>
              <a:t>の評価</a:t>
            </a:r>
            <a:r>
              <a:rPr lang="ja-JP" altLang="en-US" dirty="0" smtClean="0"/>
              <a:t>が星 </a:t>
            </a:r>
            <a:r>
              <a:rPr lang="en-US" altLang="ja-JP" dirty="0" smtClean="0"/>
              <a:t>3 </a:t>
            </a:r>
            <a:r>
              <a:rPr lang="ja-JP" altLang="en-US" dirty="0" smtClean="0"/>
              <a:t>以上</a:t>
            </a:r>
            <a:r>
              <a:rPr lang="ja-JP" altLang="en-US" dirty="0"/>
              <a:t>の星の</a:t>
            </a:r>
            <a:r>
              <a:rPr lang="ja-JP" altLang="en-US" dirty="0" smtClean="0"/>
              <a:t>場合は、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ja-JP" dirty="0"/>
              <a:t>　</a:t>
            </a:r>
            <a:r>
              <a:rPr lang="ja-JP" altLang="en-US" dirty="0" smtClean="0"/>
              <a:t>画像を簡単</a:t>
            </a:r>
            <a:r>
              <a:rPr lang="ja-JP" altLang="en-US" dirty="0"/>
              <a:t>に検出および</a:t>
            </a:r>
            <a:r>
              <a:rPr lang="ja-JP" altLang="en-US" dirty="0" smtClean="0"/>
              <a:t>追跡することができる。そう</a:t>
            </a:r>
            <a:r>
              <a:rPr lang="ja-JP" altLang="en-US" dirty="0"/>
              <a:t>でない場合</a:t>
            </a:r>
            <a:r>
              <a:rPr lang="ja-JP" altLang="en-US" dirty="0" smtClean="0"/>
              <a:t>は検出に失敗する。</a:t>
            </a:r>
            <a:endParaRPr lang="en-US" altLang="ja-JP" dirty="0"/>
          </a:p>
          <a:p>
            <a:pPr>
              <a:buFont typeface="+mj-lt"/>
              <a:buAutoNum type="arabicPeriod" startAt="4"/>
            </a:pPr>
            <a:r>
              <a:rPr lang="ja-JP" altLang="en-US" dirty="0"/>
              <a:t>アルバムをダウンロード</a:t>
            </a:r>
            <a:r>
              <a:rPr lang="ja-JP" altLang="en-US" dirty="0" smtClean="0"/>
              <a:t>する。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URL</a:t>
            </a:r>
            <a:r>
              <a:rPr lang="ja-JP" altLang="en-US" dirty="0" smtClean="0"/>
              <a:t>「</a:t>
            </a:r>
            <a:r>
              <a:rPr lang="en-US" altLang="ja-JP" dirty="0" smtClean="0"/>
              <a:t>https</a:t>
            </a:r>
            <a:r>
              <a:rPr lang="en-US" altLang="ja-JP" dirty="0"/>
              <a:t>://developer.vuforia.com/targetmanager/project/</a:t>
            </a:r>
            <a:r>
              <a:rPr lang="en-US" altLang="ja-JP" dirty="0" smtClean="0"/>
              <a:t>deviceTargetListing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データベース</a:t>
            </a:r>
            <a:r>
              <a:rPr lang="ja-JP" altLang="en-US" dirty="0"/>
              <a:t>のダウンロード（すべて</a:t>
            </a:r>
            <a:r>
              <a:rPr lang="ja-JP" altLang="en-US" dirty="0" smtClean="0"/>
              <a:t>）⇒</a:t>
            </a:r>
            <a:r>
              <a:rPr lang="en-US" altLang="ja-JP" dirty="0" smtClean="0"/>
              <a:t>Android </a:t>
            </a:r>
            <a:r>
              <a:rPr lang="en-US" altLang="ja-JP" dirty="0"/>
              <a:t>Studio</a:t>
            </a:r>
            <a:r>
              <a:rPr lang="ja-JP" altLang="en-US" dirty="0"/>
              <a:t>、</a:t>
            </a:r>
            <a:r>
              <a:rPr lang="en-US" altLang="ja-JP" dirty="0"/>
              <a:t>Xcode</a:t>
            </a:r>
            <a:r>
              <a:rPr lang="ja-JP" altLang="en-US" dirty="0"/>
              <a:t>、または</a:t>
            </a:r>
            <a:r>
              <a:rPr lang="en-US" altLang="ja-JP" dirty="0"/>
              <a:t>Visual </a:t>
            </a:r>
            <a:r>
              <a:rPr lang="en-US" altLang="ja-JP" dirty="0" smtClean="0"/>
              <a:t>Studio</a:t>
            </a:r>
            <a:r>
              <a:rPr lang="ja-JP" altLang="en-US" dirty="0" smtClean="0"/>
              <a:t>を</a:t>
            </a:r>
            <a:r>
              <a:rPr lang="ja-JP" altLang="en-US" dirty="0"/>
              <a:t>選択⇒ダウンロード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6F74474-9D89-4750-A6C5-EB24B011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="" xmlns:a16="http://schemas.microsoft.com/office/drawing/2014/main" id="{71FED841-B37C-4655-B094-D9D9B244EFB4}"/>
              </a:ext>
            </a:extLst>
          </p:cNvPr>
          <p:cNvSpPr txBox="1"/>
          <p:nvPr/>
        </p:nvSpPr>
        <p:spPr>
          <a:xfrm>
            <a:off x="3958052" y="975678"/>
            <a:ext cx="4523874" cy="1200329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{</a:t>
            </a:r>
          </a:p>
          <a:p>
            <a:r>
              <a:rPr kumimoji="1" lang="ja-JP" altLang="en-US" sz="1200" dirty="0"/>
              <a:t>　　タイプ：単一画像、</a:t>
            </a:r>
          </a:p>
          <a:p>
            <a:r>
              <a:rPr kumimoji="1" lang="ja-JP" altLang="en-US" sz="1200" dirty="0"/>
              <a:t>　　ファイル：画像を選択し、</a:t>
            </a:r>
          </a:p>
          <a:p>
            <a:r>
              <a:rPr kumimoji="1" lang="ja-JP" altLang="en-US" sz="1200" dirty="0"/>
              <a:t>　　幅：</a:t>
            </a:r>
            <a:r>
              <a:rPr kumimoji="1" lang="en-US" altLang="ja-JP" sz="1200" dirty="0"/>
              <a:t>0.1</a:t>
            </a:r>
            <a:r>
              <a:rPr kumimoji="1" lang="ja-JP" altLang="en-US" sz="1200" dirty="0"/>
              <a:t>（画像幅：</a:t>
            </a:r>
            <a:r>
              <a:rPr kumimoji="1" lang="en-US" altLang="ja-JP" sz="1200" dirty="0"/>
              <a:t>10 cm</a:t>
            </a:r>
            <a:r>
              <a:rPr kumimoji="1" lang="ja-JP" altLang="en-US" sz="1200" dirty="0"/>
              <a:t>）、</a:t>
            </a:r>
          </a:p>
          <a:p>
            <a:r>
              <a:rPr kumimoji="1" lang="ja-JP" altLang="en-US" sz="1200" dirty="0"/>
              <a:t>　　名前：画像名を入力してください</a:t>
            </a:r>
          </a:p>
          <a:p>
            <a:r>
              <a:rPr kumimoji="1" lang="en-US" altLang="ja-JP" sz="1200" dirty="0"/>
              <a:t>}</a:t>
            </a:r>
            <a:endParaRPr kumimoji="1" lang="ja-JP" altLang="en-US" sz="1200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AWS</a:t>
            </a:r>
            <a:r>
              <a:rPr lang="ja-JP" altLang="en-US" dirty="0" smtClean="0">
                <a:solidFill>
                  <a:srgbClr val="BFBFBF"/>
                </a:solidFill>
              </a:rPr>
              <a:t>リソース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ognite</a:t>
            </a: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40404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コンテンツ登録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以上</a:t>
            </a:r>
            <a:endParaRPr lang="en-US" altLang="ja-JP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08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IV.</a:t>
            </a:r>
            <a:r>
              <a:rPr kumimoji="1" lang="ja-JP" altLang="en-US" dirty="0" smtClean="0"/>
              <a:t> パラメータ一覧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02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36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(Role)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828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DynamoDB / msaralbum table</a:t>
            </a:r>
            <a:endParaRPr kumimoji="1" lang="ja-JP" altLang="en-US" sz="1400" dirty="0"/>
          </a:p>
        </p:txBody>
      </p:sp>
      <p:pic>
        <p:nvPicPr>
          <p:cNvPr id="6" name="コンテンツ プレースホルダー 5" descr="Screen Shot 2020-07-03 at 11.56.0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06" r="-5106"/>
          <a:stretch>
            <a:fillRect/>
          </a:stretch>
        </p:blipFill>
        <p:spPr>
          <a:xfrm>
            <a:off x="2636481" y="884259"/>
            <a:ext cx="9391697" cy="4683471"/>
          </a:xfrm>
        </p:spPr>
      </p:pic>
    </p:spTree>
    <p:extLst>
      <p:ext uri="{BB962C8B-B14F-4D97-AF65-F5344CB8AC3E}">
        <p14:creationId xmlns:p14="http://schemas.microsoft.com/office/powerpoint/2010/main" val="25212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37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828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DynamoDB / msaralbum table</a:t>
            </a:r>
            <a:endParaRPr kumimoji="1" lang="ja-JP" altLang="en-US" sz="1400" dirty="0"/>
          </a:p>
        </p:txBody>
      </p:sp>
      <p:pic>
        <p:nvPicPr>
          <p:cNvPr id="6" name="コンテンツ プレースホルダー 5" descr="Screen Shot 2020-07-03 at 11.48.4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71" r="-4771"/>
          <a:stretch>
            <a:fillRect/>
          </a:stretch>
        </p:blipFill>
        <p:spPr>
          <a:xfrm>
            <a:off x="2693011" y="929676"/>
            <a:ext cx="9335167" cy="4655281"/>
          </a:xfrm>
        </p:spPr>
      </p:pic>
    </p:spTree>
    <p:extLst>
      <p:ext uri="{BB962C8B-B14F-4D97-AF65-F5344CB8AC3E}">
        <p14:creationId xmlns:p14="http://schemas.microsoft.com/office/powerpoint/2010/main" val="1656855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38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578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DynamoDB / msarcity table</a:t>
            </a:r>
            <a:endParaRPr kumimoji="1" lang="ja-JP" altLang="en-US" sz="1400" dirty="0"/>
          </a:p>
        </p:txBody>
      </p:sp>
      <p:pic>
        <p:nvPicPr>
          <p:cNvPr id="11" name="コンテンツ プレースホルダー 10" descr="Screen Shot 2020-07-03 at 11.57.3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25" r="-5425"/>
          <a:stretch>
            <a:fillRect/>
          </a:stretch>
        </p:blipFill>
        <p:spPr>
          <a:xfrm>
            <a:off x="2636480" y="898065"/>
            <a:ext cx="9391697" cy="4683471"/>
          </a:xfrm>
        </p:spPr>
      </p:pic>
    </p:spTree>
    <p:extLst>
      <p:ext uri="{BB962C8B-B14F-4D97-AF65-F5344CB8AC3E}">
        <p14:creationId xmlns:p14="http://schemas.microsoft.com/office/powerpoint/2010/main" val="4006302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578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DynamoDB / msarcity table</a:t>
            </a:r>
            <a:endParaRPr kumimoji="1" lang="ja-JP" altLang="en-US" sz="1400" dirty="0"/>
          </a:p>
        </p:txBody>
      </p:sp>
      <p:pic>
        <p:nvPicPr>
          <p:cNvPr id="6" name="コンテンツ プレースホルダー 5" descr="Screen Shot 2020-07-03 at 11.55.0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r="-4816"/>
          <a:stretch>
            <a:fillRect/>
          </a:stretch>
        </p:blipFill>
        <p:spPr>
          <a:xfrm>
            <a:off x="2718145" y="911178"/>
            <a:ext cx="9310034" cy="4642747"/>
          </a:xfrm>
        </p:spPr>
      </p:pic>
    </p:spTree>
    <p:extLst>
      <p:ext uri="{BB962C8B-B14F-4D97-AF65-F5344CB8AC3E}">
        <p14:creationId xmlns:p14="http://schemas.microsoft.com/office/powerpoint/2010/main" val="3678205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I.</a:t>
            </a:r>
            <a:r>
              <a:rPr kumimoji="1" lang="ja-JP" altLang="en-US" dirty="0" smtClean="0"/>
              <a:t> インフラ構成図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565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815937"/>
              </p:ext>
            </p:extLst>
          </p:nvPr>
        </p:nvGraphicFramePr>
        <p:xfrm>
          <a:off x="3091041" y="922030"/>
          <a:ext cx="8936037" cy="53949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/>
                <a:gridCol w="4908159"/>
                <a:gridCol w="2565151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値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備考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Configuration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API Gateway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msarapi</a:t>
                      </a:r>
                    </a:p>
                    <a:p>
                      <a:r>
                        <a:rPr kumimoji="1" lang="en-US" altLang="ja-JP" sz="1200" dirty="0" smtClean="0"/>
                        <a:t>arn:aws:execute-api:ap-northeast-1:891347377932:sfnqusg340/*/GET/*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API endpoint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https://sfnqusg340.execute-api.ap-northeast-1.amazonaws.com/staging/{albumid}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API key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f1cZR5uspI63LYQzV93bw8u1f3AodFbTab47EUCc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API 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Authorization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NONE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Method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GET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Resource path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/{albumid}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Stage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staging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Layers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設定なし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Environment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variables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設定なし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Basic settings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Runtime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rgbClr val="404040"/>
                          </a:solidFill>
                        </a:rPr>
                        <a:t>Node.js 12.x</a:t>
                      </a:r>
                      <a:endParaRPr kumimoji="1" lang="ja-JP" altLang="en-US" sz="120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Memory (MB)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128 MB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Timeout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0 min 3 sec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Role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MsARLambdaDynamoControl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40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</a:t>
            </a:r>
            <a:r>
              <a:rPr lang="en-US" altLang="ja-JP" dirty="0" smtClean="0"/>
              <a:t>(Role)</a:t>
            </a:r>
            <a:endParaRPr lang="en-US" altLang="ja-JP" dirty="0"/>
          </a:p>
          <a:p>
            <a:pPr lvl="1"/>
            <a:r>
              <a:rPr lang="en-US" altLang="ja-JP" dirty="0" smtClean="0">
                <a:solidFill>
                  <a:srgbClr val="00A0E7"/>
                </a:solidFill>
              </a:rPr>
              <a:t>Lambda</a:t>
            </a:r>
            <a:endParaRPr lang="en-US" altLang="ja-JP" dirty="0">
              <a:solidFill>
                <a:srgbClr val="00A0E7"/>
              </a:solidFill>
            </a:endParaRPr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179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Lambda / getImageUrl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1886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617838"/>
              </p:ext>
            </p:extLst>
          </p:nvPr>
        </p:nvGraphicFramePr>
        <p:xfrm>
          <a:off x="3091041" y="922030"/>
          <a:ext cx="8936037" cy="478536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/>
                <a:gridCol w="5243094"/>
                <a:gridCol w="2230216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値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備考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Permissions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Resource-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based policy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sz="800" dirty="0" smtClean="0"/>
                        <a:t>{</a:t>
                      </a:r>
                    </a:p>
                    <a:p>
                      <a:r>
                        <a:rPr kumimoji="1" lang="mr-IN" altLang="ja-JP" sz="800" dirty="0" smtClean="0"/>
                        <a:t>  "Version": "2012-10-17",</a:t>
                      </a:r>
                    </a:p>
                    <a:p>
                      <a:r>
                        <a:rPr kumimoji="1" lang="mr-IN" altLang="ja-JP" sz="800" dirty="0" smtClean="0"/>
                        <a:t>  "Id": "default",</a:t>
                      </a:r>
                    </a:p>
                    <a:p>
                      <a:r>
                        <a:rPr kumimoji="1" lang="mr-IN" altLang="ja-JP" sz="800" dirty="0" smtClean="0"/>
                        <a:t>  "Statement": [</a:t>
                      </a:r>
                    </a:p>
                    <a:p>
                      <a:r>
                        <a:rPr kumimoji="1" lang="mr-IN" altLang="ja-JP" sz="800" dirty="0" smtClean="0"/>
                        <a:t>    {</a:t>
                      </a:r>
                    </a:p>
                    <a:p>
                      <a:r>
                        <a:rPr kumimoji="1" lang="mr-IN" altLang="ja-JP" sz="800" dirty="0" smtClean="0"/>
                        <a:t>      "Sid": "0e958edc-b797-4338-a487-185a851d6ef7",</a:t>
                      </a:r>
                    </a:p>
                    <a:p>
                      <a:r>
                        <a:rPr kumimoji="1" lang="mr-IN" altLang="ja-JP" sz="800" dirty="0" smtClean="0"/>
                        <a:t>      "Effect": "Allow",</a:t>
                      </a:r>
                    </a:p>
                    <a:p>
                      <a:r>
                        <a:rPr kumimoji="1" lang="mr-IN" altLang="ja-JP" sz="800" dirty="0" smtClean="0"/>
                        <a:t>      "Principal": {</a:t>
                      </a:r>
                    </a:p>
                    <a:p>
                      <a:r>
                        <a:rPr kumimoji="1" lang="mr-IN" altLang="ja-JP" sz="800" dirty="0" smtClean="0"/>
                        <a:t>        "Service": "apigateway.amazonaws.com"</a:t>
                      </a:r>
                    </a:p>
                    <a:p>
                      <a:r>
                        <a:rPr kumimoji="1" lang="mr-IN" altLang="ja-JP" sz="800" dirty="0" smtClean="0"/>
                        <a:t>      },</a:t>
                      </a:r>
                    </a:p>
                    <a:p>
                      <a:r>
                        <a:rPr kumimoji="1" lang="mr-IN" altLang="ja-JP" sz="800" dirty="0" smtClean="0"/>
                        <a:t>      "Action": "lambda:InvokeFunction",</a:t>
                      </a:r>
                    </a:p>
                    <a:p>
                      <a:r>
                        <a:rPr kumimoji="1" lang="mr-IN" altLang="ja-JP" sz="800" dirty="0" smtClean="0"/>
                        <a:t>      "Resource": "arn:aws:lambda:ap-northeast-1:891347377932:function:getImageUrl",</a:t>
                      </a:r>
                    </a:p>
                    <a:p>
                      <a:r>
                        <a:rPr kumimoji="1" lang="mr-IN" altLang="ja-JP" sz="800" dirty="0" smtClean="0"/>
                        <a:t>      "Condition": {</a:t>
                      </a:r>
                    </a:p>
                    <a:p>
                      <a:r>
                        <a:rPr kumimoji="1" lang="mr-IN" altLang="ja-JP" sz="800" dirty="0" smtClean="0"/>
                        <a:t>        "ArnLike": {</a:t>
                      </a:r>
                    </a:p>
                    <a:p>
                      <a:r>
                        <a:rPr kumimoji="1" lang="mr-IN" altLang="ja-JP" sz="800" dirty="0" smtClean="0"/>
                        <a:t>          "AWS:SourceArn": "arn:aws:execute-api:ap-northeast-1:891347377932:sfnqusg340/*/GET/*"</a:t>
                      </a:r>
                    </a:p>
                    <a:p>
                      <a:r>
                        <a:rPr kumimoji="1" lang="mr-IN" altLang="ja-JP" sz="800" dirty="0" smtClean="0"/>
                        <a:t>        }</a:t>
                      </a:r>
                    </a:p>
                    <a:p>
                      <a:r>
                        <a:rPr kumimoji="1" lang="mr-IN" altLang="ja-JP" sz="800" dirty="0" smtClean="0"/>
                        <a:t>      }</a:t>
                      </a:r>
                    </a:p>
                    <a:p>
                      <a:r>
                        <a:rPr kumimoji="1" lang="mr-IN" altLang="ja-JP" sz="800" dirty="0" smtClean="0"/>
                        <a:t>    },</a:t>
                      </a:r>
                    </a:p>
                    <a:p>
                      <a:r>
                        <a:rPr kumimoji="1" lang="mr-IN" altLang="ja-JP" sz="800" dirty="0" smtClean="0"/>
                        <a:t>    {</a:t>
                      </a:r>
                    </a:p>
                    <a:p>
                      <a:r>
                        <a:rPr kumimoji="1" lang="mr-IN" altLang="ja-JP" sz="800" dirty="0" smtClean="0"/>
                        <a:t>      "Sid": "70ef9555-4206-43a8-b951-a4e5b1213b55",</a:t>
                      </a:r>
                    </a:p>
                    <a:p>
                      <a:r>
                        <a:rPr kumimoji="1" lang="mr-IN" altLang="ja-JP" sz="800" dirty="0" smtClean="0"/>
                        <a:t>      "Effect": "Allow",</a:t>
                      </a:r>
                    </a:p>
                    <a:p>
                      <a:r>
                        <a:rPr kumimoji="1" lang="mr-IN" altLang="ja-JP" sz="800" dirty="0" smtClean="0"/>
                        <a:t>      "Principal": {</a:t>
                      </a:r>
                    </a:p>
                    <a:p>
                      <a:r>
                        <a:rPr kumimoji="1" lang="mr-IN" altLang="ja-JP" sz="800" dirty="0" smtClean="0"/>
                        <a:t>        "Service": "apigateway.amazonaws.com"</a:t>
                      </a:r>
                    </a:p>
                    <a:p>
                      <a:r>
                        <a:rPr kumimoji="1" lang="mr-IN" altLang="ja-JP" sz="800" dirty="0" smtClean="0"/>
                        <a:t>      },</a:t>
                      </a:r>
                    </a:p>
                    <a:p>
                      <a:r>
                        <a:rPr kumimoji="1" lang="mr-IN" altLang="ja-JP" sz="800" dirty="0" smtClean="0"/>
                        <a:t>      "Action": "lambda:InvokeFunction",</a:t>
                      </a:r>
                    </a:p>
                    <a:p>
                      <a:r>
                        <a:rPr kumimoji="1" lang="mr-IN" altLang="ja-JP" sz="800" dirty="0" smtClean="0"/>
                        <a:t>      "Resource": "arn:aws:lambda:ap-northeast-1:891347377932:function:getImageUrl",</a:t>
                      </a:r>
                    </a:p>
                    <a:p>
                      <a:r>
                        <a:rPr kumimoji="1" lang="mr-IN" altLang="ja-JP" sz="800" dirty="0" smtClean="0"/>
                        <a:t>      "Condition": {</a:t>
                      </a:r>
                    </a:p>
                    <a:p>
                      <a:r>
                        <a:rPr kumimoji="1" lang="mr-IN" altLang="ja-JP" sz="800" dirty="0" smtClean="0"/>
                        <a:t>        "ArnLike": {</a:t>
                      </a:r>
                    </a:p>
                    <a:p>
                      <a:r>
                        <a:rPr kumimoji="1" lang="mr-IN" altLang="ja-JP" sz="800" dirty="0" smtClean="0"/>
                        <a:t>          "AWS:SourceArn": "arn:aws:execute-api:ap-northeast-1:891347377932:sfnqusg340/*/GET/*"</a:t>
                      </a:r>
                    </a:p>
                    <a:p>
                      <a:r>
                        <a:rPr kumimoji="1" lang="mr-IN" altLang="ja-JP" sz="800" dirty="0" smtClean="0"/>
                        <a:t>        }</a:t>
                      </a:r>
                    </a:p>
                    <a:p>
                      <a:r>
                        <a:rPr kumimoji="1" lang="mr-IN" altLang="ja-JP" sz="800" dirty="0" smtClean="0"/>
                        <a:t>      }</a:t>
                      </a:r>
                    </a:p>
                    <a:p>
                      <a:r>
                        <a:rPr kumimoji="1" lang="mr-IN" altLang="ja-JP" sz="800" dirty="0" smtClean="0"/>
                        <a:t>    }</a:t>
                      </a:r>
                    </a:p>
                    <a:p>
                      <a:r>
                        <a:rPr kumimoji="1" lang="mr-IN" altLang="ja-JP" sz="800" dirty="0" smtClean="0"/>
                        <a:t>  ]</a:t>
                      </a:r>
                    </a:p>
                    <a:p>
                      <a:r>
                        <a:rPr kumimoji="1" lang="mr-IN" altLang="ja-JP" sz="800" dirty="0" smtClean="0"/>
                        <a:t>}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41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 smtClean="0">
                <a:solidFill>
                  <a:srgbClr val="00A0E7"/>
                </a:solidFill>
              </a:rPr>
              <a:t>Lambda</a:t>
            </a:r>
            <a:endParaRPr lang="en-US" altLang="ja-JP" dirty="0">
              <a:solidFill>
                <a:srgbClr val="00A0E7"/>
              </a:solidFill>
            </a:endParaRPr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179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Lambda / getImageUrl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162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629987"/>
              </p:ext>
            </p:extLst>
          </p:nvPr>
        </p:nvGraphicFramePr>
        <p:xfrm>
          <a:off x="3091041" y="922030"/>
          <a:ext cx="8936037" cy="50901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/>
                <a:gridCol w="4908159"/>
                <a:gridCol w="2565151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値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備考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Resources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/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ja-JP" altLang="en-US" sz="1200" dirty="0" smtClean="0"/>
                        <a:t>  </a:t>
                      </a:r>
                      <a:r>
                        <a:rPr kumimoji="1" lang="en-US" altLang="ja-JP" sz="1200" dirty="0" smtClean="0"/>
                        <a:t>/api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ja-JP" altLang="en-US" sz="1200" dirty="0" smtClean="0"/>
                        <a:t>    </a:t>
                      </a:r>
                      <a:r>
                        <a:rPr kumimoji="1" lang="en-US" altLang="ja-JP" sz="1200" dirty="0" smtClean="0"/>
                        <a:t>/api/v1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ja-JP" altLang="en-US" sz="1200" dirty="0" smtClean="0"/>
                        <a:t>      </a:t>
                      </a:r>
                      <a:r>
                        <a:rPr kumimoji="1" lang="en-US" altLang="ja-JP" sz="1200" dirty="0" smtClean="0"/>
                        <a:t>/api/v1/albumid</a:t>
                      </a:r>
                      <a:endParaRPr kumimoji="1" lang="en-US" altLang="ja-JP" sz="1200" strike="sngStrike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        </a:t>
                      </a:r>
                      <a:r>
                        <a:rPr kumimoji="1" lang="en-US" altLang="ja-JP" sz="1200" dirty="0" smtClean="0"/>
                        <a:t>/api/v1/albumid</a:t>
                      </a:r>
                      <a:r>
                        <a:rPr kumimoji="1" lang="en-US" altLang="ja-JP" sz="1200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kumimoji="1" lang="en-US" altLang="ja-JP" sz="1200" dirty="0" smtClean="0"/>
                        <a:t>{albumid} GET</a:t>
                      </a:r>
                      <a:endParaRPr kumimoji="1" lang="ja-JP" altLang="en-US" sz="12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/{albumid}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Method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Request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Integration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Request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Integration type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Lambda Function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Use Lambda </a:t>
                      </a:r>
                      <a:br>
                        <a:rPr kumimoji="1" lang="en-US" altLang="ja-JP" sz="800" dirty="0" smtClean="0"/>
                      </a:br>
                      <a:r>
                        <a:rPr kumimoji="1" lang="en-US" altLang="ja-JP" sz="800" dirty="0" smtClean="0"/>
                        <a:t>      Proxy Integration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OFF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Lambda Region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ap-northeast-1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Lambda Function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getImageUrl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Execution Role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空欄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Use Default Timeout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 sz="800" dirty="0" smtClean="0"/>
                        <a:t>      Mapping Templates</a:t>
                      </a:r>
                    </a:p>
                    <a:p>
                      <a:r>
                        <a:rPr lang="en-US" altLang="ja-JP" sz="800" dirty="0" smtClean="0"/>
                        <a:t>        </a:t>
                      </a:r>
                      <a:endParaRPr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Content-Type</a:t>
                      </a:r>
                      <a:r>
                        <a:rPr lang="en-US" altLang="en-US" sz="1200" dirty="0" smtClean="0"/>
                        <a:t>: </a:t>
                      </a:r>
                      <a:r>
                        <a:rPr lang="en-US" altLang="ja-JP" sz="1200" dirty="0" smtClean="0"/>
                        <a:t>application/json</a:t>
                      </a:r>
                      <a:endParaRPr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800" dirty="0" smtClean="0"/>
                        <a:t>{</a:t>
                      </a:r>
                    </a:p>
                    <a:p>
                      <a:r>
                        <a:rPr lang="en-US" altLang="ja-JP" sz="800" dirty="0" smtClean="0"/>
                        <a:t>  "albumid": "$input.params('albumid')”,</a:t>
                      </a:r>
                    </a:p>
                    <a:p>
                      <a:r>
                        <a:rPr lang="en-US" altLang="ja-JP" sz="800" dirty="0" smtClean="0"/>
                        <a:t>  "downloadtime": "$input.params('downloadtime')”</a:t>
                      </a:r>
                    </a:p>
                    <a:p>
                      <a:r>
                        <a:rPr lang="en-US" altLang="ja-JP" sz="800" dirty="0" smtClean="0"/>
                        <a:t>}</a:t>
                      </a:r>
                      <a:endParaRPr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42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21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API Gateway / msarapi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111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943934"/>
              </p:ext>
            </p:extLst>
          </p:nvPr>
        </p:nvGraphicFramePr>
        <p:xfrm>
          <a:off x="3091041" y="922030"/>
          <a:ext cx="8936037" cy="2560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/>
                <a:gridCol w="4908159"/>
                <a:gridCol w="2565151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値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備考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Method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Response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200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204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304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400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Integration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Response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200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（デフォルト）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200</a:t>
                      </a:r>
                      <a:r>
                        <a:rPr kumimoji="1" lang="ja-JP" altLang="en-US" sz="1200" dirty="0" smtClean="0"/>
                        <a:t>以外は下表を参照ください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43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21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API Gateway / msarapi</a:t>
            </a:r>
            <a:endParaRPr kumimoji="1" lang="ja-JP" altLang="en-US" sz="14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011332"/>
              </p:ext>
            </p:extLst>
          </p:nvPr>
        </p:nvGraphicFramePr>
        <p:xfrm>
          <a:off x="4647229" y="3577016"/>
          <a:ext cx="7368580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2145"/>
                <a:gridCol w="1842145"/>
                <a:gridCol w="1842145"/>
                <a:gridCol w="1842145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204 (No Content)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304 (Not Modified)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400 (Bad Request)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47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Lambda Error Regex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u="none" strike="noStrike" dirty="0" smtClean="0">
                          <a:effectLst/>
                        </a:rPr>
                        <a:t>*result.*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u="none" strike="noStrike" dirty="0" smtClean="0">
                          <a:effectLst/>
                        </a:rPr>
                        <a:t>.*Modified.*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u="none" strike="noStrike" dirty="0" smtClean="0">
                          <a:effectLst/>
                        </a:rPr>
                        <a:t>.*Input.*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Content handling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smtClean="0">
                          <a:effectLst/>
                        </a:rPr>
                        <a:t>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smtClean="0">
                          <a:effectLst/>
                        </a:rPr>
                        <a:t>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Header Mappings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smtClean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Mapping Templates</a:t>
                      </a:r>
                    </a:p>
                    <a:p>
                      <a:r>
                        <a:rPr kumimoji="1" lang="en-US" altLang="ja-JP" sz="1200" dirty="0" smtClean="0"/>
                        <a:t>  Content-Type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application/json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smtClean="0">
                          <a:effectLst/>
                        </a:rPr>
                        <a:t>application/json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application/json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</a:tr>
              <a:tr h="341854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 smtClean="0">
                          <a:effectLst/>
                        </a:rPr>
                        <a:t>{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    errorMessage: $input.path('$.errorMessage');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}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 smtClean="0">
                          <a:effectLst/>
                        </a:rPr>
                        <a:t>{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    errorMessage: $input.path('$.errorMessage');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}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 smtClean="0">
                          <a:effectLst/>
                        </a:rPr>
                        <a:t>{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    errorMessage: $input.path('$.errorMessage');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}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24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44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>
                <a:solidFill>
                  <a:srgbClr val="00A0E7"/>
                </a:solidFill>
              </a:rPr>
              <a:t>S3</a:t>
            </a:r>
            <a:endParaRPr lang="en-US" altLang="ja-JP" dirty="0">
              <a:solidFill>
                <a:srgbClr val="00A0E7"/>
              </a:solidFill>
            </a:endParaRPr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1442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S3 / msar-prod</a:t>
            </a:r>
            <a:endParaRPr kumimoji="1" lang="ja-JP" altLang="en-US" sz="1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78195" y="904875"/>
            <a:ext cx="8970930" cy="5505006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297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角丸四角形吹き出し 16"/>
          <p:cNvSpPr/>
          <p:nvPr/>
        </p:nvSpPr>
        <p:spPr>
          <a:xfrm>
            <a:off x="5191792" y="1220307"/>
            <a:ext cx="796824" cy="684866"/>
          </a:xfrm>
          <a:prstGeom prst="wedgeRoundRectCallout">
            <a:avLst>
              <a:gd name="adj1" fmla="val -64901"/>
              <a:gd name="adj2" fmla="val 33409"/>
              <a:gd name="adj3" fmla="val 16667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図形グループ 5"/>
          <p:cNvGrpSpPr/>
          <p:nvPr/>
        </p:nvGrpSpPr>
        <p:grpSpPr>
          <a:xfrm>
            <a:off x="400302" y="1884162"/>
            <a:ext cx="2251103" cy="4260463"/>
            <a:chOff x="400302" y="2195111"/>
            <a:chExt cx="2251103" cy="3949514"/>
          </a:xfrm>
        </p:grpSpPr>
        <p:sp>
          <p:nvSpPr>
            <p:cNvPr id="112" name="Rectangle 47">
              <a:extLst>
                <a:ext uri="{FF2B5EF4-FFF2-40B4-BE49-F238E27FC236}">
                  <a16:creationId xmlns:a16="http://schemas.microsoft.com/office/drawing/2014/main" xmlns="" id="{F7C6A05A-B131-904E-9DAD-91CFCA42673E}"/>
                </a:ext>
              </a:extLst>
            </p:cNvPr>
            <p:cNvSpPr/>
            <p:nvPr/>
          </p:nvSpPr>
          <p:spPr>
            <a:xfrm>
              <a:off x="511852" y="2306630"/>
              <a:ext cx="2139553" cy="3837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47">
              <a:extLst>
                <a:ext uri="{FF2B5EF4-FFF2-40B4-BE49-F238E27FC236}">
                  <a16:creationId xmlns:a16="http://schemas.microsoft.com/office/drawing/2014/main" xmlns="" id="{F7C6A05A-B131-904E-9DAD-91CFCA42673E}"/>
                </a:ext>
              </a:extLst>
            </p:cNvPr>
            <p:cNvSpPr/>
            <p:nvPr/>
          </p:nvSpPr>
          <p:spPr>
            <a:xfrm>
              <a:off x="456077" y="2250870"/>
              <a:ext cx="2139553" cy="3837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47">
              <a:extLst>
                <a:ext uri="{FF2B5EF4-FFF2-40B4-BE49-F238E27FC236}">
                  <a16:creationId xmlns:a16="http://schemas.microsoft.com/office/drawing/2014/main" xmlns="" id="{F7C6A05A-B131-904E-9DAD-91CFCA42673E}"/>
                </a:ext>
              </a:extLst>
            </p:cNvPr>
            <p:cNvSpPr/>
            <p:nvPr/>
          </p:nvSpPr>
          <p:spPr>
            <a:xfrm>
              <a:off x="400302" y="2195111"/>
              <a:ext cx="2139553" cy="383799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Rectangle 47">
            <a:extLst>
              <a:ext uri="{FF2B5EF4-FFF2-40B4-BE49-F238E27FC236}">
                <a16:creationId xmlns:a16="http://schemas.microsoft.com/office/drawing/2014/main" xmlns="" id="{F7C6A05A-B131-904E-9DAD-91CFCA42673E}"/>
              </a:ext>
            </a:extLst>
          </p:cNvPr>
          <p:cNvSpPr/>
          <p:nvPr/>
        </p:nvSpPr>
        <p:spPr>
          <a:xfrm>
            <a:off x="469882" y="4555893"/>
            <a:ext cx="2000956" cy="1242518"/>
          </a:xfrm>
          <a:prstGeom prst="rect">
            <a:avLst/>
          </a:prstGeom>
          <a:solidFill>
            <a:srgbClr val="FFFFFF"/>
          </a:solidFill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8" name="Rectangle 47">
            <a:extLst>
              <a:ext uri="{FF2B5EF4-FFF2-40B4-BE49-F238E27FC236}">
                <a16:creationId xmlns:a16="http://schemas.microsoft.com/office/drawing/2014/main" xmlns="" id="{F7C6A05A-B131-904E-9DAD-91CFCA42673E}"/>
              </a:ext>
            </a:extLst>
          </p:cNvPr>
          <p:cNvSpPr/>
          <p:nvPr/>
        </p:nvSpPr>
        <p:spPr>
          <a:xfrm>
            <a:off x="469320" y="2400689"/>
            <a:ext cx="2001517" cy="2051516"/>
          </a:xfrm>
          <a:prstGeom prst="rect">
            <a:avLst/>
          </a:prstGeom>
          <a:solidFill>
            <a:srgbClr val="FFFFFF"/>
          </a:solidFill>
          <a:ln w="12700">
            <a:solidFill>
              <a:srgbClr val="141B2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2" name="Rectangle 36">
            <a:extLst>
              <a:ext uri="{FF2B5EF4-FFF2-40B4-BE49-F238E27FC236}">
                <a16:creationId xmlns:a16="http://schemas.microsoft.com/office/drawing/2014/main" xmlns="" id="{305B98DC-5AF5-3342-A4B1-F62852BC80FE}"/>
              </a:ext>
            </a:extLst>
          </p:cNvPr>
          <p:cNvSpPr/>
          <p:nvPr/>
        </p:nvSpPr>
        <p:spPr>
          <a:xfrm>
            <a:off x="6838266" y="1629836"/>
            <a:ext cx="4508266" cy="4361853"/>
          </a:xfrm>
          <a:prstGeom prst="rect">
            <a:avLst/>
          </a:prstGeom>
          <a:noFill/>
          <a:ln w="12700">
            <a:solidFill>
              <a:srgbClr val="00A0E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A0E7"/>
                </a:solidFill>
              </a:rPr>
              <a:t>Availability Zone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A3C72B1-DD7E-4C64-B1AC-556F59194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 </a:t>
            </a:r>
            <a:r>
              <a:rPr kumimoji="1" lang="ja-JP" altLang="en-US" dirty="0"/>
              <a:t>インフラ構成図</a:t>
            </a:r>
          </a:p>
        </p:txBody>
      </p:sp>
      <p:sp>
        <p:nvSpPr>
          <p:cNvPr id="28" name="Rectangle 47">
            <a:extLst>
              <a:ext uri="{FF2B5EF4-FFF2-40B4-BE49-F238E27FC236}">
                <a16:creationId xmlns:a16="http://schemas.microsoft.com/office/drawing/2014/main" xmlns="" id="{F7C6A05A-B131-904E-9DAD-91CFCA42673E}"/>
              </a:ext>
            </a:extLst>
          </p:cNvPr>
          <p:cNvSpPr/>
          <p:nvPr/>
        </p:nvSpPr>
        <p:spPr>
          <a:xfrm>
            <a:off x="2906534" y="1134883"/>
            <a:ext cx="8889942" cy="5022475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AWS Cloud</a:t>
            </a:r>
          </a:p>
        </p:txBody>
      </p:sp>
      <p:pic>
        <p:nvPicPr>
          <p:cNvPr id="34" name="Graphic 50">
            <a:extLst>
              <a:ext uri="{FF2B5EF4-FFF2-40B4-BE49-F238E27FC236}">
                <a16:creationId xmlns:a16="http://schemas.microsoft.com/office/drawing/2014/main" xmlns="" id="{90480268-FA8A-6D4B-8724-6B01F6584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906534" y="1134884"/>
            <a:ext cx="330200" cy="330200"/>
          </a:xfrm>
          <a:prstGeom prst="rect">
            <a:avLst/>
          </a:prstGeom>
        </p:spPr>
      </p:pic>
      <p:grpSp>
        <p:nvGrpSpPr>
          <p:cNvPr id="11" name="図形グループ 10"/>
          <p:cNvGrpSpPr/>
          <p:nvPr/>
        </p:nvGrpSpPr>
        <p:grpSpPr>
          <a:xfrm>
            <a:off x="1289166" y="4734105"/>
            <a:ext cx="1072750" cy="879746"/>
            <a:chOff x="612791" y="4460938"/>
            <a:chExt cx="1072750" cy="879746"/>
          </a:xfrm>
        </p:grpSpPr>
        <p:pic>
          <p:nvPicPr>
            <p:cNvPr id="36" name="Graphic 39">
              <a:extLst>
                <a:ext uri="{FF2B5EF4-FFF2-40B4-BE49-F238E27FC236}">
                  <a16:creationId xmlns:a16="http://schemas.microsoft.com/office/drawing/2014/main" xmlns="" id="{6FA71975-EA2D-784E-8A28-738A17320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914216" y="4460938"/>
              <a:ext cx="469900" cy="469900"/>
            </a:xfrm>
            <a:prstGeom prst="rect">
              <a:avLst/>
            </a:prstGeom>
          </p:spPr>
        </p:pic>
        <p:sp>
          <p:nvSpPr>
            <p:cNvPr id="38" name="TextBox 90">
              <a:extLst>
                <a:ext uri="{FF2B5EF4-FFF2-40B4-BE49-F238E27FC236}">
                  <a16:creationId xmlns:a16="http://schemas.microsoft.com/office/drawing/2014/main" xmlns="" id="{37743B23-AAC5-CC49-9C18-C68DBC507174}"/>
                </a:ext>
              </a:extLst>
            </p:cNvPr>
            <p:cNvSpPr txBox="1"/>
            <p:nvPr/>
          </p:nvSpPr>
          <p:spPr>
            <a:xfrm>
              <a:off x="612791" y="5032907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User</a:t>
              </a:r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533648" y="3259840"/>
            <a:ext cx="1072750" cy="879746"/>
            <a:chOff x="630273" y="1575539"/>
            <a:chExt cx="1072750" cy="879746"/>
          </a:xfrm>
        </p:grpSpPr>
        <p:pic>
          <p:nvPicPr>
            <p:cNvPr id="37" name="Graphic 41">
              <a:extLst>
                <a:ext uri="{FF2B5EF4-FFF2-40B4-BE49-F238E27FC236}">
                  <a16:creationId xmlns:a16="http://schemas.microsoft.com/office/drawing/2014/main" xmlns="" id="{1A56C62F-612C-5841-B7E7-B15DA92D0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 flipH="1">
              <a:off x="924855" y="1575539"/>
              <a:ext cx="483586" cy="469900"/>
            </a:xfrm>
            <a:prstGeom prst="rect">
              <a:avLst/>
            </a:prstGeom>
          </p:spPr>
        </p:pic>
        <p:sp>
          <p:nvSpPr>
            <p:cNvPr id="39" name="TextBox 93">
              <a:extLst>
                <a:ext uri="{FF2B5EF4-FFF2-40B4-BE49-F238E27FC236}">
                  <a16:creationId xmlns:a16="http://schemas.microsoft.com/office/drawing/2014/main" xmlns="" id="{4EDB2C05-2F10-9C42-9C35-AE4BB249A665}"/>
                </a:ext>
              </a:extLst>
            </p:cNvPr>
            <p:cNvSpPr txBox="1"/>
            <p:nvPr/>
          </p:nvSpPr>
          <p:spPr>
            <a:xfrm>
              <a:off x="630273" y="2147508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Users</a:t>
              </a:r>
            </a:p>
          </p:txBody>
        </p:sp>
      </p:grpSp>
      <p:grpSp>
        <p:nvGrpSpPr>
          <p:cNvPr id="12" name="図形グループ 11"/>
          <p:cNvGrpSpPr/>
          <p:nvPr/>
        </p:nvGrpSpPr>
        <p:grpSpPr>
          <a:xfrm>
            <a:off x="1217070" y="3549759"/>
            <a:ext cx="1226160" cy="767163"/>
            <a:chOff x="1148053" y="2003516"/>
            <a:chExt cx="1226160" cy="767163"/>
          </a:xfrm>
        </p:grpSpPr>
        <p:pic>
          <p:nvPicPr>
            <p:cNvPr id="40" name="Graphic 23">
              <a:extLst>
                <a:ext uri="{FF2B5EF4-FFF2-40B4-BE49-F238E27FC236}">
                  <a16:creationId xmlns:a16="http://schemas.microsoft.com/office/drawing/2014/main" xmlns="" id="{5F43C684-E7CD-7B41-ACA7-B11152EF7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1526183" y="2003516"/>
              <a:ext cx="469900" cy="469900"/>
            </a:xfrm>
            <a:prstGeom prst="rect">
              <a:avLst/>
            </a:prstGeom>
          </p:spPr>
        </p:pic>
        <p:sp>
          <p:nvSpPr>
            <p:cNvPr id="41" name="TextBox 72">
              <a:extLst>
                <a:ext uri="{FF2B5EF4-FFF2-40B4-BE49-F238E27FC236}">
                  <a16:creationId xmlns:a16="http://schemas.microsoft.com/office/drawing/2014/main" xmlns="" id="{2E08DBCE-1ACF-424F-814D-23C461589D8E}"/>
                </a:ext>
              </a:extLst>
            </p:cNvPr>
            <p:cNvSpPr txBox="1"/>
            <p:nvPr/>
          </p:nvSpPr>
          <p:spPr>
            <a:xfrm>
              <a:off x="1148053" y="2462902"/>
              <a:ext cx="1226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Multimedia</a:t>
              </a:r>
            </a:p>
          </p:txBody>
        </p:sp>
      </p:grpSp>
      <p:grpSp>
        <p:nvGrpSpPr>
          <p:cNvPr id="8" name="図形グループ 7"/>
          <p:cNvGrpSpPr/>
          <p:nvPr/>
        </p:nvGrpSpPr>
        <p:grpSpPr>
          <a:xfrm>
            <a:off x="4902939" y="3146891"/>
            <a:ext cx="1287598" cy="1258568"/>
            <a:chOff x="8485327" y="2438034"/>
            <a:chExt cx="1287598" cy="1258568"/>
          </a:xfrm>
        </p:grpSpPr>
        <p:pic>
          <p:nvPicPr>
            <p:cNvPr id="44" name="Graphic 71">
              <a:extLst>
                <a:ext uri="{FF2B5EF4-FFF2-40B4-BE49-F238E27FC236}">
                  <a16:creationId xmlns:a16="http://schemas.microsoft.com/office/drawing/2014/main" xmlns="" id="{31D711CB-BE6B-6644-AD61-BCF2CDB2A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8773526" y="2438034"/>
              <a:ext cx="711200" cy="711200"/>
            </a:xfrm>
            <a:prstGeom prst="rect">
              <a:avLst/>
            </a:prstGeom>
          </p:spPr>
        </p:pic>
        <p:sp>
          <p:nvSpPr>
            <p:cNvPr id="45" name="TextBox 75">
              <a:extLst>
                <a:ext uri="{FF2B5EF4-FFF2-40B4-BE49-F238E27FC236}">
                  <a16:creationId xmlns:a16="http://schemas.microsoft.com/office/drawing/2014/main" xmlns="" id="{9ABBCCC2-6A9F-CE45-9C04-D783E79573D6}"/>
                </a:ext>
              </a:extLst>
            </p:cNvPr>
            <p:cNvSpPr txBox="1"/>
            <p:nvPr/>
          </p:nvSpPr>
          <p:spPr>
            <a:xfrm>
              <a:off x="8485327" y="3173382"/>
              <a:ext cx="12875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S3</a:t>
              </a:r>
              <a:endParaRPr lang="en-US" sz="1400" dirty="0"/>
            </a:p>
          </p:txBody>
        </p:sp>
      </p:grpSp>
      <p:grpSp>
        <p:nvGrpSpPr>
          <p:cNvPr id="9" name="図形グループ 8"/>
          <p:cNvGrpSpPr/>
          <p:nvPr/>
        </p:nvGrpSpPr>
        <p:grpSpPr>
          <a:xfrm>
            <a:off x="3616128" y="3146891"/>
            <a:ext cx="1911838" cy="1322981"/>
            <a:chOff x="1483839" y="1481012"/>
            <a:chExt cx="1911838" cy="1322981"/>
          </a:xfrm>
        </p:grpSpPr>
        <p:sp>
          <p:nvSpPr>
            <p:cNvPr id="46" name="TextBox 8">
              <a:extLst>
                <a:ext uri="{FF2B5EF4-FFF2-40B4-BE49-F238E27FC236}">
                  <a16:creationId xmlns:a16="http://schemas.microsoft.com/office/drawing/2014/main" xmlns="" id="{EE5AD722-65A2-3441-BC67-C1ED5707E6E2}"/>
                </a:ext>
              </a:extLst>
            </p:cNvPr>
            <p:cNvSpPr txBox="1"/>
            <p:nvPr/>
          </p:nvSpPr>
          <p:spPr>
            <a:xfrm>
              <a:off x="1483839" y="2280773"/>
              <a:ext cx="1911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CloudFront</a:t>
              </a:r>
              <a:endParaRPr lang="en-US" sz="1400" dirty="0"/>
            </a:p>
          </p:txBody>
        </p:sp>
        <p:pic>
          <p:nvPicPr>
            <p:cNvPr id="47" name="Graphic 33">
              <a:extLst>
                <a:ext uri="{FF2B5EF4-FFF2-40B4-BE49-F238E27FC236}">
                  <a16:creationId xmlns:a16="http://schemas.microsoft.com/office/drawing/2014/main" xmlns="" id="{239FDEEB-7049-3C46-AD29-71A072020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2084158" y="1481012"/>
              <a:ext cx="711200" cy="711200"/>
            </a:xfrm>
            <a:prstGeom prst="rect">
              <a:avLst/>
            </a:prstGeom>
          </p:spPr>
        </p:pic>
      </p:grpSp>
      <p:grpSp>
        <p:nvGrpSpPr>
          <p:cNvPr id="3" name="図形グループ 2"/>
          <p:cNvGrpSpPr/>
          <p:nvPr/>
        </p:nvGrpSpPr>
        <p:grpSpPr>
          <a:xfrm>
            <a:off x="6883149" y="1991825"/>
            <a:ext cx="1659180" cy="1298834"/>
            <a:chOff x="3699357" y="1384372"/>
            <a:chExt cx="1659180" cy="1298834"/>
          </a:xfrm>
        </p:grpSpPr>
        <p:sp>
          <p:nvSpPr>
            <p:cNvPr id="48" name="TextBox 4">
              <a:extLst>
                <a:ext uri="{FF2B5EF4-FFF2-40B4-BE49-F238E27FC236}">
                  <a16:creationId xmlns:a16="http://schemas.microsoft.com/office/drawing/2014/main" xmlns="" id="{98493F85-0788-B14E-AA06-484C3E93C5D7}"/>
                </a:ext>
              </a:extLst>
            </p:cNvPr>
            <p:cNvSpPr txBox="1"/>
            <p:nvPr/>
          </p:nvSpPr>
          <p:spPr>
            <a:xfrm>
              <a:off x="3699357" y="2159986"/>
              <a:ext cx="1659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API </a:t>
              </a:r>
              <a:r>
                <a:rPr lang="en-US" sz="1400" dirty="0"/>
                <a:t>Gateway</a:t>
              </a:r>
            </a:p>
          </p:txBody>
        </p:sp>
        <p:pic>
          <p:nvPicPr>
            <p:cNvPr id="50" name="Graphic 19">
              <a:extLst>
                <a:ext uri="{FF2B5EF4-FFF2-40B4-BE49-F238E27FC236}">
                  <a16:creationId xmlns:a16="http://schemas.microsoft.com/office/drawing/2014/main" xmlns="" id="{E3415E5B-FE82-7A40-8F0B-7A0EC616D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4173347" y="1384372"/>
              <a:ext cx="711200" cy="711200"/>
            </a:xfrm>
            <a:prstGeom prst="rect">
              <a:avLst/>
            </a:prstGeom>
          </p:spPr>
        </p:pic>
      </p:grpSp>
      <p:grpSp>
        <p:nvGrpSpPr>
          <p:cNvPr id="7" name="図形グループ 6"/>
          <p:cNvGrpSpPr/>
          <p:nvPr/>
        </p:nvGrpSpPr>
        <p:grpSpPr>
          <a:xfrm>
            <a:off x="9719147" y="1991995"/>
            <a:ext cx="1958670" cy="1212363"/>
            <a:chOff x="8117934" y="1320972"/>
            <a:chExt cx="1958670" cy="1212363"/>
          </a:xfrm>
        </p:grpSpPr>
        <p:sp>
          <p:nvSpPr>
            <p:cNvPr id="51" name="TextBox 9">
              <a:extLst>
                <a:ext uri="{FF2B5EF4-FFF2-40B4-BE49-F238E27FC236}">
                  <a16:creationId xmlns:a16="http://schemas.microsoft.com/office/drawing/2014/main" xmlns="" id="{0B311536-12F3-9C40-8153-5AF1A85390A9}"/>
                </a:ext>
              </a:extLst>
            </p:cNvPr>
            <p:cNvSpPr txBox="1"/>
            <p:nvPr/>
          </p:nvSpPr>
          <p:spPr>
            <a:xfrm>
              <a:off x="8117934" y="2010115"/>
              <a:ext cx="19586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DynamoDB</a:t>
              </a:r>
              <a:endParaRPr lang="en-US" sz="1400" dirty="0"/>
            </a:p>
          </p:txBody>
        </p:sp>
        <p:pic>
          <p:nvPicPr>
            <p:cNvPr id="52" name="Graphic 47">
              <a:extLst>
                <a:ext uri="{FF2B5EF4-FFF2-40B4-BE49-F238E27FC236}">
                  <a16:creationId xmlns:a16="http://schemas.microsoft.com/office/drawing/2014/main" xmlns="" id="{64ACDB4E-B998-9447-845B-246D5827B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8741669" y="1320972"/>
              <a:ext cx="711200" cy="711200"/>
            </a:xfrm>
            <a:prstGeom prst="rect">
              <a:avLst/>
            </a:prstGeom>
          </p:spPr>
        </p:pic>
      </p:grpSp>
      <p:grpSp>
        <p:nvGrpSpPr>
          <p:cNvPr id="5" name="図形グループ 4"/>
          <p:cNvGrpSpPr/>
          <p:nvPr/>
        </p:nvGrpSpPr>
        <p:grpSpPr>
          <a:xfrm>
            <a:off x="8468556" y="1987208"/>
            <a:ext cx="1405404" cy="1015513"/>
            <a:chOff x="6186558" y="1444175"/>
            <a:chExt cx="1405404" cy="1015513"/>
          </a:xfrm>
        </p:grpSpPr>
        <p:sp>
          <p:nvSpPr>
            <p:cNvPr id="54" name="TextBox 34">
              <a:extLst>
                <a:ext uri="{FF2B5EF4-FFF2-40B4-BE49-F238E27FC236}">
                  <a16:creationId xmlns:a16="http://schemas.microsoft.com/office/drawing/2014/main" xmlns="" id="{15E56E6E-0E7C-E14A-90F3-EFD2E907FD70}"/>
                </a:ext>
              </a:extLst>
            </p:cNvPr>
            <p:cNvSpPr txBox="1"/>
            <p:nvPr/>
          </p:nvSpPr>
          <p:spPr>
            <a:xfrm>
              <a:off x="6186558" y="2151911"/>
              <a:ext cx="1405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AWS Lambda</a:t>
              </a:r>
              <a:endParaRPr lang="en-US" sz="1400" dirty="0"/>
            </a:p>
          </p:txBody>
        </p:sp>
        <p:pic>
          <p:nvPicPr>
            <p:cNvPr id="55" name="Graphic 44">
              <a:extLst>
                <a:ext uri="{FF2B5EF4-FFF2-40B4-BE49-F238E27FC236}">
                  <a16:creationId xmlns:a16="http://schemas.microsoft.com/office/drawing/2014/main" xmlns="" id="{E2DAEC15-20F6-3647-8A23-EC2BA0B0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6533660" y="1444175"/>
              <a:ext cx="711200" cy="711200"/>
            </a:xfrm>
            <a:prstGeom prst="rect">
              <a:avLst/>
            </a:prstGeom>
          </p:spPr>
        </p:pic>
      </p:grpSp>
      <p:grpSp>
        <p:nvGrpSpPr>
          <p:cNvPr id="13" name="図形グループ 12"/>
          <p:cNvGrpSpPr/>
          <p:nvPr/>
        </p:nvGrpSpPr>
        <p:grpSpPr>
          <a:xfrm>
            <a:off x="2969718" y="3147498"/>
            <a:ext cx="1059100" cy="1075082"/>
            <a:chOff x="5262934" y="3959380"/>
            <a:chExt cx="1059100" cy="1075082"/>
          </a:xfrm>
        </p:grpSpPr>
        <p:sp>
          <p:nvSpPr>
            <p:cNvPr id="56" name="TextBox 8">
              <a:extLst>
                <a:ext uri="{FF2B5EF4-FFF2-40B4-BE49-F238E27FC236}">
                  <a16:creationId xmlns:a16="http://schemas.microsoft.com/office/drawing/2014/main" xmlns="" id="{D7ECF936-B8F2-B944-B1E5-0DC7D3F9AAB9}"/>
                </a:ext>
              </a:extLst>
            </p:cNvPr>
            <p:cNvSpPr txBox="1"/>
            <p:nvPr/>
          </p:nvSpPr>
          <p:spPr>
            <a:xfrm>
              <a:off x="5262934" y="4726685"/>
              <a:ext cx="105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WAF</a:t>
              </a:r>
            </a:p>
          </p:txBody>
        </p:sp>
        <p:pic>
          <p:nvPicPr>
            <p:cNvPr id="57" name="Graphic 26">
              <a:extLst>
                <a:ext uri="{FF2B5EF4-FFF2-40B4-BE49-F238E27FC236}">
                  <a16:creationId xmlns:a16="http://schemas.microsoft.com/office/drawing/2014/main" xmlns="" id="{6474A222-3CF8-3F41-AB6E-29E3FCA4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436884" y="3959380"/>
              <a:ext cx="711200" cy="711200"/>
            </a:xfrm>
            <a:prstGeom prst="rect">
              <a:avLst/>
            </a:prstGeom>
          </p:spPr>
        </p:pic>
      </p:grpSp>
      <p:sp>
        <p:nvSpPr>
          <p:cNvPr id="58" name="Rectangle 32">
            <a:extLst>
              <a:ext uri="{FF2B5EF4-FFF2-40B4-BE49-F238E27FC236}">
                <a16:creationId xmlns:a16="http://schemas.microsoft.com/office/drawing/2014/main" xmlns="" id="{1D4F0FC7-668E-E64B-A231-B1E7896F3CB6}"/>
              </a:ext>
            </a:extLst>
          </p:cNvPr>
          <p:cNvSpPr/>
          <p:nvPr/>
        </p:nvSpPr>
        <p:spPr>
          <a:xfrm>
            <a:off x="6138916" y="1272411"/>
            <a:ext cx="5371691" cy="4802113"/>
          </a:xfrm>
          <a:prstGeom prst="rect">
            <a:avLst/>
          </a:prstGeom>
          <a:noFill/>
          <a:ln w="12700">
            <a:solidFill>
              <a:srgbClr val="13A0E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A0E7"/>
                </a:solidFill>
              </a:rPr>
              <a:t>Region</a:t>
            </a:r>
          </a:p>
        </p:txBody>
      </p:sp>
      <p:pic>
        <p:nvPicPr>
          <p:cNvPr id="61" name="Graphic 48">
            <a:extLst>
              <a:ext uri="{FF2B5EF4-FFF2-40B4-BE49-F238E27FC236}">
                <a16:creationId xmlns:a16="http://schemas.microsoft.com/office/drawing/2014/main" xmlns="" id="{C479E131-CAE3-B74A-B95D-A24EEB0BA49D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6138916" y="1272411"/>
            <a:ext cx="295212" cy="330200"/>
          </a:xfrm>
          <a:prstGeom prst="rect">
            <a:avLst/>
          </a:prstGeom>
        </p:spPr>
      </p:pic>
      <p:grpSp>
        <p:nvGrpSpPr>
          <p:cNvPr id="14" name="図形グループ 13"/>
          <p:cNvGrpSpPr/>
          <p:nvPr/>
        </p:nvGrpSpPr>
        <p:grpSpPr>
          <a:xfrm>
            <a:off x="4167681" y="1213265"/>
            <a:ext cx="1092240" cy="1059451"/>
            <a:chOff x="2703741" y="3868496"/>
            <a:chExt cx="1092240" cy="1059451"/>
          </a:xfrm>
        </p:grpSpPr>
        <p:sp>
          <p:nvSpPr>
            <p:cNvPr id="62" name="TextBox 8">
              <a:extLst>
                <a:ext uri="{FF2B5EF4-FFF2-40B4-BE49-F238E27FC236}">
                  <a16:creationId xmlns:a16="http://schemas.microsoft.com/office/drawing/2014/main" xmlns="" id="{D7ECF936-B8F2-B944-B1E5-0DC7D3F9AAB9}"/>
                </a:ext>
              </a:extLst>
            </p:cNvPr>
            <p:cNvSpPr txBox="1"/>
            <p:nvPr/>
          </p:nvSpPr>
          <p:spPr>
            <a:xfrm>
              <a:off x="2703741" y="4620170"/>
              <a:ext cx="1092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</a:t>
              </a:r>
              <a:r>
                <a:rPr lang="en-US" sz="1400" dirty="0" smtClean="0"/>
                <a:t>IAM</a:t>
              </a:r>
              <a:endParaRPr lang="en-US" sz="1400" dirty="0"/>
            </a:p>
          </p:txBody>
        </p:sp>
        <p:pic>
          <p:nvPicPr>
            <p:cNvPr id="63" name="Graphic 36">
              <a:extLst>
                <a:ext uri="{FF2B5EF4-FFF2-40B4-BE49-F238E27FC236}">
                  <a16:creationId xmlns:a16="http://schemas.microsoft.com/office/drawing/2014/main" xmlns="" id="{0B16542F-4C0D-DE45-99C9-05EC9CD8F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2868201" y="3868496"/>
              <a:ext cx="711200" cy="711200"/>
            </a:xfrm>
            <a:prstGeom prst="rect">
              <a:avLst/>
            </a:prstGeom>
          </p:spPr>
        </p:pic>
      </p:grpSp>
      <p:grpSp>
        <p:nvGrpSpPr>
          <p:cNvPr id="4" name="図形グループ 3"/>
          <p:cNvGrpSpPr/>
          <p:nvPr/>
        </p:nvGrpSpPr>
        <p:grpSpPr>
          <a:xfrm>
            <a:off x="6905907" y="4609853"/>
            <a:ext cx="1513305" cy="1320056"/>
            <a:chOff x="1927650" y="1158419"/>
            <a:chExt cx="1513305" cy="1320056"/>
          </a:xfrm>
        </p:grpSpPr>
        <p:sp>
          <p:nvSpPr>
            <p:cNvPr id="42" name="TextBox 14">
              <a:extLst>
                <a:ext uri="{FF2B5EF4-FFF2-40B4-BE49-F238E27FC236}">
                  <a16:creationId xmlns:a16="http://schemas.microsoft.com/office/drawing/2014/main" xmlns="" id="{E3C0960A-3D31-6D47-8EAA-93DE09090CDD}"/>
                </a:ext>
              </a:extLst>
            </p:cNvPr>
            <p:cNvSpPr txBox="1"/>
            <p:nvPr/>
          </p:nvSpPr>
          <p:spPr>
            <a:xfrm>
              <a:off x="1927650" y="1955255"/>
              <a:ext cx="15133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EC2</a:t>
              </a:r>
              <a:endParaRPr lang="en-US" sz="1400" dirty="0"/>
            </a:p>
          </p:txBody>
        </p:sp>
        <p:pic>
          <p:nvPicPr>
            <p:cNvPr id="43" name="Graphic 8">
              <a:extLst>
                <a:ext uri="{FF2B5EF4-FFF2-40B4-BE49-F238E27FC236}">
                  <a16:creationId xmlns:a16="http://schemas.microsoft.com/office/drawing/2014/main" xmlns="" id="{0CFADCF2-BD45-E64B-885E-54763259C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xmlns="" r:embed="rId43"/>
                </a:ext>
              </a:extLst>
            </a:blip>
            <a:stretch>
              <a:fillRect/>
            </a:stretch>
          </p:blipFill>
          <p:spPr>
            <a:xfrm>
              <a:off x="2328702" y="1158419"/>
              <a:ext cx="711200" cy="711200"/>
            </a:xfrm>
            <a:prstGeom prst="rect">
              <a:avLst/>
            </a:prstGeom>
          </p:spPr>
        </p:pic>
      </p:grpSp>
      <p:cxnSp>
        <p:nvCxnSpPr>
          <p:cNvPr id="49" name="直線矢印コネクタ 48"/>
          <p:cNvCxnSpPr>
            <a:stCxn id="57" idx="3"/>
            <a:endCxn id="47" idx="1"/>
          </p:cNvCxnSpPr>
          <p:nvPr/>
        </p:nvCxnSpPr>
        <p:spPr>
          <a:xfrm flipV="1">
            <a:off x="3854868" y="3502491"/>
            <a:ext cx="361579" cy="607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7" idx="3"/>
            <a:endCxn id="44" idx="1"/>
          </p:cNvCxnSpPr>
          <p:nvPr/>
        </p:nvCxnSpPr>
        <p:spPr>
          <a:xfrm>
            <a:off x="4927647" y="3502491"/>
            <a:ext cx="263491" cy="0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89" idx="3"/>
            <a:endCxn id="50" idx="1"/>
          </p:cNvCxnSpPr>
          <p:nvPr/>
        </p:nvCxnSpPr>
        <p:spPr>
          <a:xfrm flipV="1">
            <a:off x="3867712" y="2347425"/>
            <a:ext cx="3489427" cy="10095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50" idx="3"/>
            <a:endCxn id="55" idx="1"/>
          </p:cNvCxnSpPr>
          <p:nvPr/>
        </p:nvCxnSpPr>
        <p:spPr>
          <a:xfrm flipV="1">
            <a:off x="8068339" y="2342808"/>
            <a:ext cx="747319" cy="4617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55" idx="3"/>
            <a:endCxn id="52" idx="1"/>
          </p:cNvCxnSpPr>
          <p:nvPr/>
        </p:nvCxnSpPr>
        <p:spPr>
          <a:xfrm>
            <a:off x="9526858" y="2342808"/>
            <a:ext cx="816024" cy="4787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endCxn id="89" idx="1"/>
          </p:cNvCxnSpPr>
          <p:nvPr/>
        </p:nvCxnSpPr>
        <p:spPr>
          <a:xfrm>
            <a:off x="2791129" y="2344735"/>
            <a:ext cx="365383" cy="12785"/>
          </a:xfrm>
          <a:prstGeom prst="line">
            <a:avLst/>
          </a:prstGeom>
          <a:ln>
            <a:solidFill>
              <a:srgbClr val="13A0E7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10035193" y="2527607"/>
            <a:ext cx="308250" cy="0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V="1">
            <a:off x="9866641" y="2512645"/>
            <a:ext cx="140945" cy="245595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7130091" y="1325351"/>
            <a:ext cx="190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ap-notheast-01 (Tokyo)</a:t>
            </a:r>
            <a:endParaRPr kumimoji="1" lang="ja-JP" altLang="en-US" sz="1200" dirty="0"/>
          </a:p>
        </p:txBody>
      </p:sp>
      <p:sp>
        <p:nvSpPr>
          <p:cNvPr id="81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248411" y="6525338"/>
            <a:ext cx="779767" cy="263389"/>
          </a:xfrm>
        </p:spPr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41714" y="458350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学校・運用会社</a:t>
            </a:r>
            <a:endParaRPr kumimoji="1" lang="en-US" altLang="ja-JP" sz="1200" dirty="0" smtClean="0"/>
          </a:p>
        </p:txBody>
      </p:sp>
      <p:grpSp>
        <p:nvGrpSpPr>
          <p:cNvPr id="87" name="図形グループ 86"/>
          <p:cNvGrpSpPr/>
          <p:nvPr/>
        </p:nvGrpSpPr>
        <p:grpSpPr>
          <a:xfrm>
            <a:off x="8551573" y="3107110"/>
            <a:ext cx="1294780" cy="1271548"/>
            <a:chOff x="2376968" y="1257143"/>
            <a:chExt cx="1294780" cy="1271548"/>
          </a:xfrm>
        </p:grpSpPr>
        <p:sp>
          <p:nvSpPr>
            <p:cNvPr id="85" name="TextBox 5">
              <a:extLst>
                <a:ext uri="{FF2B5EF4-FFF2-40B4-BE49-F238E27FC236}">
                  <a16:creationId xmlns:a16="http://schemas.microsoft.com/office/drawing/2014/main" xmlns="" id="{48B11175-8F26-E049-8FCE-A7F653ADEDC5}"/>
                </a:ext>
              </a:extLst>
            </p:cNvPr>
            <p:cNvSpPr txBox="1"/>
            <p:nvPr/>
          </p:nvSpPr>
          <p:spPr>
            <a:xfrm>
              <a:off x="2376968" y="2005471"/>
              <a:ext cx="12947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CloudWatch</a:t>
              </a:r>
              <a:endParaRPr lang="en-US" sz="1400" dirty="0"/>
            </a:p>
          </p:txBody>
        </p:sp>
        <p:pic>
          <p:nvPicPr>
            <p:cNvPr id="86" name="Graphic 33">
              <a:extLst>
                <a:ext uri="{FF2B5EF4-FFF2-40B4-BE49-F238E27FC236}">
                  <a16:creationId xmlns:a16="http://schemas.microsoft.com/office/drawing/2014/main" xmlns="" id="{E8A76DD7-2470-9240-BE0E-8F1412C59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xmlns="" r:embed="rId45"/>
                </a:ext>
              </a:extLst>
            </a:blip>
            <a:stretch>
              <a:fillRect/>
            </a:stretch>
          </p:blipFill>
          <p:spPr>
            <a:xfrm>
              <a:off x="2668758" y="1257143"/>
              <a:ext cx="711200" cy="711200"/>
            </a:xfrm>
            <a:prstGeom prst="rect">
              <a:avLst/>
            </a:prstGeom>
          </p:spPr>
        </p:pic>
      </p:grpSp>
      <p:cxnSp>
        <p:nvCxnSpPr>
          <p:cNvPr id="91" name="直線コネクタ 90"/>
          <p:cNvCxnSpPr>
            <a:stCxn id="43" idx="3"/>
          </p:cNvCxnSpPr>
          <p:nvPr/>
        </p:nvCxnSpPr>
        <p:spPr>
          <a:xfrm>
            <a:off x="8018159" y="4965453"/>
            <a:ext cx="1848482" cy="15060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25">
            <a:extLst>
              <a:ext uri="{FF2B5EF4-FFF2-40B4-BE49-F238E27FC236}">
                <a16:creationId xmlns:a16="http://schemas.microsoft.com/office/drawing/2014/main" xmlns="" id="{92A0ABFB-D447-D349-9C47-3EE861DD0794}"/>
              </a:ext>
            </a:extLst>
          </p:cNvPr>
          <p:cNvSpPr/>
          <p:nvPr/>
        </p:nvSpPr>
        <p:spPr>
          <a:xfrm>
            <a:off x="6405641" y="4471167"/>
            <a:ext cx="5023711" cy="143768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104" name="Graphic 66">
            <a:extLst>
              <a:ext uri="{FF2B5EF4-FFF2-40B4-BE49-F238E27FC236}">
                <a16:creationId xmlns:a16="http://schemas.microsoft.com/office/drawing/2014/main" xmlns="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6405641" y="4471167"/>
            <a:ext cx="330200" cy="330200"/>
          </a:xfrm>
          <a:prstGeom prst="rect">
            <a:avLst/>
          </a:prstGeom>
        </p:spPr>
      </p:pic>
      <p:sp>
        <p:nvSpPr>
          <p:cNvPr id="105" name="テキスト ボックス 104"/>
          <p:cNvSpPr txBox="1"/>
          <p:nvPr/>
        </p:nvSpPr>
        <p:spPr>
          <a:xfrm>
            <a:off x="469320" y="2718675"/>
            <a:ext cx="197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スマートフォン</a:t>
            </a:r>
            <a:r>
              <a:rPr kumimoji="1" lang="en-US" altLang="ja-JP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AR</a:t>
            </a:r>
            <a:r>
              <a:rPr kumimoji="1" lang="ja-JP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アプリ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469320" y="2415031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学校の生徒・父兄など</a:t>
            </a:r>
            <a:endParaRPr kumimoji="1" lang="en-US" altLang="ja-JP" sz="1200" dirty="0" smtClean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469322" y="192963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学校関係者</a:t>
            </a:r>
            <a:endParaRPr kumimoji="1" lang="ja-JP" altLang="en-US" sz="1200" dirty="0"/>
          </a:p>
        </p:txBody>
      </p:sp>
      <p:cxnSp>
        <p:nvCxnSpPr>
          <p:cNvPr id="78" name="直線矢印コネクタ 77"/>
          <p:cNvCxnSpPr>
            <a:stCxn id="37" idx="1"/>
            <a:endCxn id="57" idx="1"/>
          </p:cNvCxnSpPr>
          <p:nvPr/>
        </p:nvCxnSpPr>
        <p:spPr>
          <a:xfrm>
            <a:off x="1311816" y="3494790"/>
            <a:ext cx="1831852" cy="8308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図形グループ 83"/>
          <p:cNvGrpSpPr/>
          <p:nvPr/>
        </p:nvGrpSpPr>
        <p:grpSpPr>
          <a:xfrm>
            <a:off x="2982562" y="2001920"/>
            <a:ext cx="1059100" cy="1075082"/>
            <a:chOff x="5262934" y="3959380"/>
            <a:chExt cx="1059100" cy="1075082"/>
          </a:xfrm>
        </p:grpSpPr>
        <p:sp>
          <p:nvSpPr>
            <p:cNvPr id="88" name="TextBox 8">
              <a:extLst>
                <a:ext uri="{FF2B5EF4-FFF2-40B4-BE49-F238E27FC236}">
                  <a16:creationId xmlns:a16="http://schemas.microsoft.com/office/drawing/2014/main" xmlns="" id="{D7ECF936-B8F2-B944-B1E5-0DC7D3F9AAB9}"/>
                </a:ext>
              </a:extLst>
            </p:cNvPr>
            <p:cNvSpPr txBox="1"/>
            <p:nvPr/>
          </p:nvSpPr>
          <p:spPr>
            <a:xfrm>
              <a:off x="5262934" y="4726685"/>
              <a:ext cx="105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WAF</a:t>
              </a:r>
            </a:p>
          </p:txBody>
        </p:sp>
        <p:pic>
          <p:nvPicPr>
            <p:cNvPr id="89" name="Graphic 26">
              <a:extLst>
                <a:ext uri="{FF2B5EF4-FFF2-40B4-BE49-F238E27FC236}">
                  <a16:creationId xmlns:a16="http://schemas.microsoft.com/office/drawing/2014/main" xmlns="" id="{6474A222-3CF8-3F41-AB6E-29E3FCA4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436884" y="3959380"/>
              <a:ext cx="711200" cy="711200"/>
            </a:xfrm>
            <a:prstGeom prst="rect">
              <a:avLst/>
            </a:prstGeom>
          </p:spPr>
        </p:pic>
      </p:grpSp>
      <p:cxnSp>
        <p:nvCxnSpPr>
          <p:cNvPr id="94" name="直線矢印コネクタ 93"/>
          <p:cNvCxnSpPr>
            <a:stCxn id="36" idx="3"/>
            <a:endCxn id="43" idx="1"/>
          </p:cNvCxnSpPr>
          <p:nvPr/>
        </p:nvCxnSpPr>
        <p:spPr>
          <a:xfrm flipV="1">
            <a:off x="2060491" y="4965453"/>
            <a:ext cx="5246468" cy="3602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37" idx="1"/>
          </p:cNvCxnSpPr>
          <p:nvPr/>
        </p:nvCxnSpPr>
        <p:spPr>
          <a:xfrm flipV="1">
            <a:off x="1311816" y="3282069"/>
            <a:ext cx="125615" cy="212721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>
            <a:off x="1437431" y="3283694"/>
            <a:ext cx="921073" cy="0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V="1">
            <a:off x="2358504" y="2344735"/>
            <a:ext cx="418669" cy="935102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462966" y="4861467"/>
            <a:ext cx="40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41993" y="123276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User</a:t>
            </a:r>
          </a:p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Role</a:t>
            </a:r>
          </a:p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Policy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0698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II.</a:t>
            </a:r>
            <a:r>
              <a:rPr lang="ja-JP" altLang="en-US" dirty="0" smtClean="0"/>
              <a:t> アカウント準備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6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アカウント登録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537244"/>
            <a:ext cx="8922376" cy="5872637"/>
          </a:xfrm>
        </p:spPr>
        <p:txBody>
          <a:bodyPr/>
          <a:lstStyle/>
          <a:p>
            <a:r>
              <a:rPr lang="en-US" altLang="ja-JP" dirty="0" smtClean="0"/>
              <a:t>AWS</a:t>
            </a:r>
            <a:r>
              <a:rPr lang="en-US" altLang="en-US" dirty="0" smtClean="0"/>
              <a:t>アカウント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アカウントの作成する。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メールアドレス、パスワード、アカウント名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連絡先情報を入力する。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フルネーム、会社名、電話番号、国、住所、市区町村、都道府県、郵便番号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お支払い情報を入力する。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クレジット</a:t>
            </a:r>
            <a:r>
              <a:rPr lang="en-US" altLang="ja-JP" dirty="0" smtClean="0"/>
              <a:t> / </a:t>
            </a:r>
            <a:r>
              <a:rPr lang="ja-JP" altLang="en-US" dirty="0" smtClean="0"/>
              <a:t>デビッドカード番号、有効期限日、カード保有者の氏名、請求先住所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アカウントを認証する。</a:t>
            </a:r>
            <a:r>
              <a:rPr lang="en-US" altLang="ja-JP" dirty="0" smtClean="0"/>
              <a:t> (</a:t>
            </a:r>
            <a:r>
              <a:rPr lang="en-US" altLang="ja-JP" dirty="0"/>
              <a:t>SMS</a:t>
            </a:r>
            <a:r>
              <a:rPr lang="en-US" altLang="en-US" dirty="0"/>
              <a:t> </a:t>
            </a:r>
            <a:r>
              <a:rPr lang="ja-JP" altLang="en-US" dirty="0"/>
              <a:t>または</a:t>
            </a:r>
            <a:r>
              <a:rPr lang="en-US" altLang="ja-JP" dirty="0"/>
              <a:t> </a:t>
            </a:r>
            <a:r>
              <a:rPr lang="ja-JP" altLang="en-US" dirty="0"/>
              <a:t>日本語自動音声</a:t>
            </a:r>
            <a:r>
              <a:rPr lang="ja-JP" altLang="en-US" dirty="0" smtClean="0"/>
              <a:t>電話</a:t>
            </a:r>
            <a:r>
              <a:rPr lang="en-US" altLang="ja-JP" dirty="0" smtClean="0"/>
              <a:t>)</a:t>
            </a:r>
          </a:p>
          <a:p>
            <a:pPr lvl="2">
              <a:buFont typeface="Arial"/>
              <a:buChar char="•"/>
            </a:pPr>
            <a:r>
              <a:rPr lang="en-US" altLang="ja-JP" dirty="0" smtClean="0"/>
              <a:t>SMS</a:t>
            </a:r>
            <a:r>
              <a:rPr lang="en-US" altLang="en-US" dirty="0" smtClean="0"/>
              <a:t> </a:t>
            </a:r>
            <a:r>
              <a:rPr lang="ja-JP" altLang="en-US" dirty="0" smtClean="0"/>
              <a:t>または 音声通話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サポートプランを選択する。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ベーシックプラン／開発者プラン／ビジネスプラン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アカウント登録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AWS IAM</a:t>
            </a:r>
            <a:r>
              <a:rPr lang="ja-JP" altLang="en-US" dirty="0" smtClean="0">
                <a:solidFill>
                  <a:srgbClr val="BFBFBF"/>
                </a:solidFill>
              </a:rPr>
              <a:t> </a:t>
            </a:r>
            <a:r>
              <a:rPr lang="en-US" altLang="ja-JP" dirty="0" smtClean="0">
                <a:solidFill>
                  <a:srgbClr val="BFBFBF"/>
                </a:solidFill>
              </a:rPr>
              <a:t>(User)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91283" y="6096095"/>
            <a:ext cx="598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公式</a:t>
            </a:r>
            <a:r>
              <a:rPr lang="ja-JP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dirty="0"/>
              <a:t>https://aws.amazon.com/jp/register-flow</a:t>
            </a:r>
            <a:r>
              <a:rPr lang="en-US" altLang="ja-JP" dirty="0" smtClean="0"/>
              <a:t>/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126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アカウント登録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537244"/>
            <a:ext cx="8922376" cy="5872637"/>
          </a:xfrm>
        </p:spPr>
        <p:txBody>
          <a:bodyPr/>
          <a:lstStyle/>
          <a:p>
            <a:r>
              <a:rPr lang="en-US" altLang="ja-JP" dirty="0" smtClean="0"/>
              <a:t>AWS API</a:t>
            </a:r>
            <a:r>
              <a:rPr lang="ja-JP" altLang="en-US" dirty="0" smtClean="0"/>
              <a:t>アクセスキーを取得する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コンソールに入ったら、ヘッダーのユーザー名を押してサブメニューを開き、「マイセキュリティ資格情報」を選択する。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アカウントの詳細ページにある「</a:t>
            </a:r>
            <a:r>
              <a:rPr lang="en-US" altLang="ja-JP" dirty="0" smtClean="0"/>
              <a:t>AWS IAM</a:t>
            </a:r>
            <a:r>
              <a:rPr lang="ja-JP" altLang="en-US" dirty="0" smtClean="0"/>
              <a:t>認証情報」で、</a:t>
            </a:r>
            <a:r>
              <a:rPr lang="en-US" altLang="ja-JP" dirty="0" smtClean="0"/>
              <a:t>CLI</a:t>
            </a:r>
            <a:r>
              <a:rPr lang="ja-JP" altLang="en-US" dirty="0" smtClean="0"/>
              <a:t>、</a:t>
            </a:r>
            <a:r>
              <a:rPr lang="en-US" altLang="ja-JP" dirty="0" smtClean="0"/>
              <a:t>SDK</a:t>
            </a:r>
            <a:r>
              <a:rPr lang="en-US" altLang="en-US" dirty="0"/>
              <a:t> </a:t>
            </a:r>
            <a:r>
              <a:rPr lang="en-US" altLang="en-US" dirty="0" smtClean="0"/>
              <a:t>&amp; API</a:t>
            </a:r>
            <a:r>
              <a:rPr lang="ja-JP" altLang="en-US" dirty="0" smtClean="0"/>
              <a:t>アクセスに使用する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アクセスキーエリアの「アクセスきーの作成」ボタンを押す。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.csv</a:t>
            </a:r>
            <a:r>
              <a:rPr lang="ja-JP" altLang="en-US" dirty="0" smtClean="0"/>
              <a:t>ファイルをダウンロードする」ボタンを押して、ファイルをダウンロードする。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solidFill>
                  <a:schemeClr val="accent1"/>
                </a:solidFill>
              </a:rPr>
              <a:t>【</a:t>
            </a:r>
            <a:r>
              <a:rPr lang="ja-JP" altLang="en-US" dirty="0" smtClean="0">
                <a:solidFill>
                  <a:schemeClr val="accent1"/>
                </a:solidFill>
              </a:rPr>
              <a:t>本番環境の環境変数に使用する</a:t>
            </a:r>
            <a:r>
              <a:rPr lang="en-US" altLang="ja-JP" dirty="0" smtClean="0">
                <a:solidFill>
                  <a:schemeClr val="accent1"/>
                </a:solidFill>
              </a:rPr>
              <a:t>】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アカウント登録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AWS IAM</a:t>
            </a:r>
            <a:r>
              <a:rPr lang="ja-JP" altLang="en-US" dirty="0" smtClean="0">
                <a:solidFill>
                  <a:srgbClr val="BFBFBF"/>
                </a:solidFill>
              </a:rPr>
              <a:t> </a:t>
            </a:r>
            <a:r>
              <a:rPr lang="en-US" altLang="ja-JP" dirty="0" smtClean="0">
                <a:solidFill>
                  <a:srgbClr val="BFBFBF"/>
                </a:solidFill>
              </a:rPr>
              <a:t>(User)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91283" y="6096095"/>
            <a:ext cx="598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公式</a:t>
            </a:r>
            <a:r>
              <a:rPr lang="ja-JP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dirty="0"/>
              <a:t>https://aws.amazon.com/jp/register-flow</a:t>
            </a:r>
            <a:r>
              <a:rPr lang="en-US" altLang="ja-JP" dirty="0" smtClean="0"/>
              <a:t>/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5311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 </a:t>
            </a:r>
            <a:r>
              <a:rPr lang="en-US" altLang="ja-JP" dirty="0" smtClean="0"/>
              <a:t>IAM</a:t>
            </a:r>
            <a:r>
              <a:rPr lang="ja-JP" altLang="en-US" dirty="0" smtClean="0"/>
              <a:t>ユーザー作成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1494253"/>
            <a:ext cx="8922376" cy="4915628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altLang="ja-JP" dirty="0" smtClean="0"/>
              <a:t>IAM</a:t>
            </a:r>
            <a:r>
              <a:rPr lang="ja-JP" altLang="en-US" dirty="0" smtClean="0"/>
              <a:t>ユーザーを作る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sz="1600" dirty="0"/>
              <a:t>	</a:t>
            </a:r>
            <a:r>
              <a:rPr lang="en-US" altLang="ja-JP" sz="1600" dirty="0" smtClean="0"/>
              <a:t>AWS</a:t>
            </a:r>
            <a:r>
              <a:rPr lang="ja-JP" altLang="en-US" sz="1600" dirty="0" smtClean="0"/>
              <a:t>の管理コンソールにログインできるユーザーを作成する。</a:t>
            </a:r>
            <a:endParaRPr lang="en-US" altLang="ja-JP" sz="1600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IAM</a:t>
            </a:r>
            <a:r>
              <a:rPr lang="ja-JP" altLang="en-US" dirty="0" smtClean="0"/>
              <a:t>ページの「</a:t>
            </a:r>
            <a:r>
              <a:rPr lang="en-US" altLang="ja-JP" dirty="0" smtClean="0"/>
              <a:t>Users</a:t>
            </a:r>
            <a:r>
              <a:rPr lang="ja-JP" altLang="en-US" dirty="0" smtClean="0"/>
              <a:t>」メニューを開く。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新規ユーザーを作成する。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ユーザー名、</a:t>
            </a:r>
            <a:r>
              <a:rPr lang="en-US" altLang="ja-JP" dirty="0" smtClean="0"/>
              <a:t>AWS </a:t>
            </a:r>
            <a:r>
              <a:rPr lang="ja-JP" altLang="en-US" dirty="0" smtClean="0"/>
              <a:t>アクセスタイプ「</a:t>
            </a:r>
            <a:r>
              <a:rPr lang="en-US" altLang="ja-JP" dirty="0" smtClean="0"/>
              <a:t>AWS</a:t>
            </a:r>
            <a:r>
              <a:rPr lang="en-US" altLang="en-US" dirty="0"/>
              <a:t> </a:t>
            </a:r>
            <a:r>
              <a:rPr lang="ja-JP" altLang="en-US" dirty="0" smtClean="0"/>
              <a:t>管理コンソール アクセス」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権限を設定する。</a:t>
            </a:r>
            <a:endParaRPr lang="en-US" altLang="en-US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グループユーザー／既存のユーザーからコピー／権限を選択して付与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タグを追加する。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入力内容を確認して登録する。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AWS</a:t>
            </a:r>
            <a:r>
              <a:rPr lang="ja-JP" altLang="en-US" dirty="0" smtClean="0">
                <a:solidFill>
                  <a:srgbClr val="BFBFBF"/>
                </a:solidFill>
              </a:rPr>
              <a:t>アカウント登録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404040"/>
                </a:solidFill>
              </a:rPr>
              <a:t>AWS IAM (User</a:t>
            </a:r>
            <a:r>
              <a:rPr lang="en-US" altLang="ja-JP" dirty="0" smtClean="0"/>
              <a:t>)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49938" y="610153"/>
            <a:ext cx="8392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kumimoji="1" lang="en-US" altLang="ja-JP" sz="1600" dirty="0" smtClean="0"/>
              <a:t>AWS </a:t>
            </a:r>
            <a:r>
              <a:rPr kumimoji="1" lang="ja-JP" altLang="en-US" sz="1600" dirty="0" smtClean="0"/>
              <a:t>コンソールへのログインを許可するユーザーを追加する</a:t>
            </a:r>
            <a:endParaRPr kumimoji="1" lang="en-US" altLang="ja-JP" sz="1600" dirty="0" smtClean="0"/>
          </a:p>
          <a:p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（環境構築・保守を行うエンジニア、システムを運用するシステム管理者が該当する）</a:t>
            </a:r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480489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プレゼンテーション1" id="{E6564793-4896-4E0C-8801-A9230543B816}" vid="{FD5737D2-78B0-4D47-8894-10CDEF9A2F6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パワーポイント_テンプレート</Template>
  <TotalTime>8272</TotalTime>
  <Words>3415</Words>
  <Application>Microsoft Macintosh PowerPoint</Application>
  <PresentationFormat>ユーザー設定</PresentationFormat>
  <Paragraphs>1157</Paragraphs>
  <Slides>44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45" baseType="lpstr">
      <vt:lpstr>ウィスプ</vt:lpstr>
      <vt:lpstr>PowerPoint プレゼンテーション</vt:lpstr>
      <vt:lpstr>改訂履歴</vt:lpstr>
      <vt:lpstr>目次</vt:lpstr>
      <vt:lpstr>I. インフラ構成図</vt:lpstr>
      <vt:lpstr>1. インフラ構成図</vt:lpstr>
      <vt:lpstr>II. アカウント準備</vt:lpstr>
      <vt:lpstr>AWSアカウント登録</vt:lpstr>
      <vt:lpstr>AWSアカウント登録</vt:lpstr>
      <vt:lpstr>AWS IAMユーザー作成</vt:lpstr>
      <vt:lpstr>III. 構築手順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API デプロイ</vt:lpstr>
      <vt:lpstr>API デプロイ</vt:lpstr>
      <vt:lpstr>CMS デプロイ</vt:lpstr>
      <vt:lpstr>Vuforiaでの認識画像の作成</vt:lpstr>
      <vt:lpstr>Vuforiaでの認識画像の作成</vt:lpstr>
      <vt:lpstr>IV. パラメータ一覧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</vt:vector>
  </TitlesOfParts>
  <Company>株式会社ウエトマエ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株式会社Ms 御中 卒アルAR プラットフォーム構築 見積仕様書 No. 019-001-0001-00</dc:title>
  <dc:creator>山口 亮太</dc:creator>
  <cp:lastModifiedBy>Tomohiro Ishiguro</cp:lastModifiedBy>
  <cp:revision>477</cp:revision>
  <dcterms:created xsi:type="dcterms:W3CDTF">2019-08-31T11:57:52Z</dcterms:created>
  <dcterms:modified xsi:type="dcterms:W3CDTF">2020-07-23T06:32:42Z</dcterms:modified>
</cp:coreProperties>
</file>