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77" r:id="rId2"/>
    <p:sldId id="285" r:id="rId3"/>
    <p:sldId id="28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2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1928"/>
    <a:srgbClr val="00A0E7"/>
    <a:srgbClr val="0066FF"/>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00" d="100"/>
          <a:sy n="100" d="100"/>
        </p:scale>
        <p:origin x="392" y="160"/>
      </p:cViewPr>
      <p:guideLst>
        <p:guide orient="horz" pos="618"/>
        <p:guide pos="24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444-3DC1-4369-B2A8-A46D63EF03AF}" type="datetimeFigureOut">
              <a:rPr kumimoji="1" lang="ja-JP" altLang="en-US" smtClean="0"/>
              <a:t>2020/10/27</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DA1DB-F4DE-4721-B9C7-644687E211D9}" type="slidenum">
              <a:rPr kumimoji="1" lang="ja-JP" altLang="en-US" smtClean="0"/>
              <a:t>‹#›</a:t>
            </a:fld>
            <a:endParaRPr kumimoji="1" lang="ja-JP" altLang="en-US" dirty="0"/>
          </a:p>
        </p:txBody>
      </p:sp>
    </p:spTree>
    <p:extLst>
      <p:ext uri="{BB962C8B-B14F-4D97-AF65-F5344CB8AC3E}">
        <p14:creationId xmlns:p14="http://schemas.microsoft.com/office/powerpoint/2010/main" val="2262572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70376" y="1489364"/>
            <a:ext cx="8915399" cy="2262781"/>
          </a:xfrm>
          <a:prstGeom prst="rect">
            <a:avLst/>
          </a:prstGeo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70376" y="3752144"/>
            <a:ext cx="8915399" cy="588948"/>
          </a:xfrm>
          <a:prstGeom prst="rect">
            <a:avLst/>
          </a:prstGeo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6657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Freeform 11"/>
          <p:cNvSpPr/>
          <p:nvPr/>
        </p:nvSpPr>
        <p:spPr bwMode="auto">
          <a:xfrm flipV="1">
            <a:off x="0" y="-3"/>
            <a:ext cx="1138843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0A0E7"/>
          </a:solidFill>
          <a:ln>
            <a:noFill/>
          </a:ln>
        </p:spPr>
      </p:sp>
      <p:sp>
        <p:nvSpPr>
          <p:cNvPr id="2" name="Title 1"/>
          <p:cNvSpPr>
            <a:spLocks noGrp="1"/>
          </p:cNvSpPr>
          <p:nvPr>
            <p:ph type="title"/>
          </p:nvPr>
        </p:nvSpPr>
        <p:spPr>
          <a:xfrm>
            <a:off x="193964" y="41560"/>
            <a:ext cx="9439563" cy="424169"/>
          </a:xfrm>
          <a:prstGeom prst="rect">
            <a:avLst/>
          </a:prstGeom>
        </p:spPr>
        <p:txBody>
          <a:bodyPr>
            <a:noAutofit/>
          </a:bodyPr>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75149" y="548856"/>
            <a:ext cx="11753029" cy="5861025"/>
          </a:xfrm>
          <a:prstGeom prst="rect">
            <a:avLst/>
          </a:prstGeom>
        </p:spPr>
        <p:txBody>
          <a:bodyPr/>
          <a:lstStyle>
            <a:lvl1pPr marL="342900" indent="-342900">
              <a:buClr>
                <a:srgbClr val="00A0E7"/>
              </a:buClr>
              <a:buFont typeface="Wingdings" panose="05000000000000000000" pitchFamily="2" charset="2"/>
              <a:buChar char="Ø"/>
              <a:defRPr/>
            </a:lvl1pPr>
            <a:lvl2pPr marL="800100" indent="-342900">
              <a:buClr>
                <a:srgbClr val="00A0E7"/>
              </a:buClr>
              <a:buFont typeface="Wingdings" panose="05000000000000000000" pitchFamily="2" charset="2"/>
              <a:buChar char="Ø"/>
              <a:defRPr/>
            </a:lvl2pPr>
            <a:lvl3pPr marL="1257300" indent="-342900">
              <a:buClr>
                <a:srgbClr val="00A0E7"/>
              </a:buClr>
              <a:buFont typeface="Wingdings" panose="05000000000000000000" pitchFamily="2" charset="2"/>
              <a:buChar char="Ø"/>
              <a:defRPr/>
            </a:lvl3pPr>
            <a:lvl4pPr marL="1600200" indent="-228600">
              <a:buClr>
                <a:srgbClr val="00A0E7"/>
              </a:buClr>
              <a:buFont typeface="Wingdings" panose="05000000000000000000" pitchFamily="2" charset="2"/>
              <a:buChar char="Ø"/>
              <a:defRPr/>
            </a:lvl4pPr>
            <a:lvl5pPr marL="2057400" indent="-228600">
              <a:buClr>
                <a:srgbClr val="00A0E7"/>
              </a:buClr>
              <a:buFont typeface="Wingdings" panose="05000000000000000000" pitchFamily="2" charset="2"/>
              <a:buChar char="Ø"/>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12"/>
          </p:nvPr>
        </p:nvSpPr>
        <p:spPr>
          <a:xfrm>
            <a:off x="11248411" y="6525338"/>
            <a:ext cx="779767" cy="263389"/>
          </a:xfrm>
          <a:prstGeom prst="rect">
            <a:avLst/>
          </a:prstGeom>
        </p:spPr>
        <p:txBody>
          <a:bodyPr/>
          <a:lstStyle>
            <a:lvl1pPr algn="r">
              <a:defRPr sz="1400"/>
            </a:lvl1pPr>
          </a:lstStyle>
          <a:p>
            <a:fld id="{FC7FC04C-4975-46EC-A609-F7DE0D5B1B51}" type="slidenum">
              <a:rPr kumimoji="1" lang="ja-JP" altLang="en-US" smtClean="0"/>
              <a:pPr/>
              <a:t>‹#›</a:t>
            </a:fld>
            <a:endParaRPr kumimoji="1" lang="ja-JP" altLang="en-US" dirty="0"/>
          </a:p>
        </p:txBody>
      </p:sp>
    </p:spTree>
    <p:extLst>
      <p:ext uri="{BB962C8B-B14F-4D97-AF65-F5344CB8AC3E}">
        <p14:creationId xmlns:p14="http://schemas.microsoft.com/office/powerpoint/2010/main" val="4040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72485" y="1960200"/>
            <a:ext cx="8915399" cy="1468800"/>
          </a:xfrm>
          <a:prstGeom prst="rect">
            <a:avLst/>
          </a:prstGeo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72485" y="343157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Tree>
    <p:extLst>
      <p:ext uri="{BB962C8B-B14F-4D97-AF65-F5344CB8AC3E}">
        <p14:creationId xmlns:p14="http://schemas.microsoft.com/office/powerpoint/2010/main" val="178311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82880" cy="6858000"/>
          </a:xfrm>
          <a:prstGeom prst="rect">
            <a:avLst/>
          </a:prstGeom>
          <a:solidFill>
            <a:srgbClr val="00A0E7"/>
          </a:solidFill>
          <a:ln>
            <a:noFill/>
          </a:ln>
          <a:effectLst/>
        </p:spPr>
        <p:style>
          <a:lnRef idx="1">
            <a:schemeClr val="accent1"/>
          </a:lnRef>
          <a:fillRef idx="3">
            <a:schemeClr val="accent1"/>
          </a:fillRef>
          <a:effectRef idx="2">
            <a:schemeClr val="accent1"/>
          </a:effectRef>
          <a:fontRef idx="minor">
            <a:schemeClr val="lt1"/>
          </a:fontRef>
        </p:style>
      </p:sp>
      <p:sp>
        <p:nvSpPr>
          <p:cNvPr id="39" name="テキスト ボックス 38">
            <a:extLst>
              <a:ext uri="{FF2B5EF4-FFF2-40B4-BE49-F238E27FC236}">
                <a16:creationId xmlns:a16="http://schemas.microsoft.com/office/drawing/2014/main" id="{09B1180D-AEEF-4A49-9AD0-F593D895B80A}"/>
              </a:ext>
            </a:extLst>
          </p:cNvPr>
          <p:cNvSpPr txBox="1"/>
          <p:nvPr userDrawn="1"/>
        </p:nvSpPr>
        <p:spPr>
          <a:xfrm>
            <a:off x="182880" y="6596390"/>
            <a:ext cx="950901" cy="261610"/>
          </a:xfrm>
          <a:prstGeom prst="rect">
            <a:avLst/>
          </a:prstGeom>
          <a:noFill/>
        </p:spPr>
        <p:txBody>
          <a:bodyPr wrap="none" rtlCol="0">
            <a:spAutoFit/>
          </a:bodyPr>
          <a:lstStyle/>
          <a:p>
            <a:r>
              <a:rPr kumimoji="1" lang="en-US" altLang="ja-JP" sz="1100" dirty="0">
                <a:solidFill>
                  <a:srgbClr val="00A0E7"/>
                </a:solidFill>
              </a:rPr>
              <a:t>© Ms</a:t>
            </a:r>
            <a:r>
              <a:rPr kumimoji="1" lang="ja-JP" altLang="en-US" sz="1100" dirty="0">
                <a:solidFill>
                  <a:srgbClr val="00A0E7"/>
                </a:solidFill>
              </a:rPr>
              <a:t> </a:t>
            </a:r>
            <a:r>
              <a:rPr kumimoji="1" lang="en-US" altLang="ja-JP" sz="1100" dirty="0">
                <a:solidFill>
                  <a:srgbClr val="00A0E7"/>
                </a:solidFill>
              </a:rPr>
              <a:t>2019</a:t>
            </a:r>
            <a:r>
              <a:rPr kumimoji="1" lang="ja-JP" altLang="en-US" sz="1100" dirty="0">
                <a:solidFill>
                  <a:srgbClr val="00A0E7"/>
                </a:solidFill>
              </a:rPr>
              <a:t> </a:t>
            </a:r>
            <a:r>
              <a:rPr kumimoji="1" lang="en-US" altLang="ja-JP" sz="1100" dirty="0">
                <a:solidFill>
                  <a:srgbClr val="00A0E7"/>
                </a:solidFill>
              </a:rPr>
              <a:t>-</a:t>
            </a:r>
          </a:p>
        </p:txBody>
      </p:sp>
    </p:spTree>
    <p:extLst>
      <p:ext uri="{BB962C8B-B14F-4D97-AF65-F5344CB8AC3E}">
        <p14:creationId xmlns:p14="http://schemas.microsoft.com/office/powerpoint/2010/main" val="466267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sv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jp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8033C-016D-4F81-9A9E-15F1287F4AAD}"/>
              </a:ext>
            </a:extLst>
          </p:cNvPr>
          <p:cNvSpPr>
            <a:spLocks noGrp="1"/>
          </p:cNvSpPr>
          <p:nvPr>
            <p:ph type="ctrTitle"/>
          </p:nvPr>
        </p:nvSpPr>
        <p:spPr>
          <a:xfrm>
            <a:off x="2713333" y="2628825"/>
            <a:ext cx="6765334" cy="800175"/>
          </a:xfrm>
        </p:spPr>
        <p:txBody>
          <a:bodyPr>
            <a:normAutofit fontScale="90000"/>
          </a:bodyPr>
          <a:lstStyle/>
          <a:p>
            <a:r>
              <a:rPr kumimoji="1" lang="ja-JP" altLang="en-US" sz="4400" dirty="0">
                <a:latin typeface="+mj-ea"/>
              </a:rPr>
              <a:t>卒</a:t>
            </a:r>
            <a:r>
              <a:rPr kumimoji="1" lang="en-US" altLang="ja-JP" sz="4400" dirty="0">
                <a:latin typeface="+mj-ea"/>
              </a:rPr>
              <a:t>ARu </a:t>
            </a:r>
            <a:r>
              <a:rPr kumimoji="1" lang="ja-JP" altLang="en-US" sz="4400" dirty="0">
                <a:latin typeface="+mj-ea"/>
              </a:rPr>
              <a:t>説明資料</a:t>
            </a:r>
            <a:br>
              <a:rPr kumimoji="1" lang="en-US" altLang="ja-JP" dirty="0">
                <a:latin typeface="+mj-ea"/>
              </a:rPr>
            </a:br>
            <a:r>
              <a:rPr kumimoji="1" lang="ja-JP" altLang="en-US" dirty="0">
                <a:latin typeface="+mj-ea"/>
              </a:rPr>
              <a:t>セキュリティについて</a:t>
            </a:r>
          </a:p>
        </p:txBody>
      </p:sp>
      <p:sp>
        <p:nvSpPr>
          <p:cNvPr id="3" name="字幕 2">
            <a:extLst>
              <a:ext uri="{FF2B5EF4-FFF2-40B4-BE49-F238E27FC236}">
                <a16:creationId xmlns:a16="http://schemas.microsoft.com/office/drawing/2014/main" id="{48A09C83-F953-482E-B407-F9654BABDE26}"/>
              </a:ext>
            </a:extLst>
          </p:cNvPr>
          <p:cNvSpPr>
            <a:spLocks noGrp="1"/>
          </p:cNvSpPr>
          <p:nvPr>
            <p:ph type="subTitle" idx="1"/>
          </p:nvPr>
        </p:nvSpPr>
        <p:spPr>
          <a:xfrm>
            <a:off x="3046516" y="3634613"/>
            <a:ext cx="5839700" cy="450725"/>
          </a:xfrm>
        </p:spPr>
        <p:txBody>
          <a:bodyPr/>
          <a:lstStyle/>
          <a:p>
            <a:pPr algn="ctr"/>
            <a:r>
              <a:rPr kumimoji="1" lang="en-US" altLang="ja-JP" dirty="0">
                <a:latin typeface="+mj-ea"/>
                <a:ea typeface="+mj-ea"/>
              </a:rPr>
              <a:t>Ver1.01   Date 2020/09/09</a:t>
            </a:r>
            <a:endParaRPr lang="en-US" altLang="ja-JP" dirty="0">
              <a:latin typeface="+mj-ea"/>
              <a:ea typeface="+mj-ea"/>
            </a:endParaRPr>
          </a:p>
        </p:txBody>
      </p:sp>
      <p:sp>
        <p:nvSpPr>
          <p:cNvPr id="4" name="テキスト ボックス 3">
            <a:extLst>
              <a:ext uri="{FF2B5EF4-FFF2-40B4-BE49-F238E27FC236}">
                <a16:creationId xmlns:a16="http://schemas.microsoft.com/office/drawing/2014/main" id="{D4FFB8BF-38EA-436C-B314-96090A34F757}"/>
              </a:ext>
            </a:extLst>
          </p:cNvPr>
          <p:cNvSpPr txBox="1"/>
          <p:nvPr/>
        </p:nvSpPr>
        <p:spPr>
          <a:xfrm>
            <a:off x="5186399" y="4522271"/>
            <a:ext cx="2205698" cy="523220"/>
          </a:xfrm>
          <a:prstGeom prst="rect">
            <a:avLst/>
          </a:prstGeom>
          <a:noFill/>
        </p:spPr>
        <p:txBody>
          <a:bodyPr wrap="square" rtlCol="0">
            <a:spAutoFit/>
          </a:bodyPr>
          <a:lstStyle/>
          <a:p>
            <a:r>
              <a:rPr kumimoji="1" lang="ja-JP" altLang="en-US" sz="2800" dirty="0">
                <a:latin typeface="+mj-ea"/>
                <a:ea typeface="+mj-ea"/>
              </a:rPr>
              <a:t>株式会社 </a:t>
            </a:r>
            <a:r>
              <a:rPr kumimoji="1" lang="en-US" altLang="ja-JP" sz="2800" dirty="0">
                <a:latin typeface="+mj-ea"/>
                <a:ea typeface="+mj-ea"/>
              </a:rPr>
              <a:t>Ms</a:t>
            </a:r>
            <a:endParaRPr kumimoji="1" lang="ja-JP" altLang="en-US" sz="2800" dirty="0">
              <a:latin typeface="+mj-ea"/>
              <a:ea typeface="+mj-ea"/>
            </a:endParaRPr>
          </a:p>
        </p:txBody>
      </p:sp>
    </p:spTree>
    <p:extLst>
      <p:ext uri="{BB962C8B-B14F-4D97-AF65-F5344CB8AC3E}">
        <p14:creationId xmlns:p14="http://schemas.microsoft.com/office/powerpoint/2010/main" val="37451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31FC3-AB29-492B-AE6D-8CB0EBD6035D}"/>
              </a:ext>
            </a:extLst>
          </p:cNvPr>
          <p:cNvSpPr>
            <a:spLocks noGrp="1"/>
          </p:cNvSpPr>
          <p:nvPr>
            <p:ph type="title"/>
          </p:nvPr>
        </p:nvSpPr>
        <p:spPr/>
        <p:txBody>
          <a:bodyPr/>
          <a:lstStyle/>
          <a:p>
            <a:r>
              <a:rPr kumimoji="1" lang="ja-JP" altLang="en-US" dirty="0">
                <a:latin typeface="+mn-ea"/>
                <a:ea typeface="+mn-ea"/>
              </a:rPr>
              <a:t>改訂履歴</a:t>
            </a:r>
          </a:p>
        </p:txBody>
      </p:sp>
      <p:sp>
        <p:nvSpPr>
          <p:cNvPr id="4" name="スライド番号プレースホルダー 3">
            <a:extLst>
              <a:ext uri="{FF2B5EF4-FFF2-40B4-BE49-F238E27FC236}">
                <a16:creationId xmlns:a16="http://schemas.microsoft.com/office/drawing/2014/main" id="{5A8CD54E-7EDD-451D-9C7A-85E4A20CEBF0}"/>
              </a:ext>
            </a:extLst>
          </p:cNvPr>
          <p:cNvSpPr>
            <a:spLocks noGrp="1"/>
          </p:cNvSpPr>
          <p:nvPr>
            <p:ph type="sldNum" sz="quarter" idx="12"/>
          </p:nvPr>
        </p:nvSpPr>
        <p:spPr/>
        <p:txBody>
          <a:bodyPr/>
          <a:lstStyle/>
          <a:p>
            <a:fld id="{FC7FC04C-4975-46EC-A609-F7DE0D5B1B51}" type="slidenum">
              <a:rPr kumimoji="1" lang="ja-JP" altLang="en-US" smtClean="0">
                <a:latin typeface="+mn-ea"/>
              </a:rPr>
              <a:pPr/>
              <a:t>2</a:t>
            </a:fld>
            <a:endParaRPr kumimoji="1" lang="ja-JP" altLang="en-US" dirty="0">
              <a:latin typeface="+mn-ea"/>
            </a:endParaRPr>
          </a:p>
        </p:txBody>
      </p:sp>
      <p:graphicFrame>
        <p:nvGraphicFramePr>
          <p:cNvPr id="5" name="表 4">
            <a:extLst>
              <a:ext uri="{FF2B5EF4-FFF2-40B4-BE49-F238E27FC236}">
                <a16:creationId xmlns:a16="http://schemas.microsoft.com/office/drawing/2014/main" id="{9CC6374B-4142-4113-B041-850E8ED0401A}"/>
              </a:ext>
            </a:extLst>
          </p:cNvPr>
          <p:cNvGraphicFramePr>
            <a:graphicFrameLocks noGrp="1"/>
          </p:cNvGraphicFramePr>
          <p:nvPr>
            <p:extLst>
              <p:ext uri="{D42A27DB-BD31-4B8C-83A1-F6EECF244321}">
                <p14:modId xmlns:p14="http://schemas.microsoft.com/office/powerpoint/2010/main" val="2167043538"/>
              </p:ext>
            </p:extLst>
          </p:nvPr>
        </p:nvGraphicFramePr>
        <p:xfrm>
          <a:off x="438869" y="813934"/>
          <a:ext cx="10618771" cy="1112520"/>
        </p:xfrm>
        <a:graphic>
          <a:graphicData uri="http://schemas.openxmlformats.org/drawingml/2006/table">
            <a:tbl>
              <a:tblPr firstRow="1" bandRow="1">
                <a:tableStyleId>{2A488322-F2BA-4B5B-9748-0D474271808F}</a:tableStyleId>
              </a:tblPr>
              <a:tblGrid>
                <a:gridCol w="654640">
                  <a:extLst>
                    <a:ext uri="{9D8B030D-6E8A-4147-A177-3AD203B41FA5}">
                      <a16:colId xmlns:a16="http://schemas.microsoft.com/office/drawing/2014/main" val="1645166067"/>
                    </a:ext>
                  </a:extLst>
                </a:gridCol>
                <a:gridCol w="1451728">
                  <a:extLst>
                    <a:ext uri="{9D8B030D-6E8A-4147-A177-3AD203B41FA5}">
                      <a16:colId xmlns:a16="http://schemas.microsoft.com/office/drawing/2014/main" val="1224812834"/>
                    </a:ext>
                  </a:extLst>
                </a:gridCol>
                <a:gridCol w="1366887">
                  <a:extLst>
                    <a:ext uri="{9D8B030D-6E8A-4147-A177-3AD203B41FA5}">
                      <a16:colId xmlns:a16="http://schemas.microsoft.com/office/drawing/2014/main" val="773108700"/>
                    </a:ext>
                  </a:extLst>
                </a:gridCol>
                <a:gridCol w="7145516">
                  <a:extLst>
                    <a:ext uri="{9D8B030D-6E8A-4147-A177-3AD203B41FA5}">
                      <a16:colId xmlns:a16="http://schemas.microsoft.com/office/drawing/2014/main" val="1915496336"/>
                    </a:ext>
                  </a:extLst>
                </a:gridCol>
              </a:tblGrid>
              <a:tr h="370840">
                <a:tc>
                  <a:txBody>
                    <a:bodyPr/>
                    <a:lstStyle/>
                    <a:p>
                      <a:r>
                        <a:rPr kumimoji="1" lang="ja-JP" altLang="en-US" dirty="0"/>
                        <a:t>版</a:t>
                      </a:r>
                    </a:p>
                  </a:txBody>
                  <a:tcPr/>
                </a:tc>
                <a:tc>
                  <a:txBody>
                    <a:bodyPr/>
                    <a:lstStyle/>
                    <a:p>
                      <a:r>
                        <a:rPr kumimoji="1" lang="ja-JP" altLang="en-US" dirty="0"/>
                        <a:t>日付</a:t>
                      </a:r>
                    </a:p>
                  </a:txBody>
                  <a:tcPr/>
                </a:tc>
                <a:tc>
                  <a:txBody>
                    <a:bodyPr/>
                    <a:lstStyle/>
                    <a:p>
                      <a:r>
                        <a:rPr kumimoji="1" lang="ja-JP" altLang="en-US" dirty="0"/>
                        <a:t>更新者</a:t>
                      </a:r>
                    </a:p>
                  </a:txBody>
                  <a:tcPr/>
                </a:tc>
                <a:tc>
                  <a:txBody>
                    <a:bodyPr/>
                    <a:lstStyle/>
                    <a:p>
                      <a:r>
                        <a:rPr kumimoji="1" lang="ja-JP" altLang="en-US" dirty="0"/>
                        <a:t>更新内容</a:t>
                      </a:r>
                    </a:p>
                  </a:txBody>
                  <a:tcPr/>
                </a:tc>
                <a:extLst>
                  <a:ext uri="{0D108BD9-81ED-4DB2-BD59-A6C34878D82A}">
                    <a16:rowId xmlns:a16="http://schemas.microsoft.com/office/drawing/2014/main" val="3052914816"/>
                  </a:ext>
                </a:extLst>
              </a:tr>
              <a:tr h="370840">
                <a:tc>
                  <a:txBody>
                    <a:bodyPr/>
                    <a:lstStyle/>
                    <a:p>
                      <a:r>
                        <a:rPr kumimoji="1" lang="en-US" altLang="ja-JP" dirty="0"/>
                        <a:t>1.00</a:t>
                      </a:r>
                      <a:endParaRPr kumimoji="1" lang="ja-JP" altLang="en-US" dirty="0"/>
                    </a:p>
                  </a:txBody>
                  <a:tcPr/>
                </a:tc>
                <a:tc>
                  <a:txBody>
                    <a:bodyPr/>
                    <a:lstStyle/>
                    <a:p>
                      <a:r>
                        <a:rPr kumimoji="1" lang="en-US" altLang="ja-JP" dirty="0"/>
                        <a:t>2019/10/31</a:t>
                      </a:r>
                      <a:endParaRPr kumimoji="1" lang="ja-JP" altLang="en-US" dirty="0"/>
                    </a:p>
                  </a:txBody>
                  <a:tcPr/>
                </a:tc>
                <a:tc>
                  <a:txBody>
                    <a:bodyPr/>
                    <a:lstStyle/>
                    <a:p>
                      <a:r>
                        <a:rPr kumimoji="1" lang="en-US" altLang="ja-JP" dirty="0"/>
                        <a:t>UETOMAE</a:t>
                      </a:r>
                      <a:endParaRPr kumimoji="1" lang="ja-JP" altLang="en-US" dirty="0"/>
                    </a:p>
                  </a:txBody>
                  <a:tcPr/>
                </a:tc>
                <a:tc>
                  <a:txBody>
                    <a:bodyPr/>
                    <a:lstStyle/>
                    <a:p>
                      <a:r>
                        <a:rPr kumimoji="1" lang="ja-JP" altLang="en-US" dirty="0"/>
                        <a:t>新規作成</a:t>
                      </a:r>
                    </a:p>
                  </a:txBody>
                  <a:tcPr/>
                </a:tc>
                <a:extLst>
                  <a:ext uri="{0D108BD9-81ED-4DB2-BD59-A6C34878D82A}">
                    <a16:rowId xmlns:a16="http://schemas.microsoft.com/office/drawing/2014/main" val="2549488193"/>
                  </a:ext>
                </a:extLst>
              </a:tr>
              <a:tr h="370840">
                <a:tc>
                  <a:txBody>
                    <a:bodyPr/>
                    <a:lstStyle/>
                    <a:p>
                      <a:r>
                        <a:rPr kumimoji="1" lang="en-US" altLang="ja-JP" dirty="0"/>
                        <a:t>1.01</a:t>
                      </a:r>
                      <a:endParaRPr kumimoji="1" lang="ja-JP" altLang="en-US" dirty="0"/>
                    </a:p>
                  </a:txBody>
                  <a:tcPr/>
                </a:tc>
                <a:tc>
                  <a:txBody>
                    <a:bodyPr/>
                    <a:lstStyle/>
                    <a:p>
                      <a:r>
                        <a:rPr kumimoji="1" lang="en-US" altLang="ja-JP" dirty="0"/>
                        <a:t>2020/09/09</a:t>
                      </a:r>
                      <a:endParaRPr kumimoji="1" lang="ja-JP" altLang="en-US" dirty="0"/>
                    </a:p>
                  </a:txBody>
                  <a:tcPr/>
                </a:tc>
                <a:tc>
                  <a:txBody>
                    <a:bodyPr/>
                    <a:lstStyle/>
                    <a:p>
                      <a:r>
                        <a:rPr kumimoji="1" lang="en-US" altLang="ja-JP" dirty="0"/>
                        <a:t>UETOMAE</a:t>
                      </a:r>
                      <a:endParaRPr kumimoji="1" lang="ja-JP" altLang="en-US" dirty="0"/>
                    </a:p>
                  </a:txBody>
                  <a:tcPr/>
                </a:tc>
                <a:tc>
                  <a:txBody>
                    <a:bodyPr/>
                    <a:lstStyle/>
                    <a:p>
                      <a:r>
                        <a:rPr kumimoji="1" lang="ja-JP" altLang="en-US" dirty="0"/>
                        <a:t>コンテンツ管理システムに関する事項を追記</a:t>
                      </a:r>
                    </a:p>
                  </a:txBody>
                  <a:tcPr/>
                </a:tc>
                <a:extLst>
                  <a:ext uri="{0D108BD9-81ED-4DB2-BD59-A6C34878D82A}">
                    <a16:rowId xmlns:a16="http://schemas.microsoft.com/office/drawing/2014/main" val="1567731476"/>
                  </a:ext>
                </a:extLst>
              </a:tr>
            </a:tbl>
          </a:graphicData>
        </a:graphic>
      </p:graphicFrame>
    </p:spTree>
    <p:extLst>
      <p:ext uri="{BB962C8B-B14F-4D97-AF65-F5344CB8AC3E}">
        <p14:creationId xmlns:p14="http://schemas.microsoft.com/office/powerpoint/2010/main" val="159943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コンテンツ プレースホルダー 2"/>
          <p:cNvSpPr>
            <a:spLocks noGrp="1"/>
          </p:cNvSpPr>
          <p:nvPr>
            <p:ph idx="1"/>
          </p:nvPr>
        </p:nvSpPr>
        <p:spPr>
          <a:xfrm>
            <a:off x="275149" y="548857"/>
            <a:ext cx="11753029" cy="407008"/>
          </a:xfrm>
        </p:spPr>
        <p:txBody>
          <a:bodyPr/>
          <a:lstStyle/>
          <a:p>
            <a:pPr marL="0" indent="0">
              <a:buNone/>
            </a:pPr>
            <a:r>
              <a:rPr lang="ja-JP" altLang="en-US" sz="1600" dirty="0">
                <a:latin typeface="+mn-ea"/>
              </a:rPr>
              <a:t>卒</a:t>
            </a:r>
            <a:r>
              <a:rPr lang="en-US" altLang="ja-JP" sz="1600" dirty="0">
                <a:latin typeface="+mn-ea"/>
              </a:rPr>
              <a:t>ARu</a:t>
            </a:r>
            <a:r>
              <a:rPr lang="ja-JP" altLang="en-US" sz="1600" dirty="0">
                <a:latin typeface="+mn-ea"/>
              </a:rPr>
              <a:t>では皆様の大切なデータ（画像、動画）をお預かりするために以下のようなセキュリティ対策を行っております。</a:t>
            </a:r>
            <a:endParaRPr lang="en-US" altLang="ja-JP" sz="1600" dirty="0">
              <a:latin typeface="+mn-ea"/>
            </a:endParaRPr>
          </a:p>
          <a:p>
            <a:pPr>
              <a:lnSpc>
                <a:spcPct val="80000"/>
              </a:lnSpc>
            </a:pPr>
            <a:r>
              <a:rPr lang="ja-JP" altLang="en-US" sz="1000" dirty="0">
                <a:latin typeface="+mn-ea"/>
              </a:rPr>
              <a:t>動画、画像へアクセスするための</a:t>
            </a:r>
            <a:r>
              <a:rPr lang="en-US" altLang="ja-JP" sz="1000" dirty="0">
                <a:latin typeface="+mn-ea"/>
              </a:rPr>
              <a:t>URL</a:t>
            </a:r>
            <a:r>
              <a:rPr lang="ja-JP" altLang="en-US" sz="1000" dirty="0">
                <a:latin typeface="+mn-ea"/>
              </a:rPr>
              <a:t>は、サーバープログラムを介してデータベースから取得する必要があります。</a:t>
            </a:r>
            <a:endParaRPr lang="en-US" altLang="ja-JP" sz="1000" dirty="0">
              <a:latin typeface="+mn-ea"/>
            </a:endParaRPr>
          </a:p>
          <a:p>
            <a:pPr>
              <a:lnSpc>
                <a:spcPct val="50000"/>
              </a:lnSpc>
            </a:pPr>
            <a:r>
              <a:rPr lang="ja-JP" altLang="en-US" sz="1000" dirty="0">
                <a:latin typeface="+mn-ea"/>
              </a:rPr>
              <a:t>また、卒</a:t>
            </a:r>
            <a:r>
              <a:rPr lang="en-US" altLang="ja-JP" sz="1000" dirty="0">
                <a:latin typeface="+mn-ea"/>
              </a:rPr>
              <a:t>Aru</a:t>
            </a:r>
            <a:r>
              <a:rPr lang="ja-JP" altLang="en-US" sz="1000" dirty="0">
                <a:latin typeface="+mn-ea"/>
              </a:rPr>
              <a:t>アプリケーション、コンテンツ管理システム</a:t>
            </a:r>
            <a:r>
              <a:rPr lang="en-US" altLang="ja-JP" sz="1000" dirty="0">
                <a:latin typeface="+mn-ea"/>
              </a:rPr>
              <a:t> </a:t>
            </a:r>
            <a:r>
              <a:rPr lang="ja-JP" altLang="en-US" sz="1000" dirty="0">
                <a:latin typeface="+mn-ea"/>
              </a:rPr>
              <a:t>以外の手段で、画像、動画を見ることは出来ない設計にしております。</a:t>
            </a:r>
            <a:endParaRPr lang="en-US" altLang="ja-JP" sz="1000" dirty="0">
              <a:latin typeface="+mn-ea"/>
            </a:endParaRPr>
          </a:p>
          <a:p>
            <a:pPr>
              <a:lnSpc>
                <a:spcPct val="50000"/>
              </a:lnSpc>
            </a:pPr>
            <a:r>
              <a:rPr lang="ja-JP" altLang="en-US" sz="1000" dirty="0">
                <a:latin typeface="+mn-ea"/>
              </a:rPr>
              <a:t>構造をシンプルにすることで大切なデータは堅牢な環境で管理されています。</a:t>
            </a:r>
            <a:endParaRPr lang="en-US" altLang="ja-JP" sz="1000" dirty="0">
              <a:latin typeface="+mn-ea"/>
            </a:endParaRPr>
          </a:p>
        </p:txBody>
      </p:sp>
      <p:grpSp>
        <p:nvGrpSpPr>
          <p:cNvPr id="6" name="図形グループ 5"/>
          <p:cNvGrpSpPr/>
          <p:nvPr/>
        </p:nvGrpSpPr>
        <p:grpSpPr>
          <a:xfrm>
            <a:off x="400302" y="1822156"/>
            <a:ext cx="2251103" cy="4260463"/>
            <a:chOff x="400302" y="2195111"/>
            <a:chExt cx="2251103" cy="3949514"/>
          </a:xfrm>
        </p:grpSpPr>
        <p:sp>
          <p:nvSpPr>
            <p:cNvPr id="112" name="Rectangle 47">
              <a:extLst>
                <a:ext uri="{FF2B5EF4-FFF2-40B4-BE49-F238E27FC236}">
                  <a16:creationId xmlns:a16="http://schemas.microsoft.com/office/drawing/2014/main" id="{F7C6A05A-B131-904E-9DAD-91CFCA42673E}"/>
                </a:ext>
              </a:extLst>
            </p:cNvPr>
            <p:cNvSpPr/>
            <p:nvPr/>
          </p:nvSpPr>
          <p:spPr>
            <a:xfrm>
              <a:off x="511852" y="2306630"/>
              <a:ext cx="2139553" cy="3837995"/>
            </a:xfrm>
            <a:prstGeom prst="rect">
              <a:avLst/>
            </a:prstGeom>
            <a:solidFill>
              <a:schemeClr val="bg1">
                <a:lumMod val="85000"/>
              </a:schemeClr>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latin typeface="+mn-ea"/>
              </a:endParaRPr>
            </a:p>
          </p:txBody>
        </p:sp>
        <p:sp>
          <p:nvSpPr>
            <p:cNvPr id="111" name="Rectangle 47">
              <a:extLst>
                <a:ext uri="{FF2B5EF4-FFF2-40B4-BE49-F238E27FC236}">
                  <a16:creationId xmlns:a16="http://schemas.microsoft.com/office/drawing/2014/main" id="{F7C6A05A-B131-904E-9DAD-91CFCA42673E}"/>
                </a:ext>
              </a:extLst>
            </p:cNvPr>
            <p:cNvSpPr/>
            <p:nvPr/>
          </p:nvSpPr>
          <p:spPr>
            <a:xfrm>
              <a:off x="456077" y="2250870"/>
              <a:ext cx="2139553" cy="3837995"/>
            </a:xfrm>
            <a:prstGeom prst="rect">
              <a:avLst/>
            </a:prstGeom>
            <a:solidFill>
              <a:schemeClr val="bg1">
                <a:lumMod val="85000"/>
              </a:schemeClr>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latin typeface="+mn-ea"/>
              </a:endParaRPr>
            </a:p>
          </p:txBody>
        </p:sp>
        <p:sp>
          <p:nvSpPr>
            <p:cNvPr id="82" name="Rectangle 47">
              <a:extLst>
                <a:ext uri="{FF2B5EF4-FFF2-40B4-BE49-F238E27FC236}">
                  <a16:creationId xmlns:a16="http://schemas.microsoft.com/office/drawing/2014/main" id="{F7C6A05A-B131-904E-9DAD-91CFCA42673E}"/>
                </a:ext>
              </a:extLst>
            </p:cNvPr>
            <p:cNvSpPr/>
            <p:nvPr/>
          </p:nvSpPr>
          <p:spPr>
            <a:xfrm>
              <a:off x="400302" y="2195111"/>
              <a:ext cx="2139553" cy="3837995"/>
            </a:xfrm>
            <a:prstGeom prst="rect">
              <a:avLst/>
            </a:prstGeom>
            <a:solidFill>
              <a:srgbClr val="FFFFFF"/>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latin typeface="+mn-ea"/>
              </a:endParaRPr>
            </a:p>
          </p:txBody>
        </p:sp>
      </p:grpSp>
      <p:sp>
        <p:nvSpPr>
          <p:cNvPr id="110" name="Rectangle 47">
            <a:extLst>
              <a:ext uri="{FF2B5EF4-FFF2-40B4-BE49-F238E27FC236}">
                <a16:creationId xmlns:a16="http://schemas.microsoft.com/office/drawing/2014/main" id="{F7C6A05A-B131-904E-9DAD-91CFCA42673E}"/>
              </a:ext>
            </a:extLst>
          </p:cNvPr>
          <p:cNvSpPr/>
          <p:nvPr/>
        </p:nvSpPr>
        <p:spPr>
          <a:xfrm>
            <a:off x="469882" y="4464185"/>
            <a:ext cx="2000956" cy="1354298"/>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latin typeface="+mn-ea"/>
            </a:endParaRPr>
          </a:p>
        </p:txBody>
      </p:sp>
      <p:sp>
        <p:nvSpPr>
          <p:cNvPr id="108" name="Rectangle 47">
            <a:extLst>
              <a:ext uri="{FF2B5EF4-FFF2-40B4-BE49-F238E27FC236}">
                <a16:creationId xmlns:a16="http://schemas.microsoft.com/office/drawing/2014/main" id="{F7C6A05A-B131-904E-9DAD-91CFCA42673E}"/>
              </a:ext>
            </a:extLst>
          </p:cNvPr>
          <p:cNvSpPr/>
          <p:nvPr/>
        </p:nvSpPr>
        <p:spPr>
          <a:xfrm>
            <a:off x="469320" y="2228475"/>
            <a:ext cx="2001517" cy="2103894"/>
          </a:xfrm>
          <a:prstGeom prst="rect">
            <a:avLst/>
          </a:prstGeom>
          <a:solidFill>
            <a:schemeClr val="accent6">
              <a:lumMod val="20000"/>
              <a:lumOff val="8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latin typeface="+mn-ea"/>
            </a:endParaRPr>
          </a:p>
        </p:txBody>
      </p:sp>
      <p:sp>
        <p:nvSpPr>
          <p:cNvPr id="102" name="Rectangle 36">
            <a:extLst>
              <a:ext uri="{FF2B5EF4-FFF2-40B4-BE49-F238E27FC236}">
                <a16:creationId xmlns:a16="http://schemas.microsoft.com/office/drawing/2014/main" id="{305B98DC-5AF5-3342-A4B1-F62852BC80FE}"/>
              </a:ext>
            </a:extLst>
          </p:cNvPr>
          <p:cNvSpPr/>
          <p:nvPr/>
        </p:nvSpPr>
        <p:spPr>
          <a:xfrm>
            <a:off x="7104140" y="1700873"/>
            <a:ext cx="4544412" cy="4466417"/>
          </a:xfrm>
          <a:prstGeom prst="rect">
            <a:avLst/>
          </a:prstGeom>
          <a:solidFill>
            <a:srgbClr val="E1EEE9"/>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00A0E7"/>
              </a:solidFill>
              <a:latin typeface="+mn-ea"/>
            </a:endParaRPr>
          </a:p>
        </p:txBody>
      </p:sp>
      <p:sp>
        <p:nvSpPr>
          <p:cNvPr id="2" name="タイトル 1">
            <a:extLst>
              <a:ext uri="{FF2B5EF4-FFF2-40B4-BE49-F238E27FC236}">
                <a16:creationId xmlns:a16="http://schemas.microsoft.com/office/drawing/2014/main" id="{1A3C72B1-DD7E-4C64-B1AC-556F59194061}"/>
              </a:ext>
            </a:extLst>
          </p:cNvPr>
          <p:cNvSpPr>
            <a:spLocks noGrp="1"/>
          </p:cNvSpPr>
          <p:nvPr>
            <p:ph type="title"/>
          </p:nvPr>
        </p:nvSpPr>
        <p:spPr/>
        <p:txBody>
          <a:bodyPr>
            <a:normAutofit fontScale="90000"/>
          </a:bodyPr>
          <a:lstStyle/>
          <a:p>
            <a:r>
              <a:rPr lang="en-US" altLang="ja-JP" dirty="0">
                <a:latin typeface="+mn-ea"/>
                <a:ea typeface="+mn-ea"/>
              </a:rPr>
              <a:t>1</a:t>
            </a:r>
            <a:r>
              <a:rPr kumimoji="1" lang="en-US" altLang="ja-JP" dirty="0">
                <a:latin typeface="+mn-ea"/>
                <a:ea typeface="+mn-ea"/>
              </a:rPr>
              <a:t>. </a:t>
            </a:r>
            <a:r>
              <a:rPr lang="ja-JP" altLang="en-US" dirty="0">
                <a:latin typeface="+mn-ea"/>
                <a:ea typeface="+mn-ea"/>
              </a:rPr>
              <a:t>セキュリティの説明</a:t>
            </a:r>
            <a:endParaRPr kumimoji="1" lang="ja-JP" altLang="en-US" dirty="0">
              <a:latin typeface="+mn-ea"/>
              <a:ea typeface="+mn-ea"/>
            </a:endParaRPr>
          </a:p>
        </p:txBody>
      </p:sp>
      <p:sp>
        <p:nvSpPr>
          <p:cNvPr id="28" name="Rectangle 47">
            <a:extLst>
              <a:ext uri="{FF2B5EF4-FFF2-40B4-BE49-F238E27FC236}">
                <a16:creationId xmlns:a16="http://schemas.microsoft.com/office/drawing/2014/main" id="{F7C6A05A-B131-904E-9DAD-91CFCA42673E}"/>
              </a:ext>
            </a:extLst>
          </p:cNvPr>
          <p:cNvSpPr/>
          <p:nvPr/>
        </p:nvSpPr>
        <p:spPr>
          <a:xfrm>
            <a:off x="2906534" y="1621921"/>
            <a:ext cx="8889942" cy="4663215"/>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chemeClr val="tx1"/>
                </a:solidFill>
                <a:latin typeface="+mn-ea"/>
              </a:rPr>
              <a:t>AWS Cloud</a:t>
            </a:r>
          </a:p>
        </p:txBody>
      </p:sp>
      <p:pic>
        <p:nvPicPr>
          <p:cNvPr id="34" name="Graphic 50">
            <a:extLst>
              <a:ext uri="{FF2B5EF4-FFF2-40B4-BE49-F238E27FC236}">
                <a16:creationId xmlns:a16="http://schemas.microsoft.com/office/drawing/2014/main" id="{90480268-FA8A-6D4B-8724-6B01F65849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6534" y="1621922"/>
            <a:ext cx="330200" cy="330200"/>
          </a:xfrm>
          <a:prstGeom prst="rect">
            <a:avLst/>
          </a:prstGeom>
        </p:spPr>
      </p:pic>
      <p:cxnSp>
        <p:nvCxnSpPr>
          <p:cNvPr id="59" name="直線矢印コネクタ 58"/>
          <p:cNvCxnSpPr>
            <a:stCxn id="89" idx="3"/>
            <a:endCxn id="52" idx="1"/>
          </p:cNvCxnSpPr>
          <p:nvPr/>
        </p:nvCxnSpPr>
        <p:spPr>
          <a:xfrm flipV="1">
            <a:off x="3744860" y="2394839"/>
            <a:ext cx="7080618" cy="9927"/>
          </a:xfrm>
          <a:prstGeom prst="straightConnector1">
            <a:avLst/>
          </a:prstGeom>
          <a:ln>
            <a:solidFill>
              <a:srgbClr val="3366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5" name="直線コネクタ 64"/>
          <p:cNvCxnSpPr>
            <a:stCxn id="152" idx="3"/>
            <a:endCxn id="89" idx="1"/>
          </p:cNvCxnSpPr>
          <p:nvPr/>
        </p:nvCxnSpPr>
        <p:spPr>
          <a:xfrm flipV="1">
            <a:off x="1274198" y="2404766"/>
            <a:ext cx="1953043" cy="998193"/>
          </a:xfrm>
          <a:prstGeom prst="line">
            <a:avLst/>
          </a:prstGeom>
          <a:ln>
            <a:solidFill>
              <a:srgbClr val="3366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72" name="直線コネクタ 71"/>
          <p:cNvCxnSpPr>
            <a:stCxn id="204" idx="0"/>
            <a:endCxn id="51" idx="2"/>
          </p:cNvCxnSpPr>
          <p:nvPr/>
        </p:nvCxnSpPr>
        <p:spPr>
          <a:xfrm flipV="1">
            <a:off x="11073729" y="3068484"/>
            <a:ext cx="10558" cy="1635876"/>
          </a:xfrm>
          <a:prstGeom prst="line">
            <a:avLst/>
          </a:prstGeom>
          <a:ln>
            <a:solidFill>
              <a:srgbClr val="D91A29"/>
            </a:solidFill>
          </a:ln>
        </p:spPr>
        <p:style>
          <a:lnRef idx="2">
            <a:schemeClr val="accent1"/>
          </a:lnRef>
          <a:fillRef idx="0">
            <a:schemeClr val="accent1"/>
          </a:fillRef>
          <a:effectRef idx="1">
            <a:schemeClr val="accent1"/>
          </a:effectRef>
          <a:fontRef idx="minor">
            <a:schemeClr val="tx1"/>
          </a:fontRef>
        </p:style>
      </p:cxnSp>
      <p:sp>
        <p:nvSpPr>
          <p:cNvPr id="81" name="スライド番号プレースホルダー 3"/>
          <p:cNvSpPr>
            <a:spLocks noGrp="1"/>
          </p:cNvSpPr>
          <p:nvPr>
            <p:ph type="sldNum" sz="quarter" idx="12"/>
          </p:nvPr>
        </p:nvSpPr>
        <p:spPr>
          <a:xfrm>
            <a:off x="11248411" y="6525338"/>
            <a:ext cx="779767" cy="263389"/>
          </a:xfrm>
        </p:spPr>
        <p:txBody>
          <a:bodyPr/>
          <a:lstStyle/>
          <a:p>
            <a:fld id="{FC7FC04C-4975-46EC-A609-F7DE0D5B1B51}" type="slidenum">
              <a:rPr kumimoji="1" lang="ja-JP" altLang="en-US" smtClean="0">
                <a:latin typeface="+mn-ea"/>
              </a:rPr>
              <a:pPr/>
              <a:t>3</a:t>
            </a:fld>
            <a:endParaRPr kumimoji="1" lang="ja-JP" altLang="en-US" dirty="0">
              <a:latin typeface="+mn-ea"/>
            </a:endParaRPr>
          </a:p>
        </p:txBody>
      </p:sp>
      <p:sp>
        <p:nvSpPr>
          <p:cNvPr id="83" name="テキスト ボックス 82"/>
          <p:cNvSpPr txBox="1"/>
          <p:nvPr/>
        </p:nvSpPr>
        <p:spPr>
          <a:xfrm>
            <a:off x="441714" y="4518489"/>
            <a:ext cx="1261884" cy="276999"/>
          </a:xfrm>
          <a:prstGeom prst="rect">
            <a:avLst/>
          </a:prstGeom>
          <a:noFill/>
        </p:spPr>
        <p:txBody>
          <a:bodyPr wrap="none" rtlCol="0">
            <a:spAutoFit/>
          </a:bodyPr>
          <a:lstStyle/>
          <a:p>
            <a:r>
              <a:rPr kumimoji="1" lang="ja-JP" altLang="en-US" sz="1200" dirty="0">
                <a:latin typeface="+mn-ea"/>
              </a:rPr>
              <a:t>学校・運用会社</a:t>
            </a:r>
            <a:endParaRPr kumimoji="1" lang="en-US" altLang="ja-JP" sz="1200" dirty="0">
              <a:latin typeface="+mn-ea"/>
            </a:endParaRPr>
          </a:p>
        </p:txBody>
      </p:sp>
      <p:sp>
        <p:nvSpPr>
          <p:cNvPr id="113" name="テキスト ボックス 112"/>
          <p:cNvSpPr txBox="1"/>
          <p:nvPr/>
        </p:nvSpPr>
        <p:spPr>
          <a:xfrm>
            <a:off x="410934" y="1867627"/>
            <a:ext cx="954107" cy="276999"/>
          </a:xfrm>
          <a:prstGeom prst="rect">
            <a:avLst/>
          </a:prstGeom>
          <a:noFill/>
        </p:spPr>
        <p:txBody>
          <a:bodyPr wrap="none" rtlCol="0">
            <a:spAutoFit/>
          </a:bodyPr>
          <a:lstStyle/>
          <a:p>
            <a:r>
              <a:rPr kumimoji="1" lang="ja-JP" altLang="en-US" sz="1200" dirty="0">
                <a:latin typeface="+mn-ea"/>
              </a:rPr>
              <a:t>学校関係者</a:t>
            </a:r>
          </a:p>
        </p:txBody>
      </p:sp>
      <p:cxnSp>
        <p:nvCxnSpPr>
          <p:cNvPr id="94" name="直線矢印コネクタ 93"/>
          <p:cNvCxnSpPr/>
          <p:nvPr/>
        </p:nvCxnSpPr>
        <p:spPr>
          <a:xfrm>
            <a:off x="2060491" y="5123216"/>
            <a:ext cx="5515262" cy="0"/>
          </a:xfrm>
          <a:prstGeom prst="straightConnector1">
            <a:avLst/>
          </a:prstGeom>
          <a:ln>
            <a:solidFill>
              <a:srgbClr val="D91A29"/>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79" name="テキスト ボックス 78"/>
          <p:cNvSpPr txBox="1"/>
          <p:nvPr/>
        </p:nvSpPr>
        <p:spPr>
          <a:xfrm>
            <a:off x="462966" y="4796451"/>
            <a:ext cx="380232" cy="276999"/>
          </a:xfrm>
          <a:prstGeom prst="rect">
            <a:avLst/>
          </a:prstGeom>
          <a:noFill/>
        </p:spPr>
        <p:txBody>
          <a:bodyPr wrap="none" rtlCol="0">
            <a:spAutoFit/>
          </a:bodyPr>
          <a:lstStyle/>
          <a:p>
            <a:r>
              <a:rPr kumimoji="1" lang="en-US" altLang="ja-JP" sz="1200" dirty="0">
                <a:solidFill>
                  <a:schemeClr val="tx1">
                    <a:lumMod val="50000"/>
                    <a:lumOff val="50000"/>
                  </a:schemeClr>
                </a:solidFill>
                <a:latin typeface="+mn-ea"/>
              </a:rPr>
              <a:t>PC</a:t>
            </a:r>
            <a:endParaRPr kumimoji="1" lang="ja-JP" altLang="en-US" sz="1200" dirty="0">
              <a:solidFill>
                <a:schemeClr val="tx1">
                  <a:lumMod val="50000"/>
                  <a:lumOff val="50000"/>
                </a:schemeClr>
              </a:solidFill>
              <a:latin typeface="+mn-ea"/>
            </a:endParaRPr>
          </a:p>
        </p:txBody>
      </p:sp>
      <p:cxnSp>
        <p:nvCxnSpPr>
          <p:cNvPr id="116" name="直線矢印コネクタ 115"/>
          <p:cNvCxnSpPr>
            <a:endCxn id="107" idx="1"/>
          </p:cNvCxnSpPr>
          <p:nvPr/>
        </p:nvCxnSpPr>
        <p:spPr>
          <a:xfrm>
            <a:off x="8103998" y="5145955"/>
            <a:ext cx="299049" cy="170160"/>
          </a:xfrm>
          <a:prstGeom prst="straightConnector1">
            <a:avLst/>
          </a:prstGeom>
          <a:ln>
            <a:solidFill>
              <a:srgbClr val="D91A29"/>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17" name="直線矢印コネクタ 116"/>
          <p:cNvCxnSpPr>
            <a:stCxn id="200" idx="1"/>
            <a:endCxn id="56" idx="2"/>
          </p:cNvCxnSpPr>
          <p:nvPr/>
        </p:nvCxnSpPr>
        <p:spPr>
          <a:xfrm flipV="1">
            <a:off x="3482594" y="3899906"/>
            <a:ext cx="3457" cy="802709"/>
          </a:xfrm>
          <a:prstGeom prst="straightConnector1">
            <a:avLst/>
          </a:prstGeom>
          <a:ln>
            <a:solidFill>
              <a:srgbClr val="D91A29"/>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18" name="直線コネクタ 117"/>
          <p:cNvCxnSpPr>
            <a:stCxn id="200" idx="0"/>
            <a:endCxn id="204" idx="1"/>
          </p:cNvCxnSpPr>
          <p:nvPr/>
        </p:nvCxnSpPr>
        <p:spPr>
          <a:xfrm>
            <a:off x="3705061" y="4918560"/>
            <a:ext cx="7152723" cy="8267"/>
          </a:xfrm>
          <a:prstGeom prst="line">
            <a:avLst/>
          </a:prstGeom>
          <a:ln>
            <a:solidFill>
              <a:srgbClr val="D91A29"/>
            </a:solidFill>
          </a:ln>
        </p:spPr>
        <p:style>
          <a:lnRef idx="2">
            <a:schemeClr val="accent1"/>
          </a:lnRef>
          <a:fillRef idx="0">
            <a:schemeClr val="accent1"/>
          </a:fillRef>
          <a:effectRef idx="1">
            <a:schemeClr val="accent1"/>
          </a:effectRef>
          <a:fontRef idx="minor">
            <a:schemeClr val="tx1"/>
          </a:fontRef>
        </p:style>
      </p:cxnSp>
      <p:grpSp>
        <p:nvGrpSpPr>
          <p:cNvPr id="136" name="図形グループ 135"/>
          <p:cNvGrpSpPr/>
          <p:nvPr/>
        </p:nvGrpSpPr>
        <p:grpSpPr>
          <a:xfrm>
            <a:off x="5586132" y="3121683"/>
            <a:ext cx="937129" cy="944831"/>
            <a:chOff x="4902939" y="3725084"/>
            <a:chExt cx="1287598" cy="1298181"/>
          </a:xfrm>
        </p:grpSpPr>
        <p:pic>
          <p:nvPicPr>
            <p:cNvPr id="44" name="Graphic 71">
              <a:extLst>
                <a:ext uri="{FF2B5EF4-FFF2-40B4-BE49-F238E27FC236}">
                  <a16:creationId xmlns:a16="http://schemas.microsoft.com/office/drawing/2014/main" id="{31D711CB-BE6B-6644-AD61-BCF2CDB2A5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1138" y="3725084"/>
              <a:ext cx="711200" cy="711200"/>
            </a:xfrm>
            <a:prstGeom prst="rect">
              <a:avLst/>
            </a:prstGeom>
          </p:spPr>
        </p:pic>
        <p:sp>
          <p:nvSpPr>
            <p:cNvPr id="45" name="TextBox 75">
              <a:extLst>
                <a:ext uri="{FF2B5EF4-FFF2-40B4-BE49-F238E27FC236}">
                  <a16:creationId xmlns:a16="http://schemas.microsoft.com/office/drawing/2014/main" id="{9ABBCCC2-6A9F-CE45-9C04-D783E79573D6}"/>
                </a:ext>
              </a:extLst>
            </p:cNvPr>
            <p:cNvSpPr txBox="1"/>
            <p:nvPr/>
          </p:nvSpPr>
          <p:spPr>
            <a:xfrm>
              <a:off x="4902939" y="4431234"/>
              <a:ext cx="1287598" cy="592031"/>
            </a:xfrm>
            <a:prstGeom prst="rect">
              <a:avLst/>
            </a:prstGeom>
            <a:noFill/>
          </p:spPr>
          <p:txBody>
            <a:bodyPr wrap="square" rtlCol="0">
              <a:spAutoFit/>
            </a:bodyPr>
            <a:lstStyle/>
            <a:p>
              <a:pPr algn="ctr"/>
              <a:r>
                <a:rPr lang="en-US" sz="1100" dirty="0">
                  <a:latin typeface="+mn-ea"/>
                </a:rPr>
                <a:t>Amazon </a:t>
              </a:r>
              <a:br>
                <a:rPr lang="en-US" sz="1100" dirty="0">
                  <a:latin typeface="+mn-ea"/>
                </a:rPr>
              </a:br>
              <a:r>
                <a:rPr lang="en-US" sz="1100" dirty="0">
                  <a:latin typeface="+mn-ea"/>
                </a:rPr>
                <a:t>S3</a:t>
              </a:r>
            </a:p>
          </p:txBody>
        </p:sp>
      </p:grpSp>
      <p:grpSp>
        <p:nvGrpSpPr>
          <p:cNvPr id="3" name="図形グループ 2"/>
          <p:cNvGrpSpPr/>
          <p:nvPr/>
        </p:nvGrpSpPr>
        <p:grpSpPr>
          <a:xfrm>
            <a:off x="6966417" y="2135858"/>
            <a:ext cx="1635080" cy="931637"/>
            <a:chOff x="3405663" y="1384372"/>
            <a:chExt cx="2246569" cy="1280051"/>
          </a:xfrm>
        </p:grpSpPr>
        <p:sp>
          <p:nvSpPr>
            <p:cNvPr id="48" name="TextBox 4">
              <a:extLst>
                <a:ext uri="{FF2B5EF4-FFF2-40B4-BE49-F238E27FC236}">
                  <a16:creationId xmlns:a16="http://schemas.microsoft.com/office/drawing/2014/main" id="{98493F85-0788-B14E-AA06-484C3E93C5D7}"/>
                </a:ext>
              </a:extLst>
            </p:cNvPr>
            <p:cNvSpPr txBox="1"/>
            <p:nvPr/>
          </p:nvSpPr>
          <p:spPr>
            <a:xfrm>
              <a:off x="3405663" y="2072392"/>
              <a:ext cx="2246569" cy="592031"/>
            </a:xfrm>
            <a:prstGeom prst="rect">
              <a:avLst/>
            </a:prstGeom>
            <a:noFill/>
          </p:spPr>
          <p:txBody>
            <a:bodyPr wrap="square" rtlCol="0">
              <a:spAutoFit/>
            </a:bodyPr>
            <a:lstStyle/>
            <a:p>
              <a:pPr algn="ctr"/>
              <a:r>
                <a:rPr lang="en-US" sz="1100" dirty="0">
                  <a:latin typeface="+mn-ea"/>
                </a:rPr>
                <a:t>Amazon </a:t>
              </a:r>
              <a:br>
                <a:rPr lang="en-US" sz="1100" dirty="0">
                  <a:latin typeface="+mn-ea"/>
                </a:rPr>
              </a:br>
              <a:r>
                <a:rPr lang="en-US" sz="1100" dirty="0">
                  <a:latin typeface="+mn-ea"/>
                </a:rPr>
                <a:t>API Gateway</a:t>
              </a:r>
            </a:p>
          </p:txBody>
        </p:sp>
        <p:pic>
          <p:nvPicPr>
            <p:cNvPr id="50" name="Graphic 19">
              <a:extLst>
                <a:ext uri="{FF2B5EF4-FFF2-40B4-BE49-F238E27FC236}">
                  <a16:creationId xmlns:a16="http://schemas.microsoft.com/office/drawing/2014/main" id="{E3415E5B-FE82-7A40-8F0B-7A0EC616D1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3347" y="1384372"/>
              <a:ext cx="711200" cy="711200"/>
            </a:xfrm>
            <a:prstGeom prst="rect">
              <a:avLst/>
            </a:prstGeom>
          </p:spPr>
        </p:pic>
      </p:grpSp>
      <p:grpSp>
        <p:nvGrpSpPr>
          <p:cNvPr id="7" name="図形グループ 6"/>
          <p:cNvGrpSpPr/>
          <p:nvPr/>
        </p:nvGrpSpPr>
        <p:grpSpPr>
          <a:xfrm>
            <a:off x="10507378" y="2136029"/>
            <a:ext cx="1153818" cy="932455"/>
            <a:chOff x="8304606" y="1320972"/>
            <a:chExt cx="1585325" cy="1281175"/>
          </a:xfrm>
        </p:grpSpPr>
        <p:sp>
          <p:nvSpPr>
            <p:cNvPr id="51" name="TextBox 9">
              <a:extLst>
                <a:ext uri="{FF2B5EF4-FFF2-40B4-BE49-F238E27FC236}">
                  <a16:creationId xmlns:a16="http://schemas.microsoft.com/office/drawing/2014/main" id="{0B311536-12F3-9C40-8153-5AF1A85390A9}"/>
                </a:ext>
              </a:extLst>
            </p:cNvPr>
            <p:cNvSpPr txBox="1"/>
            <p:nvPr/>
          </p:nvSpPr>
          <p:spPr>
            <a:xfrm>
              <a:off x="8304606" y="2010116"/>
              <a:ext cx="1585325" cy="592031"/>
            </a:xfrm>
            <a:prstGeom prst="rect">
              <a:avLst/>
            </a:prstGeom>
            <a:noFill/>
          </p:spPr>
          <p:txBody>
            <a:bodyPr wrap="square" rtlCol="0">
              <a:spAutoFit/>
            </a:bodyPr>
            <a:lstStyle/>
            <a:p>
              <a:pPr algn="ctr"/>
              <a:r>
                <a:rPr lang="en-US" sz="1100" dirty="0">
                  <a:latin typeface="+mn-ea"/>
                </a:rPr>
                <a:t>Amazon </a:t>
              </a:r>
              <a:br>
                <a:rPr lang="en-US" sz="1100" dirty="0">
                  <a:latin typeface="+mn-ea"/>
                </a:rPr>
              </a:br>
              <a:r>
                <a:rPr lang="en-US" sz="1100" dirty="0">
                  <a:latin typeface="+mn-ea"/>
                </a:rPr>
                <a:t>DynamoDB</a:t>
              </a:r>
            </a:p>
          </p:txBody>
        </p:sp>
        <p:pic>
          <p:nvPicPr>
            <p:cNvPr id="52" name="Graphic 47">
              <a:extLst>
                <a:ext uri="{FF2B5EF4-FFF2-40B4-BE49-F238E27FC236}">
                  <a16:creationId xmlns:a16="http://schemas.microsoft.com/office/drawing/2014/main" id="{64ACDB4E-B998-9447-845B-246D5827B9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41669" y="1320972"/>
              <a:ext cx="711200" cy="711200"/>
            </a:xfrm>
            <a:prstGeom prst="rect">
              <a:avLst/>
            </a:prstGeom>
          </p:spPr>
        </p:pic>
      </p:grpSp>
      <p:grpSp>
        <p:nvGrpSpPr>
          <p:cNvPr id="14" name="図形グループ 13"/>
          <p:cNvGrpSpPr/>
          <p:nvPr/>
        </p:nvGrpSpPr>
        <p:grpSpPr>
          <a:xfrm>
            <a:off x="2893179" y="5324687"/>
            <a:ext cx="1178458" cy="751977"/>
            <a:chOff x="2440272" y="3868496"/>
            <a:chExt cx="1619180" cy="1033202"/>
          </a:xfrm>
        </p:grpSpPr>
        <p:sp>
          <p:nvSpPr>
            <p:cNvPr id="62" name="TextBox 8">
              <a:extLst>
                <a:ext uri="{FF2B5EF4-FFF2-40B4-BE49-F238E27FC236}">
                  <a16:creationId xmlns:a16="http://schemas.microsoft.com/office/drawing/2014/main" id="{D7ECF936-B8F2-B944-B1E5-0DC7D3F9AAB9}"/>
                </a:ext>
              </a:extLst>
            </p:cNvPr>
            <p:cNvSpPr txBox="1"/>
            <p:nvPr/>
          </p:nvSpPr>
          <p:spPr>
            <a:xfrm>
              <a:off x="2440272" y="4542251"/>
              <a:ext cx="1619180" cy="359447"/>
            </a:xfrm>
            <a:prstGeom prst="rect">
              <a:avLst/>
            </a:prstGeom>
            <a:noFill/>
          </p:spPr>
          <p:txBody>
            <a:bodyPr wrap="square" rtlCol="0">
              <a:spAutoFit/>
            </a:bodyPr>
            <a:lstStyle/>
            <a:p>
              <a:pPr algn="ctr"/>
              <a:r>
                <a:rPr lang="en-US" sz="1100" dirty="0">
                  <a:latin typeface="+mn-ea"/>
                </a:rPr>
                <a:t>AWS IAM</a:t>
              </a:r>
            </a:p>
          </p:txBody>
        </p:sp>
        <p:pic>
          <p:nvPicPr>
            <p:cNvPr id="63" name="Graphic 36">
              <a:extLst>
                <a:ext uri="{FF2B5EF4-FFF2-40B4-BE49-F238E27FC236}">
                  <a16:creationId xmlns:a16="http://schemas.microsoft.com/office/drawing/2014/main" id="{0B16542F-4C0D-DE45-99C9-05EC9CD8FE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68201" y="3868496"/>
              <a:ext cx="711200" cy="711200"/>
            </a:xfrm>
            <a:prstGeom prst="rect">
              <a:avLst/>
            </a:prstGeom>
          </p:spPr>
        </p:pic>
      </p:grpSp>
      <p:grpSp>
        <p:nvGrpSpPr>
          <p:cNvPr id="84" name="図形グループ 83"/>
          <p:cNvGrpSpPr/>
          <p:nvPr/>
        </p:nvGrpSpPr>
        <p:grpSpPr>
          <a:xfrm>
            <a:off x="2965925" y="2145956"/>
            <a:ext cx="1040252" cy="751658"/>
            <a:chOff x="5077841" y="3959380"/>
            <a:chExt cx="1429288" cy="1032764"/>
          </a:xfrm>
        </p:grpSpPr>
        <p:sp>
          <p:nvSpPr>
            <p:cNvPr id="88" name="TextBox 8">
              <a:extLst>
                <a:ext uri="{FF2B5EF4-FFF2-40B4-BE49-F238E27FC236}">
                  <a16:creationId xmlns:a16="http://schemas.microsoft.com/office/drawing/2014/main" id="{D7ECF936-B8F2-B944-B1E5-0DC7D3F9AAB9}"/>
                </a:ext>
              </a:extLst>
            </p:cNvPr>
            <p:cNvSpPr txBox="1"/>
            <p:nvPr/>
          </p:nvSpPr>
          <p:spPr>
            <a:xfrm>
              <a:off x="5077841" y="4632697"/>
              <a:ext cx="1429288" cy="359447"/>
            </a:xfrm>
            <a:prstGeom prst="rect">
              <a:avLst/>
            </a:prstGeom>
            <a:noFill/>
          </p:spPr>
          <p:txBody>
            <a:bodyPr wrap="square" rtlCol="0">
              <a:spAutoFit/>
            </a:bodyPr>
            <a:lstStyle/>
            <a:p>
              <a:pPr algn="ctr"/>
              <a:r>
                <a:rPr lang="en-US" sz="1100" dirty="0">
                  <a:latin typeface="+mn-ea"/>
                </a:rPr>
                <a:t>AWS WAF</a:t>
              </a:r>
            </a:p>
          </p:txBody>
        </p:sp>
        <p:pic>
          <p:nvPicPr>
            <p:cNvPr id="89" name="Graphic 26">
              <a:extLst>
                <a:ext uri="{FF2B5EF4-FFF2-40B4-BE49-F238E27FC236}">
                  <a16:creationId xmlns:a16="http://schemas.microsoft.com/office/drawing/2014/main" id="{6474A222-3CF8-3F41-AB6E-29E3FCA4874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36884" y="3959380"/>
              <a:ext cx="711200" cy="711200"/>
            </a:xfrm>
            <a:prstGeom prst="rect">
              <a:avLst/>
            </a:prstGeom>
          </p:spPr>
        </p:pic>
      </p:grpSp>
      <p:grpSp>
        <p:nvGrpSpPr>
          <p:cNvPr id="5" name="図形グループ 4"/>
          <p:cNvGrpSpPr/>
          <p:nvPr/>
        </p:nvGrpSpPr>
        <p:grpSpPr>
          <a:xfrm>
            <a:off x="8696819" y="2131241"/>
            <a:ext cx="1022870" cy="945986"/>
            <a:chOff x="6186558" y="1444175"/>
            <a:chExt cx="1405404" cy="1299766"/>
          </a:xfrm>
        </p:grpSpPr>
        <p:sp>
          <p:nvSpPr>
            <p:cNvPr id="54" name="TextBox 34">
              <a:extLst>
                <a:ext uri="{FF2B5EF4-FFF2-40B4-BE49-F238E27FC236}">
                  <a16:creationId xmlns:a16="http://schemas.microsoft.com/office/drawing/2014/main" id="{15E56E6E-0E7C-E14A-90F3-EFD2E907FD70}"/>
                </a:ext>
              </a:extLst>
            </p:cNvPr>
            <p:cNvSpPr txBox="1"/>
            <p:nvPr/>
          </p:nvSpPr>
          <p:spPr>
            <a:xfrm>
              <a:off x="6186558" y="2151911"/>
              <a:ext cx="1405404" cy="592030"/>
            </a:xfrm>
            <a:prstGeom prst="rect">
              <a:avLst/>
            </a:prstGeom>
            <a:noFill/>
          </p:spPr>
          <p:txBody>
            <a:bodyPr wrap="square" rtlCol="0">
              <a:spAutoFit/>
            </a:bodyPr>
            <a:lstStyle/>
            <a:p>
              <a:pPr algn="ctr"/>
              <a:r>
                <a:rPr lang="en-US" sz="1100" dirty="0">
                  <a:latin typeface="+mn-ea"/>
                </a:rPr>
                <a:t>AWS Lambda</a:t>
              </a:r>
            </a:p>
          </p:txBody>
        </p:sp>
        <p:pic>
          <p:nvPicPr>
            <p:cNvPr id="55" name="Graphic 44">
              <a:extLst>
                <a:ext uri="{FF2B5EF4-FFF2-40B4-BE49-F238E27FC236}">
                  <a16:creationId xmlns:a16="http://schemas.microsoft.com/office/drawing/2014/main" id="{E2DAEC15-20F6-3647-8A23-EC2BA0B080D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533660" y="1444175"/>
              <a:ext cx="711200" cy="711200"/>
            </a:xfrm>
            <a:prstGeom prst="rect">
              <a:avLst/>
            </a:prstGeom>
          </p:spPr>
        </p:pic>
      </p:grpSp>
      <p:grpSp>
        <p:nvGrpSpPr>
          <p:cNvPr id="18" name="図形グループ 17"/>
          <p:cNvGrpSpPr/>
          <p:nvPr/>
        </p:nvGrpSpPr>
        <p:grpSpPr>
          <a:xfrm>
            <a:off x="8133072" y="5057305"/>
            <a:ext cx="1057570" cy="935384"/>
            <a:chOff x="3475470" y="5078509"/>
            <a:chExt cx="1453081" cy="1285199"/>
          </a:xfrm>
        </p:grpSpPr>
        <p:sp>
          <p:nvSpPr>
            <p:cNvPr id="101" name="TextBox 10">
              <a:extLst>
                <a:ext uri="{FF2B5EF4-FFF2-40B4-BE49-F238E27FC236}">
                  <a16:creationId xmlns:a16="http://schemas.microsoft.com/office/drawing/2014/main" id="{99E9A16C-C445-9643-9734-20DB6E5D3E42}"/>
                </a:ext>
              </a:extLst>
            </p:cNvPr>
            <p:cNvSpPr txBox="1"/>
            <p:nvPr/>
          </p:nvSpPr>
          <p:spPr>
            <a:xfrm>
              <a:off x="3475470" y="5771678"/>
              <a:ext cx="1453081" cy="592030"/>
            </a:xfrm>
            <a:prstGeom prst="rect">
              <a:avLst/>
            </a:prstGeom>
            <a:noFill/>
          </p:spPr>
          <p:txBody>
            <a:bodyPr wrap="square" rtlCol="0">
              <a:spAutoFit/>
            </a:bodyPr>
            <a:lstStyle/>
            <a:p>
              <a:pPr algn="ctr"/>
              <a:r>
                <a:rPr lang="en-US" sz="1100" dirty="0">
                  <a:latin typeface="+mn-ea"/>
                </a:rPr>
                <a:t>Amazon</a:t>
              </a:r>
              <a:br>
                <a:rPr lang="en-US" sz="1100" dirty="0">
                  <a:latin typeface="+mn-ea"/>
                </a:rPr>
              </a:br>
              <a:r>
                <a:rPr lang="en-US" sz="1100" dirty="0">
                  <a:latin typeface="+mn-ea"/>
                </a:rPr>
                <a:t>Cognito</a:t>
              </a:r>
            </a:p>
          </p:txBody>
        </p:sp>
        <p:pic>
          <p:nvPicPr>
            <p:cNvPr id="107" name="Graphic 23">
              <a:extLst>
                <a:ext uri="{FF2B5EF4-FFF2-40B4-BE49-F238E27FC236}">
                  <a16:creationId xmlns:a16="http://schemas.microsoft.com/office/drawing/2014/main" id="{E9A0F7B5-2F3A-6242-BCA5-7273277F9F0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846410" y="5078509"/>
              <a:ext cx="711200" cy="711200"/>
            </a:xfrm>
            <a:prstGeom prst="rect">
              <a:avLst/>
            </a:prstGeom>
          </p:spPr>
        </p:pic>
      </p:grpSp>
      <p:cxnSp>
        <p:nvCxnSpPr>
          <p:cNvPr id="131" name="直線矢印コネクタ 130"/>
          <p:cNvCxnSpPr>
            <a:stCxn id="152" idx="3"/>
            <a:endCxn id="44" idx="1"/>
          </p:cNvCxnSpPr>
          <p:nvPr/>
        </p:nvCxnSpPr>
        <p:spPr>
          <a:xfrm flipV="1">
            <a:off x="1274198" y="3380493"/>
            <a:ext cx="4521689" cy="22466"/>
          </a:xfrm>
          <a:prstGeom prst="straightConnector1">
            <a:avLst/>
          </a:prstGeom>
          <a:ln>
            <a:solidFill>
              <a:srgbClr val="13A0E7"/>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2" name="直線矢印コネクタ 131"/>
          <p:cNvCxnSpPr/>
          <p:nvPr/>
        </p:nvCxnSpPr>
        <p:spPr>
          <a:xfrm flipV="1">
            <a:off x="3744860" y="3495933"/>
            <a:ext cx="2051027" cy="607"/>
          </a:xfrm>
          <a:prstGeom prst="straightConnector1">
            <a:avLst/>
          </a:prstGeom>
          <a:ln>
            <a:solidFill>
              <a:srgbClr val="D91A29"/>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09" name="テキスト ボックス 108"/>
          <p:cNvSpPr txBox="1"/>
          <p:nvPr/>
        </p:nvSpPr>
        <p:spPr>
          <a:xfrm>
            <a:off x="469320" y="2309228"/>
            <a:ext cx="1415772" cy="276999"/>
          </a:xfrm>
          <a:prstGeom prst="rect">
            <a:avLst/>
          </a:prstGeom>
          <a:noFill/>
        </p:spPr>
        <p:txBody>
          <a:bodyPr wrap="none" rtlCol="0">
            <a:spAutoFit/>
          </a:bodyPr>
          <a:lstStyle/>
          <a:p>
            <a:r>
              <a:rPr kumimoji="1" lang="ja-JP" altLang="en-US" sz="1200" dirty="0">
                <a:latin typeface="+mn-ea"/>
              </a:rPr>
              <a:t>卒業生・父兄など</a:t>
            </a:r>
            <a:endParaRPr kumimoji="1" lang="en-US" altLang="ja-JP" sz="1200" dirty="0">
              <a:latin typeface="+mn-ea"/>
            </a:endParaRPr>
          </a:p>
        </p:txBody>
      </p:sp>
      <p:grpSp>
        <p:nvGrpSpPr>
          <p:cNvPr id="4" name="図形グループ 3"/>
          <p:cNvGrpSpPr/>
          <p:nvPr/>
        </p:nvGrpSpPr>
        <p:grpSpPr>
          <a:xfrm>
            <a:off x="7286479" y="4777971"/>
            <a:ext cx="1101401" cy="924293"/>
            <a:chOff x="1927650" y="1158419"/>
            <a:chExt cx="1513305" cy="1269962"/>
          </a:xfrm>
        </p:grpSpPr>
        <p:pic>
          <p:nvPicPr>
            <p:cNvPr id="43" name="Graphic 8">
              <a:extLst>
                <a:ext uri="{FF2B5EF4-FFF2-40B4-BE49-F238E27FC236}">
                  <a16:creationId xmlns:a16="http://schemas.microsoft.com/office/drawing/2014/main" id="{0CFADCF2-BD45-E64B-885E-54763259CE5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328702" y="1158419"/>
              <a:ext cx="711200" cy="711200"/>
            </a:xfrm>
            <a:prstGeom prst="rect">
              <a:avLst/>
            </a:prstGeom>
          </p:spPr>
        </p:pic>
        <p:sp>
          <p:nvSpPr>
            <p:cNvPr id="42" name="TextBox 14">
              <a:extLst>
                <a:ext uri="{FF2B5EF4-FFF2-40B4-BE49-F238E27FC236}">
                  <a16:creationId xmlns:a16="http://schemas.microsoft.com/office/drawing/2014/main" id="{E3C0960A-3D31-6D47-8EAA-93DE09090CDD}"/>
                </a:ext>
              </a:extLst>
            </p:cNvPr>
            <p:cNvSpPr txBox="1"/>
            <p:nvPr/>
          </p:nvSpPr>
          <p:spPr>
            <a:xfrm>
              <a:off x="1927650" y="1836350"/>
              <a:ext cx="1513305" cy="592031"/>
            </a:xfrm>
            <a:prstGeom prst="rect">
              <a:avLst/>
            </a:prstGeom>
            <a:noFill/>
          </p:spPr>
          <p:txBody>
            <a:bodyPr wrap="square" rtlCol="0">
              <a:spAutoFit/>
            </a:bodyPr>
            <a:lstStyle/>
            <a:p>
              <a:pPr algn="ctr"/>
              <a:r>
                <a:rPr lang="en-US" sz="1100" dirty="0">
                  <a:latin typeface="+mn-ea"/>
                </a:rPr>
                <a:t>Amazon </a:t>
              </a:r>
              <a:br>
                <a:rPr lang="en-US" sz="1100" dirty="0">
                  <a:latin typeface="+mn-ea"/>
                </a:rPr>
              </a:br>
              <a:r>
                <a:rPr lang="en-US" sz="1100" dirty="0">
                  <a:latin typeface="+mn-ea"/>
                </a:rPr>
                <a:t>EC2</a:t>
              </a:r>
            </a:p>
          </p:txBody>
        </p:sp>
      </p:grpSp>
      <p:grpSp>
        <p:nvGrpSpPr>
          <p:cNvPr id="142" name="グループ化 63">
            <a:extLst>
              <a:ext uri="{FF2B5EF4-FFF2-40B4-BE49-F238E27FC236}">
                <a16:creationId xmlns:a16="http://schemas.microsoft.com/office/drawing/2014/main" id="{C50D0074-4B8A-4583-8AA8-51C84E98BD0A}"/>
              </a:ext>
            </a:extLst>
          </p:cNvPr>
          <p:cNvGrpSpPr/>
          <p:nvPr/>
        </p:nvGrpSpPr>
        <p:grpSpPr>
          <a:xfrm>
            <a:off x="597165" y="2567919"/>
            <a:ext cx="1005403" cy="1357619"/>
            <a:chOff x="-89345" y="2444094"/>
            <a:chExt cx="1731035" cy="2337457"/>
          </a:xfrm>
        </p:grpSpPr>
        <p:pic>
          <p:nvPicPr>
            <p:cNvPr id="150" name="グラフィックス 20" descr="スマートフォン">
              <a:extLst>
                <a:ext uri="{FF2B5EF4-FFF2-40B4-BE49-F238E27FC236}">
                  <a16:creationId xmlns:a16="http://schemas.microsoft.com/office/drawing/2014/main" id="{AFB253F0-6C88-492D-9267-8D9D7459A3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9048" y="2933699"/>
              <a:ext cx="1466851" cy="1847852"/>
            </a:xfrm>
            <a:prstGeom prst="rect">
              <a:avLst/>
            </a:prstGeom>
          </p:spPr>
        </p:pic>
        <p:sp>
          <p:nvSpPr>
            <p:cNvPr id="151" name="テキスト ボックス 150">
              <a:extLst>
                <a:ext uri="{FF2B5EF4-FFF2-40B4-BE49-F238E27FC236}">
                  <a16:creationId xmlns:a16="http://schemas.microsoft.com/office/drawing/2014/main" id="{EF1189B7-E475-4775-9965-BCBF8806546B}"/>
                </a:ext>
              </a:extLst>
            </p:cNvPr>
            <p:cNvSpPr txBox="1"/>
            <p:nvPr/>
          </p:nvSpPr>
          <p:spPr>
            <a:xfrm>
              <a:off x="-89345" y="2444094"/>
              <a:ext cx="1731035" cy="582899"/>
            </a:xfrm>
            <a:prstGeom prst="rect">
              <a:avLst/>
            </a:prstGeom>
            <a:noFill/>
          </p:spPr>
          <p:txBody>
            <a:bodyPr wrap="none" rtlCol="0">
              <a:spAutoFit/>
            </a:bodyPr>
            <a:lstStyle/>
            <a:p>
              <a:pPr algn="ctr"/>
              <a:r>
                <a:rPr kumimoji="1" lang="ja-JP" altLang="en-US" sz="800" dirty="0">
                  <a:latin typeface="+mn-ea"/>
                </a:rPr>
                <a:t>卒</a:t>
              </a:r>
              <a:r>
                <a:rPr kumimoji="1" lang="en-US" altLang="ja-JP" sz="800" dirty="0">
                  <a:latin typeface="+mn-ea"/>
                </a:rPr>
                <a:t>Aru</a:t>
              </a:r>
            </a:p>
            <a:p>
              <a:pPr algn="ctr"/>
              <a:r>
                <a:rPr kumimoji="1" lang="ja-JP" altLang="en-US" sz="800" dirty="0">
                  <a:latin typeface="+mn-ea"/>
                </a:rPr>
                <a:t>アプリケーション</a:t>
              </a:r>
              <a:endParaRPr kumimoji="1" lang="en-US" altLang="ja-JP" sz="800" dirty="0">
                <a:latin typeface="+mn-ea"/>
              </a:endParaRPr>
            </a:p>
          </p:txBody>
        </p:sp>
        <p:pic>
          <p:nvPicPr>
            <p:cNvPr id="152" name="図 151" descr="コンピュータ が含まれている画像&#10;&#10;自動的に生成された説明">
              <a:extLst>
                <a:ext uri="{FF2B5EF4-FFF2-40B4-BE49-F238E27FC236}">
                  <a16:creationId xmlns:a16="http://schemas.microsoft.com/office/drawing/2014/main" id="{E4F7C7F1-1C57-40DA-A5CE-E988EBB5BC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37557" y="3243261"/>
              <a:ext cx="638768" cy="1277099"/>
            </a:xfrm>
            <a:prstGeom prst="rect">
              <a:avLst/>
            </a:prstGeom>
          </p:spPr>
        </p:pic>
      </p:grpSp>
      <p:grpSp>
        <p:nvGrpSpPr>
          <p:cNvPr id="153" name="図形グループ 152"/>
          <p:cNvGrpSpPr/>
          <p:nvPr/>
        </p:nvGrpSpPr>
        <p:grpSpPr>
          <a:xfrm>
            <a:off x="556009" y="4888266"/>
            <a:ext cx="1072750" cy="879746"/>
            <a:chOff x="612791" y="4460938"/>
            <a:chExt cx="1072750" cy="879746"/>
          </a:xfrm>
        </p:grpSpPr>
        <p:pic>
          <p:nvPicPr>
            <p:cNvPr id="154" name="Graphic 39">
              <a:extLst>
                <a:ext uri="{FF2B5EF4-FFF2-40B4-BE49-F238E27FC236}">
                  <a16:creationId xmlns:a16="http://schemas.microsoft.com/office/drawing/2014/main" id="{6FA71975-EA2D-784E-8A28-738A17320E9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14216" y="4460938"/>
              <a:ext cx="469900" cy="469900"/>
            </a:xfrm>
            <a:prstGeom prst="rect">
              <a:avLst/>
            </a:prstGeom>
          </p:spPr>
        </p:pic>
        <p:sp>
          <p:nvSpPr>
            <p:cNvPr id="155" name="TextBox 90">
              <a:extLst>
                <a:ext uri="{FF2B5EF4-FFF2-40B4-BE49-F238E27FC236}">
                  <a16:creationId xmlns:a16="http://schemas.microsoft.com/office/drawing/2014/main" id="{37743B23-AAC5-CC49-9C18-C68DBC507174}"/>
                </a:ext>
              </a:extLst>
            </p:cNvPr>
            <p:cNvSpPr txBox="1"/>
            <p:nvPr/>
          </p:nvSpPr>
          <p:spPr>
            <a:xfrm>
              <a:off x="612791" y="5032907"/>
              <a:ext cx="1072750" cy="307777"/>
            </a:xfrm>
            <a:prstGeom prst="rect">
              <a:avLst/>
            </a:prstGeom>
            <a:noFill/>
          </p:spPr>
          <p:txBody>
            <a:bodyPr wrap="square" rtlCol="0">
              <a:spAutoFit/>
            </a:bodyPr>
            <a:lstStyle/>
            <a:p>
              <a:pPr algn="ctr"/>
              <a:r>
                <a:rPr lang="ja-JP" altLang="en-US" sz="1400" dirty="0">
                  <a:solidFill>
                    <a:srgbClr val="232F3E"/>
                  </a:solidFill>
                  <a:latin typeface="+mn-ea"/>
                </a:rPr>
                <a:t>担当者</a:t>
              </a:r>
              <a:endParaRPr lang="en-US" sz="1400" dirty="0">
                <a:solidFill>
                  <a:srgbClr val="232F3E"/>
                </a:solidFill>
                <a:latin typeface="+mn-ea"/>
              </a:endParaRPr>
            </a:p>
          </p:txBody>
        </p:sp>
      </p:grpSp>
      <p:sp>
        <p:nvSpPr>
          <p:cNvPr id="158" name="四角形: 角を丸くする 12">
            <a:extLst>
              <a:ext uri="{FF2B5EF4-FFF2-40B4-BE49-F238E27FC236}">
                <a16:creationId xmlns:a16="http://schemas.microsoft.com/office/drawing/2014/main" id="{AB91E3C5-0D38-44B5-8026-CB88520E356C}"/>
              </a:ext>
            </a:extLst>
          </p:cNvPr>
          <p:cNvSpPr/>
          <p:nvPr/>
        </p:nvSpPr>
        <p:spPr>
          <a:xfrm>
            <a:off x="7361663" y="1815134"/>
            <a:ext cx="2195555" cy="214441"/>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n-ea"/>
              </a:rPr>
              <a:t>サーバー</a:t>
            </a:r>
            <a:r>
              <a:rPr lang="en-US" altLang="ja-JP" sz="900" dirty="0">
                <a:latin typeface="+mn-ea"/>
              </a:rPr>
              <a:t> </a:t>
            </a:r>
            <a:r>
              <a:rPr kumimoji="1" lang="ja-JP" altLang="en-US" sz="900" dirty="0">
                <a:latin typeface="+mn-ea"/>
              </a:rPr>
              <a:t>プログラム</a:t>
            </a:r>
            <a:endParaRPr kumimoji="1" lang="en-US" altLang="ja-JP" sz="900" dirty="0">
              <a:latin typeface="+mn-ea"/>
            </a:endParaRPr>
          </a:p>
        </p:txBody>
      </p:sp>
      <p:sp>
        <p:nvSpPr>
          <p:cNvPr id="159" name="四角形: 角を丸くする 12">
            <a:extLst>
              <a:ext uri="{FF2B5EF4-FFF2-40B4-BE49-F238E27FC236}">
                <a16:creationId xmlns:a16="http://schemas.microsoft.com/office/drawing/2014/main" id="{AB91E3C5-0D38-44B5-8026-CB88520E356C}"/>
              </a:ext>
            </a:extLst>
          </p:cNvPr>
          <p:cNvSpPr/>
          <p:nvPr/>
        </p:nvSpPr>
        <p:spPr>
          <a:xfrm>
            <a:off x="10260343" y="1810406"/>
            <a:ext cx="1291410" cy="219169"/>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n-ea"/>
              </a:rPr>
              <a:t>データベース</a:t>
            </a:r>
            <a:endParaRPr kumimoji="1" lang="en-US" altLang="ja-JP" sz="900" dirty="0">
              <a:latin typeface="+mn-ea"/>
            </a:endParaRPr>
          </a:p>
        </p:txBody>
      </p:sp>
      <p:sp>
        <p:nvSpPr>
          <p:cNvPr id="161" name="四角形: 角を丸くする 12">
            <a:extLst>
              <a:ext uri="{FF2B5EF4-FFF2-40B4-BE49-F238E27FC236}">
                <a16:creationId xmlns:a16="http://schemas.microsoft.com/office/drawing/2014/main" id="{AB91E3C5-0D38-44B5-8026-CB88520E356C}"/>
              </a:ext>
            </a:extLst>
          </p:cNvPr>
          <p:cNvSpPr/>
          <p:nvPr/>
        </p:nvSpPr>
        <p:spPr>
          <a:xfrm>
            <a:off x="4027655" y="2800824"/>
            <a:ext cx="1291410" cy="219169"/>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ja-JP" sz="900" dirty="0">
                <a:latin typeface="+mn-ea"/>
              </a:rPr>
              <a:t>C</a:t>
            </a:r>
            <a:r>
              <a:rPr kumimoji="1" lang="en-US" altLang="ja-JP" sz="900" dirty="0">
                <a:latin typeface="+mn-ea"/>
              </a:rPr>
              <a:t>DN *</a:t>
            </a:r>
          </a:p>
        </p:txBody>
      </p:sp>
      <p:sp>
        <p:nvSpPr>
          <p:cNvPr id="162" name="四角形: 角を丸くする 12">
            <a:extLst>
              <a:ext uri="{FF2B5EF4-FFF2-40B4-BE49-F238E27FC236}">
                <a16:creationId xmlns:a16="http://schemas.microsoft.com/office/drawing/2014/main" id="{AB91E3C5-0D38-44B5-8026-CB88520E356C}"/>
              </a:ext>
            </a:extLst>
          </p:cNvPr>
          <p:cNvSpPr/>
          <p:nvPr/>
        </p:nvSpPr>
        <p:spPr>
          <a:xfrm>
            <a:off x="5463078" y="2809190"/>
            <a:ext cx="1291410" cy="219169"/>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n-ea"/>
              </a:rPr>
              <a:t>ストレージ</a:t>
            </a:r>
            <a:endParaRPr kumimoji="1" lang="en-US" altLang="ja-JP" sz="900" dirty="0">
              <a:latin typeface="+mn-ea"/>
            </a:endParaRPr>
          </a:p>
        </p:txBody>
      </p:sp>
      <p:sp>
        <p:nvSpPr>
          <p:cNvPr id="171" name="テキスト ボックス 170">
            <a:extLst>
              <a:ext uri="{FF2B5EF4-FFF2-40B4-BE49-F238E27FC236}">
                <a16:creationId xmlns:a16="http://schemas.microsoft.com/office/drawing/2014/main" id="{53B5F1C2-D2DD-4558-A5C0-0B0B29144BF5}"/>
              </a:ext>
            </a:extLst>
          </p:cNvPr>
          <p:cNvSpPr txBox="1"/>
          <p:nvPr/>
        </p:nvSpPr>
        <p:spPr>
          <a:xfrm>
            <a:off x="196883" y="6323035"/>
            <a:ext cx="5668369" cy="215444"/>
          </a:xfrm>
          <a:prstGeom prst="rect">
            <a:avLst/>
          </a:prstGeom>
          <a:noFill/>
        </p:spPr>
        <p:txBody>
          <a:bodyPr wrap="square" rtlCol="0">
            <a:spAutoFit/>
          </a:bodyPr>
          <a:lstStyle/>
          <a:p>
            <a:r>
              <a:rPr kumimoji="1" lang="en-US" altLang="ja-JP" sz="800" dirty="0">
                <a:solidFill>
                  <a:srgbClr val="00A0E7"/>
                </a:solidFill>
                <a:latin typeface="+mn-ea"/>
              </a:rPr>
              <a:t>※ CDN</a:t>
            </a:r>
            <a:r>
              <a:rPr kumimoji="1" lang="ja-JP" altLang="en-US" sz="800" dirty="0">
                <a:solidFill>
                  <a:srgbClr val="00A0E7"/>
                </a:solidFill>
                <a:latin typeface="+mn-ea"/>
              </a:rPr>
              <a:t>：</a:t>
            </a:r>
            <a:r>
              <a:rPr kumimoji="1" lang="en-US" altLang="ja-JP" sz="800" dirty="0">
                <a:solidFill>
                  <a:srgbClr val="00A0E7"/>
                </a:solidFill>
                <a:latin typeface="+mn-ea"/>
              </a:rPr>
              <a:t>Contents Delivery Network</a:t>
            </a:r>
            <a:r>
              <a:rPr kumimoji="1" lang="ja-JP" altLang="en-US" sz="800" dirty="0">
                <a:solidFill>
                  <a:srgbClr val="00A0E7"/>
                </a:solidFill>
                <a:latin typeface="+mn-ea"/>
              </a:rPr>
              <a:t>。動画や画像をキャッシュとして保存するサービス（パフォーマンス対策）</a:t>
            </a:r>
          </a:p>
        </p:txBody>
      </p:sp>
      <p:grpSp>
        <p:nvGrpSpPr>
          <p:cNvPr id="177" name="図形グループ 176"/>
          <p:cNvGrpSpPr/>
          <p:nvPr/>
        </p:nvGrpSpPr>
        <p:grpSpPr>
          <a:xfrm>
            <a:off x="1352857" y="3472123"/>
            <a:ext cx="1153635" cy="691247"/>
            <a:chOff x="1352857" y="3492968"/>
            <a:chExt cx="1153635" cy="691247"/>
          </a:xfrm>
        </p:grpSpPr>
        <p:sp>
          <p:nvSpPr>
            <p:cNvPr id="176" name="正方形/長方形 175"/>
            <p:cNvSpPr/>
            <p:nvPr/>
          </p:nvSpPr>
          <p:spPr>
            <a:xfrm>
              <a:off x="1793615" y="3522295"/>
              <a:ext cx="353486" cy="34044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n-ea"/>
              </a:endParaRPr>
            </a:p>
          </p:txBody>
        </p:sp>
        <p:pic>
          <p:nvPicPr>
            <p:cNvPr id="40" name="Graphic 23">
              <a:extLst>
                <a:ext uri="{FF2B5EF4-FFF2-40B4-BE49-F238E27FC236}">
                  <a16:creationId xmlns:a16="http://schemas.microsoft.com/office/drawing/2014/main" id="{5F43C684-E7CD-7B41-ACA7-B11152EF7F4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773236" y="3492968"/>
              <a:ext cx="392247" cy="392247"/>
            </a:xfrm>
            <a:prstGeom prst="rect">
              <a:avLst/>
            </a:prstGeom>
          </p:spPr>
        </p:pic>
        <p:sp>
          <p:nvSpPr>
            <p:cNvPr id="41" name="TextBox 72">
              <a:extLst>
                <a:ext uri="{FF2B5EF4-FFF2-40B4-BE49-F238E27FC236}">
                  <a16:creationId xmlns:a16="http://schemas.microsoft.com/office/drawing/2014/main" id="{2E08DBCE-1ACF-424F-814D-23C461589D8E}"/>
                </a:ext>
              </a:extLst>
            </p:cNvPr>
            <p:cNvSpPr txBox="1"/>
            <p:nvPr/>
          </p:nvSpPr>
          <p:spPr>
            <a:xfrm>
              <a:off x="1352857" y="3876438"/>
              <a:ext cx="1153635" cy="307777"/>
            </a:xfrm>
            <a:prstGeom prst="rect">
              <a:avLst/>
            </a:prstGeom>
            <a:noFill/>
          </p:spPr>
          <p:txBody>
            <a:bodyPr wrap="square" rtlCol="0">
              <a:spAutoFit/>
            </a:bodyPr>
            <a:lstStyle/>
            <a:p>
              <a:pPr algn="ctr"/>
              <a:r>
                <a:rPr lang="en-US" sz="1400" dirty="0">
                  <a:solidFill>
                    <a:srgbClr val="232F3E"/>
                  </a:solidFill>
                  <a:latin typeface="+mn-ea"/>
                </a:rPr>
                <a:t>Multimedia</a:t>
              </a:r>
            </a:p>
          </p:txBody>
        </p:sp>
      </p:grpSp>
      <p:grpSp>
        <p:nvGrpSpPr>
          <p:cNvPr id="137" name="図形グループ 136"/>
          <p:cNvGrpSpPr/>
          <p:nvPr/>
        </p:nvGrpSpPr>
        <p:grpSpPr>
          <a:xfrm>
            <a:off x="3964891" y="3121683"/>
            <a:ext cx="1311218" cy="943058"/>
            <a:chOff x="3671253" y="3725084"/>
            <a:chExt cx="1801590" cy="1295746"/>
          </a:xfrm>
        </p:grpSpPr>
        <p:sp>
          <p:nvSpPr>
            <p:cNvPr id="46" name="TextBox 8">
              <a:extLst>
                <a:ext uri="{FF2B5EF4-FFF2-40B4-BE49-F238E27FC236}">
                  <a16:creationId xmlns:a16="http://schemas.microsoft.com/office/drawing/2014/main" id="{EE5AD722-65A2-3441-BC67-C1ED5707E6E2}"/>
                </a:ext>
              </a:extLst>
            </p:cNvPr>
            <p:cNvSpPr txBox="1"/>
            <p:nvPr/>
          </p:nvSpPr>
          <p:spPr>
            <a:xfrm>
              <a:off x="3671253" y="4428798"/>
              <a:ext cx="1801590" cy="592032"/>
            </a:xfrm>
            <a:prstGeom prst="rect">
              <a:avLst/>
            </a:prstGeom>
            <a:noFill/>
          </p:spPr>
          <p:txBody>
            <a:bodyPr wrap="square" rtlCol="0">
              <a:spAutoFit/>
            </a:bodyPr>
            <a:lstStyle/>
            <a:p>
              <a:pPr algn="ctr"/>
              <a:r>
                <a:rPr lang="en-US" sz="1100" dirty="0">
                  <a:latin typeface="+mn-ea"/>
                </a:rPr>
                <a:t>Amazon </a:t>
              </a:r>
              <a:br>
                <a:rPr lang="en-US" sz="1100" dirty="0">
                  <a:latin typeface="+mn-ea"/>
                </a:rPr>
              </a:br>
              <a:r>
                <a:rPr lang="en-US" sz="1100" dirty="0">
                  <a:latin typeface="+mn-ea"/>
                </a:rPr>
                <a:t>CloudFront</a:t>
              </a:r>
            </a:p>
          </p:txBody>
        </p:sp>
        <p:pic>
          <p:nvPicPr>
            <p:cNvPr id="47" name="Graphic 33">
              <a:extLst>
                <a:ext uri="{FF2B5EF4-FFF2-40B4-BE49-F238E27FC236}">
                  <a16:creationId xmlns:a16="http://schemas.microsoft.com/office/drawing/2014/main" id="{239FDEEB-7049-3C46-AD29-71A07202049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216447" y="3725084"/>
              <a:ext cx="711200" cy="711200"/>
            </a:xfrm>
            <a:prstGeom prst="rect">
              <a:avLst/>
            </a:prstGeom>
          </p:spPr>
        </p:pic>
      </p:grpSp>
      <p:sp>
        <p:nvSpPr>
          <p:cNvPr id="200" name="アーチ 199"/>
          <p:cNvSpPr/>
          <p:nvPr/>
        </p:nvSpPr>
        <p:spPr>
          <a:xfrm rot="16200000">
            <a:off x="3482496" y="4473431"/>
            <a:ext cx="445129" cy="445129"/>
          </a:xfrm>
          <a:prstGeom prst="blockArc">
            <a:avLst>
              <a:gd name="adj1" fmla="val 10800000"/>
              <a:gd name="adj2" fmla="val 16097747"/>
              <a:gd name="adj3" fmla="val 0"/>
            </a:avLst>
          </a:prstGeom>
          <a:ln w="12700" cmpd="sng">
            <a:solidFill>
              <a:srgbClr val="D419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latin typeface="+mn-ea"/>
            </a:endParaRPr>
          </a:p>
        </p:txBody>
      </p:sp>
      <p:sp>
        <p:nvSpPr>
          <p:cNvPr id="204" name="アーチ 203"/>
          <p:cNvSpPr/>
          <p:nvPr/>
        </p:nvSpPr>
        <p:spPr>
          <a:xfrm rot="10800000">
            <a:off x="10628600" y="4481796"/>
            <a:ext cx="445129" cy="445129"/>
          </a:xfrm>
          <a:prstGeom prst="blockArc">
            <a:avLst>
              <a:gd name="adj1" fmla="val 10800000"/>
              <a:gd name="adj2" fmla="val 16097747"/>
              <a:gd name="adj3" fmla="val 0"/>
            </a:avLst>
          </a:prstGeom>
          <a:ln w="12700" cmpd="sng">
            <a:solidFill>
              <a:srgbClr val="D419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latin typeface="+mn-ea"/>
            </a:endParaRPr>
          </a:p>
        </p:txBody>
      </p:sp>
      <p:grpSp>
        <p:nvGrpSpPr>
          <p:cNvPr id="217" name="図形グループ 216"/>
          <p:cNvGrpSpPr/>
          <p:nvPr/>
        </p:nvGrpSpPr>
        <p:grpSpPr>
          <a:xfrm>
            <a:off x="3903116" y="4059150"/>
            <a:ext cx="3002791" cy="785047"/>
            <a:chOff x="4263313" y="4059151"/>
            <a:chExt cx="3002791" cy="785047"/>
          </a:xfrm>
        </p:grpSpPr>
        <p:sp>
          <p:nvSpPr>
            <p:cNvPr id="170" name="テキスト ボックス 169">
              <a:extLst>
                <a:ext uri="{FF2B5EF4-FFF2-40B4-BE49-F238E27FC236}">
                  <a16:creationId xmlns:a16="http://schemas.microsoft.com/office/drawing/2014/main" id="{F36FAC6B-786F-4F6B-A05E-64B58775767C}"/>
                </a:ext>
              </a:extLst>
            </p:cNvPr>
            <p:cNvSpPr txBox="1"/>
            <p:nvPr/>
          </p:nvSpPr>
          <p:spPr>
            <a:xfrm>
              <a:off x="4466573" y="4413311"/>
              <a:ext cx="2799531" cy="430887"/>
            </a:xfrm>
            <a:prstGeom prst="rect">
              <a:avLst/>
            </a:prstGeom>
            <a:noFill/>
          </p:spPr>
          <p:txBody>
            <a:bodyPr wrap="square" rtlCol="0">
              <a:spAutoFit/>
            </a:bodyPr>
            <a:lstStyle/>
            <a:p>
              <a:r>
                <a:rPr kumimoji="1" lang="ja-JP" altLang="en-US" sz="1100" dirty="0">
                  <a:solidFill>
                    <a:srgbClr val="00A0E7"/>
                  </a:solidFill>
                  <a:latin typeface="+mn-ea"/>
                </a:rPr>
                <a:t>ストレージには</a:t>
              </a:r>
              <a:r>
                <a:rPr kumimoji="1" lang="en-US" altLang="ja-JP" sz="1100" dirty="0">
                  <a:solidFill>
                    <a:srgbClr val="00A0E7"/>
                  </a:solidFill>
                  <a:latin typeface="+mn-ea"/>
                </a:rPr>
                <a:t>CDN</a:t>
              </a:r>
              <a:r>
                <a:rPr kumimoji="1" lang="ja-JP" altLang="en-US" sz="1100" dirty="0">
                  <a:solidFill>
                    <a:srgbClr val="00A0E7"/>
                  </a:solidFill>
                  <a:latin typeface="+mn-ea"/>
                </a:rPr>
                <a:t>経由でしかアクセスができません。</a:t>
              </a:r>
            </a:p>
          </p:txBody>
        </p:sp>
        <p:sp>
          <p:nvSpPr>
            <p:cNvPr id="172" name="テキスト ボックス 171">
              <a:extLst>
                <a:ext uri="{FF2B5EF4-FFF2-40B4-BE49-F238E27FC236}">
                  <a16:creationId xmlns:a16="http://schemas.microsoft.com/office/drawing/2014/main" id="{C0B298B8-BA89-4BCF-9966-BA54BE76529C}"/>
                </a:ext>
              </a:extLst>
            </p:cNvPr>
            <p:cNvSpPr txBox="1"/>
            <p:nvPr/>
          </p:nvSpPr>
          <p:spPr>
            <a:xfrm>
              <a:off x="4466574" y="4063027"/>
              <a:ext cx="2459137" cy="430887"/>
            </a:xfrm>
            <a:prstGeom prst="rect">
              <a:avLst/>
            </a:prstGeom>
            <a:noFill/>
          </p:spPr>
          <p:txBody>
            <a:bodyPr wrap="square" rtlCol="0">
              <a:spAutoFit/>
            </a:bodyPr>
            <a:lstStyle/>
            <a:p>
              <a:r>
                <a:rPr kumimoji="1" lang="ja-JP" altLang="en-US" sz="1100" dirty="0">
                  <a:solidFill>
                    <a:srgbClr val="00A0E7"/>
                  </a:solidFill>
                  <a:latin typeface="+mn-ea"/>
                </a:rPr>
                <a:t>画像および動画はネットワーク上のストレージに格納されています。</a:t>
              </a:r>
            </a:p>
          </p:txBody>
        </p:sp>
        <p:sp>
          <p:nvSpPr>
            <p:cNvPr id="215" name="テキスト ボックス 214"/>
            <p:cNvSpPr txBox="1"/>
            <p:nvPr/>
          </p:nvSpPr>
          <p:spPr>
            <a:xfrm>
              <a:off x="4268018" y="4059151"/>
              <a:ext cx="325730" cy="261610"/>
            </a:xfrm>
            <a:prstGeom prst="rect">
              <a:avLst/>
            </a:prstGeom>
            <a:noFill/>
          </p:spPr>
          <p:txBody>
            <a:bodyPr wrap="none" rtlCol="0">
              <a:spAutoFit/>
            </a:bodyPr>
            <a:lstStyle/>
            <a:p>
              <a:r>
                <a:rPr kumimoji="1" lang="ja-JP" altLang="en-US" sz="1100" dirty="0">
                  <a:solidFill>
                    <a:srgbClr val="00A0E7"/>
                  </a:solidFill>
                  <a:latin typeface="+mn-ea"/>
                </a:rPr>
                <a:t>・</a:t>
              </a:r>
            </a:p>
          </p:txBody>
        </p:sp>
        <p:sp>
          <p:nvSpPr>
            <p:cNvPr id="216" name="テキスト ボックス 215"/>
            <p:cNvSpPr txBox="1"/>
            <p:nvPr/>
          </p:nvSpPr>
          <p:spPr>
            <a:xfrm>
              <a:off x="4263313" y="4421056"/>
              <a:ext cx="325730" cy="261610"/>
            </a:xfrm>
            <a:prstGeom prst="rect">
              <a:avLst/>
            </a:prstGeom>
            <a:noFill/>
          </p:spPr>
          <p:txBody>
            <a:bodyPr wrap="none" rtlCol="0">
              <a:spAutoFit/>
            </a:bodyPr>
            <a:lstStyle/>
            <a:p>
              <a:r>
                <a:rPr kumimoji="1" lang="ja-JP" altLang="en-US" sz="1100" dirty="0">
                  <a:solidFill>
                    <a:srgbClr val="00A0E7"/>
                  </a:solidFill>
                  <a:latin typeface="+mn-ea"/>
                </a:rPr>
                <a:t>・</a:t>
              </a:r>
            </a:p>
          </p:txBody>
        </p:sp>
      </p:grpSp>
      <p:grpSp>
        <p:nvGrpSpPr>
          <p:cNvPr id="138" name="図形グループ 137"/>
          <p:cNvGrpSpPr/>
          <p:nvPr/>
        </p:nvGrpSpPr>
        <p:grpSpPr>
          <a:xfrm>
            <a:off x="2965925" y="3107860"/>
            <a:ext cx="1040252" cy="792046"/>
            <a:chOff x="2784625" y="3725691"/>
            <a:chExt cx="1429288" cy="1088258"/>
          </a:xfrm>
        </p:grpSpPr>
        <p:sp>
          <p:nvSpPr>
            <p:cNvPr id="56" name="TextBox 8">
              <a:extLst>
                <a:ext uri="{FF2B5EF4-FFF2-40B4-BE49-F238E27FC236}">
                  <a16:creationId xmlns:a16="http://schemas.microsoft.com/office/drawing/2014/main" id="{D7ECF936-B8F2-B944-B1E5-0DC7D3F9AAB9}"/>
                </a:ext>
              </a:extLst>
            </p:cNvPr>
            <p:cNvSpPr txBox="1"/>
            <p:nvPr/>
          </p:nvSpPr>
          <p:spPr>
            <a:xfrm>
              <a:off x="2784625" y="4454501"/>
              <a:ext cx="1429288" cy="359448"/>
            </a:xfrm>
            <a:prstGeom prst="rect">
              <a:avLst/>
            </a:prstGeom>
            <a:noFill/>
          </p:spPr>
          <p:txBody>
            <a:bodyPr wrap="square" rtlCol="0">
              <a:spAutoFit/>
            </a:bodyPr>
            <a:lstStyle/>
            <a:p>
              <a:pPr algn="ctr"/>
              <a:r>
                <a:rPr lang="en-US" sz="1100" dirty="0">
                  <a:latin typeface="+mn-ea"/>
                </a:rPr>
                <a:t>AWS WAF</a:t>
              </a:r>
            </a:p>
          </p:txBody>
        </p:sp>
        <p:pic>
          <p:nvPicPr>
            <p:cNvPr id="57" name="Graphic 26">
              <a:extLst>
                <a:ext uri="{FF2B5EF4-FFF2-40B4-BE49-F238E27FC236}">
                  <a16:creationId xmlns:a16="http://schemas.microsoft.com/office/drawing/2014/main" id="{6474A222-3CF8-3F41-AB6E-29E3FCA4874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43668" y="3725691"/>
              <a:ext cx="711200" cy="711200"/>
            </a:xfrm>
            <a:prstGeom prst="rect">
              <a:avLst/>
            </a:prstGeom>
          </p:spPr>
        </p:pic>
      </p:grpSp>
      <p:sp>
        <p:nvSpPr>
          <p:cNvPr id="221" name="角丸四角形 220"/>
          <p:cNvSpPr/>
          <p:nvPr/>
        </p:nvSpPr>
        <p:spPr>
          <a:xfrm>
            <a:off x="3988379" y="2671183"/>
            <a:ext cx="2911147" cy="1387967"/>
          </a:xfrm>
          <a:prstGeom prst="roundRect">
            <a:avLst>
              <a:gd name="adj" fmla="val 10283"/>
            </a:avLst>
          </a:prstGeom>
          <a:noFill/>
          <a:ln>
            <a:solidFill>
              <a:srgbClr val="00A0E7"/>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n-ea"/>
            </a:endParaRPr>
          </a:p>
        </p:txBody>
      </p:sp>
      <p:grpSp>
        <p:nvGrpSpPr>
          <p:cNvPr id="223" name="図形グループ 222"/>
          <p:cNvGrpSpPr/>
          <p:nvPr/>
        </p:nvGrpSpPr>
        <p:grpSpPr>
          <a:xfrm>
            <a:off x="3903116" y="1920094"/>
            <a:ext cx="3146805" cy="607209"/>
            <a:chOff x="3661077" y="1684402"/>
            <a:chExt cx="3146805" cy="607209"/>
          </a:xfrm>
        </p:grpSpPr>
        <p:sp>
          <p:nvSpPr>
            <p:cNvPr id="157" name="テキスト ボックス 156">
              <a:extLst>
                <a:ext uri="{FF2B5EF4-FFF2-40B4-BE49-F238E27FC236}">
                  <a16:creationId xmlns:a16="http://schemas.microsoft.com/office/drawing/2014/main" id="{D55DB72E-8959-4FBE-BE9A-9E63B68FF12D}"/>
                </a:ext>
              </a:extLst>
            </p:cNvPr>
            <p:cNvSpPr txBox="1"/>
            <p:nvPr/>
          </p:nvSpPr>
          <p:spPr>
            <a:xfrm>
              <a:off x="3877234" y="1691447"/>
              <a:ext cx="2930648" cy="600164"/>
            </a:xfrm>
            <a:prstGeom prst="rect">
              <a:avLst/>
            </a:prstGeom>
            <a:noFill/>
          </p:spPr>
          <p:txBody>
            <a:bodyPr wrap="square" rtlCol="0">
              <a:spAutoFit/>
            </a:bodyPr>
            <a:lstStyle/>
            <a:p>
              <a:r>
                <a:rPr kumimoji="1" lang="en-US" altLang="ja-JP" sz="1100" dirty="0">
                  <a:solidFill>
                    <a:srgbClr val="00A0E7"/>
                  </a:solidFill>
                  <a:latin typeface="+mn-ea"/>
                </a:rPr>
                <a:t>WAF</a:t>
              </a:r>
              <a:r>
                <a:rPr kumimoji="1" lang="ja-JP" altLang="en-US" sz="1100" dirty="0">
                  <a:solidFill>
                    <a:srgbClr val="00A0E7"/>
                  </a:solidFill>
                  <a:latin typeface="+mn-ea"/>
                </a:rPr>
                <a:t>（</a:t>
              </a:r>
              <a:r>
                <a:rPr kumimoji="1" lang="en-US" altLang="ja-JP" sz="1100" dirty="0">
                  <a:solidFill>
                    <a:srgbClr val="00A0E7"/>
                  </a:solidFill>
                  <a:latin typeface="+mn-ea"/>
                </a:rPr>
                <a:t>Web Application Firewall </a:t>
              </a:r>
              <a:r>
                <a:rPr kumimoji="1" lang="ja-JP" altLang="en-US" sz="1100" dirty="0">
                  <a:solidFill>
                    <a:srgbClr val="00A0E7"/>
                  </a:solidFill>
                  <a:latin typeface="+mn-ea"/>
                </a:rPr>
                <a:t>）により不正なアクセスを防止します。</a:t>
              </a:r>
              <a:br>
                <a:rPr kumimoji="1" lang="en-US" altLang="ja-JP" sz="1100" dirty="0">
                  <a:solidFill>
                    <a:srgbClr val="00A0E7"/>
                  </a:solidFill>
                  <a:latin typeface="+mn-ea"/>
                </a:rPr>
              </a:br>
              <a:endParaRPr kumimoji="1" lang="ja-JP" altLang="en-US" sz="1100" dirty="0">
                <a:solidFill>
                  <a:srgbClr val="00A0E7"/>
                </a:solidFill>
                <a:latin typeface="+mn-ea"/>
              </a:endParaRPr>
            </a:p>
          </p:txBody>
        </p:sp>
        <p:sp>
          <p:nvSpPr>
            <p:cNvPr id="222" name="テキスト ボックス 221"/>
            <p:cNvSpPr txBox="1"/>
            <p:nvPr/>
          </p:nvSpPr>
          <p:spPr>
            <a:xfrm>
              <a:off x="3661077" y="1684402"/>
              <a:ext cx="325730" cy="261610"/>
            </a:xfrm>
            <a:prstGeom prst="rect">
              <a:avLst/>
            </a:prstGeom>
            <a:noFill/>
          </p:spPr>
          <p:txBody>
            <a:bodyPr wrap="none" rtlCol="0">
              <a:spAutoFit/>
            </a:bodyPr>
            <a:lstStyle/>
            <a:p>
              <a:r>
                <a:rPr kumimoji="1" lang="ja-JP" altLang="en-US" sz="1100" dirty="0">
                  <a:solidFill>
                    <a:srgbClr val="00A0E7"/>
                  </a:solidFill>
                  <a:latin typeface="+mn-ea"/>
                </a:rPr>
                <a:t>・</a:t>
              </a:r>
            </a:p>
          </p:txBody>
        </p:sp>
      </p:grpSp>
      <p:grpSp>
        <p:nvGrpSpPr>
          <p:cNvPr id="227" name="図形グループ 226"/>
          <p:cNvGrpSpPr/>
          <p:nvPr/>
        </p:nvGrpSpPr>
        <p:grpSpPr>
          <a:xfrm>
            <a:off x="7212656" y="3056969"/>
            <a:ext cx="3881496" cy="938719"/>
            <a:chOff x="7749999" y="3475978"/>
            <a:chExt cx="3881496" cy="938719"/>
          </a:xfrm>
        </p:grpSpPr>
        <p:sp>
          <p:nvSpPr>
            <p:cNvPr id="167" name="正方形/長方形 166"/>
            <p:cNvSpPr/>
            <p:nvPr/>
          </p:nvSpPr>
          <p:spPr>
            <a:xfrm>
              <a:off x="7973077" y="3475978"/>
              <a:ext cx="3658418" cy="938719"/>
            </a:xfrm>
            <a:prstGeom prst="rect">
              <a:avLst/>
            </a:prstGeom>
          </p:spPr>
          <p:txBody>
            <a:bodyPr wrap="square">
              <a:spAutoFit/>
            </a:bodyPr>
            <a:lstStyle/>
            <a:p>
              <a:r>
                <a:rPr kumimoji="1" lang="ja-JP" altLang="en-US" sz="1100" dirty="0">
                  <a:solidFill>
                    <a:srgbClr val="00A0E7"/>
                  </a:solidFill>
                  <a:latin typeface="+mn-ea"/>
                </a:rPr>
                <a:t>個人情報などは一切格納しておりません。</a:t>
              </a:r>
              <a:endParaRPr kumimoji="1" lang="en-US" altLang="ja-JP" sz="1100" dirty="0">
                <a:solidFill>
                  <a:srgbClr val="00A0E7"/>
                </a:solidFill>
                <a:latin typeface="+mn-ea"/>
              </a:endParaRPr>
            </a:p>
            <a:p>
              <a:r>
                <a:rPr kumimoji="1" lang="ja-JP" altLang="en-US" sz="1100" dirty="0">
                  <a:solidFill>
                    <a:srgbClr val="00A0E7"/>
                  </a:solidFill>
                  <a:latin typeface="+mn-ea"/>
                </a:rPr>
                <a:t>画像および動画を格納しているストレージの</a:t>
              </a:r>
              <a:r>
                <a:rPr kumimoji="1" lang="en-US" altLang="ja-JP" sz="1100" dirty="0">
                  <a:solidFill>
                    <a:srgbClr val="00A0E7"/>
                  </a:solidFill>
                  <a:latin typeface="+mn-ea"/>
                </a:rPr>
                <a:t>URL</a:t>
              </a:r>
              <a:r>
                <a:rPr kumimoji="1" lang="ja-JP" altLang="en-US" sz="1100" dirty="0">
                  <a:solidFill>
                    <a:srgbClr val="00A0E7"/>
                  </a:solidFill>
                  <a:latin typeface="+mn-ea"/>
                </a:rPr>
                <a:t>情報を暗号化（ハッシュ化）して保持しております。</a:t>
              </a:r>
              <a:endParaRPr kumimoji="1" lang="en-US" altLang="ja-JP" sz="1100" dirty="0">
                <a:solidFill>
                  <a:srgbClr val="00A0E7"/>
                </a:solidFill>
                <a:latin typeface="+mn-ea"/>
              </a:endParaRPr>
            </a:p>
            <a:p>
              <a:r>
                <a:rPr kumimoji="1" lang="ja-JP" altLang="en-US" sz="1100" dirty="0">
                  <a:solidFill>
                    <a:srgbClr val="00A0E7"/>
                  </a:solidFill>
                  <a:latin typeface="+mn-ea"/>
                </a:rPr>
                <a:t>暗号化方式が解らない限り、</a:t>
              </a:r>
              <a:r>
                <a:rPr kumimoji="1" lang="en-US" altLang="ja-JP" sz="1100" dirty="0">
                  <a:solidFill>
                    <a:srgbClr val="00A0E7"/>
                  </a:solidFill>
                  <a:latin typeface="+mn-ea"/>
                </a:rPr>
                <a:t>URL</a:t>
              </a:r>
              <a:r>
                <a:rPr kumimoji="1" lang="ja-JP" altLang="en-US" sz="1100" dirty="0">
                  <a:solidFill>
                    <a:srgbClr val="00A0E7"/>
                  </a:solidFill>
                  <a:latin typeface="+mn-ea"/>
                </a:rPr>
                <a:t>の情報を解読することはできません。</a:t>
              </a:r>
            </a:p>
          </p:txBody>
        </p:sp>
        <p:sp>
          <p:nvSpPr>
            <p:cNvPr id="224" name="テキスト ボックス 223"/>
            <p:cNvSpPr txBox="1"/>
            <p:nvPr/>
          </p:nvSpPr>
          <p:spPr>
            <a:xfrm>
              <a:off x="7749999" y="3478284"/>
              <a:ext cx="325730" cy="261610"/>
            </a:xfrm>
            <a:prstGeom prst="rect">
              <a:avLst/>
            </a:prstGeom>
            <a:noFill/>
          </p:spPr>
          <p:txBody>
            <a:bodyPr wrap="none" rtlCol="0">
              <a:spAutoFit/>
            </a:bodyPr>
            <a:lstStyle/>
            <a:p>
              <a:r>
                <a:rPr kumimoji="1" lang="ja-JP" altLang="en-US" sz="1100" dirty="0">
                  <a:solidFill>
                    <a:srgbClr val="00A0E7"/>
                  </a:solidFill>
                  <a:latin typeface="+mn-ea"/>
                </a:rPr>
                <a:t>・</a:t>
              </a:r>
            </a:p>
          </p:txBody>
        </p:sp>
        <p:sp>
          <p:nvSpPr>
            <p:cNvPr id="225" name="テキスト ボックス 224"/>
            <p:cNvSpPr txBox="1"/>
            <p:nvPr/>
          </p:nvSpPr>
          <p:spPr>
            <a:xfrm>
              <a:off x="7749999" y="3643778"/>
              <a:ext cx="325730" cy="261610"/>
            </a:xfrm>
            <a:prstGeom prst="rect">
              <a:avLst/>
            </a:prstGeom>
            <a:noFill/>
          </p:spPr>
          <p:txBody>
            <a:bodyPr wrap="none" rtlCol="0">
              <a:spAutoFit/>
            </a:bodyPr>
            <a:lstStyle/>
            <a:p>
              <a:r>
                <a:rPr kumimoji="1" lang="ja-JP" altLang="en-US" sz="1100" dirty="0">
                  <a:solidFill>
                    <a:srgbClr val="00A0E7"/>
                  </a:solidFill>
                  <a:latin typeface="+mn-ea"/>
                </a:rPr>
                <a:t>・</a:t>
              </a:r>
            </a:p>
          </p:txBody>
        </p:sp>
        <p:sp>
          <p:nvSpPr>
            <p:cNvPr id="226" name="テキスト ボックス 225"/>
            <p:cNvSpPr txBox="1"/>
            <p:nvPr/>
          </p:nvSpPr>
          <p:spPr>
            <a:xfrm>
              <a:off x="7749999" y="3971128"/>
              <a:ext cx="325730" cy="261610"/>
            </a:xfrm>
            <a:prstGeom prst="rect">
              <a:avLst/>
            </a:prstGeom>
            <a:noFill/>
          </p:spPr>
          <p:txBody>
            <a:bodyPr wrap="none" rtlCol="0">
              <a:spAutoFit/>
            </a:bodyPr>
            <a:lstStyle/>
            <a:p>
              <a:r>
                <a:rPr kumimoji="1" lang="ja-JP" altLang="en-US" sz="1100" dirty="0">
                  <a:solidFill>
                    <a:srgbClr val="00A0E7"/>
                  </a:solidFill>
                  <a:latin typeface="+mn-ea"/>
                </a:rPr>
                <a:t>・</a:t>
              </a:r>
            </a:p>
          </p:txBody>
        </p:sp>
      </p:grpSp>
      <p:grpSp>
        <p:nvGrpSpPr>
          <p:cNvPr id="229" name="図形グループ 228"/>
          <p:cNvGrpSpPr/>
          <p:nvPr/>
        </p:nvGrpSpPr>
        <p:grpSpPr>
          <a:xfrm>
            <a:off x="7207951" y="3953307"/>
            <a:ext cx="3147316" cy="432681"/>
            <a:chOff x="7025230" y="2945066"/>
            <a:chExt cx="3147316" cy="432681"/>
          </a:xfrm>
        </p:grpSpPr>
        <p:sp>
          <p:nvSpPr>
            <p:cNvPr id="168" name="テキスト ボックス 167">
              <a:extLst>
                <a:ext uri="{FF2B5EF4-FFF2-40B4-BE49-F238E27FC236}">
                  <a16:creationId xmlns:a16="http://schemas.microsoft.com/office/drawing/2014/main" id="{0A84D591-42EA-46D4-8D07-501EF15EA2CE}"/>
                </a:ext>
              </a:extLst>
            </p:cNvPr>
            <p:cNvSpPr txBox="1"/>
            <p:nvPr/>
          </p:nvSpPr>
          <p:spPr>
            <a:xfrm>
              <a:off x="7239329" y="2946860"/>
              <a:ext cx="2933217" cy="430887"/>
            </a:xfrm>
            <a:prstGeom prst="rect">
              <a:avLst/>
            </a:prstGeom>
            <a:noFill/>
          </p:spPr>
          <p:txBody>
            <a:bodyPr wrap="square" rtlCol="0">
              <a:spAutoFit/>
            </a:bodyPr>
            <a:lstStyle/>
            <a:p>
              <a:r>
                <a:rPr kumimoji="1" lang="ja-JP" altLang="en-US" sz="1100" dirty="0">
                  <a:solidFill>
                    <a:srgbClr val="00A0E7"/>
                  </a:solidFill>
                  <a:latin typeface="+mn-ea"/>
                </a:rPr>
                <a:t>データベースには、卒</a:t>
              </a:r>
              <a:r>
                <a:rPr kumimoji="1" lang="en-US" altLang="ja-JP" sz="1100" dirty="0">
                  <a:solidFill>
                    <a:srgbClr val="00A0E7"/>
                  </a:solidFill>
                  <a:latin typeface="+mn-ea"/>
                </a:rPr>
                <a:t>ARu</a:t>
              </a:r>
              <a:r>
                <a:rPr kumimoji="1" lang="ja-JP" altLang="en-US" sz="1100" dirty="0">
                  <a:solidFill>
                    <a:srgbClr val="00A0E7"/>
                  </a:solidFill>
                  <a:latin typeface="+mn-ea"/>
                </a:rPr>
                <a:t>専用のサーバープログラムからしかアクセスができません。</a:t>
              </a:r>
            </a:p>
          </p:txBody>
        </p:sp>
        <p:sp>
          <p:nvSpPr>
            <p:cNvPr id="228" name="テキスト ボックス 227"/>
            <p:cNvSpPr txBox="1"/>
            <p:nvPr/>
          </p:nvSpPr>
          <p:spPr>
            <a:xfrm>
              <a:off x="7025230" y="2945066"/>
              <a:ext cx="325730" cy="261610"/>
            </a:xfrm>
            <a:prstGeom prst="rect">
              <a:avLst/>
            </a:prstGeom>
            <a:noFill/>
          </p:spPr>
          <p:txBody>
            <a:bodyPr wrap="none" rtlCol="0">
              <a:spAutoFit/>
            </a:bodyPr>
            <a:lstStyle/>
            <a:p>
              <a:r>
                <a:rPr kumimoji="1" lang="ja-JP" altLang="en-US" sz="1100" dirty="0">
                  <a:solidFill>
                    <a:srgbClr val="00A0E7"/>
                  </a:solidFill>
                  <a:latin typeface="+mn-ea"/>
                </a:rPr>
                <a:t>・</a:t>
              </a:r>
            </a:p>
          </p:txBody>
        </p:sp>
      </p:grpSp>
      <p:sp>
        <p:nvSpPr>
          <p:cNvPr id="230" name="四角形: 角を丸くする 12">
            <a:extLst>
              <a:ext uri="{FF2B5EF4-FFF2-40B4-BE49-F238E27FC236}">
                <a16:creationId xmlns:a16="http://schemas.microsoft.com/office/drawing/2014/main" id="{AB91E3C5-0D38-44B5-8026-CB88520E356C}"/>
              </a:ext>
            </a:extLst>
          </p:cNvPr>
          <p:cNvSpPr/>
          <p:nvPr/>
        </p:nvSpPr>
        <p:spPr>
          <a:xfrm>
            <a:off x="7409326" y="4520871"/>
            <a:ext cx="2195555" cy="214441"/>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n-ea"/>
              </a:rPr>
              <a:t>サーバー</a:t>
            </a:r>
            <a:r>
              <a:rPr lang="en-US" altLang="ja-JP" sz="900" dirty="0">
                <a:latin typeface="+mn-ea"/>
              </a:rPr>
              <a:t> </a:t>
            </a:r>
            <a:r>
              <a:rPr kumimoji="1" lang="ja-JP" altLang="en-US" sz="900" dirty="0">
                <a:latin typeface="+mn-ea"/>
              </a:rPr>
              <a:t>プログラム</a:t>
            </a:r>
            <a:endParaRPr kumimoji="1" lang="en-US" altLang="ja-JP" sz="900" dirty="0">
              <a:latin typeface="+mn-ea"/>
            </a:endParaRPr>
          </a:p>
        </p:txBody>
      </p:sp>
      <p:cxnSp>
        <p:nvCxnSpPr>
          <p:cNvPr id="232" name="直線矢印コネクタ 231"/>
          <p:cNvCxnSpPr/>
          <p:nvPr/>
        </p:nvCxnSpPr>
        <p:spPr>
          <a:xfrm>
            <a:off x="283320" y="6332783"/>
            <a:ext cx="1931125" cy="1504"/>
          </a:xfrm>
          <a:prstGeom prst="straightConnector1">
            <a:avLst/>
          </a:prstGeom>
          <a:ln w="3175" cmpd="sng">
            <a:solidFill>
              <a:schemeClr val="bg1">
                <a:lumMod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39" name="図形グループ 238"/>
          <p:cNvGrpSpPr/>
          <p:nvPr/>
        </p:nvGrpSpPr>
        <p:grpSpPr>
          <a:xfrm>
            <a:off x="8899586" y="5275803"/>
            <a:ext cx="2758747" cy="607209"/>
            <a:chOff x="2927921" y="1501085"/>
            <a:chExt cx="2758747" cy="607209"/>
          </a:xfrm>
        </p:grpSpPr>
        <p:sp>
          <p:nvSpPr>
            <p:cNvPr id="240" name="テキスト ボックス 239">
              <a:extLst>
                <a:ext uri="{FF2B5EF4-FFF2-40B4-BE49-F238E27FC236}">
                  <a16:creationId xmlns:a16="http://schemas.microsoft.com/office/drawing/2014/main" id="{D55DB72E-8959-4FBE-BE9A-9E63B68FF12D}"/>
                </a:ext>
              </a:extLst>
            </p:cNvPr>
            <p:cNvSpPr txBox="1"/>
            <p:nvPr/>
          </p:nvSpPr>
          <p:spPr>
            <a:xfrm>
              <a:off x="3117892" y="1508130"/>
              <a:ext cx="2568776" cy="600164"/>
            </a:xfrm>
            <a:prstGeom prst="rect">
              <a:avLst/>
            </a:prstGeom>
            <a:noFill/>
          </p:spPr>
          <p:txBody>
            <a:bodyPr wrap="square" rtlCol="0">
              <a:spAutoFit/>
            </a:bodyPr>
            <a:lstStyle/>
            <a:p>
              <a:r>
                <a:rPr kumimoji="1" lang="ja-JP" altLang="en-US" sz="1100" dirty="0">
                  <a:solidFill>
                    <a:srgbClr val="00A0E7"/>
                  </a:solidFill>
                  <a:latin typeface="+mn-ea"/>
                </a:rPr>
                <a:t>事前に登録済みの担当者アカウントでのみ、コンテンツ（画像および動画）の管理操作を行うことができます。</a:t>
              </a:r>
            </a:p>
          </p:txBody>
        </p:sp>
        <p:sp>
          <p:nvSpPr>
            <p:cNvPr id="241" name="テキスト ボックス 240"/>
            <p:cNvSpPr txBox="1"/>
            <p:nvPr/>
          </p:nvSpPr>
          <p:spPr>
            <a:xfrm>
              <a:off x="2927921" y="1501085"/>
              <a:ext cx="325730" cy="261610"/>
            </a:xfrm>
            <a:prstGeom prst="rect">
              <a:avLst/>
            </a:prstGeom>
            <a:noFill/>
          </p:spPr>
          <p:txBody>
            <a:bodyPr wrap="none" rtlCol="0">
              <a:spAutoFit/>
            </a:bodyPr>
            <a:lstStyle/>
            <a:p>
              <a:r>
                <a:rPr kumimoji="1" lang="ja-JP" altLang="en-US" sz="1100" dirty="0">
                  <a:solidFill>
                    <a:srgbClr val="00A0E7"/>
                  </a:solidFill>
                  <a:latin typeface="+mn-ea"/>
                </a:rPr>
                <a:t>・</a:t>
              </a:r>
            </a:p>
          </p:txBody>
        </p:sp>
      </p:grpSp>
      <p:grpSp>
        <p:nvGrpSpPr>
          <p:cNvPr id="242" name="図形グループ 241"/>
          <p:cNvGrpSpPr/>
          <p:nvPr/>
        </p:nvGrpSpPr>
        <p:grpSpPr>
          <a:xfrm>
            <a:off x="3667950" y="5275803"/>
            <a:ext cx="3470425" cy="607209"/>
            <a:chOff x="2941013" y="1501085"/>
            <a:chExt cx="3293154" cy="607209"/>
          </a:xfrm>
        </p:grpSpPr>
        <p:sp>
          <p:nvSpPr>
            <p:cNvPr id="243" name="テキスト ボックス 242">
              <a:extLst>
                <a:ext uri="{FF2B5EF4-FFF2-40B4-BE49-F238E27FC236}">
                  <a16:creationId xmlns:a16="http://schemas.microsoft.com/office/drawing/2014/main" id="{D55DB72E-8959-4FBE-BE9A-9E63B68FF12D}"/>
                </a:ext>
              </a:extLst>
            </p:cNvPr>
            <p:cNvSpPr txBox="1"/>
            <p:nvPr/>
          </p:nvSpPr>
          <p:spPr>
            <a:xfrm>
              <a:off x="3117892" y="1508130"/>
              <a:ext cx="3116275" cy="600164"/>
            </a:xfrm>
            <a:prstGeom prst="rect">
              <a:avLst/>
            </a:prstGeom>
            <a:noFill/>
          </p:spPr>
          <p:txBody>
            <a:bodyPr wrap="square" rtlCol="0">
              <a:spAutoFit/>
            </a:bodyPr>
            <a:lstStyle/>
            <a:p>
              <a:r>
                <a:rPr kumimoji="1" lang="en-US" altLang="ja-JP" sz="1100" dirty="0">
                  <a:solidFill>
                    <a:srgbClr val="00A0E7"/>
                  </a:solidFill>
                  <a:latin typeface="+mn-ea"/>
                </a:rPr>
                <a:t>AWS Cloud</a:t>
              </a:r>
              <a:r>
                <a:rPr kumimoji="1" lang="ja-JP" altLang="en-US" sz="1100" dirty="0">
                  <a:solidFill>
                    <a:srgbClr val="00A0E7"/>
                  </a:solidFill>
                  <a:latin typeface="+mn-ea"/>
                </a:rPr>
                <a:t>上に構築した</a:t>
              </a:r>
              <a:r>
                <a:rPr kumimoji="1" lang="en-US" altLang="ja-JP" sz="1100" dirty="0">
                  <a:solidFill>
                    <a:srgbClr val="00A0E7"/>
                  </a:solidFill>
                  <a:latin typeface="+mn-ea"/>
                </a:rPr>
                <a:t> </a:t>
              </a:r>
              <a:r>
                <a:rPr kumimoji="1" lang="ja-JP" altLang="en-US" sz="1100" dirty="0">
                  <a:solidFill>
                    <a:srgbClr val="00A0E7"/>
                  </a:solidFill>
                  <a:latin typeface="+mn-ea"/>
                </a:rPr>
                <a:t>システムの実行環境を運用・保守する際は事前に登録済みのアカウントでのみ管理画面を操作することができます。</a:t>
              </a:r>
              <a:endParaRPr kumimoji="1" lang="en-US" altLang="ja-JP" sz="1100" dirty="0">
                <a:solidFill>
                  <a:srgbClr val="00A0E7"/>
                </a:solidFill>
                <a:latin typeface="+mn-ea"/>
              </a:endParaRPr>
            </a:p>
          </p:txBody>
        </p:sp>
        <p:sp>
          <p:nvSpPr>
            <p:cNvPr id="244" name="テキスト ボックス 243"/>
            <p:cNvSpPr txBox="1"/>
            <p:nvPr/>
          </p:nvSpPr>
          <p:spPr>
            <a:xfrm>
              <a:off x="2941013" y="1501085"/>
              <a:ext cx="309092" cy="261610"/>
            </a:xfrm>
            <a:prstGeom prst="rect">
              <a:avLst/>
            </a:prstGeom>
            <a:noFill/>
          </p:spPr>
          <p:txBody>
            <a:bodyPr wrap="none" rtlCol="0">
              <a:spAutoFit/>
            </a:bodyPr>
            <a:lstStyle/>
            <a:p>
              <a:r>
                <a:rPr kumimoji="1" lang="ja-JP" altLang="en-US" sz="1100" dirty="0">
                  <a:solidFill>
                    <a:srgbClr val="00A0E7"/>
                  </a:solidFill>
                  <a:latin typeface="+mn-ea"/>
                </a:rPr>
                <a:t>・</a:t>
              </a:r>
            </a:p>
          </p:txBody>
        </p:sp>
      </p:grpSp>
      <p:sp>
        <p:nvSpPr>
          <p:cNvPr id="248" name="角丸四角形 247"/>
          <p:cNvSpPr/>
          <p:nvPr/>
        </p:nvSpPr>
        <p:spPr>
          <a:xfrm>
            <a:off x="3067229" y="2029576"/>
            <a:ext cx="834211" cy="2024846"/>
          </a:xfrm>
          <a:prstGeom prst="roundRect">
            <a:avLst>
              <a:gd name="adj" fmla="val 10283"/>
            </a:avLst>
          </a:prstGeom>
          <a:noFill/>
          <a:ln>
            <a:solidFill>
              <a:srgbClr val="00A0E7"/>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1393950176"/>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プレゼンテーション1" id="{E6564793-4896-4E0C-8801-A9230543B816}" vid="{FD5737D2-78B0-4D47-8894-10CDEF9A2F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パワーポイント_テンプレート</Template>
  <TotalTime>930</TotalTime>
  <Words>380</Words>
  <Application>Microsoft Macintosh PowerPoint</Application>
  <PresentationFormat>Widescreen</PresentationFormat>
  <Paragraphs>66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メイリオ</vt:lpstr>
      <vt:lpstr>游ゴシック</vt:lpstr>
      <vt:lpstr>Century Gothic</vt:lpstr>
      <vt:lpstr>Wingdings</vt:lpstr>
      <vt:lpstr>Wingdings 3</vt:lpstr>
      <vt:lpstr>ウィスプ</vt:lpstr>
      <vt:lpstr>卒ARu 説明資料 セキュリティについて</vt:lpstr>
      <vt:lpstr>改訂履歴</vt:lpstr>
      <vt:lpstr>1. セキュリティの説明</vt:lpstr>
    </vt:vector>
  </TitlesOfParts>
  <Company>株式会社ウエトマエ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株式会社Ms 御中 卒アルAR プラットフォーム構築 見積仕様書 No. 019-001-0001-00</dc:title>
  <dc:creator>山口 亮太</dc:creator>
  <cp:lastModifiedBy>石黒 友啓</cp:lastModifiedBy>
  <cp:revision>154</cp:revision>
  <dcterms:created xsi:type="dcterms:W3CDTF">2019-08-31T11:57:52Z</dcterms:created>
  <dcterms:modified xsi:type="dcterms:W3CDTF">2020-10-27T08:54:20Z</dcterms:modified>
</cp:coreProperties>
</file>