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3" r:id="rId2"/>
    <p:sldId id="294" r:id="rId3"/>
    <p:sldId id="295" r:id="rId4"/>
    <p:sldId id="324" r:id="rId5"/>
    <p:sldId id="344" r:id="rId6"/>
    <p:sldId id="332" r:id="rId7"/>
    <p:sldId id="296" r:id="rId8"/>
    <p:sldId id="335" r:id="rId9"/>
    <p:sldId id="307" r:id="rId10"/>
    <p:sldId id="323" r:id="rId11"/>
    <p:sldId id="312" r:id="rId12"/>
    <p:sldId id="325" r:id="rId13"/>
    <p:sldId id="326" r:id="rId14"/>
    <p:sldId id="327" r:id="rId15"/>
    <p:sldId id="328" r:id="rId16"/>
    <p:sldId id="298" r:id="rId17"/>
    <p:sldId id="299" r:id="rId18"/>
    <p:sldId id="300" r:id="rId19"/>
    <p:sldId id="313" r:id="rId20"/>
    <p:sldId id="314" r:id="rId21"/>
    <p:sldId id="329" r:id="rId22"/>
    <p:sldId id="315" r:id="rId23"/>
    <p:sldId id="330" r:id="rId24"/>
    <p:sldId id="331" r:id="rId25"/>
    <p:sldId id="316" r:id="rId26"/>
    <p:sldId id="333" r:id="rId27"/>
    <p:sldId id="338" r:id="rId28"/>
    <p:sldId id="341" r:id="rId29"/>
    <p:sldId id="339" r:id="rId30"/>
    <p:sldId id="340" r:id="rId31"/>
    <p:sldId id="345" r:id="rId32"/>
    <p:sldId id="301" r:id="rId33"/>
    <p:sldId id="302" r:id="rId34"/>
    <p:sldId id="336" r:id="rId35"/>
    <p:sldId id="303" r:id="rId36"/>
    <p:sldId id="304" r:id="rId37"/>
    <p:sldId id="322" r:id="rId38"/>
    <p:sldId id="317" r:id="rId39"/>
    <p:sldId id="318" r:id="rId40"/>
    <p:sldId id="319" r:id="rId41"/>
    <p:sldId id="320" r:id="rId42"/>
    <p:sldId id="305" r:id="rId43"/>
    <p:sldId id="309" r:id="rId44"/>
    <p:sldId id="310" r:id="rId45"/>
    <p:sldId id="311" r:id="rId46"/>
    <p:sldId id="32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44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41"/>
            <p14:sldId id="339"/>
            <p14:sldId id="340"/>
            <p14:sldId id="345"/>
            <p14:sldId id="301"/>
            <p14:sldId id="302"/>
            <p14:sldId id="336"/>
          </p14:sldIdLst>
        </p14:section>
        <p14:section name="データ移行" id="{ECC1E9B1-4477-B349-B2F4-4BBA88817886}">
          <p14:sldIdLst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00" y="152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2020/9/19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/>
              <a:t>ARu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Ver</a:t>
            </a:r>
            <a:r>
              <a:rPr lang="ja-JP" altLang="ja-JP" dirty="0"/>
              <a:t>3</a:t>
            </a:r>
            <a:r>
              <a:rPr lang="en-US" altLang="ja-JP" dirty="0"/>
              <a:t>.00   Date 2020/08/31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III. </a:t>
            </a:r>
            <a:r>
              <a:rPr kumimoji="1" lang="ja-JP" altLang="en-US" dirty="0"/>
              <a:t>構築手順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/>
              <a:t>DynamoDB</a:t>
            </a:r>
          </a:p>
          <a:p>
            <a:pPr marL="457200" lvl="1" indent="0">
              <a:buNone/>
            </a:pPr>
            <a:r>
              <a:rPr lang="ja-JP" altLang="ja-JP" dirty="0"/>
              <a:t>N</a:t>
            </a:r>
            <a:r>
              <a:rPr lang="en-US" altLang="ja-JP" dirty="0"/>
              <a:t>oSQL</a:t>
            </a:r>
            <a:r>
              <a:rPr lang="ja-JP" altLang="en-US" dirty="0"/>
              <a:t>のデータベースを設定・管理する。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DynamoDB</a:t>
            </a:r>
            <a:r>
              <a:rPr lang="ja-JP" altLang="en-US" dirty="0"/>
              <a:t>サービスにアクセスする。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ja-JP" dirty="0"/>
              <a:t>T</a:t>
            </a:r>
            <a:r>
              <a:rPr lang="en-US" altLang="ja-JP" dirty="0"/>
              <a:t>able</a:t>
            </a:r>
            <a:r>
              <a:rPr lang="ja-JP" altLang="en-US" dirty="0"/>
              <a:t>を作成する。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Lambda</a:t>
            </a:r>
            <a:r>
              <a:rPr lang="ja-JP" altLang="en-US" dirty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関数ページで「関数の作成」ボタンを押す。関数の作成ページで「一から作成」を選び、関数名「</a:t>
            </a:r>
            <a:r>
              <a:rPr lang="en-US" altLang="ja-JP" dirty="0"/>
              <a:t>getImageUrl</a:t>
            </a:r>
            <a:r>
              <a:rPr lang="ja-JP" altLang="en-US" dirty="0"/>
              <a:t>」、ランタイム「</a:t>
            </a:r>
            <a:r>
              <a:rPr lang="en-US" altLang="ja-JP" dirty="0"/>
              <a:t>Node.js 12.x</a:t>
            </a:r>
            <a:r>
              <a:rPr lang="ja-JP" altLang="en-US" dirty="0"/>
              <a:t>」を入力して関数を作成する。</a:t>
            </a:r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404040"/>
                </a:solidFill>
              </a:rPr>
              <a:t>AWS</a:t>
            </a:r>
            <a:r>
              <a:rPr lang="ja-JP" altLang="en-US" dirty="0">
                <a:solidFill>
                  <a:srgbClr val="404040"/>
                </a:solidFill>
              </a:rPr>
              <a:t>リソース</a:t>
            </a:r>
            <a:endParaRPr lang="en-US" altLang="ja-JP" dirty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「関数コード」エリアで、「ソースコード」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「環境変数」エリアで、関数の実行時に参照する環境変数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「アクション」プルダウンから「新しいバージョンの発行」を選択する。</a:t>
            </a:r>
            <a:br>
              <a:rPr lang="en-US" altLang="ja-JP" dirty="0"/>
            </a:br>
            <a:r>
              <a:rPr lang="ja-JP" altLang="en-US" dirty="0"/>
              <a:t>バージョンの説明に「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」を先頭につけた任意の文を入力し、「発行」ボタンを押す。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にアクセスするエンドポイントの設定・管理を行う。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API Gateway</a:t>
            </a:r>
            <a:r>
              <a:rPr lang="ja-JP" altLang="en-US" dirty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の作成」ボタンを押し、</a:t>
            </a:r>
            <a:r>
              <a:rPr lang="en-US" altLang="ja-JP" dirty="0"/>
              <a:t>API</a:t>
            </a:r>
            <a:r>
              <a:rPr lang="ja-JP" altLang="en-US" dirty="0"/>
              <a:t>タイプは「</a:t>
            </a:r>
            <a:r>
              <a:rPr lang="en-US" altLang="ja-JP" dirty="0"/>
              <a:t>REST API</a:t>
            </a:r>
            <a:r>
              <a:rPr lang="ja-JP" altLang="en-US" dirty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の初期設定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上記</a:t>
            </a:r>
            <a:r>
              <a:rPr lang="en-US" altLang="ja-JP" dirty="0"/>
              <a:t>3. </a:t>
            </a:r>
            <a:r>
              <a:rPr lang="ja-JP" altLang="en-US" dirty="0"/>
              <a:t>で作成した</a:t>
            </a:r>
            <a:r>
              <a:rPr lang="en-US" altLang="ja-JP" dirty="0"/>
              <a:t>API</a:t>
            </a:r>
            <a:r>
              <a:rPr lang="ja-JP" altLang="en-US" dirty="0"/>
              <a:t>のリソースページを開く。</a:t>
            </a:r>
            <a:br>
              <a:rPr lang="en-US" altLang="ja-JP" dirty="0"/>
            </a:br>
            <a:r>
              <a:rPr lang="ja-JP" altLang="en-US" dirty="0"/>
              <a:t>リソースの「アクション」プルダウンから「リソースの作成」を選択する。</a:t>
            </a:r>
            <a:br>
              <a:rPr lang="en-US" altLang="ja-JP" dirty="0"/>
            </a:br>
            <a:r>
              <a:rPr lang="ja-JP" altLang="en-US" dirty="0"/>
              <a:t>入力欄に以下を設定し「リソースの作成」ボタンを押す。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上記</a:t>
            </a:r>
            <a:r>
              <a:rPr lang="en-US" altLang="ja-JP" dirty="0"/>
              <a:t>4.</a:t>
            </a:r>
            <a:r>
              <a:rPr lang="ja-JP" altLang="en-US" dirty="0"/>
              <a:t> で作成したリソースを選択した状態で、リソースの「アクション」プルダウンから「メソッドの作成」を選択する。選択したリソースの下に表示されるセレクトボックスから「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」を選択して、その右にあるチェックマークを押す。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>
                          <a:effectLst/>
                        </a:rPr>
                        <a:t>/api/v1/album/</a:t>
                      </a:r>
                      <a:r>
                        <a:rPr lang="en-US" sz="1200" u="none" strike="noStrike" dirty="0">
                          <a:effectLst/>
                        </a:rPr>
                        <a:t>{albumid}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/>
              <a:t>上記</a:t>
            </a:r>
            <a:r>
              <a:rPr lang="en-US" altLang="ja-JP" dirty="0"/>
              <a:t>6.</a:t>
            </a:r>
            <a:r>
              <a:rPr lang="ja-JP" altLang="en-US" dirty="0"/>
              <a:t> で作成した「</a:t>
            </a:r>
            <a:r>
              <a:rPr lang="en-US" altLang="ja-JP" dirty="0"/>
              <a:t>GET</a:t>
            </a:r>
            <a:r>
              <a:rPr lang="ja-JP" altLang="en-US" dirty="0"/>
              <a:t>」を選択する。</a:t>
            </a:r>
            <a:br>
              <a:rPr lang="en-US" altLang="ja-JP" dirty="0"/>
            </a:br>
            <a:r>
              <a:rPr lang="ja-JP" altLang="en-US" dirty="0"/>
              <a:t>表示されるセットアップ画面で以下を設定して保存する。</a:t>
            </a:r>
            <a:br>
              <a:rPr lang="en-US" altLang="ja-JP" dirty="0"/>
            </a:br>
            <a:r>
              <a:rPr lang="ja-JP" altLang="en-US" dirty="0"/>
              <a:t>＊保存時に、関連づける</a:t>
            </a:r>
            <a:r>
              <a:rPr lang="en-US" altLang="ja-JP" dirty="0"/>
              <a:t>Lambda</a:t>
            </a:r>
            <a:r>
              <a:rPr lang="ja-JP" altLang="en-US" dirty="0"/>
              <a:t>関数の</a:t>
            </a:r>
            <a:r>
              <a:rPr lang="en-US" altLang="ja-JP" dirty="0"/>
              <a:t>ARN</a:t>
            </a:r>
            <a:r>
              <a:rPr lang="ja-JP" altLang="en-US" dirty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メソッドの実行」の画面で、「メソッドリクエスト」を選択する。</a:t>
            </a:r>
            <a:br>
              <a:rPr lang="en-US" altLang="ja-JP" dirty="0"/>
            </a:br>
            <a:r>
              <a:rPr lang="ja-JP" altLang="en-US" dirty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■ </a:t>
              </a:r>
              <a:r>
                <a:rPr kumimoji="1" lang="ja-JP" altLang="en-US" sz="1200" dirty="0"/>
                <a:t>関連づける</a:t>
              </a:r>
              <a:r>
                <a:rPr kumimoji="1" lang="en-US" altLang="ja-JP" sz="1200" dirty="0"/>
                <a:t>Lambda</a:t>
              </a:r>
              <a:r>
                <a:rPr kumimoji="1" lang="ja-JP" altLang="en-US" sz="1200" dirty="0"/>
                <a:t>関数の</a:t>
              </a:r>
              <a:r>
                <a:rPr kumimoji="1" lang="en-US" altLang="ja-JP" sz="1200" dirty="0"/>
                <a:t>ARN(*)</a:t>
              </a:r>
              <a:r>
                <a:rPr kumimoji="1" lang="ja-JP" altLang="en-US" sz="1200" dirty="0"/>
                <a:t>を確認する手順</a:t>
              </a:r>
              <a:br>
                <a:rPr kumimoji="1" lang="en-US" altLang="ja-JP" sz="1200" dirty="0"/>
              </a:br>
              <a:br>
                <a:rPr kumimoji="1" lang="en-US" altLang="ja-JP" sz="1200" dirty="0"/>
              </a:br>
              <a:r>
                <a:rPr kumimoji="1" lang="en-US" altLang="ja-JP" sz="1200" dirty="0"/>
                <a:t>Lambda</a:t>
              </a:r>
              <a:r>
                <a:rPr kumimoji="1" lang="ja-JP" altLang="en-US" sz="1200" dirty="0"/>
                <a:t>のコンソールを開き、目当ての関数を選択する。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目当ての関数の設定ページが表示されたら、画面右上の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「</a:t>
              </a:r>
              <a:r>
                <a:rPr kumimoji="1" lang="en-US" altLang="en-US" sz="1200" dirty="0"/>
                <a:t>arn: </a:t>
              </a:r>
              <a:r>
                <a:rPr kumimoji="1" lang="ja-JP" altLang="en-US" sz="1200" dirty="0"/>
                <a:t>から始まる文字列」で値を確認できる。</a:t>
              </a:r>
              <a:br>
                <a:rPr kumimoji="1" lang="en-US" altLang="ja-JP" sz="1200" dirty="0"/>
              </a:br>
              <a:br>
                <a:rPr kumimoji="1" lang="en-US" altLang="ja-JP" sz="1200" dirty="0"/>
              </a:br>
              <a:r>
                <a:rPr kumimoji="1" lang="en-US" altLang="ja-JP" sz="1200" dirty="0"/>
                <a:t>*Amazon Resource Name</a:t>
              </a:r>
              <a:r>
                <a:rPr kumimoji="1" lang="ja-JP" altLang="en-US" sz="1200" dirty="0"/>
                <a:t>の略。</a:t>
              </a:r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メソッドの実行」の画面で、「統合リクエスト」を選択する。</a:t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メソッドの実行」の画面で、「メソッドレスポンス」を選択する。</a:t>
            </a:r>
            <a:br>
              <a:rPr lang="en-US" altLang="ja-JP" dirty="0"/>
            </a:br>
            <a:r>
              <a:rPr lang="en-US" altLang="ja-JP" dirty="0"/>
              <a:t>HTTP</a:t>
            </a:r>
            <a:r>
              <a:rPr lang="ja-JP" altLang="en-US" dirty="0"/>
              <a:t>のステータスに下記を追加する。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設定はすべてデフォルト。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/>
              <a:t>204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/>
              <a:t>304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/>
              <a:t>400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{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メソッドの実行」の画面で、「統合レスポンス」を選択する。</a:t>
            </a:r>
            <a:br>
              <a:rPr lang="en-US" altLang="ja-JP" dirty="0"/>
            </a:br>
            <a:r>
              <a:rPr lang="ja-JP" altLang="en-US" dirty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/>
              <a:t>S3</a:t>
            </a:r>
          </a:p>
          <a:p>
            <a:pPr marL="457200" lvl="1" indent="0">
              <a:buNone/>
            </a:pPr>
            <a:r>
              <a:rPr lang="ja-JP" altLang="en-US" dirty="0"/>
              <a:t>クラウドストレージを設定・管理する。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S3</a:t>
            </a:r>
            <a:r>
              <a:rPr lang="ja-JP" altLang="en-US" dirty="0"/>
              <a:t>サービスにアクセスする。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「バケットを作成する」ボタンを押す。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①</a:t>
            </a:r>
            <a:r>
              <a:rPr lang="ja-JP" altLang="en-US" dirty="0"/>
              <a:t> 名前とリージョン」エリアで下記を入力して、「次へ」ボタンを押す。</a:t>
            </a:r>
            <a:br>
              <a:rPr lang="en-US" altLang="ja-JP" dirty="0"/>
            </a:b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② </a:t>
            </a:r>
            <a:r>
              <a:rPr lang="ja-JP" altLang="en-US" dirty="0"/>
              <a:t>オプションの設定」エリアで下記を入力して、「次へ」ボタンを押す。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③</a:t>
            </a:r>
            <a:r>
              <a:rPr lang="en-US" altLang="en-US" dirty="0"/>
              <a:t> </a:t>
            </a:r>
            <a:r>
              <a:rPr lang="ja-JP" altLang="en-US" dirty="0"/>
              <a:t>アクセス許可の設定」エリアで下記を入力して、「次へ」ボタンを押す。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/>
              <a:t>・同じ</a:t>
            </a:r>
            <a:r>
              <a:rPr kumimoji="1" lang="en-US" altLang="ja-JP" sz="1600" dirty="0"/>
              <a:t> Region </a:t>
            </a:r>
            <a:r>
              <a:rPr kumimoji="1" lang="ja-JP" altLang="en-US" sz="1600" dirty="0"/>
              <a:t>内に同名のバケットがある場合はエラーメッセージとなる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環境移行時に注意</a:t>
            </a:r>
            <a:r>
              <a:rPr kumimoji="1" lang="en-US" altLang="ja-JP" sz="1600" dirty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インフラ構成図追加、パラメータ一覧追加、構築手順更新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/>
              <a:t>CloudFront</a:t>
            </a:r>
          </a:p>
          <a:p>
            <a:pPr marL="457200" lvl="1" indent="0">
              <a:buNone/>
            </a:pPr>
            <a:r>
              <a:rPr lang="en-US" altLang="ja-JP" dirty="0"/>
              <a:t>S3</a:t>
            </a:r>
            <a:r>
              <a:rPr lang="ja-JP" altLang="en-US" dirty="0"/>
              <a:t>へのリクエストに対するレスポンスのキャッシュを設定・管理する。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CloudFront</a:t>
            </a:r>
            <a:r>
              <a:rPr lang="ja-JP" altLang="en-US" dirty="0"/>
              <a:t>サービスにアクセスする。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Create Distribution</a:t>
            </a:r>
            <a:r>
              <a:rPr lang="ja-JP" altLang="en-US" dirty="0"/>
              <a:t>」ボタンを押し、「</a:t>
            </a:r>
            <a:r>
              <a:rPr lang="en-US" altLang="ja-JP" dirty="0"/>
              <a:t>Web</a:t>
            </a:r>
            <a:r>
              <a:rPr lang="ja-JP" altLang="en-US" dirty="0"/>
              <a:t>」で「</a:t>
            </a:r>
            <a:r>
              <a:rPr lang="en-US" altLang="ja-JP" dirty="0"/>
              <a:t>Get Started</a:t>
            </a:r>
            <a:r>
              <a:rPr lang="ja-JP" altLang="en-US" dirty="0"/>
              <a:t>」ボタンを押す。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は常に</a:t>
            </a:r>
            <a:r>
              <a:rPr kumimoji="1" lang="en-US" altLang="ja-JP" sz="1600" dirty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/>
              <a:t>「</a:t>
            </a:r>
            <a:r>
              <a:rPr lang="en-US" altLang="ja-JP" dirty="0"/>
              <a:t>Create Distribution</a:t>
            </a:r>
            <a:r>
              <a:rPr lang="ja-JP" altLang="en-US" dirty="0"/>
              <a:t>」ページで、下記を入力して「</a:t>
            </a:r>
            <a:r>
              <a:rPr lang="en-US" altLang="ja-JP" dirty="0"/>
              <a:t>Create Distribution</a:t>
            </a:r>
            <a:r>
              <a:rPr lang="ja-JP" altLang="en-US" dirty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/>
              <a:t>CloudFront Distributions</a:t>
            </a:r>
            <a:r>
              <a:rPr lang="ja-JP" altLang="en-US" dirty="0"/>
              <a:t>ページの一覧から上記</a:t>
            </a:r>
            <a:r>
              <a:rPr lang="en-US" altLang="ja-JP" dirty="0"/>
              <a:t>2~3. </a:t>
            </a:r>
            <a:r>
              <a:rPr lang="ja-JP" altLang="en-US" dirty="0"/>
              <a:t>で作成した項目を選択する。</a:t>
            </a:r>
            <a:br>
              <a:rPr lang="en-US" altLang="ja-JP" dirty="0"/>
            </a:br>
            <a:r>
              <a:rPr lang="en-US" altLang="ja-JP" dirty="0"/>
              <a:t>Tags</a:t>
            </a:r>
            <a:r>
              <a:rPr lang="ja-JP" altLang="en-US" dirty="0"/>
              <a:t>タブを選択し、以下のタグを追加する。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キー「</a:t>
            </a:r>
            <a:r>
              <a:rPr lang="en-US" altLang="ja-JP" dirty="0"/>
              <a:t>Name</a:t>
            </a:r>
            <a:r>
              <a:rPr lang="ja-JP" altLang="en-US" dirty="0"/>
              <a:t>」、値「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作成した項目の「</a:t>
            </a:r>
            <a:r>
              <a:rPr lang="en-US" altLang="ja-JP" dirty="0"/>
              <a:t>Behavior</a:t>
            </a:r>
            <a:r>
              <a:rPr lang="ja-JP" altLang="en-US" dirty="0"/>
              <a:t>」タブで、下記の値を設定する。</a:t>
            </a:r>
            <a:br>
              <a:rPr lang="en-US" altLang="ja-JP" dirty="0"/>
            </a:br>
            <a:r>
              <a:rPr lang="en-US" altLang="ja-JP" dirty="0"/>
              <a:t>Object Caching</a:t>
            </a:r>
            <a:r>
              <a:rPr lang="ja-JP" altLang="en-US" dirty="0"/>
              <a:t>を</a:t>
            </a:r>
            <a:r>
              <a:rPr lang="en-US" altLang="ja-JP" dirty="0"/>
              <a:t> min.</a:t>
            </a:r>
            <a:r>
              <a:rPr lang="ja-JP" altLang="en-US" dirty="0"/>
              <a:t>「</a:t>
            </a:r>
            <a:r>
              <a:rPr lang="en-US" altLang="ja-JP" dirty="0"/>
              <a:t>10</a:t>
            </a:r>
            <a:r>
              <a:rPr lang="ja-JP" altLang="en-US" dirty="0"/>
              <a:t>」</a:t>
            </a:r>
            <a:r>
              <a:rPr lang="en-US" altLang="ja-JP" dirty="0"/>
              <a:t>max.</a:t>
            </a:r>
            <a:r>
              <a:rPr lang="ja-JP" altLang="en-US" dirty="0"/>
              <a:t>「</a:t>
            </a:r>
            <a:r>
              <a:rPr lang="en-US" altLang="ja-JP" dirty="0"/>
              <a:t>90</a:t>
            </a:r>
            <a:r>
              <a:rPr lang="ja-JP" altLang="en-US" dirty="0"/>
              <a:t>」、</a:t>
            </a:r>
            <a:r>
              <a:rPr lang="en-US" altLang="ja-JP" dirty="0"/>
              <a:t>Default</a:t>
            </a:r>
            <a:r>
              <a:rPr lang="ja-JP" altLang="en-US" dirty="0"/>
              <a:t>「</a:t>
            </a:r>
            <a:r>
              <a:rPr lang="en-US" altLang="ja-JP" dirty="0"/>
              <a:t>10</a:t>
            </a:r>
            <a:r>
              <a:rPr lang="ja-JP" altLang="en-US" dirty="0"/>
              <a:t>」、</a:t>
            </a:r>
            <a:r>
              <a:rPr lang="en-US" altLang="ja-JP" dirty="0"/>
              <a:t>Restrict Viewer Access </a:t>
            </a:r>
            <a:r>
              <a:rPr lang="ja-JP" altLang="en-US" dirty="0"/>
              <a:t>「</a:t>
            </a:r>
            <a:r>
              <a:rPr lang="en-US" altLang="ja-JP" dirty="0"/>
              <a:t>Yes</a:t>
            </a:r>
            <a:r>
              <a:rPr lang="ja-JP" altLang="en-US" dirty="0"/>
              <a:t>」を入力して、「更新」ボタンを押す。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WAF</a:t>
            </a:r>
            <a:r>
              <a:rPr lang="ja-JP" altLang="en-US" dirty="0"/>
              <a:t> </a:t>
            </a:r>
            <a:r>
              <a:rPr lang="ja-JP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Shields</a:t>
            </a:r>
          </a:p>
          <a:p>
            <a:pPr marL="457200" lvl="1" indent="0">
              <a:buNone/>
            </a:pPr>
            <a:r>
              <a:rPr lang="en-US" altLang="ja-JP" dirty="0"/>
              <a:t>AWS</a:t>
            </a:r>
            <a:r>
              <a:rPr lang="ja-JP" altLang="en-US" dirty="0"/>
              <a:t>リソースへの不正なリクエストを遮断する設定を管理する。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AWF &amp; Shield</a:t>
            </a:r>
            <a:r>
              <a:rPr lang="ja-JP" altLang="en-US" dirty="0"/>
              <a:t>サービスにアクセスし、</a:t>
            </a:r>
            <a:br>
              <a:rPr lang="en-US" altLang="ja-JP" dirty="0"/>
            </a:br>
            <a:r>
              <a:rPr lang="en-US" altLang="ja-JP" dirty="0"/>
              <a:t>Web ACLs </a:t>
            </a:r>
            <a:r>
              <a:rPr lang="ja-JP" altLang="en-US" dirty="0"/>
              <a:t>ページを開く。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/>
              <a:t>msar </a:t>
            </a:r>
            <a:r>
              <a:rPr lang="ja-JP" altLang="en-US" dirty="0"/>
              <a:t>の</a:t>
            </a:r>
            <a:r>
              <a:rPr lang="en-US" altLang="ja-JP" dirty="0"/>
              <a:t>S3</a:t>
            </a:r>
            <a:r>
              <a:rPr lang="ja-JP" altLang="en-US" dirty="0"/>
              <a:t>へ仲介する</a:t>
            </a:r>
            <a:r>
              <a:rPr lang="en-US" altLang="ja-JP" dirty="0"/>
              <a:t> CloudFront </a:t>
            </a:r>
            <a:r>
              <a:rPr lang="ja-JP" altLang="en-US" dirty="0"/>
              <a:t>は「</a:t>
            </a:r>
            <a:r>
              <a:rPr lang="en-US" altLang="ja-JP" dirty="0"/>
              <a:t>Global (CloudFront)</a:t>
            </a:r>
            <a:r>
              <a:rPr lang="ja-JP" altLang="en-US" dirty="0"/>
              <a:t>」を選択する。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en-US" altLang="ja-JP" dirty="0"/>
              <a:t>msar </a:t>
            </a:r>
            <a:r>
              <a:rPr lang="ja-JP" altLang="en-US" dirty="0"/>
              <a:t>で使う</a:t>
            </a:r>
            <a:r>
              <a:rPr lang="en-US" altLang="ja-JP" dirty="0"/>
              <a:t> getImageUrl </a:t>
            </a:r>
            <a:r>
              <a:rPr lang="ja-JP" altLang="en-US" dirty="0"/>
              <a:t>の</a:t>
            </a:r>
            <a:r>
              <a:rPr lang="en-US" altLang="ja-JP" dirty="0"/>
              <a:t> API Gateway</a:t>
            </a:r>
            <a:r>
              <a:rPr lang="ja-JP" altLang="en-US" dirty="0"/>
              <a:t>は「</a:t>
            </a:r>
            <a:r>
              <a:rPr lang="en-US" altLang="ja-JP" dirty="0"/>
              <a:t>Asia Pacific (Tokyo)</a:t>
            </a:r>
            <a:r>
              <a:rPr lang="ja-JP" altLang="en-US" dirty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</a:t>
            </a:r>
            <a:r>
              <a:rPr lang="ja-JP" altLang="en-US" sz="1600" dirty="0"/>
              <a:t>保護するリソースを設置しているリージョン </a:t>
            </a:r>
            <a:r>
              <a:rPr lang="en-US" altLang="ja-JP" sz="1600" dirty="0"/>
              <a:t>(</a:t>
            </a:r>
            <a:r>
              <a:rPr lang="ja-JP" altLang="en-US" sz="1600" dirty="0"/>
              <a:t>地域</a:t>
            </a:r>
            <a:r>
              <a:rPr lang="en-US" altLang="ja-JP" sz="1600" dirty="0"/>
              <a:t>)</a:t>
            </a:r>
            <a:r>
              <a:rPr lang="ja-JP" altLang="en-US" sz="1600" dirty="0"/>
              <a:t> ごとの切り替えに注意。</a:t>
            </a:r>
            <a:endParaRPr kumimoji="1" lang="en-US" altLang="ja-JP" sz="1600" dirty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/>
              <a:t>A</a:t>
            </a:r>
            <a:r>
              <a:rPr lang="en-US" altLang="ja-JP" dirty="0"/>
              <a:t>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を保護するために、</a:t>
            </a:r>
            <a:br>
              <a:rPr lang="en-US" altLang="ja-JP" dirty="0"/>
            </a:br>
            <a:r>
              <a:rPr lang="en-US" altLang="ja-JP" dirty="0"/>
              <a:t>Web ACLs </a:t>
            </a:r>
            <a:r>
              <a:rPr lang="ja-JP" altLang="en-US" dirty="0"/>
              <a:t>ページで</a:t>
            </a:r>
            <a:r>
              <a:rPr lang="en-US" altLang="ja-JP" dirty="0"/>
              <a:t>API Gateway</a:t>
            </a:r>
            <a:r>
              <a:rPr lang="ja-JP" altLang="en-US" dirty="0"/>
              <a:t>を設置しているリージョンを選択する。</a:t>
            </a:r>
            <a:endParaRPr lang="en-US" altLang="ja-JP" dirty="0"/>
          </a:p>
          <a:p>
            <a:pPr lvl="1">
              <a:buFont typeface="+mj-lt"/>
              <a:buAutoNum type="arabicPeriod" startAt="2"/>
            </a:pPr>
            <a:r>
              <a:rPr lang="ja-JP" altLang="en-US" dirty="0"/>
              <a:t>「</a:t>
            </a:r>
            <a:r>
              <a:rPr lang="en-US" altLang="ja-JP" dirty="0"/>
              <a:t>Create web ACL</a:t>
            </a:r>
            <a:r>
              <a:rPr lang="ja-JP" altLang="en-US" dirty="0"/>
              <a:t>」ボタンを押し、下記を設定する。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Step 1 Describe web ACL and associate it to AWS resources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en-US" altLang="ja-JP" dirty="0"/>
              <a:t>■ Web ACL details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■ Associated AWS resources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Add AWS resources</a:t>
            </a:r>
            <a:r>
              <a:rPr lang="ja-JP" altLang="en-US" dirty="0"/>
              <a:t>」ボタンを押して、</a:t>
            </a:r>
            <a:r>
              <a:rPr lang="en-US" altLang="ja-JP" dirty="0"/>
              <a:t>API Gateway</a:t>
            </a:r>
            <a:r>
              <a:rPr lang="ja-JP" altLang="en-US" dirty="0"/>
              <a:t>「</a:t>
            </a:r>
            <a:r>
              <a:rPr lang="en-US" altLang="ja-JP" dirty="0"/>
              <a:t>msar</a:t>
            </a:r>
            <a:r>
              <a:rPr lang="ja-JP" altLang="en-US" dirty="0"/>
              <a:t>」を選択する。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Step 2 Add rules and rule groups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en-US" altLang="ja-JP" dirty="0"/>
              <a:t>■ Rules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Add rules</a:t>
            </a:r>
            <a:r>
              <a:rPr lang="ja-JP" altLang="en-US" dirty="0"/>
              <a:t>」ボタンを押して、「</a:t>
            </a:r>
            <a:r>
              <a:rPr lang="en-US" altLang="ja-JP" dirty="0"/>
              <a:t>Add managed rule groups</a:t>
            </a:r>
            <a:r>
              <a:rPr lang="ja-JP" altLang="en-US" dirty="0"/>
              <a:t>」を選択する。</a:t>
            </a:r>
            <a:br>
              <a:rPr lang="en-US" altLang="ja-JP" dirty="0"/>
            </a:br>
            <a:r>
              <a:rPr lang="en-US" altLang="ja-JP" dirty="0"/>
              <a:t>AWS managed rule groups </a:t>
            </a:r>
            <a:r>
              <a:rPr lang="ja-JP" altLang="en-US" dirty="0"/>
              <a:t>を展開し、「</a:t>
            </a:r>
            <a:r>
              <a:rPr lang="en-US" altLang="ja-JP" dirty="0"/>
              <a:t>Amazon IP reputation list</a:t>
            </a:r>
            <a:r>
              <a:rPr lang="ja-JP" altLang="en-US" dirty="0"/>
              <a:t>」「</a:t>
            </a:r>
            <a:r>
              <a:rPr lang="en-US" altLang="ja-JP" dirty="0"/>
              <a:t>Core rule set</a:t>
            </a:r>
            <a:r>
              <a:rPr lang="ja-JP" altLang="en-US" dirty="0"/>
              <a:t>」「</a:t>
            </a:r>
            <a:r>
              <a:rPr lang="en-US" altLang="ja-JP" dirty="0"/>
              <a:t>Known bad inputs</a:t>
            </a:r>
            <a:r>
              <a:rPr lang="ja-JP" altLang="en-US" dirty="0"/>
              <a:t>」の</a:t>
            </a:r>
            <a:r>
              <a:rPr lang="en-US" altLang="ja-JP" dirty="0"/>
              <a:t>Add to web ACL</a:t>
            </a:r>
            <a:r>
              <a:rPr lang="ja-JP" altLang="en-US" dirty="0"/>
              <a:t>を「</a:t>
            </a:r>
            <a:r>
              <a:rPr lang="en-US" altLang="ja-JP" dirty="0"/>
              <a:t>ON</a:t>
            </a:r>
            <a:r>
              <a:rPr lang="ja-JP" altLang="en-US" dirty="0"/>
              <a:t>」にして、「</a:t>
            </a:r>
            <a:r>
              <a:rPr lang="en-US" altLang="ja-JP" dirty="0"/>
              <a:t>Add rules</a:t>
            </a:r>
            <a:r>
              <a:rPr lang="ja-JP" altLang="en-US" dirty="0"/>
              <a:t>」ボタンを押す。</a:t>
            </a:r>
            <a:br>
              <a:rPr lang="en-US" altLang="ja-JP" dirty="0"/>
            </a:br>
            <a:r>
              <a:rPr lang="en-US" altLang="ja-JP" dirty="0"/>
              <a:t>■ Default web ACL action for requests that don’t match any rules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Default action</a:t>
            </a:r>
            <a:r>
              <a:rPr lang="ja-JP" altLang="en-US" dirty="0"/>
              <a:t>「</a:t>
            </a:r>
            <a:r>
              <a:rPr lang="en-US" altLang="ja-JP" dirty="0"/>
              <a:t>Allow</a:t>
            </a:r>
            <a:r>
              <a:rPr lang="ja-JP" altLang="en-US" dirty="0"/>
              <a:t>」を選択する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Step 4 Set rule priority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ja-JP" altLang="en-US" dirty="0"/>
              <a:t>＊</a:t>
            </a:r>
            <a:r>
              <a:rPr lang="en-US" altLang="ja-JP" dirty="0"/>
              <a:t>Capacity</a:t>
            </a:r>
            <a:r>
              <a:rPr lang="ja-JP" altLang="en-US" dirty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Configure metrics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ja-JP" altLang="en-US" dirty="0"/>
              <a:t>デフォルトのまま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/>
                        <a:t>API Gateway named </a:t>
                      </a:r>
                      <a:r>
                        <a:rPr lang="en-US" altLang="ja-JP" sz="1200" dirty="0"/>
                        <a:t>msar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Regional resources (Application Load Balancer and API Gateway)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Asia Pacific (Tokyo)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/>
              <a:t>CloudFront</a:t>
            </a:r>
            <a:r>
              <a:rPr lang="ja-JP" altLang="en-US" dirty="0"/>
              <a:t>を保護するために、</a:t>
            </a:r>
            <a:br>
              <a:rPr lang="en-US" altLang="ja-JP" dirty="0"/>
            </a:br>
            <a:r>
              <a:rPr lang="en-US" altLang="ja-JP" dirty="0"/>
              <a:t>Web ACLs </a:t>
            </a:r>
            <a:r>
              <a:rPr lang="ja-JP" altLang="en-US" dirty="0"/>
              <a:t>ページで「</a:t>
            </a:r>
            <a:r>
              <a:rPr lang="en-US" altLang="ja-JP" dirty="0"/>
              <a:t>Global (CloudFront)</a:t>
            </a:r>
            <a:r>
              <a:rPr lang="ja-JP" altLang="en-US" dirty="0"/>
              <a:t>」を選択する。</a:t>
            </a:r>
            <a:endParaRPr lang="en-US" altLang="ja-JP" dirty="0"/>
          </a:p>
          <a:p>
            <a:pPr lvl="1">
              <a:buFont typeface="+mj-lt"/>
              <a:buAutoNum type="arabicPeriod" startAt="4"/>
            </a:pPr>
            <a:r>
              <a:rPr lang="ja-JP" altLang="en-US" dirty="0"/>
              <a:t>「</a:t>
            </a:r>
            <a:r>
              <a:rPr lang="en-US" altLang="ja-JP" dirty="0"/>
              <a:t>Create web ACL</a:t>
            </a:r>
            <a:r>
              <a:rPr lang="ja-JP" altLang="en-US" dirty="0"/>
              <a:t>」ボタンを押し、下記を設定する。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Step 1 Describe web ACL and associate it to AWS resources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en-US" altLang="ja-JP" dirty="0"/>
              <a:t>■ Web ACL details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■ Associated AWS resources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Add AWS resources</a:t>
            </a:r>
            <a:r>
              <a:rPr lang="ja-JP" altLang="en-US" dirty="0"/>
              <a:t>」ボタンを押して、</a:t>
            </a:r>
            <a:r>
              <a:rPr lang="en-US" altLang="ja-JP" dirty="0"/>
              <a:t>API Gateway</a:t>
            </a:r>
            <a:r>
              <a:rPr lang="ja-JP" altLang="en-US" dirty="0"/>
              <a:t>「</a:t>
            </a:r>
            <a:r>
              <a:rPr lang="en-US" altLang="ja-JP" dirty="0"/>
              <a:t>msar</a:t>
            </a:r>
            <a:r>
              <a:rPr lang="ja-JP" altLang="en-US" dirty="0"/>
              <a:t>」を選択する。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Step 2 Add rules and rule groups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en-US" altLang="ja-JP" dirty="0"/>
              <a:t>■ Rules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Add rules</a:t>
            </a:r>
            <a:r>
              <a:rPr lang="ja-JP" altLang="en-US" dirty="0"/>
              <a:t>」ボタンを押して、「</a:t>
            </a:r>
            <a:r>
              <a:rPr lang="en-US" altLang="ja-JP" dirty="0"/>
              <a:t>Add managed rule groups</a:t>
            </a:r>
            <a:r>
              <a:rPr lang="ja-JP" altLang="en-US" dirty="0"/>
              <a:t>」を選択する。</a:t>
            </a:r>
            <a:br>
              <a:rPr lang="en-US" altLang="ja-JP" dirty="0"/>
            </a:br>
            <a:r>
              <a:rPr lang="en-US" altLang="ja-JP" dirty="0"/>
              <a:t>AWS managed rule groups </a:t>
            </a:r>
            <a:r>
              <a:rPr lang="ja-JP" altLang="en-US" dirty="0"/>
              <a:t>を展開し、「</a:t>
            </a:r>
            <a:r>
              <a:rPr lang="en-US" altLang="ja-JP" dirty="0"/>
              <a:t>Amazon IP reputation list</a:t>
            </a:r>
            <a:r>
              <a:rPr lang="ja-JP" altLang="en-US" dirty="0"/>
              <a:t>」の</a:t>
            </a:r>
            <a:r>
              <a:rPr lang="en-US" altLang="ja-JP" dirty="0"/>
              <a:t>Add to web ACL</a:t>
            </a:r>
            <a:r>
              <a:rPr lang="ja-JP" altLang="en-US" dirty="0"/>
              <a:t>を「</a:t>
            </a:r>
            <a:r>
              <a:rPr lang="en-US" altLang="ja-JP" dirty="0"/>
              <a:t>ON</a:t>
            </a:r>
            <a:r>
              <a:rPr lang="ja-JP" altLang="en-US" dirty="0"/>
              <a:t>」にして、「</a:t>
            </a:r>
            <a:r>
              <a:rPr lang="en-US" altLang="ja-JP" dirty="0"/>
              <a:t>Add rules</a:t>
            </a:r>
            <a:r>
              <a:rPr lang="ja-JP" altLang="en-US" dirty="0"/>
              <a:t>」ボタンで保存する。</a:t>
            </a:r>
            <a:br>
              <a:rPr lang="en-US" altLang="ja-JP" dirty="0"/>
            </a:br>
            <a:r>
              <a:rPr lang="en-US" altLang="ja-JP" dirty="0"/>
              <a:t>■ Default web ACL action for requests that don’t match any rules</a:t>
            </a:r>
            <a:br>
              <a:rPr lang="en-US" altLang="ja-JP" dirty="0"/>
            </a:br>
            <a:r>
              <a:rPr lang="en-US" altLang="ja-JP" dirty="0"/>
              <a:t>Default action</a:t>
            </a:r>
            <a:r>
              <a:rPr lang="ja-JP" altLang="en-US" dirty="0"/>
              <a:t>「</a:t>
            </a:r>
            <a:r>
              <a:rPr lang="en-US" altLang="ja-JP" dirty="0"/>
              <a:t>Allow</a:t>
            </a:r>
            <a:r>
              <a:rPr lang="ja-JP" altLang="en-US" dirty="0"/>
              <a:t>」を選択する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Step 4 Set rule priority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ja-JP" altLang="en-US" dirty="0"/>
              <a:t>デフォルトのまま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/>
              <a:t>Configure metrics </a:t>
            </a:r>
            <a:r>
              <a:rPr lang="ja-JP" altLang="en-US" dirty="0"/>
              <a:t>ページ</a:t>
            </a:r>
            <a:br>
              <a:rPr lang="en-US" altLang="ja-JP" dirty="0"/>
            </a:br>
            <a:r>
              <a:rPr lang="ja-JP" altLang="en-US" dirty="0"/>
              <a:t>デフォルトのまま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CloudFront</a:t>
                      </a:r>
                      <a:r>
                        <a:rPr lang="ja-JP" altLang="en-US" sz="1200" dirty="0"/>
                        <a:t> </a:t>
                      </a:r>
                      <a:r>
                        <a:rPr lang="en-US" altLang="ja-JP" sz="1200" dirty="0"/>
                        <a:t>of msar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CloudFront distributions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EC2</a:t>
            </a:r>
          </a:p>
          <a:p>
            <a:pPr marL="457200" lvl="1" indent="0">
              <a:buNone/>
            </a:pPr>
            <a:r>
              <a:rPr lang="ja-JP" altLang="en-US" dirty="0"/>
              <a:t>仮想サーバを設定・管理する。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EC2</a:t>
            </a:r>
            <a:r>
              <a:rPr lang="ja-JP" altLang="en-US" dirty="0"/>
              <a:t>サービスにアクセスする。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インスタンスページで、「インスタンスの作成」ボタンを押す。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ステップ１：</a:t>
            </a:r>
            <a:r>
              <a:rPr lang="en-US" altLang="ja-JP" dirty="0"/>
              <a:t>Amazon</a:t>
            </a:r>
            <a:r>
              <a:rPr lang="ja-JP" altLang="en-US" dirty="0"/>
              <a:t>マシンイメージ</a:t>
            </a:r>
            <a:r>
              <a:rPr lang="en-US" altLang="ja-JP" dirty="0"/>
              <a:t> (AMI)</a:t>
            </a:r>
            <a:r>
              <a:rPr lang="ja-JP" altLang="en-US" dirty="0"/>
              <a:t>　ページ</a:t>
            </a:r>
            <a:br>
              <a:rPr lang="en-US" altLang="ja-JP" dirty="0"/>
            </a:br>
            <a:r>
              <a:rPr lang="ja-JP" altLang="en-US" dirty="0"/>
              <a:t>検索欄で「</a:t>
            </a:r>
            <a:r>
              <a:rPr lang="en-US" altLang="ja-JP" dirty="0"/>
              <a:t>CentOS</a:t>
            </a:r>
            <a:r>
              <a:rPr lang="ja-JP" altLang="en-US" dirty="0"/>
              <a:t>」を検索する。検索結果が表示されたら「</a:t>
            </a:r>
            <a:r>
              <a:rPr lang="en-US" altLang="ja-JP" dirty="0"/>
              <a:t>AWS Marketplace</a:t>
            </a:r>
            <a:r>
              <a:rPr lang="ja-JP" altLang="en-US" dirty="0"/>
              <a:t>」を選択し、「</a:t>
            </a:r>
            <a:r>
              <a:rPr lang="en-US" altLang="ja-JP" dirty="0"/>
              <a:t>CentOS 7 (x86_64) </a:t>
            </a:r>
            <a:r>
              <a:rPr lang="mr-IN" altLang="ja-JP" dirty="0"/>
              <a:t>–</a:t>
            </a:r>
            <a:r>
              <a:rPr lang="en-US" altLang="ja-JP" dirty="0"/>
              <a:t> with Updates HVM</a:t>
            </a:r>
            <a:r>
              <a:rPr lang="ja-JP" altLang="en-US" dirty="0"/>
              <a:t>」の「選択」ボタンを押す。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ステップ２：インスタンスタイプの選択ページ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t2.micro</a:t>
            </a:r>
            <a:r>
              <a:rPr lang="ja-JP" altLang="en-US" dirty="0"/>
              <a:t>」を選択し、「次のステップ：インスタンスの詳細の設定」ボタンを押す。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ステップ３：インスタンスの詳細の設定ページ</a:t>
            </a:r>
            <a:br>
              <a:rPr lang="en-US" altLang="ja-JP" dirty="0"/>
            </a:br>
            <a:r>
              <a:rPr lang="ja-JP" altLang="en-US" dirty="0"/>
              <a:t>すべて初期設定のまま、「次のステップ：ストレージの追加」ボタンを押す。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ステップ４：ストレージの追加ページ</a:t>
            </a:r>
            <a:br>
              <a:rPr lang="en-US" altLang="ja-JP" dirty="0"/>
            </a:br>
            <a:r>
              <a:rPr lang="ja-JP" altLang="en-US" dirty="0"/>
              <a:t>すべて初期設定のまま、「次のステップ：タグの追加」ボタンを押す。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ステップ５：タグの追加ページ</a:t>
            </a:r>
            <a:br>
              <a:rPr lang="en-US" altLang="ja-JP" dirty="0"/>
            </a:br>
            <a:r>
              <a:rPr lang="ja-JP" altLang="en-US" dirty="0"/>
              <a:t>「タグの追加」ボタンを押し、キー「</a:t>
            </a:r>
            <a:r>
              <a:rPr lang="en-US" altLang="ja-JP" dirty="0"/>
              <a:t>Name</a:t>
            </a:r>
            <a:r>
              <a:rPr lang="ja-JP" altLang="en-US" dirty="0"/>
              <a:t>」と値「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/>
              <a:t>」を入力する。</a:t>
            </a:r>
            <a:br>
              <a:rPr lang="en-US" altLang="ja-JP" dirty="0"/>
            </a:br>
            <a:r>
              <a:rPr lang="ja-JP" altLang="en-US" dirty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/>
              <a:t>ステップ６：セキュリティグループの設定ページ</a:t>
            </a:r>
            <a:br>
              <a:rPr lang="en-US" altLang="ja-JP" dirty="0"/>
            </a:br>
            <a:r>
              <a:rPr lang="ja-JP" altLang="en-US" dirty="0"/>
              <a:t>セキュリティグループの割り当ては「新しいセキュリティグループを作成する」を選択する。</a:t>
            </a:r>
            <a:br>
              <a:rPr lang="en-US" altLang="ja-JP" dirty="0"/>
            </a:br>
            <a:r>
              <a:rPr lang="ja-JP" altLang="en-US" dirty="0"/>
              <a:t>ルールは、「ルールの追加」ボタンを押す。</a:t>
            </a:r>
            <a:br>
              <a:rPr lang="en-US" altLang="ja-JP" dirty="0"/>
            </a:br>
            <a:r>
              <a:rPr lang="ja-JP" altLang="en-US" dirty="0"/>
              <a:t>下記の３つを追加して、「確認と作成」ボタンを押す。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2">
              <a:buFont typeface="+mj-lt"/>
              <a:buAutoNum type="arabicPeriod" startAt="6"/>
            </a:pPr>
            <a:r>
              <a:rPr lang="ja-JP" altLang="en-US" dirty="0"/>
              <a:t>ポップアップが開き、キーペアが生成されるのでダウンロードする。</a:t>
            </a:r>
            <a:br>
              <a:rPr lang="en-US" altLang="ja-JP" dirty="0"/>
            </a:br>
            <a:r>
              <a:rPr lang="en-US" altLang="ja-JP" dirty="0">
                <a:solidFill>
                  <a:srgbClr val="A53010"/>
                </a:solidFill>
              </a:rPr>
              <a:t>【</a:t>
            </a:r>
            <a:r>
              <a:rPr lang="ja-JP" altLang="en-US" dirty="0">
                <a:solidFill>
                  <a:schemeClr val="accent1"/>
                </a:solidFill>
              </a:rPr>
              <a:t>取り扱い注意</a:t>
            </a:r>
            <a:r>
              <a:rPr lang="en-US" altLang="ja-JP" dirty="0">
                <a:solidFill>
                  <a:schemeClr val="accent1"/>
                </a:solidFill>
              </a:rPr>
              <a:t>】</a:t>
            </a:r>
            <a:r>
              <a:rPr lang="ja-JP" altLang="en-US" dirty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>
                <a:solidFill>
                  <a:srgbClr val="A53010"/>
                </a:solidFill>
              </a:rPr>
              <a:t>。</a:t>
            </a:r>
            <a:endParaRPr lang="en-US" altLang="ja-JP" dirty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/>
              <a:t>EC2</a:t>
            </a:r>
            <a:r>
              <a:rPr lang="ja-JP" altLang="en-US" dirty="0"/>
              <a:t>のサービスページで、左のメニューで「</a:t>
            </a:r>
            <a:r>
              <a:rPr lang="en-US" altLang="ja-JP" dirty="0"/>
              <a:t>Elastic IP</a:t>
            </a:r>
            <a:r>
              <a:rPr lang="ja-JP" altLang="en-US" dirty="0"/>
              <a:t>」を選択する。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Elastic IP</a:t>
            </a:r>
            <a:r>
              <a:rPr lang="ja-JP" altLang="en-US" dirty="0"/>
              <a:t>アドレスの割り当て」ボタンを押すと、固定のパブリック</a:t>
            </a:r>
            <a:r>
              <a:rPr lang="en-US" altLang="ja-JP" dirty="0"/>
              <a:t> IP</a:t>
            </a:r>
            <a:r>
              <a:rPr lang="ja-JP" altLang="en-US" dirty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/>
              <a:t>割り当てられた</a:t>
            </a:r>
            <a:r>
              <a:rPr lang="en-US" altLang="ja-JP" dirty="0"/>
              <a:t>IP</a:t>
            </a:r>
            <a:r>
              <a:rPr lang="ja-JP" altLang="en-US" dirty="0"/>
              <a:t>アドレスを選択して、「アクション」</a:t>
            </a:r>
            <a:r>
              <a:rPr lang="en-US" altLang="ja-JP" dirty="0"/>
              <a:t>&gt;</a:t>
            </a:r>
            <a:r>
              <a:rPr lang="ja-JP" altLang="en-US" dirty="0"/>
              <a:t>「</a:t>
            </a:r>
            <a:r>
              <a:rPr lang="en-US" altLang="ja-JP" dirty="0"/>
              <a:t>Elastic IP </a:t>
            </a:r>
            <a:r>
              <a:rPr lang="ja-JP" altLang="en-US" dirty="0"/>
              <a:t>アドレスの関連付け」を選択する。</a:t>
            </a:r>
            <a:r>
              <a:rPr lang="en-US" altLang="ja-JP" dirty="0"/>
              <a:t>Elastic IP </a:t>
            </a:r>
            <a:r>
              <a:rPr lang="ja-JP" altLang="en-US" dirty="0"/>
              <a:t>アドレスの関連付けページで、「インスタンス」に上記</a:t>
            </a:r>
            <a:r>
              <a:rPr lang="en-US" altLang="ja-JP" dirty="0"/>
              <a:t>2.</a:t>
            </a:r>
            <a:r>
              <a:rPr lang="ja-JP" altLang="en-US" dirty="0"/>
              <a:t>で作成した</a:t>
            </a:r>
            <a:r>
              <a:rPr lang="en-US" altLang="ja-JP" dirty="0"/>
              <a:t>EC2</a:t>
            </a:r>
            <a:r>
              <a:rPr lang="ja-JP" altLang="en-US" dirty="0"/>
              <a:t>インスタンスを選択して、「関連づける」ボタンを押す。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1228622091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ポート範囲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ソース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初期値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初期値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初期値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初期値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カスタム</a:t>
                      </a:r>
                      <a:r>
                        <a:rPr kumimoji="1" lang="en-US" altLang="ja-JP" sz="1200" dirty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2020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0.0.0.0/0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/>
              <a:t>作成した</a:t>
            </a:r>
            <a:r>
              <a:rPr lang="en-US" altLang="ja-JP" dirty="0"/>
              <a:t>EC2</a:t>
            </a:r>
            <a:r>
              <a:rPr lang="ja-JP" altLang="en-US" dirty="0"/>
              <a:t>インスタンスに</a:t>
            </a:r>
            <a:r>
              <a:rPr lang="en-US" altLang="ja-JP" dirty="0"/>
              <a:t> ssh </a:t>
            </a:r>
            <a:r>
              <a:rPr lang="ja-JP" altLang="en-US" dirty="0"/>
              <a:t>でリモートアクセスする。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キーペアのアクセス権限を</a:t>
            </a:r>
            <a:r>
              <a:rPr lang="en-US" altLang="ja-JP" dirty="0">
                <a:latin typeface="+mn-ea"/>
              </a:rPr>
              <a:t> 400 (read only) </a:t>
            </a:r>
            <a:r>
              <a:rPr lang="ja-JP" altLang="en-US" dirty="0">
                <a:latin typeface="+mn-ea"/>
              </a:rPr>
              <a:t>に更新する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ssh </a:t>
            </a:r>
            <a:r>
              <a:rPr lang="mr-IN" altLang="ja-JP" dirty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i {</a:t>
            </a:r>
            <a:r>
              <a:rPr lang="ja-JP" altLang="en-US" dirty="0">
                <a:latin typeface="+mn-ea"/>
              </a:rPr>
              <a:t>キーペアのパス</a:t>
            </a:r>
            <a:r>
              <a:rPr lang="en-US" altLang="ja-JP" dirty="0">
                <a:latin typeface="+mn-ea"/>
              </a:rPr>
              <a:t>} centos@{</a:t>
            </a:r>
            <a:r>
              <a:rPr lang="ja-JP" altLang="en-US" dirty="0">
                <a:latin typeface="+mn-ea"/>
              </a:rPr>
              <a:t>サーバの</a:t>
            </a:r>
            <a:r>
              <a:rPr lang="en-US" altLang="ja-JP" dirty="0">
                <a:latin typeface="+mn-ea"/>
              </a:rPr>
              <a:t>IP</a:t>
            </a:r>
            <a:r>
              <a:rPr lang="ja-JP" altLang="en-US" dirty="0">
                <a:latin typeface="+mn-ea"/>
              </a:rPr>
              <a:t>アドレス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またはドメイン名</a:t>
            </a:r>
            <a:r>
              <a:rPr lang="en-US" altLang="ja-JP" dirty="0">
                <a:latin typeface="+mn-ea"/>
              </a:rPr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>
                <a:latin typeface="+mn-ea"/>
              </a:rPr>
              <a:t>ユーティリティ インストール</a:t>
            </a:r>
            <a:r>
              <a:rPr lang="en-US" altLang="ja-JP" dirty="0">
                <a:latin typeface="+mn-ea"/>
              </a:rPr>
              <a:t> (zip, unzip, vim ...)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 sudo yum install </a:t>
            </a:r>
            <a:r>
              <a:rPr lang="mr-IN" altLang="ja-JP" dirty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 zip unzip wget vim git yum-utils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>
                <a:latin typeface="+mn-ea"/>
              </a:rPr>
              <a:t>OS</a:t>
            </a:r>
            <a:r>
              <a:rPr lang="ja-JP" altLang="en-US" dirty="0">
                <a:latin typeface="+mn-ea"/>
              </a:rPr>
              <a:t>設定、アクセス権限設定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 sudo timedatectl set-timezone Asia/Tokyo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setenforce 0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cat &lt;&lt;-SELINUX &gt; /etc/selinux/config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SELINUX=disabled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SELINUXTYPE=targeted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SELINUX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>
                <a:latin typeface="+mn-ea"/>
              </a:rPr>
              <a:t>ミドルウェア インストール</a:t>
            </a:r>
            <a:endParaRPr lang="en-US" altLang="ja-JP" dirty="0">
              <a:latin typeface="+mn-ea"/>
            </a:endParaRPr>
          </a:p>
          <a:p>
            <a:pPr lvl="2"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Web</a:t>
            </a:r>
            <a:r>
              <a:rPr lang="ja-JP" altLang="en-US" dirty="0">
                <a:latin typeface="+mn-ea"/>
              </a:rPr>
              <a:t>サーバ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 sudo yum install </a:t>
            </a:r>
            <a:r>
              <a:rPr lang="mr-IN" altLang="ja-JP" dirty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 httpd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systemctl start httpd.service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systemctl enable httpd.service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293198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980367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2684249"/>
            <a:ext cx="7488266" cy="1384995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4825324"/>
            <a:ext cx="7488266" cy="738664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/>
              <a:t>パッケ</a:t>
            </a:r>
            <a:r>
              <a:rPr lang="ja-JP" altLang="en-US" dirty="0">
                <a:latin typeface="+mn-ea"/>
              </a:rPr>
              <a:t>ージマネージャ、ランタイム インストール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 sudo yum localinstall -y https://dl.fedoraproject.org/pub/epel/epel-release-latest-7.noarch.rpm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localinstall -y http://rpms.remirepo.net/enterprise/remi-release-7.rpm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yum-config-manager --enable remi-php74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update </a:t>
            </a:r>
            <a:r>
              <a:rPr lang="mr-IN" altLang="ja-JP" dirty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install -y php php-bcmath php-cli php-ctype php-devel php-json php-mbstring php-tokenizer php-xml php0pdo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 sudo cat &lt;&lt;-PHP_INI &gt;&gt; /etc/php.ini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error_logs = /var/log/php_errors.log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date.timezone = "Asia/Tokyo”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mbstring.language = Japanese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mbstring.internal_encoding = UTF-8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memory_limit=1024M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upload_max_filesize=512M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post_max_size=1024M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PHP_INI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$sudo php -r "copy('https://getcomposer.org/installer', 'composer-setup.php');”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php composer-setup.php --install-dir=/usr/local/bin --filename=composer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php -r "unlink('composer-setup.php');"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881399"/>
            <a:ext cx="8054394" cy="4616648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5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r>
              <a:rPr lang="en-US" altLang="ja-JP" dirty="0"/>
              <a:t>Cognito</a:t>
            </a:r>
          </a:p>
          <a:p>
            <a:pPr marL="457200" lvl="1" indent="0">
              <a:buNone/>
            </a:pPr>
            <a:r>
              <a:rPr lang="ja-JP" altLang="en-US" dirty="0"/>
              <a:t>システムにアクセスできるアカウントを設定・管理する。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Cognito</a:t>
            </a:r>
            <a:r>
              <a:rPr lang="ja-JP" altLang="en-US" dirty="0"/>
              <a:t>サービスにアクセスする。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サービスページで「ユーザープールの管理」ボタンを押し、</a:t>
            </a:r>
            <a:br>
              <a:rPr lang="en-US" altLang="ja-JP" dirty="0"/>
            </a:br>
            <a:r>
              <a:rPr lang="ja-JP" altLang="en-US" dirty="0"/>
              <a:t>ユーザープール</a:t>
            </a:r>
            <a:r>
              <a:rPr lang="en-US" altLang="ja-JP" dirty="0"/>
              <a:t> </a:t>
            </a:r>
            <a:r>
              <a:rPr lang="ja-JP" altLang="en-US" dirty="0"/>
              <a:t>ページで「ユーザープールを作成する」ボタンを押す。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プール名「</a:t>
            </a:r>
            <a:r>
              <a:rPr lang="en-US" altLang="ja-JP" dirty="0"/>
              <a:t>msar-prod</a:t>
            </a:r>
            <a:r>
              <a:rPr lang="ja-JP" altLang="en-US" dirty="0"/>
              <a:t>」を入力して、「ステップに従って設定する」ボタンを押す。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エンドユーザーのサインイン方式からデバイスまで初期値のまま、</a:t>
            </a:r>
            <a:br>
              <a:rPr lang="en-US" altLang="ja-JP" dirty="0"/>
            </a:br>
            <a:r>
              <a:rPr lang="ja-JP" altLang="en-US" dirty="0"/>
              <a:t>「次のステップ」ボタンを押す。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デバイスページで「</a:t>
            </a:r>
            <a:r>
              <a:rPr lang="en-US" altLang="ja-JP" dirty="0"/>
              <a:t>User Opt In</a:t>
            </a:r>
            <a:r>
              <a:rPr lang="ja-JP" altLang="en-US" dirty="0"/>
              <a:t>」を選択し、「次のステップ」ボタンを押す。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アプリクライアントページで「アプリクライアントの追加」リンクを押す。</a:t>
            </a:r>
            <a:br>
              <a:rPr lang="en-US" altLang="ja-JP" dirty="0"/>
            </a:br>
            <a:r>
              <a:rPr lang="ja-JP" altLang="en-US" dirty="0"/>
              <a:t>下記を入力して「アプリクライアントの作成」ボタンを押し、「次のステップ」ボタンを押す。</a:t>
            </a:r>
            <a:endParaRPr lang="en-US" altLang="ja-JP" dirty="0"/>
          </a:p>
          <a:p>
            <a:pPr lvl="3"/>
            <a:r>
              <a:rPr lang="ja-JP" altLang="en-US" dirty="0"/>
              <a:t>アプリクライアント名に「</a:t>
            </a:r>
            <a:r>
              <a:rPr lang="en-US" altLang="ja-JP" dirty="0"/>
              <a:t>msar-prod</a:t>
            </a:r>
            <a:r>
              <a:rPr lang="ja-JP" altLang="en-US" dirty="0"/>
              <a:t>」を入力</a:t>
            </a:r>
            <a:endParaRPr lang="en-US" altLang="ja-JP" dirty="0"/>
          </a:p>
          <a:p>
            <a:pPr lvl="3"/>
            <a:r>
              <a:rPr lang="ja-JP" altLang="en-US" dirty="0"/>
              <a:t>「クライアントシークレットを生成」のチェックを外す</a:t>
            </a:r>
            <a:endParaRPr lang="en-US" altLang="ja-JP" dirty="0"/>
          </a:p>
          <a:p>
            <a:pPr lvl="3"/>
            <a:r>
              <a:rPr lang="ja-JP" altLang="en-US" dirty="0"/>
              <a:t>「レガシー」をチェック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トリガーページは初期値のまま、「次のステップ」ボタンを押す。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rgbClr val="00A0E7"/>
                </a:solidFill>
              </a:rPr>
              <a:t>C</a:t>
            </a:r>
            <a:r>
              <a:rPr lang="en-US" altLang="ja-JP" dirty="0">
                <a:solidFill>
                  <a:srgbClr val="00A0E7"/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/>
              <a:t>インフラ構成図</a:t>
            </a:r>
            <a:endParaRPr kumimoji="1" lang="en-US" altLang="ja-JP" dirty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/>
              <a:t>環境構築手順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API </a:t>
            </a:r>
            <a:r>
              <a:rPr lang="ja-JP" altLang="en-US" dirty="0"/>
              <a:t>デプロイ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romanUcPeriod"/>
            </a:pPr>
            <a:r>
              <a:rPr lang="ja-JP" altLang="en-US" dirty="0"/>
              <a:t>データ移行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コンテンツ登録</a:t>
            </a:r>
            <a:endParaRPr lang="en-US" altLang="ja-JP" dirty="0"/>
          </a:p>
          <a:p>
            <a:pPr>
              <a:buFont typeface="+mj-lt"/>
              <a:buAutoNum type="romanUcPeriod"/>
            </a:pPr>
            <a:endParaRPr lang="en-US" altLang="ja-JP" dirty="0"/>
          </a:p>
          <a:p>
            <a:pPr>
              <a:buFont typeface="+mj-lt"/>
              <a:buAutoNum type="romanUcPeriod"/>
            </a:pPr>
            <a:r>
              <a:rPr lang="ja-JP" altLang="en-US" dirty="0"/>
              <a:t>パラメータ一覧</a:t>
            </a:r>
          </a:p>
          <a:p>
            <a:pPr lvl="1"/>
            <a:r>
              <a:rPr lang="en-US" altLang="ja-JP" dirty="0"/>
              <a:t>AWS</a:t>
            </a:r>
            <a:r>
              <a:rPr lang="ja-JP" altLang="en-US" dirty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Route53</a:t>
            </a:r>
            <a:br>
              <a:rPr lang="en-US" altLang="ja-JP" dirty="0"/>
            </a:br>
            <a:r>
              <a:rPr lang="en-US" altLang="ja-JP" dirty="0"/>
              <a:t>EC2</a:t>
            </a:r>
            <a:r>
              <a:rPr lang="ja-JP" altLang="en-US" dirty="0"/>
              <a:t>インスタンスへの</a:t>
            </a:r>
            <a:r>
              <a:rPr lang="en-US" altLang="ja-JP" dirty="0"/>
              <a:t>DNS</a:t>
            </a:r>
            <a:r>
              <a:rPr lang="ja-JP" altLang="en-US" dirty="0"/>
              <a:t>を設定・管理する。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ページを開いて、「ホストゾーンの作成」ボタンを押す。</a:t>
            </a:r>
            <a:br>
              <a:rPr lang="en-US" altLang="ja-JP" dirty="0"/>
            </a:br>
            <a:r>
              <a:rPr lang="ja-JP" altLang="en-US" dirty="0"/>
              <a:t>下記を入力して「ホストゾーンの作成」ボタンを押す。</a:t>
            </a:r>
            <a:endParaRPr lang="en-US" altLang="ja-JP" dirty="0"/>
          </a:p>
          <a:p>
            <a:pPr lvl="2"/>
            <a:r>
              <a:rPr lang="ja-JP" altLang="en-US" dirty="0"/>
              <a:t>「ドメイン名」にドメインプロバイダから取得しているドメイン名を入力する。</a:t>
            </a:r>
            <a:endParaRPr lang="en-US" altLang="ja-JP" dirty="0"/>
          </a:p>
          <a:p>
            <a:pPr lvl="2"/>
            <a:r>
              <a:rPr lang="ja-JP" altLang="en-US" dirty="0"/>
              <a:t>タイプに「パブリックホストゾーン」を選択する。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ページで、上記</a:t>
            </a:r>
            <a:r>
              <a:rPr lang="en-US" altLang="ja-JP" dirty="0"/>
              <a:t>1</a:t>
            </a:r>
            <a:r>
              <a:rPr lang="ja-JP" altLang="en-US" dirty="0"/>
              <a:t>で作成したゾーンを選択して、</a:t>
            </a:r>
            <a:br>
              <a:rPr lang="en-US" altLang="ja-JP" dirty="0"/>
            </a:br>
            <a:r>
              <a:rPr lang="ja-JP" altLang="en-US" dirty="0"/>
              <a:t>レコードに</a:t>
            </a:r>
            <a:r>
              <a:rPr lang="en-US" altLang="ja-JP" dirty="0"/>
              <a:t> </a:t>
            </a:r>
            <a:r>
              <a:rPr lang="ja-JP" altLang="en-US" dirty="0"/>
              <a:t>サーバの</a:t>
            </a:r>
            <a:r>
              <a:rPr lang="en-US" altLang="ja-JP" dirty="0"/>
              <a:t> </a:t>
            </a:r>
            <a:r>
              <a:rPr lang="en-US" altLang="en-US" dirty="0"/>
              <a:t>I</a:t>
            </a:r>
            <a:r>
              <a:rPr lang="en-US" altLang="ja-JP" dirty="0"/>
              <a:t>P</a:t>
            </a:r>
            <a:r>
              <a:rPr lang="ja-JP" altLang="en-US" dirty="0"/>
              <a:t>アドレスを設定する「</a:t>
            </a:r>
            <a:r>
              <a:rPr lang="en-US" altLang="ja-JP" dirty="0"/>
              <a:t>A</a:t>
            </a:r>
            <a:r>
              <a:rPr lang="ja-JP" altLang="en-US" dirty="0"/>
              <a:t>レコード」を追加する。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NS</a:t>
            </a:r>
            <a:r>
              <a:rPr lang="ja-JP" altLang="en-US" dirty="0"/>
              <a:t>レコードの</a:t>
            </a:r>
            <a:r>
              <a:rPr lang="en-US" altLang="ja-JP" dirty="0"/>
              <a:t> </a:t>
            </a:r>
            <a:r>
              <a:rPr lang="en-US" altLang="en-US" dirty="0"/>
              <a:t>4</a:t>
            </a:r>
            <a:r>
              <a:rPr lang="ja-JP" altLang="en-US" dirty="0"/>
              <a:t>つの</a:t>
            </a:r>
            <a:r>
              <a:rPr lang="en-US" altLang="ja-JP" dirty="0"/>
              <a:t>DN</a:t>
            </a:r>
            <a:r>
              <a:rPr lang="ja-JP" altLang="en-US" dirty="0"/>
              <a:t>サーバのドメイン名を、</a:t>
            </a:r>
            <a:br>
              <a:rPr lang="en-US" altLang="ja-JP" dirty="0"/>
            </a:br>
            <a:r>
              <a:rPr lang="ja-JP" altLang="en-US" dirty="0"/>
              <a:t>ドメインプロバイダの</a:t>
            </a:r>
            <a:r>
              <a:rPr lang="en-US" altLang="ja-JP" dirty="0"/>
              <a:t>NS</a:t>
            </a:r>
            <a:r>
              <a:rPr lang="ja-JP" altLang="en-US" dirty="0"/>
              <a:t>設定に追加する。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rgbClr val="00A0E7"/>
                </a:solidFill>
              </a:rPr>
              <a:t>R</a:t>
            </a:r>
            <a:r>
              <a:rPr lang="en-US" altLang="ja-JP" dirty="0">
                <a:solidFill>
                  <a:srgbClr val="00A0E7"/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Analytics with Google Firebase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050" dirty="0"/>
              <a:t>Step 1: Open link https://console.firebase.google.com/ and login with your Google Account:</a:t>
            </a:r>
          </a:p>
          <a:p>
            <a:r>
              <a:rPr lang="en-US" altLang="ja-JP" sz="1050" dirty="0"/>
              <a:t>Step 2: Create a Firebase project</a:t>
            </a:r>
          </a:p>
          <a:p>
            <a:pPr lvl="1"/>
            <a:r>
              <a:rPr lang="en-US" altLang="ja-JP" sz="1050" dirty="0"/>
              <a:t>1. In the Firebase console, click Add project, then select or enter a Project name.</a:t>
            </a:r>
          </a:p>
          <a:p>
            <a:pPr lvl="1"/>
            <a:r>
              <a:rPr lang="en-US" altLang="ja-JP" sz="1050" dirty="0"/>
              <a:t>2. Click Continue =&gt; Click Continue =&gt; Click Create Project</a:t>
            </a:r>
          </a:p>
          <a:p>
            <a:r>
              <a:rPr lang="en-US" altLang="ja-JP" sz="1050" dirty="0"/>
              <a:t>Step 3: Register your app with Firebase</a:t>
            </a:r>
          </a:p>
          <a:p>
            <a:pPr lvl="1"/>
            <a:r>
              <a:rPr lang="en-US" altLang="ja-JP" sz="1050" dirty="0"/>
              <a:t>1. Go to the Firebase console.</a:t>
            </a:r>
          </a:p>
          <a:p>
            <a:pPr lvl="1"/>
            <a:r>
              <a:rPr lang="en-US" altLang="ja-JP" sz="1050" dirty="0"/>
              <a:t>2. In the center of the project overview page, click the Unity icon (plat_unity) to launch the setup workflow.</a:t>
            </a:r>
          </a:p>
          <a:p>
            <a:pPr lvl="2"/>
            <a:r>
              <a:rPr lang="en-US" altLang="ja-JP" sz="1050" dirty="0"/>
              <a:t>If you've already added an app to your Firebase project, click Add app to display the platform options.</a:t>
            </a:r>
          </a:p>
          <a:p>
            <a:pPr lvl="1"/>
            <a:r>
              <a:rPr lang="en-US" altLang="ja-JP" sz="1050" dirty="0"/>
              <a:t>3. Select which build target of your Unity project that you’d like to register, or you can even select to register both targets now at the same time.</a:t>
            </a:r>
          </a:p>
          <a:p>
            <a:pPr lvl="1"/>
            <a:r>
              <a:rPr lang="en-US" altLang="ja-JP" sz="1050" dirty="0"/>
              <a:t>4. Enter your Unity project’s platform-specific ID(s).</a:t>
            </a:r>
          </a:p>
          <a:p>
            <a:pPr lvl="2"/>
            <a:r>
              <a:rPr lang="en-US" altLang="ja-JP" sz="1050" dirty="0"/>
              <a:t>For iOS — Enter your Unity project’s iOS ID in the iOS bundle ID field.</a:t>
            </a:r>
          </a:p>
          <a:p>
            <a:pPr lvl="2"/>
            <a:r>
              <a:rPr lang="en-US" altLang="ja-JP" sz="1050" dirty="0"/>
              <a:t>For Android — Enter your Unity project’s Android ID in the Android package name field.</a:t>
            </a:r>
          </a:p>
          <a:p>
            <a:r>
              <a:rPr lang="en-US" altLang="ja-JP" sz="1050" dirty="0"/>
              <a:t>Step 4: Download Firebase configuration files</a:t>
            </a:r>
          </a:p>
          <a:p>
            <a:pPr lvl="1"/>
            <a:r>
              <a:rPr lang="en-US" altLang="ja-JP" sz="1050" dirty="0"/>
              <a:t>Obtain your platform-specific Firebase configuration file(s) in the Firebase console setup workflow.</a:t>
            </a:r>
          </a:p>
          <a:p>
            <a:pPr lvl="2"/>
            <a:r>
              <a:rPr lang="en-US" altLang="ja-JP" sz="1050" dirty="0"/>
              <a:t>For iOS — Click Download GoogleService-Info.plist.</a:t>
            </a:r>
          </a:p>
          <a:p>
            <a:pPr lvl="2"/>
            <a:r>
              <a:rPr lang="en-US" altLang="ja-JP" sz="1050" dirty="0"/>
              <a:t>For Android — Click Download google-services.json.</a:t>
            </a:r>
          </a:p>
          <a:p>
            <a:r>
              <a:rPr lang="en-US" altLang="ja-JP" sz="1050" dirty="0"/>
              <a:t>Step 5: Open project on Firebase console</a:t>
            </a:r>
          </a:p>
          <a:p>
            <a:pPr lvl="1"/>
            <a:r>
              <a:rPr lang="en-US" altLang="ja-JP" sz="1050" dirty="0"/>
              <a:t>1. Click to created project in the Firebase console</a:t>
            </a:r>
          </a:p>
          <a:p>
            <a:pPr lvl="1"/>
            <a:r>
              <a:rPr lang="en-US" altLang="ja-JP" sz="1050" dirty="0"/>
              <a:t>2. On the left side bar, find Analytics title and click Dashboard</a:t>
            </a:r>
          </a:p>
          <a:p>
            <a:r>
              <a:rPr lang="en-US" altLang="ja-JP" sz="1050" dirty="0"/>
              <a:t>Step 6: Open project on Google Analytics</a:t>
            </a:r>
          </a:p>
          <a:p>
            <a:pPr lvl="1"/>
            <a:r>
              <a:rPr lang="en-US" altLang="ja-JP" sz="1050" dirty="0"/>
              <a:t>In the Dashboard Analytics in Step 5, click View your data in Google Analytics</a:t>
            </a:r>
            <a:endParaRPr kumimoji="1" lang="ja-JP" altLang="en-US" sz="105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059720" y="6088726"/>
            <a:ext cx="2932626" cy="458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編集中：要日本語化</a:t>
            </a:r>
          </a:p>
        </p:txBody>
      </p:sp>
    </p:spTree>
    <p:extLst>
      <p:ext uri="{BB962C8B-B14F-4D97-AF65-F5344CB8AC3E}">
        <p14:creationId xmlns:p14="http://schemas.microsoft.com/office/powerpoint/2010/main" val="3915747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 デプロイ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マネジメントコンソールの</a:t>
            </a:r>
            <a:r>
              <a:rPr lang="en-US" altLang="ja-JP" dirty="0"/>
              <a:t>API Gateway</a:t>
            </a:r>
            <a:r>
              <a:rPr lang="ja-JP" altLang="en-US" dirty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を選択し、「アクション」ボタンを押す。「</a:t>
            </a:r>
            <a:r>
              <a:rPr lang="en-US" altLang="ja-JP" dirty="0"/>
              <a:t>API</a:t>
            </a:r>
            <a:r>
              <a:rPr lang="ja-JP" altLang="en-US" dirty="0"/>
              <a:t>のデプロイ」を選択し</a:t>
            </a:r>
            <a:br>
              <a:rPr lang="en-US" altLang="ja-JP" dirty="0"/>
            </a:br>
            <a:r>
              <a:rPr lang="ja-JP" altLang="en-US" dirty="0"/>
              <a:t>下記を入力する。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キーの「アクション」ボタンを押す。「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キーの作成」を選択し</a:t>
            </a:r>
            <a:br>
              <a:rPr lang="en-US" altLang="ja-JP" dirty="0"/>
            </a:br>
            <a:r>
              <a:rPr lang="ja-JP" altLang="en-US" dirty="0"/>
              <a:t>下記を入力する。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404040"/>
                </a:solidFill>
              </a:rPr>
              <a:t>API </a:t>
            </a:r>
            <a:r>
              <a:rPr lang="ja-JP" altLang="en-US" dirty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「作成」ボタンを押す。使用量プランに下記を入力する。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ステージの追加」ボタンを押し、</a:t>
            </a:r>
            <a:br>
              <a:rPr lang="en-US" altLang="ja-JP" dirty="0"/>
            </a:br>
            <a:r>
              <a:rPr lang="ja-JP" altLang="en-US" dirty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「使用量プランの</a:t>
            </a:r>
            <a:r>
              <a:rPr lang="en-US" altLang="ja-JP" dirty="0"/>
              <a:t>API</a:t>
            </a:r>
            <a:r>
              <a:rPr lang="ja-JP" altLang="en-US" dirty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キーを使用量プランに追加」ボタンを押し、</a:t>
            </a:r>
            <a:br>
              <a:rPr lang="en-US" altLang="ja-JP" dirty="0"/>
            </a:br>
            <a:r>
              <a:rPr lang="ja-JP" altLang="en-US" dirty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404040"/>
                </a:solidFill>
              </a:rPr>
              <a:t>API </a:t>
            </a:r>
            <a:r>
              <a:rPr lang="ja-JP" altLang="en-US" dirty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C</a:t>
            </a:r>
            <a:r>
              <a:rPr lang="en-US" altLang="ja-JP" dirty="0"/>
              <a:t>MS</a:t>
            </a:r>
            <a:r>
              <a:rPr lang="ja-JP" altLang="en-US" dirty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/>
              <a:t>プログラム配置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ライブラリ</a:t>
            </a:r>
            <a:r>
              <a:rPr kumimoji="1" lang="en-US" altLang="ja-JP" dirty="0"/>
              <a:t> </a:t>
            </a:r>
            <a:r>
              <a:rPr kumimoji="1" lang="ja-JP" altLang="en-US" dirty="0"/>
              <a:t>インストール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フォルダ、ファイルアクセス権限設定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環境変数設定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ja-JP" altLang="en-US"/>
              <a:t>バッチ追加</a:t>
            </a:r>
            <a:endParaRPr lang="en-US" altLang="ja-JP"/>
          </a:p>
          <a:p>
            <a:pPr>
              <a:buFont typeface="+mj-lt"/>
              <a:buAutoNum type="arabicPeriod"/>
            </a:pPr>
            <a:r>
              <a:rPr lang="ja-JP" altLang="en-US" dirty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API </a:t>
            </a:r>
            <a:r>
              <a:rPr lang="ja-JP" altLang="en-US" dirty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/>
              <a:t>CMS </a:t>
            </a:r>
            <a:r>
              <a:rPr lang="ja-JP" altLang="en-US" dirty="0"/>
              <a:t>デプロイ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/>
              <a:t>Vuforia</a:t>
            </a:r>
            <a:r>
              <a:rPr lang="ja-JP" altLang="sv-SE" dirty="0"/>
              <a:t>サービスにログインする</a:t>
            </a:r>
            <a:r>
              <a:rPr lang="ja-JP" altLang="en-US" dirty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sv-SE" altLang="ja-JP" dirty="0"/>
              <a:t>https://developer.vuforia.com/vui/auth/login</a:t>
            </a:r>
            <a:r>
              <a:rPr lang="ja-JP" altLang="en-US" dirty="0"/>
              <a:t>」</a:t>
            </a:r>
            <a:r>
              <a:rPr lang="ja-JP" altLang="sv-SE" dirty="0"/>
              <a:t>を開き、</a:t>
            </a:r>
            <a:br>
              <a:rPr lang="en-US" altLang="ja-JP" dirty="0"/>
            </a:br>
            <a:r>
              <a:rPr lang="ja-JP" altLang="en-US" dirty="0"/>
              <a:t>下記の</a:t>
            </a:r>
            <a:r>
              <a:rPr lang="ja-JP" altLang="sv-SE" dirty="0"/>
              <a:t>アカウントでログイン</a:t>
            </a:r>
            <a:r>
              <a:rPr lang="ja-JP" altLang="en-US" dirty="0"/>
              <a:t>する</a:t>
            </a:r>
            <a:r>
              <a:rPr lang="ja-JP" altLang="sv-SE" dirty="0"/>
              <a:t>。</a:t>
            </a:r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https://developer.vuforia.com/vui/develop/licenses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コンテンツ登録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BFBFBF"/>
                </a:solidFill>
              </a:rPr>
              <a:t>以上</a:t>
            </a:r>
            <a:endParaRPr lang="en-US" altLang="ja-JP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/>
              <a:t>データベースが作成されたら、データベースをクリック⇒ターゲットを追加⇒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をクリックする。</a:t>
            </a:r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/>
              <a:t>Vuforia</a:t>
            </a:r>
            <a:r>
              <a:rPr lang="ja-JP" altLang="en-US" dirty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＊ターゲットイメージの評価が星 </a:t>
            </a:r>
            <a:r>
              <a:rPr lang="en-US" altLang="ja-JP" dirty="0"/>
              <a:t>3 </a:t>
            </a:r>
            <a:r>
              <a:rPr lang="ja-JP" altLang="en-US" dirty="0"/>
              <a:t>以上の星の場合は、</a:t>
            </a:r>
            <a:br>
              <a:rPr lang="en-US" altLang="ja-JP" dirty="0"/>
            </a:br>
            <a:r>
              <a:rPr lang="ja-JP" altLang="ja-JP" dirty="0"/>
              <a:t>　</a:t>
            </a:r>
            <a:r>
              <a:rPr lang="ja-JP" altLang="en-US" dirty="0"/>
              <a:t>画像を簡単に検出および追跡することができる。そうでない場合は検出に失敗する。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</a:t>
            </a:r>
            <a:r>
              <a:rPr lang="en-US" altLang="ja-JP" dirty="0" err="1"/>
              <a:t>developer.vuforia.com</a:t>
            </a:r>
            <a:r>
              <a:rPr lang="en-US" altLang="ja-JP" dirty="0"/>
              <a:t>/targetmanager/project/deviceTargetListing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データベースのダウンロード（すべて）⇒</a:t>
            </a:r>
            <a:r>
              <a:rPr lang="en-US" altLang="ja-JP" dirty="0"/>
              <a:t>Android 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Studio</a:t>
            </a:r>
            <a:r>
              <a:rPr lang="ja-JP" altLang="en-US" dirty="0"/>
              <a:t>を選択⇒ダウンロード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環境構築手順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コンテンツ登録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以上</a:t>
            </a:r>
            <a:endParaRPr lang="en-US" altLang="ja-JP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IV.</a:t>
            </a:r>
            <a:r>
              <a:rPr kumimoji="1" lang="ja-JP" altLang="en-US" dirty="0"/>
              <a:t> パラメータ一覧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I.</a:t>
            </a:r>
            <a:r>
              <a:rPr kumimoji="1" lang="ja-JP" altLang="en-US" dirty="0"/>
              <a:t> インフラ構成図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msarapi</a:t>
                      </a:r>
                    </a:p>
                    <a:p>
                      <a:r>
                        <a:rPr kumimoji="1" lang="en-US" altLang="ja-JP" sz="1200" dirty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設定なし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Environment 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設定なし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Resource-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/>
                        <a:t>{</a:t>
                      </a:r>
                    </a:p>
                    <a:p>
                      <a:r>
                        <a:rPr kumimoji="1" lang="mr-IN" altLang="ja-JP" sz="800" dirty="0"/>
                        <a:t>  "Version": "2012-10-17",</a:t>
                      </a:r>
                    </a:p>
                    <a:p>
                      <a:r>
                        <a:rPr kumimoji="1" lang="mr-IN" altLang="ja-JP" sz="800" dirty="0"/>
                        <a:t>  "Id": "default",</a:t>
                      </a:r>
                    </a:p>
                    <a:p>
                      <a:r>
                        <a:rPr kumimoji="1" lang="mr-IN" altLang="ja-JP" sz="800" dirty="0"/>
                        <a:t>  "Statement": [</a:t>
                      </a:r>
                    </a:p>
                    <a:p>
                      <a:r>
                        <a:rPr kumimoji="1" lang="mr-IN" altLang="ja-JP" sz="800" dirty="0"/>
                        <a:t>    {</a:t>
                      </a:r>
                    </a:p>
                    <a:p>
                      <a:r>
                        <a:rPr kumimoji="1" lang="mr-IN" altLang="ja-JP" sz="800" dirty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/>
                        <a:t>      "Effect": "Allow",</a:t>
                      </a:r>
                    </a:p>
                    <a:p>
                      <a:r>
                        <a:rPr kumimoji="1" lang="mr-IN" altLang="ja-JP" sz="800" dirty="0"/>
                        <a:t>      "Principal": {</a:t>
                      </a:r>
                    </a:p>
                    <a:p>
                      <a:r>
                        <a:rPr kumimoji="1" lang="mr-IN" altLang="ja-JP" sz="800" dirty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/>
                        <a:t>      },</a:t>
                      </a:r>
                    </a:p>
                    <a:p>
                      <a:r>
                        <a:rPr kumimoji="1" lang="mr-IN" altLang="ja-JP" sz="800" dirty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/>
                        <a:t>      "Condition": {</a:t>
                      </a:r>
                    </a:p>
                    <a:p>
                      <a:r>
                        <a:rPr kumimoji="1" lang="mr-IN" altLang="ja-JP" sz="800" dirty="0"/>
                        <a:t>        "ArnLike": {</a:t>
                      </a:r>
                    </a:p>
                    <a:p>
                      <a:r>
                        <a:rPr kumimoji="1" lang="mr-IN" altLang="ja-JP" sz="800" dirty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/>
                        <a:t>        }</a:t>
                      </a:r>
                    </a:p>
                    <a:p>
                      <a:r>
                        <a:rPr kumimoji="1" lang="mr-IN" altLang="ja-JP" sz="800" dirty="0"/>
                        <a:t>      }</a:t>
                      </a:r>
                    </a:p>
                    <a:p>
                      <a:r>
                        <a:rPr kumimoji="1" lang="mr-IN" altLang="ja-JP" sz="800" dirty="0"/>
                        <a:t>    },</a:t>
                      </a:r>
                    </a:p>
                    <a:p>
                      <a:r>
                        <a:rPr kumimoji="1" lang="mr-IN" altLang="ja-JP" sz="800" dirty="0"/>
                        <a:t>    {</a:t>
                      </a:r>
                    </a:p>
                    <a:p>
                      <a:r>
                        <a:rPr kumimoji="1" lang="mr-IN" altLang="ja-JP" sz="800" dirty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/>
                        <a:t>      "Effect": "Allow",</a:t>
                      </a:r>
                    </a:p>
                    <a:p>
                      <a:r>
                        <a:rPr kumimoji="1" lang="mr-IN" altLang="ja-JP" sz="800" dirty="0"/>
                        <a:t>      "Principal": {</a:t>
                      </a:r>
                    </a:p>
                    <a:p>
                      <a:r>
                        <a:rPr kumimoji="1" lang="mr-IN" altLang="ja-JP" sz="800" dirty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/>
                        <a:t>      },</a:t>
                      </a:r>
                    </a:p>
                    <a:p>
                      <a:r>
                        <a:rPr kumimoji="1" lang="mr-IN" altLang="ja-JP" sz="800" dirty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/>
                        <a:t>      "Condition": {</a:t>
                      </a:r>
                    </a:p>
                    <a:p>
                      <a:r>
                        <a:rPr kumimoji="1" lang="mr-IN" altLang="ja-JP" sz="800" dirty="0"/>
                        <a:t>        "ArnLike": {</a:t>
                      </a:r>
                    </a:p>
                    <a:p>
                      <a:r>
                        <a:rPr kumimoji="1" lang="mr-IN" altLang="ja-JP" sz="800" dirty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/>
                        <a:t>        }</a:t>
                      </a:r>
                    </a:p>
                    <a:p>
                      <a:r>
                        <a:rPr kumimoji="1" lang="mr-IN" altLang="ja-JP" sz="800" dirty="0"/>
                        <a:t>      }</a:t>
                      </a:r>
                    </a:p>
                    <a:p>
                      <a:r>
                        <a:rPr kumimoji="1" lang="mr-IN" altLang="ja-JP" sz="800" dirty="0"/>
                        <a:t>    }</a:t>
                      </a:r>
                    </a:p>
                    <a:p>
                      <a:r>
                        <a:rPr kumimoji="1" lang="mr-IN" altLang="ja-JP" sz="800" dirty="0"/>
                        <a:t>  ]</a:t>
                      </a:r>
                    </a:p>
                    <a:p>
                      <a:r>
                        <a:rPr kumimoji="1" lang="mr-IN" altLang="ja-JP" sz="800" dirty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/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  </a:t>
                      </a:r>
                      <a:r>
                        <a:rPr kumimoji="1" lang="en-US" altLang="ja-JP" sz="1200" dirty="0"/>
                        <a:t>/api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    </a:t>
                      </a:r>
                      <a:r>
                        <a:rPr kumimoji="1" lang="en-US" altLang="ja-JP" sz="1200" dirty="0"/>
                        <a:t>/api/v1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      </a:t>
                      </a:r>
                      <a:r>
                        <a:rPr kumimoji="1" lang="en-US" altLang="ja-JP" sz="1200" dirty="0"/>
                        <a:t>/api/v1/albumid</a:t>
                      </a:r>
                      <a:endParaRPr kumimoji="1" lang="en-US" altLang="ja-JP" sz="1200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        </a:t>
                      </a:r>
                      <a:r>
                        <a:rPr kumimoji="1" lang="en-US" altLang="ja-JP" sz="1200" dirty="0"/>
                        <a:t>/api/v1/albumid</a:t>
                      </a:r>
                      <a:r>
                        <a:rPr kumimoji="1" lang="en-US" altLang="ja-JP" sz="1200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Method 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Integration 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      Use Lambda </a:t>
                      </a:r>
                      <a:br>
                        <a:rPr kumimoji="1" lang="en-US" altLang="ja-JP" sz="800" dirty="0"/>
                      </a:br>
                      <a:r>
                        <a:rPr kumimoji="1" lang="en-US" altLang="ja-JP" sz="800" dirty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空欄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/>
                        <a:t>      Mapping Templates</a:t>
                      </a:r>
                    </a:p>
                    <a:p>
                      <a:r>
                        <a:rPr lang="en-US" altLang="ja-JP" sz="800" dirty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Content-Type</a:t>
                      </a:r>
                      <a:r>
                        <a:rPr lang="en-US" altLang="en-US" sz="1200" dirty="0"/>
                        <a:t>: </a:t>
                      </a:r>
                      <a:r>
                        <a:rPr lang="en-US" altLang="ja-JP" sz="1200" dirty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/>
                        <a:t>{</a:t>
                      </a:r>
                    </a:p>
                    <a:p>
                      <a:r>
                        <a:rPr lang="en-US" altLang="ja-JP" sz="800" dirty="0"/>
                        <a:t>  "albumid": "$input.params('albumid')”,</a:t>
                      </a:r>
                    </a:p>
                    <a:p>
                      <a:r>
                        <a:rPr lang="en-US" altLang="ja-JP" sz="800" dirty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Method 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Integration </a:t>
                      </a:r>
                      <a:br>
                        <a:rPr kumimoji="1" lang="en-US" altLang="ja-JP" sz="1200" dirty="0"/>
                      </a:br>
                      <a:r>
                        <a:rPr kumimoji="1" lang="en-US" altLang="ja-JP" sz="1200" dirty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200</a:t>
                      </a:r>
                      <a:r>
                        <a:rPr kumimoji="1" lang="ja-JP" altLang="en-US" sz="1200" dirty="0"/>
                        <a:t>以外は下表を参照ください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/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>
                          <a:effectLst/>
                        </a:rPr>
                        <a:t>.*Input.*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Mapping Templates</a:t>
                      </a:r>
                    </a:p>
                    <a:p>
                      <a:r>
                        <a:rPr kumimoji="1" lang="en-US" altLang="ja-JP" sz="1200" dirty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>
                          <a:effectLst/>
                        </a:rPr>
                      </a:br>
                      <a:r>
                        <a:rPr lang="en-US" altLang="ja-JP" sz="800" u="none" strike="noStrike" dirty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>
                          <a:effectLst/>
                        </a:rPr>
                      </a:br>
                      <a:r>
                        <a:rPr lang="en-US" altLang="ja-JP" sz="800" u="none" strike="noStrike" dirty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>
                          <a:effectLst/>
                        </a:rPr>
                      </a:br>
                      <a:r>
                        <a:rPr lang="en-US" altLang="ja-JP" sz="800" u="none" strike="noStrike" dirty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>
                          <a:effectLst/>
                        </a:rPr>
                      </a:br>
                      <a:r>
                        <a:rPr lang="en-US" altLang="ja-JP" sz="800" u="none" strike="noStrike" dirty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>
                          <a:effectLst/>
                        </a:rPr>
                      </a:br>
                      <a:r>
                        <a:rPr lang="en-US" altLang="ja-JP" sz="800" u="none" strike="noStrike" dirty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>
                          <a:effectLst/>
                        </a:rPr>
                      </a:br>
                      <a:r>
                        <a:rPr lang="en-US" altLang="ja-JP" sz="800" u="none" strike="noStrike" dirty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パラメータ一覧</a:t>
            </a:r>
            <a:r>
              <a:rPr kumimoji="1" lang="en-US" altLang="ja-JP" dirty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/>
              <a:t>Lambda</a:t>
            </a: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S3</a:t>
            </a: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400302" y="1691216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469882" y="4261095"/>
            <a:ext cx="2000956" cy="1354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469320" y="2097535"/>
            <a:ext cx="2001517" cy="2103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064864" y="1558472"/>
            <a:ext cx="4544412" cy="4336470"/>
          </a:xfrm>
          <a:prstGeom prst="rect">
            <a:avLst/>
          </a:prstGeom>
          <a:solidFill>
            <a:srgbClr val="E1EEE9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インフラ構成図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2906534" y="894679"/>
            <a:ext cx="8889942" cy="516085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6534" y="895606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553100" y="4627456"/>
            <a:ext cx="1072750" cy="706583"/>
            <a:chOff x="612791" y="4460938"/>
            <a:chExt cx="1072750" cy="706583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id="{37743B23-AAC5-CC49-9C18-C68DBC507174}"/>
                </a:ext>
              </a:extLst>
            </p:cNvPr>
            <p:cNvSpPr txBox="1"/>
            <p:nvPr/>
          </p:nvSpPr>
          <p:spPr>
            <a:xfrm>
              <a:off x="612791" y="4859744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162762"/>
            <a:ext cx="1072750" cy="706582"/>
            <a:chOff x="630273" y="1575539"/>
            <a:chExt cx="1072750" cy="706582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30273" y="1974344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6576824" y="1226575"/>
            <a:ext cx="5115235" cy="4755961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823" y="1231106"/>
            <a:ext cx="295212" cy="305727"/>
          </a:xfrm>
          <a:prstGeom prst="rect">
            <a:avLst/>
          </a:prstGeom>
        </p:spPr>
      </p:pic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909950" y="2184315"/>
            <a:ext cx="4001672" cy="1009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8397621" y="2179699"/>
            <a:ext cx="863582" cy="4616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747202" y="2179699"/>
            <a:ext cx="1223856" cy="4786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194412"/>
            <a:ext cx="2112135" cy="1203300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567998" y="1259574"/>
            <a:ext cx="1614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ap-notheast-01 (Tokyo)</a:t>
            </a:r>
            <a:endParaRPr kumimoji="1" lang="ja-JP" altLang="en-US" sz="10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3153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学校・運用会社</a:t>
            </a:r>
            <a:endParaRPr kumimoji="1" lang="en-US" altLang="ja-JP" sz="1200" dirty="0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668385" y="4244078"/>
            <a:ext cx="3662169" cy="160019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8385" y="4233273"/>
            <a:ext cx="330200" cy="330200"/>
          </a:xfrm>
          <a:prstGeom prst="rect">
            <a:avLst/>
          </a:prstGeom>
        </p:spPr>
      </p:pic>
      <p:sp>
        <p:nvSpPr>
          <p:cNvPr id="113" name="テキスト ボックス 112"/>
          <p:cNvSpPr txBox="1"/>
          <p:nvPr/>
        </p:nvSpPr>
        <p:spPr>
          <a:xfrm>
            <a:off x="410934" y="17366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学校関係者</a:t>
            </a:r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 flipV="1">
            <a:off x="1311816" y="3363958"/>
            <a:ext cx="2112135" cy="33754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cxnSpLocks/>
            <a:stCxn id="36" idx="3"/>
          </p:cNvCxnSpPr>
          <p:nvPr/>
        </p:nvCxnSpPr>
        <p:spPr>
          <a:xfrm>
            <a:off x="1324425" y="4862406"/>
            <a:ext cx="6597473" cy="0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593361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857475" y="4984604"/>
            <a:ext cx="771359" cy="623982"/>
            <a:chOff x="5141993" y="1264104"/>
            <a:chExt cx="846623" cy="684866"/>
          </a:xfrm>
        </p:grpSpPr>
        <p:sp>
          <p:nvSpPr>
            <p:cNvPr id="17" name="角丸四角形吹き出し 16"/>
            <p:cNvSpPr/>
            <p:nvPr/>
          </p:nvSpPr>
          <p:spPr>
            <a:xfrm>
              <a:off x="5191792" y="1264104"/>
              <a:ext cx="796824" cy="684866"/>
            </a:xfrm>
            <a:prstGeom prst="wedgeRoundRectCallout">
              <a:avLst>
                <a:gd name="adj1" fmla="val -64901"/>
                <a:gd name="adj2" fmla="val 33409"/>
                <a:gd name="adj3" fmla="val 1666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141993" y="1276557"/>
              <a:ext cx="64633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dirty="0"/>
                <a:t>・</a:t>
              </a:r>
              <a:r>
                <a:rPr kumimoji="1" lang="en-US" altLang="ja-JP" sz="900" dirty="0"/>
                <a:t>User</a:t>
              </a:r>
            </a:p>
            <a:p>
              <a:r>
                <a:rPr kumimoji="1" lang="ja-JP" altLang="en-US" sz="900" dirty="0"/>
                <a:t>・</a:t>
              </a:r>
              <a:r>
                <a:rPr kumimoji="1" lang="en-US" altLang="ja-JP" sz="900" dirty="0"/>
                <a:t>Role</a:t>
              </a:r>
            </a:p>
            <a:p>
              <a:r>
                <a:rPr kumimoji="1" lang="ja-JP" altLang="en-US" sz="900" dirty="0"/>
                <a:t>・</a:t>
              </a:r>
              <a:r>
                <a:rPr kumimoji="1" lang="en-US" altLang="ja-JP" sz="900" dirty="0"/>
                <a:t>Policy</a:t>
              </a:r>
              <a:endParaRPr kumimoji="1" lang="ja-JP" altLang="en-US" sz="900" dirty="0"/>
            </a:p>
          </p:txBody>
        </p:sp>
      </p:grpSp>
      <p:cxnSp>
        <p:nvCxnSpPr>
          <p:cNvPr id="93" name="直線矢印コネクタ 92"/>
          <p:cNvCxnSpPr>
            <a:stCxn id="55" idx="2"/>
            <a:endCxn id="92" idx="0"/>
          </p:cNvCxnSpPr>
          <p:nvPr/>
        </p:nvCxnSpPr>
        <p:spPr>
          <a:xfrm flipH="1">
            <a:off x="9501114" y="2422698"/>
            <a:ext cx="3089" cy="68803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endCxn id="107" idx="1"/>
          </p:cNvCxnSpPr>
          <p:nvPr/>
        </p:nvCxnSpPr>
        <p:spPr>
          <a:xfrm>
            <a:off x="8399815" y="4891873"/>
            <a:ext cx="886018" cy="259871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47" idx="0"/>
            <a:endCxn id="122" idx="2"/>
          </p:cNvCxnSpPr>
          <p:nvPr/>
        </p:nvCxnSpPr>
        <p:spPr>
          <a:xfrm flipH="1" flipV="1">
            <a:off x="4856807" y="2932192"/>
            <a:ext cx="649" cy="18815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図形グループ 21"/>
          <p:cNvGrpSpPr/>
          <p:nvPr/>
        </p:nvGrpSpPr>
        <p:grpSpPr>
          <a:xfrm>
            <a:off x="1868394" y="726807"/>
            <a:ext cx="788351" cy="729963"/>
            <a:chOff x="1415892" y="919753"/>
            <a:chExt cx="788351" cy="729963"/>
          </a:xfrm>
        </p:grpSpPr>
        <p:sp>
          <p:nvSpPr>
            <p:cNvPr id="20" name="正方形/長方形 19"/>
            <p:cNvSpPr/>
            <p:nvPr/>
          </p:nvSpPr>
          <p:spPr>
            <a:xfrm>
              <a:off x="1474280" y="919753"/>
              <a:ext cx="729963" cy="729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415892" y="1051147"/>
              <a:ext cx="68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Google</a:t>
              </a:r>
            </a:p>
            <a:p>
              <a:r>
                <a:rPr kumimoji="1" lang="en-US" altLang="ja-JP" sz="900" dirty="0"/>
                <a:t>Analytics</a:t>
              </a:r>
              <a:endParaRPr kumimoji="1" lang="ja-JP" altLang="en-US" sz="900" dirty="0"/>
            </a:p>
          </p:txBody>
        </p:sp>
      </p:grpSp>
      <p:cxnSp>
        <p:nvCxnSpPr>
          <p:cNvPr id="106" name="直線コネクタ 105"/>
          <p:cNvCxnSpPr>
            <a:stCxn id="37" idx="1"/>
            <a:endCxn id="20" idx="2"/>
          </p:cNvCxnSpPr>
          <p:nvPr/>
        </p:nvCxnSpPr>
        <p:spPr>
          <a:xfrm flipV="1">
            <a:off x="1311816" y="1456770"/>
            <a:ext cx="979948" cy="1940942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cxnSpLocks/>
            <a:stCxn id="157" idx="1"/>
            <a:endCxn id="21" idx="1"/>
          </p:cNvCxnSpPr>
          <p:nvPr/>
        </p:nvCxnSpPr>
        <p:spPr>
          <a:xfrm>
            <a:off x="499386" y="1042401"/>
            <a:ext cx="1369008" cy="466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909950" y="3363347"/>
            <a:ext cx="704507" cy="611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V="1">
            <a:off x="3909950" y="3478787"/>
            <a:ext cx="704507" cy="611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図形グループ 135"/>
          <p:cNvGrpSpPr/>
          <p:nvPr/>
        </p:nvGrpSpPr>
        <p:grpSpPr>
          <a:xfrm>
            <a:off x="5587997" y="3120350"/>
            <a:ext cx="879880" cy="851881"/>
            <a:chOff x="4902939" y="3725084"/>
            <a:chExt cx="1287598" cy="1246624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91138" y="372508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id="{9ABBCCC2-6A9F-CE45-9C04-D783E79573D6}"/>
                </a:ext>
              </a:extLst>
            </p:cNvPr>
            <p:cNvSpPr txBox="1"/>
            <p:nvPr/>
          </p:nvSpPr>
          <p:spPr>
            <a:xfrm>
              <a:off x="4902939" y="4431236"/>
              <a:ext cx="1287598" cy="54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S3</a:t>
              </a:r>
            </a:p>
          </p:txBody>
        </p:sp>
      </p:grpSp>
      <p:grpSp>
        <p:nvGrpSpPr>
          <p:cNvPr id="137" name="図形グループ 136"/>
          <p:cNvGrpSpPr/>
          <p:nvPr/>
        </p:nvGrpSpPr>
        <p:grpSpPr>
          <a:xfrm>
            <a:off x="4430534" y="3120348"/>
            <a:ext cx="853844" cy="850216"/>
            <a:chOff x="3947298" y="3725084"/>
            <a:chExt cx="1249498" cy="1244189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id="{EE5AD722-65A2-3441-BC67-C1ED5707E6E2}"/>
                </a:ext>
              </a:extLst>
            </p:cNvPr>
            <p:cNvSpPr txBox="1"/>
            <p:nvPr/>
          </p:nvSpPr>
          <p:spPr>
            <a:xfrm>
              <a:off x="3947298" y="4428800"/>
              <a:ext cx="1249498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CloudFront</a:t>
              </a:r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16447" y="3725084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7587721" y="1941315"/>
            <a:ext cx="1133801" cy="839492"/>
            <a:chOff x="3699357" y="1384372"/>
            <a:chExt cx="1659180" cy="122849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id="{98493F85-0788-B14E-AA06-484C3E93C5D7}"/>
                </a:ext>
              </a:extLst>
            </p:cNvPr>
            <p:cNvSpPr txBox="1"/>
            <p:nvPr/>
          </p:nvSpPr>
          <p:spPr>
            <a:xfrm>
              <a:off x="3699357" y="2072393"/>
              <a:ext cx="1659180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API 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10794442" y="1941486"/>
            <a:ext cx="839230" cy="840258"/>
            <a:chOff x="8483213" y="1320972"/>
            <a:chExt cx="1228112" cy="1229616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0B311536-12F3-9C40-8153-5AF1A85390A9}"/>
                </a:ext>
              </a:extLst>
            </p:cNvPr>
            <p:cNvSpPr txBox="1"/>
            <p:nvPr/>
          </p:nvSpPr>
          <p:spPr>
            <a:xfrm>
              <a:off x="8483213" y="2010115"/>
              <a:ext cx="1228112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DynamoDB</a:t>
              </a:r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8" name="図形グループ 137"/>
          <p:cNvGrpSpPr/>
          <p:nvPr/>
        </p:nvGrpSpPr>
        <p:grpSpPr>
          <a:xfrm>
            <a:off x="3305082" y="3120958"/>
            <a:ext cx="723736" cy="735219"/>
            <a:chOff x="2969718" y="3725691"/>
            <a:chExt cx="1059100" cy="1075903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2969718" y="4463799"/>
              <a:ext cx="1059100" cy="33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143668" y="3725691"/>
              <a:ext cx="711200" cy="711200"/>
            </a:xfrm>
            <a:prstGeom prst="rect">
              <a:avLst/>
            </a:prstGeom>
          </p:spPr>
        </p:pic>
      </p:grpSp>
      <p:grpSp>
        <p:nvGrpSpPr>
          <p:cNvPr id="14" name="図形グループ 13"/>
          <p:cNvGrpSpPr/>
          <p:nvPr/>
        </p:nvGrpSpPr>
        <p:grpSpPr>
          <a:xfrm>
            <a:off x="3092767" y="5049716"/>
            <a:ext cx="746382" cy="714562"/>
            <a:chOff x="2703741" y="3868496"/>
            <a:chExt cx="1092240" cy="1045674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2703741" y="4576376"/>
              <a:ext cx="1092240" cy="337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AWS IAM</a:t>
              </a:r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87" name="図形グループ 86"/>
          <p:cNvGrpSpPr/>
          <p:nvPr/>
        </p:nvGrpSpPr>
        <p:grpSpPr>
          <a:xfrm>
            <a:off x="10579100" y="4925940"/>
            <a:ext cx="936063" cy="840797"/>
            <a:chOff x="2301933" y="1257143"/>
            <a:chExt cx="1369815" cy="1230404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id="{48B11175-8F26-E049-8FCE-A7F653ADEDC5}"/>
                </a:ext>
              </a:extLst>
            </p:cNvPr>
            <p:cNvSpPr txBox="1"/>
            <p:nvPr/>
          </p:nvSpPr>
          <p:spPr>
            <a:xfrm>
              <a:off x="2301933" y="1947075"/>
              <a:ext cx="1369815" cy="54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CloudWatch</a:t>
              </a:r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84" name="図形グループ 83"/>
          <p:cNvGrpSpPr/>
          <p:nvPr/>
        </p:nvGrpSpPr>
        <p:grpSpPr>
          <a:xfrm>
            <a:off x="3305082" y="1951412"/>
            <a:ext cx="723736" cy="725241"/>
            <a:chOff x="5262934" y="3959380"/>
            <a:chExt cx="1059100" cy="1061301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5262934" y="4682887"/>
              <a:ext cx="1059100" cy="337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grpSp>
        <p:nvGrpSpPr>
          <p:cNvPr id="15" name="図形グループ 14"/>
          <p:cNvGrpSpPr/>
          <p:nvPr/>
        </p:nvGrpSpPr>
        <p:grpSpPr>
          <a:xfrm>
            <a:off x="8960932" y="3110734"/>
            <a:ext cx="1080365" cy="873659"/>
            <a:chOff x="6920831" y="3286073"/>
            <a:chExt cx="1580984" cy="1278495"/>
          </a:xfrm>
        </p:grpSpPr>
        <p:sp>
          <p:nvSpPr>
            <p:cNvPr id="90" name="TextBox 4">
              <a:extLst>
                <a:ext uri="{FF2B5EF4-FFF2-40B4-BE49-F238E27FC236}">
                  <a16:creationId xmlns:a16="http://schemas.microsoft.com/office/drawing/2014/main" id="{1D7C7DB3-3169-5B48-B331-8240019668A8}"/>
                </a:ext>
              </a:extLst>
            </p:cNvPr>
            <p:cNvSpPr txBox="1"/>
            <p:nvPr/>
          </p:nvSpPr>
          <p:spPr>
            <a:xfrm>
              <a:off x="6920831" y="4024095"/>
              <a:ext cx="1580984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Aurora</a:t>
              </a:r>
            </a:p>
            <a:p>
              <a:pPr algn="ctr"/>
              <a:r>
                <a:rPr lang="en-US" sz="900" dirty="0"/>
                <a:t>(Serverless)</a:t>
              </a:r>
            </a:p>
          </p:txBody>
        </p:sp>
        <p:pic>
          <p:nvPicPr>
            <p:cNvPr id="92" name="Graphic 27">
              <a:extLst>
                <a:ext uri="{FF2B5EF4-FFF2-40B4-BE49-F238E27FC236}">
                  <a16:creationId xmlns:a16="http://schemas.microsoft.com/office/drawing/2014/main" id="{BE111FD0-BA65-1E49-9BA2-83EC0AED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355723" y="3286073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9024011" y="1936699"/>
            <a:ext cx="960383" cy="714465"/>
            <a:chOff x="6186558" y="1444175"/>
            <a:chExt cx="1405404" cy="1045532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2"/>
              <a:ext cx="1405404" cy="33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AWS Lambda</a:t>
              </a:r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9168771" y="4908745"/>
            <a:ext cx="720122" cy="867597"/>
            <a:chOff x="3675104" y="5078509"/>
            <a:chExt cx="1053812" cy="1269624"/>
          </a:xfrm>
        </p:grpSpPr>
        <p:sp>
          <p:nvSpPr>
            <p:cNvPr id="101" name="TextBox 10">
              <a:extLst>
                <a:ext uri="{FF2B5EF4-FFF2-40B4-BE49-F238E27FC236}">
                  <a16:creationId xmlns:a16="http://schemas.microsoft.com/office/drawing/2014/main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</a:t>
              </a:r>
              <a:br>
                <a:rPr lang="en-US" sz="900" dirty="0"/>
              </a:br>
              <a:r>
                <a:rPr lang="en-US" sz="900" dirty="0"/>
                <a:t>Cognito</a:t>
              </a:r>
            </a:p>
          </p:txBody>
        </p:sp>
        <p:pic>
          <p:nvPicPr>
            <p:cNvPr id="107" name="Graphic 23">
              <a:extLst>
                <a:ext uri="{FF2B5EF4-FFF2-40B4-BE49-F238E27FC236}">
                  <a16:creationId xmlns:a16="http://schemas.microsoft.com/office/drawing/2014/main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4580428" y="5040568"/>
            <a:ext cx="1246668" cy="854743"/>
            <a:chOff x="2852197" y="5145917"/>
            <a:chExt cx="1824348" cy="1250813"/>
          </a:xfrm>
        </p:grpSpPr>
        <p:sp>
          <p:nvSpPr>
            <p:cNvPr id="114" name="TextBox 14">
              <a:extLst>
                <a:ext uri="{FF2B5EF4-FFF2-40B4-BE49-F238E27FC236}">
                  <a16:creationId xmlns:a16="http://schemas.microsoft.com/office/drawing/2014/main" id="{70F1D858-0A61-B249-BFE8-EC03E7D2639D}"/>
                </a:ext>
              </a:extLst>
            </p:cNvPr>
            <p:cNvSpPr txBox="1"/>
            <p:nvPr/>
          </p:nvSpPr>
          <p:spPr>
            <a:xfrm>
              <a:off x="2852197" y="5856257"/>
              <a:ext cx="1824348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grpSp>
        <p:nvGrpSpPr>
          <p:cNvPr id="120" name="図形グループ 119"/>
          <p:cNvGrpSpPr/>
          <p:nvPr/>
        </p:nvGrpSpPr>
        <p:grpSpPr>
          <a:xfrm>
            <a:off x="4613807" y="2446193"/>
            <a:ext cx="1567914" cy="556045"/>
            <a:chOff x="6533660" y="1473373"/>
            <a:chExt cx="2294452" cy="813704"/>
          </a:xfrm>
        </p:grpSpPr>
        <p:sp>
          <p:nvSpPr>
            <p:cNvPr id="121" name="TextBox 34">
              <a:extLst>
                <a:ext uri="{FF2B5EF4-FFF2-40B4-BE49-F238E27FC236}">
                  <a16:creationId xmlns:a16="http://schemas.microsoft.com/office/drawing/2014/main" id="{15E56E6E-0E7C-E14A-90F3-EFD2E907FD70}"/>
                </a:ext>
              </a:extLst>
            </p:cNvPr>
            <p:cNvSpPr txBox="1"/>
            <p:nvPr/>
          </p:nvSpPr>
          <p:spPr>
            <a:xfrm>
              <a:off x="7256383" y="1746605"/>
              <a:ext cx="1571729" cy="54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</a:t>
              </a:r>
              <a:br>
                <a:rPr lang="en-US" sz="900" dirty="0"/>
              </a:br>
              <a:r>
                <a:rPr lang="en-US" sz="900" dirty="0"/>
                <a:t>Lambda@Edge</a:t>
              </a:r>
            </a:p>
          </p:txBody>
        </p:sp>
        <p:pic>
          <p:nvPicPr>
            <p:cNvPr id="122" name="Graphic 44">
              <a:extLst>
                <a:ext uri="{FF2B5EF4-FFF2-40B4-BE49-F238E27FC236}">
                  <a16:creationId xmlns:a16="http://schemas.microsoft.com/office/drawing/2014/main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533660" y="1473373"/>
              <a:ext cx="711200" cy="711200"/>
            </a:xfrm>
            <a:prstGeom prst="rect">
              <a:avLst/>
            </a:prstGeom>
          </p:spPr>
        </p:pic>
      </p:grpSp>
      <p:grpSp>
        <p:nvGrpSpPr>
          <p:cNvPr id="30" name="図形グループ 29"/>
          <p:cNvGrpSpPr/>
          <p:nvPr/>
        </p:nvGrpSpPr>
        <p:grpSpPr>
          <a:xfrm>
            <a:off x="5568984" y="5332978"/>
            <a:ext cx="768755" cy="285968"/>
            <a:chOff x="5034507" y="5524909"/>
            <a:chExt cx="843765" cy="313871"/>
          </a:xfrm>
        </p:grpSpPr>
        <p:sp>
          <p:nvSpPr>
            <p:cNvPr id="130" name="角丸四角形吹き出し 129"/>
            <p:cNvSpPr/>
            <p:nvPr/>
          </p:nvSpPr>
          <p:spPr>
            <a:xfrm>
              <a:off x="5081448" y="5533117"/>
              <a:ext cx="796824" cy="305663"/>
            </a:xfrm>
            <a:prstGeom prst="wedgeRoundRectCallout">
              <a:avLst>
                <a:gd name="adj1" fmla="val -64901"/>
                <a:gd name="adj2" fmla="val 33409"/>
                <a:gd name="adj3" fmla="val 1666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5034507" y="5524909"/>
              <a:ext cx="576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dirty="0"/>
                <a:t>・</a:t>
              </a:r>
              <a:r>
                <a:rPr kumimoji="1" lang="en-US" altLang="ja-JP" sz="900" dirty="0"/>
                <a:t>Zone</a:t>
              </a:r>
              <a:endParaRPr kumimoji="1" lang="ja-JP" altLang="en-US" sz="900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2924472" y="1259308"/>
            <a:ext cx="606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Global</a:t>
            </a:r>
            <a:endParaRPr kumimoji="1" lang="ja-JP" altLang="en-US" sz="1000" dirty="0"/>
          </a:p>
        </p:txBody>
      </p:sp>
      <p:cxnSp>
        <p:nvCxnSpPr>
          <p:cNvPr id="156" name="直線矢印コネクタ 155"/>
          <p:cNvCxnSpPr>
            <a:stCxn id="122" idx="3"/>
          </p:cNvCxnSpPr>
          <p:nvPr/>
        </p:nvCxnSpPr>
        <p:spPr>
          <a:xfrm flipV="1">
            <a:off x="5099806" y="2308848"/>
            <a:ext cx="2809298" cy="380345"/>
          </a:xfrm>
          <a:prstGeom prst="straightConnector1">
            <a:avLst/>
          </a:prstGeom>
          <a:ln>
            <a:solidFill>
              <a:srgbClr val="00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 flipV="1">
            <a:off x="8397621" y="2280709"/>
            <a:ext cx="863582" cy="461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47" idx="3"/>
            <a:endCxn id="44" idx="1"/>
          </p:cNvCxnSpPr>
          <p:nvPr/>
        </p:nvCxnSpPr>
        <p:spPr>
          <a:xfrm>
            <a:off x="5100455" y="3363347"/>
            <a:ext cx="684483" cy="3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>
            <a:off x="5100455" y="3478787"/>
            <a:ext cx="684483" cy="3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69320" y="2452734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17828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学校の生徒・父兄など</a:t>
            </a:r>
            <a:endParaRPr kumimoji="1" lang="en-US" altLang="ja-JP" sz="1200" dirty="0"/>
          </a:p>
        </p:txBody>
      </p:sp>
      <p:grpSp>
        <p:nvGrpSpPr>
          <p:cNvPr id="127" name="図形グループ 126"/>
          <p:cNvGrpSpPr/>
          <p:nvPr/>
        </p:nvGrpSpPr>
        <p:grpSpPr>
          <a:xfrm>
            <a:off x="9567929" y="6132221"/>
            <a:ext cx="729963" cy="497544"/>
            <a:chOff x="1474280" y="919754"/>
            <a:chExt cx="729963" cy="497544"/>
          </a:xfrm>
        </p:grpSpPr>
        <p:sp>
          <p:nvSpPr>
            <p:cNvPr id="128" name="正方形/長方形 127"/>
            <p:cNvSpPr/>
            <p:nvPr/>
          </p:nvSpPr>
          <p:spPr>
            <a:xfrm>
              <a:off x="1474280" y="919754"/>
              <a:ext cx="729963" cy="497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1481352" y="1024959"/>
              <a:ext cx="71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Vuforia</a:t>
              </a:r>
              <a:endParaRPr kumimoji="1" lang="ja-JP" altLang="en-US" sz="1200" dirty="0"/>
            </a:p>
          </p:txBody>
        </p:sp>
      </p:grpSp>
      <p:sp>
        <p:nvSpPr>
          <p:cNvPr id="134" name="角丸四角形吹き出し 133"/>
          <p:cNvSpPr/>
          <p:nvPr/>
        </p:nvSpPr>
        <p:spPr>
          <a:xfrm>
            <a:off x="10575813" y="6190335"/>
            <a:ext cx="1258978" cy="270501"/>
          </a:xfrm>
          <a:prstGeom prst="wedgeRoundRectCallout">
            <a:avLst>
              <a:gd name="adj1" fmla="val -61119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0526015" y="6188189"/>
            <a:ext cx="1148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・</a:t>
            </a:r>
            <a:r>
              <a:rPr kumimoji="1" lang="en-US" altLang="ja-JP" sz="900" dirty="0"/>
              <a:t>AR</a:t>
            </a:r>
            <a:r>
              <a:rPr kumimoji="1" lang="ja-JP" altLang="en-US" sz="900" dirty="0"/>
              <a:t>マーカー作成</a:t>
            </a:r>
          </a:p>
        </p:txBody>
      </p:sp>
      <p:grpSp>
        <p:nvGrpSpPr>
          <p:cNvPr id="145" name="図形グループ 144"/>
          <p:cNvGrpSpPr/>
          <p:nvPr/>
        </p:nvGrpSpPr>
        <p:grpSpPr>
          <a:xfrm>
            <a:off x="8725331" y="6132221"/>
            <a:ext cx="729963" cy="497544"/>
            <a:chOff x="1474280" y="919754"/>
            <a:chExt cx="729963" cy="497544"/>
          </a:xfrm>
        </p:grpSpPr>
        <p:sp>
          <p:nvSpPr>
            <p:cNvPr id="146" name="正方形/長方形 145"/>
            <p:cNvSpPr/>
            <p:nvPr/>
          </p:nvSpPr>
          <p:spPr>
            <a:xfrm>
              <a:off x="1474280" y="919754"/>
              <a:ext cx="729963" cy="497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1481352" y="94639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SMTP</a:t>
              </a:r>
            </a:p>
            <a:p>
              <a:r>
                <a:rPr kumimoji="1" lang="en-US" altLang="ja-JP" sz="1200" dirty="0"/>
                <a:t>Server</a:t>
              </a:r>
              <a:endParaRPr kumimoji="1" lang="ja-JP" altLang="en-US" sz="1200" dirty="0"/>
            </a:p>
          </p:txBody>
        </p:sp>
      </p:grpSp>
      <p:grpSp>
        <p:nvGrpSpPr>
          <p:cNvPr id="177" name="図形グループ 176"/>
          <p:cNvGrpSpPr/>
          <p:nvPr/>
        </p:nvGrpSpPr>
        <p:grpSpPr>
          <a:xfrm>
            <a:off x="1352857" y="3414403"/>
            <a:ext cx="1153635" cy="691247"/>
            <a:chOff x="1352857" y="3492968"/>
            <a:chExt cx="1153635" cy="691247"/>
          </a:xfrm>
        </p:grpSpPr>
        <p:sp>
          <p:nvSpPr>
            <p:cNvPr id="178" name="正方形/長方形 177"/>
            <p:cNvSpPr/>
            <p:nvPr/>
          </p:nvSpPr>
          <p:spPr>
            <a:xfrm>
              <a:off x="1793615" y="3522295"/>
              <a:ext cx="353486" cy="340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Graphic 23">
              <a:extLst>
                <a:ext uri="{FF2B5EF4-FFF2-40B4-BE49-F238E27FC236}">
                  <a16:creationId xmlns:a16="http://schemas.microsoft.com/office/drawing/2014/main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773236" y="3492968"/>
              <a:ext cx="392247" cy="392247"/>
            </a:xfrm>
            <a:prstGeom prst="rect">
              <a:avLst/>
            </a:prstGeom>
          </p:spPr>
        </p:pic>
        <p:sp>
          <p:nvSpPr>
            <p:cNvPr id="180" name="TextBox 72">
              <a:extLst>
                <a:ext uri="{FF2B5EF4-FFF2-40B4-BE49-F238E27FC236}">
                  <a16:creationId xmlns:a16="http://schemas.microsoft.com/office/drawing/2014/main" id="{2E08DBCE-1ACF-424F-814D-23C461589D8E}"/>
                </a:ext>
              </a:extLst>
            </p:cNvPr>
            <p:cNvSpPr txBox="1"/>
            <p:nvPr/>
          </p:nvSpPr>
          <p:spPr>
            <a:xfrm>
              <a:off x="1352857" y="3876438"/>
              <a:ext cx="115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cxnSp>
        <p:nvCxnSpPr>
          <p:cNvPr id="124" name="直線コネクタ 71">
            <a:extLst>
              <a:ext uri="{FF2B5EF4-FFF2-40B4-BE49-F238E27FC236}">
                <a16:creationId xmlns:a16="http://schemas.microsoft.com/office/drawing/2014/main" id="{3E2695D2-DF22-254A-892F-ED1B0EC52B59}"/>
              </a:ext>
            </a:extLst>
          </p:cNvPr>
          <p:cNvCxnSpPr>
            <a:cxnSpLocks/>
            <a:stCxn id="150" idx="0"/>
            <a:endCxn id="51" idx="2"/>
          </p:cNvCxnSpPr>
          <p:nvPr/>
        </p:nvCxnSpPr>
        <p:spPr>
          <a:xfrm flipH="1" flipV="1">
            <a:off x="11214057" y="2781744"/>
            <a:ext cx="2873" cy="1681619"/>
          </a:xfrm>
          <a:prstGeom prst="line">
            <a:avLst/>
          </a:prstGeom>
          <a:ln>
            <a:solidFill>
              <a:srgbClr val="D91A29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16">
            <a:extLst>
              <a:ext uri="{FF2B5EF4-FFF2-40B4-BE49-F238E27FC236}">
                <a16:creationId xmlns:a16="http://schemas.microsoft.com/office/drawing/2014/main" id="{21FC231E-05AB-8B43-84AE-EBA93AA10C8C}"/>
              </a:ext>
            </a:extLst>
          </p:cNvPr>
          <p:cNvCxnSpPr>
            <a:cxnSpLocks/>
            <a:stCxn id="142" idx="1"/>
            <a:endCxn id="56" idx="2"/>
          </p:cNvCxnSpPr>
          <p:nvPr/>
        </p:nvCxnSpPr>
        <p:spPr>
          <a:xfrm flipV="1">
            <a:off x="3663895" y="3856177"/>
            <a:ext cx="3055" cy="605441"/>
          </a:xfrm>
          <a:prstGeom prst="straightConnector1">
            <a:avLst/>
          </a:prstGeom>
          <a:ln>
            <a:solidFill>
              <a:srgbClr val="D91A29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17">
            <a:extLst>
              <a:ext uri="{FF2B5EF4-FFF2-40B4-BE49-F238E27FC236}">
                <a16:creationId xmlns:a16="http://schemas.microsoft.com/office/drawing/2014/main" id="{2F7120C5-5AD5-4E44-9E65-4D6A1287DBF5}"/>
              </a:ext>
            </a:extLst>
          </p:cNvPr>
          <p:cNvCxnSpPr>
            <a:stCxn id="142" idx="0"/>
            <a:endCxn id="150" idx="1"/>
          </p:cNvCxnSpPr>
          <p:nvPr/>
        </p:nvCxnSpPr>
        <p:spPr>
          <a:xfrm>
            <a:off x="3886362" y="4677563"/>
            <a:ext cx="7114623" cy="8267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アーチ 199">
            <a:extLst>
              <a:ext uri="{FF2B5EF4-FFF2-40B4-BE49-F238E27FC236}">
                <a16:creationId xmlns:a16="http://schemas.microsoft.com/office/drawing/2014/main" id="{BE98C453-8F8F-164B-A2A2-BD83D932203A}"/>
              </a:ext>
            </a:extLst>
          </p:cNvPr>
          <p:cNvSpPr/>
          <p:nvPr/>
        </p:nvSpPr>
        <p:spPr>
          <a:xfrm rot="16200000">
            <a:off x="3663797" y="4232434"/>
            <a:ext cx="445129" cy="445129"/>
          </a:xfrm>
          <a:prstGeom prst="blockArc">
            <a:avLst>
              <a:gd name="adj1" fmla="val 10800000"/>
              <a:gd name="adj2" fmla="val 16097747"/>
              <a:gd name="adj3" fmla="val 0"/>
            </a:avLst>
          </a:prstGeom>
          <a:ln w="12700" cmpd="sng">
            <a:solidFill>
              <a:srgbClr val="D419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0" name="アーチ 203">
            <a:extLst>
              <a:ext uri="{FF2B5EF4-FFF2-40B4-BE49-F238E27FC236}">
                <a16:creationId xmlns:a16="http://schemas.microsoft.com/office/drawing/2014/main" id="{E732282E-CE06-E14C-9544-A340F95FBD43}"/>
              </a:ext>
            </a:extLst>
          </p:cNvPr>
          <p:cNvSpPr/>
          <p:nvPr/>
        </p:nvSpPr>
        <p:spPr>
          <a:xfrm rot="10800000">
            <a:off x="10771801" y="4240799"/>
            <a:ext cx="445129" cy="445129"/>
          </a:xfrm>
          <a:prstGeom prst="blockArc">
            <a:avLst>
              <a:gd name="adj1" fmla="val 10800000"/>
              <a:gd name="adj2" fmla="val 16097747"/>
              <a:gd name="adj3" fmla="val 0"/>
            </a:avLst>
          </a:prstGeom>
          <a:ln w="12700" cmpd="sng">
            <a:solidFill>
              <a:srgbClr val="D419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7647839" y="4443940"/>
            <a:ext cx="1034117" cy="832596"/>
            <a:chOff x="1927650" y="1158419"/>
            <a:chExt cx="1513305" cy="1218402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E3C0960A-3D31-6D47-8EAA-93DE09090CDD}"/>
                </a:ext>
              </a:extLst>
            </p:cNvPr>
            <p:cNvSpPr txBox="1"/>
            <p:nvPr/>
          </p:nvSpPr>
          <p:spPr>
            <a:xfrm>
              <a:off x="1927650" y="1836349"/>
              <a:ext cx="1513305" cy="54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Amazon </a:t>
              </a:r>
              <a:br>
                <a:rPr lang="en-US" sz="900" dirty="0"/>
              </a:br>
              <a:r>
                <a:rPr lang="en-US" sz="900" dirty="0"/>
                <a:t>EC2</a:t>
              </a:r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151" name="直線コネクタ 71">
            <a:extLst>
              <a:ext uri="{FF2B5EF4-FFF2-40B4-BE49-F238E27FC236}">
                <a16:creationId xmlns:a16="http://schemas.microsoft.com/office/drawing/2014/main" id="{B083151E-5850-954B-ADF1-DE059B8EC87E}"/>
              </a:ext>
            </a:extLst>
          </p:cNvPr>
          <p:cNvCxnSpPr>
            <a:cxnSpLocks/>
            <a:stCxn id="152" idx="0"/>
            <a:endCxn id="90" idx="2"/>
          </p:cNvCxnSpPr>
          <p:nvPr/>
        </p:nvCxnSpPr>
        <p:spPr>
          <a:xfrm flipH="1" flipV="1">
            <a:off x="9501115" y="3984393"/>
            <a:ext cx="1130" cy="466270"/>
          </a:xfrm>
          <a:prstGeom prst="line">
            <a:avLst/>
          </a:prstGeom>
          <a:ln>
            <a:solidFill>
              <a:srgbClr val="D91A29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アーチ 203">
            <a:extLst>
              <a:ext uri="{FF2B5EF4-FFF2-40B4-BE49-F238E27FC236}">
                <a16:creationId xmlns:a16="http://schemas.microsoft.com/office/drawing/2014/main" id="{E10D65AF-F899-6045-B97A-8057979FDD55}"/>
              </a:ext>
            </a:extLst>
          </p:cNvPr>
          <p:cNvSpPr/>
          <p:nvPr/>
        </p:nvSpPr>
        <p:spPr>
          <a:xfrm rot="10800000">
            <a:off x="9057116" y="4228099"/>
            <a:ext cx="445129" cy="445129"/>
          </a:xfrm>
          <a:prstGeom prst="blockArc">
            <a:avLst>
              <a:gd name="adj1" fmla="val 10800000"/>
              <a:gd name="adj2" fmla="val 16097747"/>
              <a:gd name="adj3" fmla="val 0"/>
            </a:avLst>
          </a:prstGeom>
          <a:ln w="12700" cmpd="sng">
            <a:solidFill>
              <a:srgbClr val="D419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3" name="直線コネクタ 117">
            <a:extLst>
              <a:ext uri="{FF2B5EF4-FFF2-40B4-BE49-F238E27FC236}">
                <a16:creationId xmlns:a16="http://schemas.microsoft.com/office/drawing/2014/main" id="{BB28AE47-DFA6-3946-8D07-533FD8001F55}"/>
              </a:ext>
            </a:extLst>
          </p:cNvPr>
          <p:cNvCxnSpPr>
            <a:cxnSpLocks/>
            <a:stCxn id="154" idx="0"/>
            <a:endCxn id="36" idx="1"/>
          </p:cNvCxnSpPr>
          <p:nvPr/>
        </p:nvCxnSpPr>
        <p:spPr>
          <a:xfrm flipV="1">
            <a:off x="506006" y="4862406"/>
            <a:ext cx="348519" cy="5898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アーチ 199">
            <a:extLst>
              <a:ext uri="{FF2B5EF4-FFF2-40B4-BE49-F238E27FC236}">
                <a16:creationId xmlns:a16="http://schemas.microsoft.com/office/drawing/2014/main" id="{F44EE361-9A62-7845-8255-60AE7618BE66}"/>
              </a:ext>
            </a:extLst>
          </p:cNvPr>
          <p:cNvSpPr/>
          <p:nvPr/>
        </p:nvSpPr>
        <p:spPr>
          <a:xfrm rot="16200000">
            <a:off x="283441" y="4423175"/>
            <a:ext cx="445129" cy="445129"/>
          </a:xfrm>
          <a:prstGeom prst="blockArc">
            <a:avLst>
              <a:gd name="adj1" fmla="val 10800000"/>
              <a:gd name="adj2" fmla="val 16097747"/>
              <a:gd name="adj3" fmla="val 0"/>
            </a:avLst>
          </a:prstGeom>
          <a:ln w="12700" cmpd="sng">
            <a:solidFill>
              <a:srgbClr val="D419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5" name="直線コネクタ 117">
            <a:extLst>
              <a:ext uri="{FF2B5EF4-FFF2-40B4-BE49-F238E27FC236}">
                <a16:creationId xmlns:a16="http://schemas.microsoft.com/office/drawing/2014/main" id="{9FDF730B-7AFC-7B4E-8918-4FDF6E7B6947}"/>
              </a:ext>
            </a:extLst>
          </p:cNvPr>
          <p:cNvCxnSpPr>
            <a:cxnSpLocks/>
            <a:stCxn id="157" idx="0"/>
            <a:endCxn id="154" idx="1"/>
          </p:cNvCxnSpPr>
          <p:nvPr/>
        </p:nvCxnSpPr>
        <p:spPr>
          <a:xfrm>
            <a:off x="283441" y="1264868"/>
            <a:ext cx="98" cy="3387491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アーチ 199">
            <a:extLst>
              <a:ext uri="{FF2B5EF4-FFF2-40B4-BE49-F238E27FC236}">
                <a16:creationId xmlns:a16="http://schemas.microsoft.com/office/drawing/2014/main" id="{D063B5B2-8564-984C-8262-AA2171160170}"/>
              </a:ext>
            </a:extLst>
          </p:cNvPr>
          <p:cNvSpPr/>
          <p:nvPr/>
        </p:nvSpPr>
        <p:spPr>
          <a:xfrm>
            <a:off x="283441" y="1042303"/>
            <a:ext cx="445129" cy="445129"/>
          </a:xfrm>
          <a:prstGeom prst="blockArc">
            <a:avLst>
              <a:gd name="adj1" fmla="val 10800000"/>
              <a:gd name="adj2" fmla="val 16097747"/>
              <a:gd name="adj3" fmla="val 0"/>
            </a:avLst>
          </a:prstGeom>
          <a:ln w="12700" cmpd="sng">
            <a:solidFill>
              <a:srgbClr val="D419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3BE84C6-6F85-4845-AF78-B4C5F6AB90FD}"/>
              </a:ext>
            </a:extLst>
          </p:cNvPr>
          <p:cNvSpPr/>
          <p:nvPr/>
        </p:nvSpPr>
        <p:spPr>
          <a:xfrm>
            <a:off x="7615768" y="5275883"/>
            <a:ext cx="1522963" cy="5156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kumimoji="1" lang="ja-JP" altLang="en-US" sz="800">
                <a:solidFill>
                  <a:schemeClr val="tx1"/>
                </a:solidFill>
              </a:rPr>
              <a:t>・</a:t>
            </a:r>
            <a:r>
              <a:rPr kumimoji="1" lang="en-US" altLang="ja-JP" sz="800" dirty="0">
                <a:solidFill>
                  <a:schemeClr val="tx1"/>
                </a:solidFill>
              </a:rPr>
              <a:t>Apache</a:t>
            </a:r>
          </a:p>
          <a:p>
            <a:r>
              <a:rPr kumimoji="1" lang="ja-JP" altLang="en-US" sz="800">
                <a:solidFill>
                  <a:schemeClr val="tx1"/>
                </a:solidFill>
              </a:rPr>
              <a:t>・</a:t>
            </a:r>
            <a:r>
              <a:rPr kumimoji="1" lang="en-US" altLang="ja-JP" sz="800" dirty="0">
                <a:solidFill>
                  <a:schemeClr val="tx1"/>
                </a:solidFill>
              </a:rPr>
              <a:t>PHP</a:t>
            </a:r>
          </a:p>
          <a:p>
            <a:r>
              <a:rPr kumimoji="1" lang="ja-JP" altLang="en-US" sz="800">
                <a:solidFill>
                  <a:schemeClr val="tx1"/>
                </a:solidFill>
              </a:rPr>
              <a:t>・</a:t>
            </a:r>
            <a:r>
              <a:rPr kumimoji="1" lang="en-US" altLang="ja-JP" sz="800" dirty="0">
                <a:solidFill>
                  <a:schemeClr val="tx1"/>
                </a:solidFill>
              </a:rPr>
              <a:t>Laravel</a:t>
            </a:r>
          </a:p>
          <a:p>
            <a:r>
              <a:rPr kumimoji="1" lang="ja-JP" altLang="en-US" sz="800">
                <a:solidFill>
                  <a:schemeClr val="tx1"/>
                </a:solidFill>
              </a:rPr>
              <a:t>・</a:t>
            </a:r>
            <a:r>
              <a:rPr kumimoji="1" lang="en-US" altLang="ja-JP" sz="800" dirty="0">
                <a:solidFill>
                  <a:schemeClr val="tx1"/>
                </a:solidFill>
              </a:rPr>
              <a:t>Batch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cxnSpLocks/>
            <a:endCxn id="44" idx="3"/>
          </p:cNvCxnSpPr>
          <p:nvPr/>
        </p:nvCxnSpPr>
        <p:spPr>
          <a:xfrm rot="16200000" flipV="1">
            <a:off x="6466879" y="3167408"/>
            <a:ext cx="1940329" cy="2332214"/>
          </a:xfrm>
          <a:prstGeom prst="curvedConnector2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cxnSpLocks/>
            <a:endCxn id="128" idx="0"/>
          </p:cNvCxnSpPr>
          <p:nvPr/>
        </p:nvCxnSpPr>
        <p:spPr>
          <a:xfrm>
            <a:off x="8603150" y="5534511"/>
            <a:ext cx="1329761" cy="59771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cxnSpLocks/>
            <a:endCxn id="147" idx="0"/>
          </p:cNvCxnSpPr>
          <p:nvPr/>
        </p:nvCxnSpPr>
        <p:spPr>
          <a:xfrm>
            <a:off x="8603150" y="5534511"/>
            <a:ext cx="452419" cy="62435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4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</a:t>
            </a:r>
            <a:r>
              <a:rPr lang="ja-JP" altLang="en-US" dirty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/>
              <a:t>AWS</a:t>
            </a:r>
            <a:r>
              <a:rPr lang="en-US" altLang="en-US" dirty="0"/>
              <a:t>アカウント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アカウントの作成する。</a:t>
            </a:r>
            <a:endParaRPr lang="en-US" altLang="ja-JP" dirty="0"/>
          </a:p>
          <a:p>
            <a:pPr lvl="2">
              <a:buFont typeface="Arial"/>
              <a:buChar char="•"/>
            </a:pPr>
            <a:r>
              <a:rPr lang="ja-JP" altLang="en-US" dirty="0"/>
              <a:t>メールアドレス、パスワード、アカウント名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連絡先情報を入力する。</a:t>
            </a:r>
            <a:endParaRPr lang="en-US" altLang="ja-JP" dirty="0"/>
          </a:p>
          <a:p>
            <a:pPr lvl="2">
              <a:buFont typeface="Arial"/>
              <a:buChar char="•"/>
            </a:pPr>
            <a:r>
              <a:rPr lang="ja-JP" altLang="en-US" dirty="0"/>
              <a:t>フルネーム、会社名、電話番号、国、住所、市区町村、都道府県、郵便番号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お支払い情報を入力する。</a:t>
            </a:r>
            <a:endParaRPr lang="en-US" altLang="ja-JP" dirty="0"/>
          </a:p>
          <a:p>
            <a:pPr lvl="2">
              <a:buFont typeface="Arial"/>
              <a:buChar char="•"/>
            </a:pPr>
            <a:r>
              <a:rPr lang="ja-JP" altLang="en-US" dirty="0"/>
              <a:t>クレジット</a:t>
            </a:r>
            <a:r>
              <a:rPr lang="en-US" altLang="ja-JP" dirty="0"/>
              <a:t> / </a:t>
            </a:r>
            <a:r>
              <a:rPr lang="ja-JP" altLang="en-US" dirty="0"/>
              <a:t>デビッドカード番号、有効期限日、カード保有者の氏名、請求先住所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アカウントを認証する。</a:t>
            </a:r>
            <a:r>
              <a:rPr lang="en-US" altLang="ja-JP" dirty="0"/>
              <a:t> (SMS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日本語自動音声電話</a:t>
            </a:r>
            <a:r>
              <a:rPr lang="en-US" altLang="ja-JP" dirty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 音声通話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サポートプランを選択する。</a:t>
            </a:r>
            <a:endParaRPr lang="en-US" altLang="ja-JP" dirty="0"/>
          </a:p>
          <a:p>
            <a:pPr lvl="2">
              <a:buFont typeface="Arial"/>
              <a:buChar char="•"/>
            </a:pPr>
            <a:r>
              <a:rPr lang="ja-JP" altLang="en-US" dirty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AWS IAM</a:t>
            </a:r>
            <a:r>
              <a:rPr lang="ja-JP" altLang="en-US" dirty="0">
                <a:solidFill>
                  <a:srgbClr val="BFBFBF"/>
                </a:solidFill>
              </a:rPr>
              <a:t> </a:t>
            </a:r>
            <a:r>
              <a:rPr lang="en-US" altLang="ja-JP" dirty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https://aws.amazon.com/jp/register-flow/</a:t>
            </a:r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/>
              <a:t>AWS API</a:t>
            </a:r>
            <a:r>
              <a:rPr lang="ja-JP" altLang="en-US" dirty="0"/>
              <a:t>アクセスキーを取得する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アカウントの詳細ページにある「</a:t>
            </a:r>
            <a:r>
              <a:rPr lang="en-US" altLang="ja-JP" dirty="0"/>
              <a:t>AWS IAM</a:t>
            </a:r>
            <a:r>
              <a:rPr lang="ja-JP" altLang="en-US" dirty="0"/>
              <a:t>認証情報」で、</a:t>
            </a:r>
            <a:r>
              <a:rPr lang="en-US" altLang="ja-JP" dirty="0"/>
              <a:t>CLI</a:t>
            </a:r>
            <a:r>
              <a:rPr lang="ja-JP" altLang="en-US" dirty="0"/>
              <a:t>、</a:t>
            </a:r>
            <a:r>
              <a:rPr lang="en-US" altLang="ja-JP" dirty="0"/>
              <a:t>SDK</a:t>
            </a:r>
            <a:r>
              <a:rPr lang="en-US" altLang="en-US" dirty="0"/>
              <a:t> &amp; API</a:t>
            </a:r>
            <a:r>
              <a:rPr lang="ja-JP" altLang="en-US" dirty="0"/>
              <a:t>アクセスに使用する</a:t>
            </a:r>
            <a:r>
              <a:rPr lang="en-US" altLang="ja-JP" dirty="0"/>
              <a:t>AWS</a:t>
            </a:r>
            <a:r>
              <a:rPr lang="ja-JP" altLang="en-US" dirty="0"/>
              <a:t>アクセスキーエリアの「アクセスきーの作成」ボタンを押す。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.csv</a:t>
            </a:r>
            <a:r>
              <a:rPr lang="ja-JP" altLang="en-US" dirty="0"/>
              <a:t>ファイルをダウンロードする」ボタンを押して、ファイルをダウンロードする。</a:t>
            </a:r>
            <a:br>
              <a:rPr lang="en-US" altLang="ja-JP" dirty="0"/>
            </a:br>
            <a:r>
              <a:rPr lang="en-US" altLang="ja-JP" dirty="0">
                <a:solidFill>
                  <a:schemeClr val="accent1"/>
                </a:solidFill>
              </a:rPr>
              <a:t>【</a:t>
            </a:r>
            <a:r>
              <a:rPr lang="ja-JP" altLang="en-US" dirty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AWS IAM</a:t>
            </a:r>
            <a:r>
              <a:rPr lang="ja-JP" altLang="en-US" dirty="0">
                <a:solidFill>
                  <a:srgbClr val="BFBFBF"/>
                </a:solidFill>
              </a:rPr>
              <a:t> </a:t>
            </a:r>
            <a:r>
              <a:rPr lang="en-US" altLang="ja-JP" dirty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https://aws.amazon.com/jp/register-flow/</a:t>
            </a:r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 </a:t>
            </a:r>
            <a:r>
              <a:rPr lang="en-US" altLang="ja-JP" dirty="0"/>
              <a:t>IAM</a:t>
            </a:r>
            <a:r>
              <a:rPr lang="ja-JP" altLang="en-US" dirty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/>
              <a:t>IAM</a:t>
            </a:r>
            <a:r>
              <a:rPr lang="ja-JP" altLang="en-US" dirty="0"/>
              <a:t>ユーザーを作る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	AWS</a:t>
            </a:r>
            <a:r>
              <a:rPr lang="ja-JP" altLang="en-US" sz="1600" dirty="0"/>
              <a:t>の管理コンソールにログインできるユーザーを作成する。</a:t>
            </a:r>
            <a:endParaRPr lang="en-US" altLang="ja-JP" sz="1600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IAM</a:t>
            </a:r>
            <a:r>
              <a:rPr lang="ja-JP" altLang="en-US" dirty="0"/>
              <a:t>ページの「</a:t>
            </a:r>
            <a:r>
              <a:rPr lang="en-US" altLang="ja-JP" dirty="0"/>
              <a:t>Users</a:t>
            </a:r>
            <a:r>
              <a:rPr lang="ja-JP" altLang="en-US" dirty="0"/>
              <a:t>」メニューを開く。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新規ユーザーを作成する。</a:t>
            </a:r>
            <a:endParaRPr lang="en-US" altLang="ja-JP" dirty="0"/>
          </a:p>
          <a:p>
            <a:pPr lvl="2">
              <a:buFont typeface="Arial"/>
              <a:buChar char="•"/>
            </a:pPr>
            <a:r>
              <a:rPr lang="ja-JP" altLang="en-US" dirty="0"/>
              <a:t>ユーザー名、</a:t>
            </a:r>
            <a:r>
              <a:rPr lang="en-US" altLang="ja-JP" dirty="0"/>
              <a:t>AWS </a:t>
            </a:r>
            <a:r>
              <a:rPr lang="ja-JP" altLang="en-US" dirty="0"/>
              <a:t>アクセスタイプ「</a:t>
            </a:r>
            <a:r>
              <a:rPr lang="en-US" altLang="ja-JP" dirty="0"/>
              <a:t>AWS</a:t>
            </a:r>
            <a:r>
              <a:rPr lang="en-US" altLang="en-US" dirty="0"/>
              <a:t> </a:t>
            </a:r>
            <a:r>
              <a:rPr lang="ja-JP" altLang="en-US" dirty="0"/>
              <a:t>管理コンソール アクセス」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権限を設定する。</a:t>
            </a:r>
            <a:endParaRPr lang="en-US" altLang="en-US" dirty="0"/>
          </a:p>
          <a:p>
            <a:pPr lvl="2">
              <a:buFont typeface="Arial"/>
              <a:buChar char="•"/>
            </a:pPr>
            <a:r>
              <a:rPr lang="ja-JP" altLang="en-US" dirty="0"/>
              <a:t>グループユーザー／既存のユーザーからコピー／権限を選択して付与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タグを追加する。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AWS</a:t>
            </a:r>
            <a:r>
              <a:rPr lang="ja-JP" altLang="en-US" dirty="0">
                <a:solidFill>
                  <a:srgbClr val="BFBFBF"/>
                </a:solidFill>
              </a:rPr>
              <a:t>アカウント登録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rgbClr val="404040"/>
                </a:solidFill>
              </a:rPr>
              <a:t>AWS IAM (User</a:t>
            </a:r>
            <a:r>
              <a:rPr lang="en-US" altLang="ja-JP" dirty="0"/>
              <a:t>)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AWS </a:t>
            </a:r>
            <a:r>
              <a:rPr kumimoji="1" lang="ja-JP" altLang="en-US" sz="1600" dirty="0"/>
              <a:t>コンソールへのログインを許可するユーザーを追加する</a:t>
            </a:r>
            <a:endParaRPr kumimoji="1" lang="en-US" altLang="ja-JP" sz="1600" dirty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/>
              <a:t>（環境構築・保守を行うエンジニア、システムを運用するシステム管理者が該当する）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10182</TotalTime>
  <Words>5883</Words>
  <Application>Microsoft Macintosh PowerPoint</Application>
  <PresentationFormat>Widescreen</PresentationFormat>
  <Paragraphs>1221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メイリオ</vt:lpstr>
      <vt:lpstr>游ゴシック</vt:lpstr>
      <vt:lpstr>Arial</vt:lpstr>
      <vt:lpstr>Century Gothic</vt:lpstr>
      <vt:lpstr>Wingdings</vt:lpstr>
      <vt:lpstr>Wingdings 3</vt:lpstr>
      <vt:lpstr>ウィスプ</vt:lpstr>
      <vt:lpstr>PowerPoint Presentation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Google Analytics with Google Firebase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石黒 友啓</cp:lastModifiedBy>
  <cp:revision>635</cp:revision>
  <dcterms:created xsi:type="dcterms:W3CDTF">2019-08-31T11:57:52Z</dcterms:created>
  <dcterms:modified xsi:type="dcterms:W3CDTF">2020-09-19T04:26:26Z</dcterms:modified>
</cp:coreProperties>
</file>