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77" r:id="rId2"/>
    <p:sldId id="285" r:id="rId3"/>
    <p:sldId id="28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18" userDrawn="1">
          <p15:clr>
            <a:srgbClr val="A4A3A4"/>
          </p15:clr>
        </p15:guide>
        <p15:guide id="2" pos="2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928"/>
    <a:srgbClr val="00A0E7"/>
    <a:srgbClr val="0066FF"/>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88" d="100"/>
          <a:sy n="88" d="100"/>
        </p:scale>
        <p:origin x="-96" y="-240"/>
      </p:cViewPr>
      <p:guideLst>
        <p:guide orient="horz" pos="618"/>
        <p:guide pos="2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444-3DC1-4369-B2A8-A46D63EF03AF}" type="datetimeFigureOut">
              <a:rPr kumimoji="1" lang="ja-JP" altLang="en-US" smtClean="0"/>
              <a:t>20/09/14</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DA1DB-F4DE-4721-B9C7-644687E211D9}" type="slidenum">
              <a:rPr kumimoji="1" lang="ja-JP" altLang="en-US" smtClean="0"/>
              <a:t>‹#›</a:t>
            </a:fld>
            <a:endParaRPr kumimoji="1" lang="ja-JP" altLang="en-US" dirty="0"/>
          </a:p>
        </p:txBody>
      </p:sp>
    </p:spTree>
    <p:extLst>
      <p:ext uri="{BB962C8B-B14F-4D97-AF65-F5344CB8AC3E}">
        <p14:creationId xmlns:p14="http://schemas.microsoft.com/office/powerpoint/2010/main" val="226257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70376" y="1489364"/>
            <a:ext cx="8915399" cy="2262781"/>
          </a:xfrm>
          <a:prstGeom prst="rect">
            <a:avLst/>
          </a:prstGeo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70376" y="3752144"/>
            <a:ext cx="8915399" cy="588948"/>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6657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Freeform 11"/>
          <p:cNvSpPr/>
          <p:nvPr/>
        </p:nvSpPr>
        <p:spPr bwMode="auto">
          <a:xfrm flipV="1">
            <a:off x="0" y="-3"/>
            <a:ext cx="1138843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0A0E7"/>
          </a:solidFill>
          <a:ln>
            <a:noFill/>
          </a:ln>
        </p:spPr>
      </p:sp>
      <p:sp>
        <p:nvSpPr>
          <p:cNvPr id="2" name="Title 1"/>
          <p:cNvSpPr>
            <a:spLocks noGrp="1"/>
          </p:cNvSpPr>
          <p:nvPr>
            <p:ph type="title"/>
          </p:nvPr>
        </p:nvSpPr>
        <p:spPr>
          <a:xfrm>
            <a:off x="193964" y="41560"/>
            <a:ext cx="9439563" cy="424169"/>
          </a:xfrm>
          <a:prstGeom prst="rect">
            <a:avLst/>
          </a:prstGeom>
        </p:spPr>
        <p:txBody>
          <a:bodyPr>
            <a:noAutofit/>
          </a:bodyPr>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75149" y="548856"/>
            <a:ext cx="11753029" cy="5861025"/>
          </a:xfrm>
          <a:prstGeom prst="rect">
            <a:avLst/>
          </a:prstGeom>
        </p:spPr>
        <p:txBody>
          <a:bodyPr/>
          <a:lstStyle>
            <a:lvl1pPr marL="342900" indent="-342900">
              <a:buClr>
                <a:srgbClr val="00A0E7"/>
              </a:buClr>
              <a:buFont typeface="Wingdings" panose="05000000000000000000" pitchFamily="2" charset="2"/>
              <a:buChar char="Ø"/>
              <a:defRPr/>
            </a:lvl1pPr>
            <a:lvl2pPr marL="800100" indent="-342900">
              <a:buClr>
                <a:srgbClr val="00A0E7"/>
              </a:buClr>
              <a:buFont typeface="Wingdings" panose="05000000000000000000" pitchFamily="2" charset="2"/>
              <a:buChar char="Ø"/>
              <a:defRPr/>
            </a:lvl2pPr>
            <a:lvl3pPr marL="1257300" indent="-342900">
              <a:buClr>
                <a:srgbClr val="00A0E7"/>
              </a:buClr>
              <a:buFont typeface="Wingdings" panose="05000000000000000000" pitchFamily="2" charset="2"/>
              <a:buChar char="Ø"/>
              <a:defRPr/>
            </a:lvl3pPr>
            <a:lvl4pPr marL="1600200" indent="-228600">
              <a:buClr>
                <a:srgbClr val="00A0E7"/>
              </a:buClr>
              <a:buFont typeface="Wingdings" panose="05000000000000000000" pitchFamily="2" charset="2"/>
              <a:buChar char="Ø"/>
              <a:defRPr/>
            </a:lvl4pPr>
            <a:lvl5pPr marL="2057400" indent="-228600">
              <a:buClr>
                <a:srgbClr val="00A0E7"/>
              </a:buClr>
              <a:buFont typeface="Wingdings" panose="05000000000000000000" pitchFamily="2" charset="2"/>
              <a:buChar char="Ø"/>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12"/>
          </p:nvPr>
        </p:nvSpPr>
        <p:spPr>
          <a:xfrm>
            <a:off x="11248411" y="6525338"/>
            <a:ext cx="779767" cy="263389"/>
          </a:xfrm>
          <a:prstGeom prst="rect">
            <a:avLst/>
          </a:prstGeom>
        </p:spPr>
        <p:txBody>
          <a:bodyPr/>
          <a:lstStyle>
            <a:lvl1pPr algn="r">
              <a:defRPr sz="1400"/>
            </a:lvl1pPr>
          </a:lstStyle>
          <a:p>
            <a:fld id="{FC7FC04C-4975-46EC-A609-F7DE0D5B1B51}" type="slidenum">
              <a:rPr kumimoji="1" lang="ja-JP" altLang="en-US" smtClean="0"/>
              <a:pPr/>
              <a:t>‹#›</a:t>
            </a:fld>
            <a:endParaRPr kumimoji="1" lang="ja-JP" altLang="en-US" dirty="0"/>
          </a:p>
        </p:txBody>
      </p:sp>
    </p:spTree>
    <p:extLst>
      <p:ext uri="{BB962C8B-B14F-4D97-AF65-F5344CB8AC3E}">
        <p14:creationId xmlns:p14="http://schemas.microsoft.com/office/powerpoint/2010/main" val="4040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72485" y="1960200"/>
            <a:ext cx="8915399" cy="1468800"/>
          </a:xfrm>
          <a:prstGeom prst="rect">
            <a:avLst/>
          </a:prstGeo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72485" y="343157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17831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A0E7"/>
          </a:solidFill>
          <a:ln>
            <a:noFill/>
          </a:ln>
          <a:effectLst/>
        </p:spPr>
        <p:style>
          <a:lnRef idx="1">
            <a:schemeClr val="accent1"/>
          </a:lnRef>
          <a:fillRef idx="3">
            <a:schemeClr val="accent1"/>
          </a:fillRef>
          <a:effectRef idx="2">
            <a:schemeClr val="accent1"/>
          </a:effectRef>
          <a:fontRef idx="minor">
            <a:schemeClr val="lt1"/>
          </a:fontRef>
        </p:style>
      </p:sp>
      <p:sp>
        <p:nvSpPr>
          <p:cNvPr id="39" name="テキスト ボックス 38">
            <a:extLst>
              <a:ext uri="{FF2B5EF4-FFF2-40B4-BE49-F238E27FC236}">
                <a16:creationId xmlns="" xmlns:a16="http://schemas.microsoft.com/office/drawing/2014/main" id="{09B1180D-AEEF-4A49-9AD0-F593D895B80A}"/>
              </a:ext>
            </a:extLst>
          </p:cNvPr>
          <p:cNvSpPr txBox="1"/>
          <p:nvPr userDrawn="1"/>
        </p:nvSpPr>
        <p:spPr>
          <a:xfrm>
            <a:off x="182880" y="6596390"/>
            <a:ext cx="950901" cy="261610"/>
          </a:xfrm>
          <a:prstGeom prst="rect">
            <a:avLst/>
          </a:prstGeom>
          <a:noFill/>
        </p:spPr>
        <p:txBody>
          <a:bodyPr wrap="none" rtlCol="0">
            <a:spAutoFit/>
          </a:bodyPr>
          <a:lstStyle/>
          <a:p>
            <a:r>
              <a:rPr kumimoji="1" lang="en-US" altLang="ja-JP" sz="1100" dirty="0">
                <a:solidFill>
                  <a:srgbClr val="00A0E7"/>
                </a:solidFill>
              </a:rPr>
              <a:t>© Ms</a:t>
            </a:r>
            <a:r>
              <a:rPr kumimoji="1" lang="ja-JP" altLang="en-US" sz="1100" dirty="0">
                <a:solidFill>
                  <a:srgbClr val="00A0E7"/>
                </a:solidFill>
              </a:rPr>
              <a:t> </a:t>
            </a:r>
            <a:r>
              <a:rPr kumimoji="1" lang="en-US" altLang="ja-JP" sz="1100" dirty="0">
                <a:solidFill>
                  <a:srgbClr val="00A0E7"/>
                </a:solidFill>
              </a:rPr>
              <a:t>2019</a:t>
            </a:r>
            <a:r>
              <a:rPr kumimoji="1" lang="ja-JP" altLang="en-US" sz="1100" dirty="0">
                <a:solidFill>
                  <a:srgbClr val="00A0E7"/>
                </a:solidFill>
              </a:rPr>
              <a:t> </a:t>
            </a:r>
            <a:r>
              <a:rPr kumimoji="1" lang="en-US" altLang="ja-JP" sz="1100" dirty="0">
                <a:solidFill>
                  <a:srgbClr val="00A0E7"/>
                </a:solidFill>
              </a:rPr>
              <a:t>-</a:t>
            </a:r>
          </a:p>
        </p:txBody>
      </p:sp>
    </p:spTree>
    <p:extLst>
      <p:ext uri="{BB962C8B-B14F-4D97-AF65-F5344CB8AC3E}">
        <p14:creationId xmlns:p14="http://schemas.microsoft.com/office/powerpoint/2010/main" val="466267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6" Type="http://schemas.openxmlformats.org/officeDocument/2006/relationships/image" Target="../media/image1158.svg"/><Relationship Id="rId20" Type="http://schemas.openxmlformats.org/officeDocument/2006/relationships/image" Target="../media/image3.png"/><Relationship Id="rId21" Type="http://schemas.openxmlformats.org/officeDocument/2006/relationships/image" Target="../media/image4.png"/><Relationship Id="rId25" Type="http://schemas.openxmlformats.org/officeDocument/2006/relationships/image" Target="../media/image512.svg"/><Relationship Id="rId49" Type="http://schemas.openxmlformats.org/officeDocument/2006/relationships/image" Target="../media/image22.svg"/><Relationship Id="rId26" Type="http://schemas.openxmlformats.org/officeDocument/2006/relationships/image" Target="../media/image5.png"/><Relationship Id="rId27" Type="http://schemas.openxmlformats.org/officeDocument/2006/relationships/image" Target="../media/image6.png"/><Relationship Id="rId28" Type="http://schemas.openxmlformats.org/officeDocument/2006/relationships/image" Target="../media/image7.png"/><Relationship Id="rId29" Type="http://schemas.openxmlformats.org/officeDocument/2006/relationships/image" Target="../media/image8.png"/><Relationship Id="rId55" Type="http://schemas.openxmlformats.org/officeDocument/2006/relationships/image" Target="../media/image1276.svg"/><Relationship Id="rId56" Type="http://schemas.openxmlformats.org/officeDocument/2006/relationships/image" Target="../media/image9.png"/><Relationship Id="rId11" Type="http://schemas.openxmlformats.org/officeDocument/2006/relationships/image" Target="../media/image41.svg"/><Relationship Id="rId57" Type="http://schemas.openxmlformats.org/officeDocument/2006/relationships/image" Target="../media/image10.png"/><Relationship Id="rId13" Type="http://schemas.openxmlformats.org/officeDocument/2006/relationships/image" Target="../media/image1316.svg"/><Relationship Id="rId58" Type="http://schemas.openxmlformats.org/officeDocument/2006/relationships/image" Target="../media/image12.svg"/><Relationship Id="rId1" Type="http://schemas.openxmlformats.org/officeDocument/2006/relationships/slideLayout" Target="../slideLayouts/slideLayout2.xml"/><Relationship Id="rId2" Type="http://schemas.openxmlformats.org/officeDocument/2006/relationships/image" Target="../media/image1.png"/><Relationship Id="rId59" Type="http://schemas.openxmlformats.org/officeDocument/2006/relationships/image" Target="../media/image11.jpg"/><Relationship Id="rId17" Type="http://schemas.openxmlformats.org/officeDocument/2006/relationships/image" Target="../media/image79.svg"/><Relationship Id="rId19" Type="http://schemas.openxmlformats.org/officeDocument/2006/relationships/image" Target="../media/image1450.svg"/><Relationship Id="rId6" Type="http://schemas.openxmlformats.org/officeDocument/2006/relationships/image" Target="../media/image1148.svg"/><Relationship Id="rId7" Type="http://schemas.openxmlformats.org/officeDocument/2006/relationships/image" Target="../media/image26.svg"/><Relationship Id="rId8" Type="http://schemas.openxmlformats.org/officeDocument/2006/relationships/image" Target="../media/image2.png"/><Relationship Id="rId9" Type="http://schemas.openxmlformats.org/officeDocument/2006/relationships/image" Target="../media/image1367.svg"/><Relationship Id="rId60" Type="http://schemas.openxmlformats.org/officeDocument/2006/relationships/image" Target="../media/image12.png"/><Relationship Id="rId61" Type="http://schemas.openxmlformats.org/officeDocument/2006/relationships/image" Target="../media/image91.svg"/><Relationship Id="rId62" Type="http://schemas.openxmlformats.org/officeDocument/2006/relationships/image" Target="../media/image13.png"/><Relationship Id="rId6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61F8033C-016D-4F81-9A9E-15F1287F4AAD}"/>
              </a:ext>
            </a:extLst>
          </p:cNvPr>
          <p:cNvSpPr>
            <a:spLocks noGrp="1"/>
          </p:cNvSpPr>
          <p:nvPr>
            <p:ph type="ctrTitle"/>
          </p:nvPr>
        </p:nvSpPr>
        <p:spPr>
          <a:xfrm>
            <a:off x="2713333" y="2628825"/>
            <a:ext cx="6765334" cy="800175"/>
          </a:xfrm>
        </p:spPr>
        <p:txBody>
          <a:bodyPr>
            <a:normAutofit fontScale="90000"/>
          </a:bodyPr>
          <a:lstStyle/>
          <a:p>
            <a:r>
              <a:rPr kumimoji="1" lang="ja-JP" altLang="en-US" sz="4400" dirty="0"/>
              <a:t>卒</a:t>
            </a:r>
            <a:r>
              <a:rPr kumimoji="1" lang="en-US" altLang="ja-JP" sz="4400" dirty="0"/>
              <a:t>ARu </a:t>
            </a:r>
            <a:r>
              <a:rPr kumimoji="1" lang="ja-JP" altLang="en-US" sz="4400" dirty="0" smtClean="0"/>
              <a:t>説明資料</a:t>
            </a:r>
            <a:r>
              <a:rPr kumimoji="1" lang="en-US" altLang="ja-JP" dirty="0" smtClean="0"/>
              <a:t/>
            </a:r>
            <a:br>
              <a:rPr kumimoji="1" lang="en-US" altLang="ja-JP" dirty="0" smtClean="0"/>
            </a:br>
            <a:r>
              <a:rPr kumimoji="1" lang="ja-JP" altLang="en-US" dirty="0" smtClean="0"/>
              <a:t>セキュリティについて</a:t>
            </a:r>
            <a:endParaRPr kumimoji="1" lang="ja-JP" altLang="en-US" dirty="0"/>
          </a:p>
        </p:txBody>
      </p:sp>
      <p:sp>
        <p:nvSpPr>
          <p:cNvPr id="3" name="字幕 2">
            <a:extLst>
              <a:ext uri="{FF2B5EF4-FFF2-40B4-BE49-F238E27FC236}">
                <a16:creationId xmlns="" xmlns:a16="http://schemas.microsoft.com/office/drawing/2014/main" id="{48A09C83-F953-482E-B407-F9654BABDE26}"/>
              </a:ext>
            </a:extLst>
          </p:cNvPr>
          <p:cNvSpPr>
            <a:spLocks noGrp="1"/>
          </p:cNvSpPr>
          <p:nvPr>
            <p:ph type="subTitle" idx="1"/>
          </p:nvPr>
        </p:nvSpPr>
        <p:spPr>
          <a:xfrm>
            <a:off x="3046516" y="3634613"/>
            <a:ext cx="5839700" cy="450725"/>
          </a:xfrm>
        </p:spPr>
        <p:txBody>
          <a:bodyPr/>
          <a:lstStyle/>
          <a:p>
            <a:pPr algn="ctr"/>
            <a:r>
              <a:rPr kumimoji="1" lang="en-US" altLang="ja-JP" dirty="0"/>
              <a:t>Ver1.01   Date </a:t>
            </a:r>
            <a:r>
              <a:rPr kumimoji="1" lang="en-US" altLang="ja-JP" dirty="0" smtClean="0"/>
              <a:t>2020/09/09</a:t>
            </a:r>
            <a:endParaRPr lang="en-US" altLang="ja-JP" dirty="0"/>
          </a:p>
        </p:txBody>
      </p:sp>
      <p:sp>
        <p:nvSpPr>
          <p:cNvPr id="4" name="テキスト ボックス 3">
            <a:extLst>
              <a:ext uri="{FF2B5EF4-FFF2-40B4-BE49-F238E27FC236}">
                <a16:creationId xmlns="" xmlns:a16="http://schemas.microsoft.com/office/drawing/2014/main" id="{D4FFB8BF-38EA-436C-B314-96090A34F757}"/>
              </a:ext>
            </a:extLst>
          </p:cNvPr>
          <p:cNvSpPr txBox="1"/>
          <p:nvPr/>
        </p:nvSpPr>
        <p:spPr>
          <a:xfrm>
            <a:off x="5186399" y="4522271"/>
            <a:ext cx="2205698" cy="523220"/>
          </a:xfrm>
          <a:prstGeom prst="rect">
            <a:avLst/>
          </a:prstGeom>
          <a:noFill/>
        </p:spPr>
        <p:txBody>
          <a:bodyPr wrap="square" rtlCol="0">
            <a:spAutoFit/>
          </a:bodyPr>
          <a:lstStyle/>
          <a:p>
            <a:r>
              <a:rPr kumimoji="1" lang="ja-JP" altLang="en-US" sz="2800" dirty="0"/>
              <a:t>株式会社 </a:t>
            </a:r>
            <a:r>
              <a:rPr kumimoji="1" lang="en-US" altLang="ja-JP" sz="2800" dirty="0"/>
              <a:t>Ms</a:t>
            </a:r>
            <a:endParaRPr kumimoji="1" lang="ja-JP" altLang="en-US" sz="2800" dirty="0"/>
          </a:p>
        </p:txBody>
      </p:sp>
    </p:spTree>
    <p:extLst>
      <p:ext uri="{BB962C8B-B14F-4D97-AF65-F5344CB8AC3E}">
        <p14:creationId xmlns:p14="http://schemas.microsoft.com/office/powerpoint/2010/main" val="374517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2731FC3-AB29-492B-AE6D-8CB0EBD6035D}"/>
              </a:ext>
            </a:extLst>
          </p:cNvPr>
          <p:cNvSpPr>
            <a:spLocks noGrp="1"/>
          </p:cNvSpPr>
          <p:nvPr>
            <p:ph type="title"/>
          </p:nvPr>
        </p:nvSpPr>
        <p:spPr/>
        <p:txBody>
          <a:bodyPr/>
          <a:lstStyle/>
          <a:p>
            <a:r>
              <a:rPr kumimoji="1" lang="ja-JP" altLang="en-US" dirty="0"/>
              <a:t>改訂履歴</a:t>
            </a:r>
          </a:p>
        </p:txBody>
      </p:sp>
      <p:sp>
        <p:nvSpPr>
          <p:cNvPr id="4" name="スライド番号プレースホルダー 3">
            <a:extLst>
              <a:ext uri="{FF2B5EF4-FFF2-40B4-BE49-F238E27FC236}">
                <a16:creationId xmlns="" xmlns:a16="http://schemas.microsoft.com/office/drawing/2014/main" id="{5A8CD54E-7EDD-451D-9C7A-85E4A20CEBF0}"/>
              </a:ext>
            </a:extLst>
          </p:cNvPr>
          <p:cNvSpPr>
            <a:spLocks noGrp="1"/>
          </p:cNvSpPr>
          <p:nvPr>
            <p:ph type="sldNum" sz="quarter" idx="12"/>
          </p:nvPr>
        </p:nvSpPr>
        <p:spPr/>
        <p:txBody>
          <a:bodyPr/>
          <a:lstStyle/>
          <a:p>
            <a:fld id="{FC7FC04C-4975-46EC-A609-F7DE0D5B1B51}" type="slidenum">
              <a:rPr kumimoji="1" lang="ja-JP" altLang="en-US" smtClean="0"/>
              <a:pPr/>
              <a:t>2</a:t>
            </a:fld>
            <a:endParaRPr kumimoji="1" lang="ja-JP" altLang="en-US" dirty="0"/>
          </a:p>
        </p:txBody>
      </p:sp>
      <p:graphicFrame>
        <p:nvGraphicFramePr>
          <p:cNvPr id="5" name="表 4">
            <a:extLst>
              <a:ext uri="{FF2B5EF4-FFF2-40B4-BE49-F238E27FC236}">
                <a16:creationId xmlns="" xmlns:a16="http://schemas.microsoft.com/office/drawing/2014/main" id="{9CC6374B-4142-4113-B041-850E8ED0401A}"/>
              </a:ext>
            </a:extLst>
          </p:cNvPr>
          <p:cNvGraphicFramePr>
            <a:graphicFrameLocks noGrp="1"/>
          </p:cNvGraphicFramePr>
          <p:nvPr>
            <p:extLst>
              <p:ext uri="{D42A27DB-BD31-4B8C-83A1-F6EECF244321}">
                <p14:modId xmlns:p14="http://schemas.microsoft.com/office/powerpoint/2010/main" val="2167043538"/>
              </p:ext>
            </p:extLst>
          </p:nvPr>
        </p:nvGraphicFramePr>
        <p:xfrm>
          <a:off x="438869" y="813934"/>
          <a:ext cx="10618771" cy="1112520"/>
        </p:xfrm>
        <a:graphic>
          <a:graphicData uri="http://schemas.openxmlformats.org/drawingml/2006/table">
            <a:tbl>
              <a:tblPr firstRow="1" bandRow="1">
                <a:tableStyleId>{2A488322-F2BA-4B5B-9748-0D474271808F}</a:tableStyleId>
              </a:tblPr>
              <a:tblGrid>
                <a:gridCol w="654640">
                  <a:extLst>
                    <a:ext uri="{9D8B030D-6E8A-4147-A177-3AD203B41FA5}">
                      <a16:colId xmlns="" xmlns:a16="http://schemas.microsoft.com/office/drawing/2014/main" val="1645166067"/>
                    </a:ext>
                  </a:extLst>
                </a:gridCol>
                <a:gridCol w="1451728">
                  <a:extLst>
                    <a:ext uri="{9D8B030D-6E8A-4147-A177-3AD203B41FA5}">
                      <a16:colId xmlns="" xmlns:a16="http://schemas.microsoft.com/office/drawing/2014/main" val="1224812834"/>
                    </a:ext>
                  </a:extLst>
                </a:gridCol>
                <a:gridCol w="1366887">
                  <a:extLst>
                    <a:ext uri="{9D8B030D-6E8A-4147-A177-3AD203B41FA5}">
                      <a16:colId xmlns="" xmlns:a16="http://schemas.microsoft.com/office/drawing/2014/main" val="773108700"/>
                    </a:ext>
                  </a:extLst>
                </a:gridCol>
                <a:gridCol w="7145516">
                  <a:extLst>
                    <a:ext uri="{9D8B030D-6E8A-4147-A177-3AD203B41FA5}">
                      <a16:colId xmlns="" xmlns:a16="http://schemas.microsoft.com/office/drawing/2014/main" val="1915496336"/>
                    </a:ext>
                  </a:extLst>
                </a:gridCol>
              </a:tblGrid>
              <a:tr h="370840">
                <a:tc>
                  <a:txBody>
                    <a:bodyPr/>
                    <a:lstStyle/>
                    <a:p>
                      <a:r>
                        <a:rPr kumimoji="1" lang="ja-JP" altLang="en-US" dirty="0"/>
                        <a:t>版</a:t>
                      </a:r>
                    </a:p>
                  </a:txBody>
                  <a:tcPr/>
                </a:tc>
                <a:tc>
                  <a:txBody>
                    <a:bodyPr/>
                    <a:lstStyle/>
                    <a:p>
                      <a:r>
                        <a:rPr kumimoji="1" lang="ja-JP" altLang="en-US" dirty="0"/>
                        <a:t>日付</a:t>
                      </a:r>
                    </a:p>
                  </a:txBody>
                  <a:tcPr/>
                </a:tc>
                <a:tc>
                  <a:txBody>
                    <a:bodyPr/>
                    <a:lstStyle/>
                    <a:p>
                      <a:r>
                        <a:rPr kumimoji="1" lang="ja-JP" altLang="en-US" dirty="0"/>
                        <a:t>更新者</a:t>
                      </a:r>
                    </a:p>
                  </a:txBody>
                  <a:tcPr/>
                </a:tc>
                <a:tc>
                  <a:txBody>
                    <a:bodyPr/>
                    <a:lstStyle/>
                    <a:p>
                      <a:r>
                        <a:rPr kumimoji="1" lang="ja-JP" altLang="en-US" dirty="0"/>
                        <a:t>更新内容</a:t>
                      </a:r>
                    </a:p>
                  </a:txBody>
                  <a:tcPr/>
                </a:tc>
                <a:extLst>
                  <a:ext uri="{0D108BD9-81ED-4DB2-BD59-A6C34878D82A}">
                    <a16:rowId xmlns="" xmlns:a16="http://schemas.microsoft.com/office/drawing/2014/main" val="3052914816"/>
                  </a:ext>
                </a:extLst>
              </a:tr>
              <a:tr h="370840">
                <a:tc>
                  <a:txBody>
                    <a:bodyPr/>
                    <a:lstStyle/>
                    <a:p>
                      <a:r>
                        <a:rPr kumimoji="1" lang="en-US" altLang="ja-JP" dirty="0"/>
                        <a:t>1.00</a:t>
                      </a:r>
                      <a:endParaRPr kumimoji="1" lang="ja-JP" altLang="en-US" dirty="0"/>
                    </a:p>
                  </a:txBody>
                  <a:tcPr/>
                </a:tc>
                <a:tc>
                  <a:txBody>
                    <a:bodyPr/>
                    <a:lstStyle/>
                    <a:p>
                      <a:r>
                        <a:rPr kumimoji="1" lang="en-US" altLang="ja-JP" dirty="0"/>
                        <a:t>2019/10/31</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ja-JP" altLang="en-US" dirty="0"/>
                        <a:t>新規作成</a:t>
                      </a:r>
                    </a:p>
                  </a:txBody>
                  <a:tcPr/>
                </a:tc>
                <a:extLst>
                  <a:ext uri="{0D108BD9-81ED-4DB2-BD59-A6C34878D82A}">
                    <a16:rowId xmlns="" xmlns:a16="http://schemas.microsoft.com/office/drawing/2014/main" val="2549488193"/>
                  </a:ext>
                </a:extLst>
              </a:tr>
              <a:tr h="370840">
                <a:tc>
                  <a:txBody>
                    <a:bodyPr/>
                    <a:lstStyle/>
                    <a:p>
                      <a:r>
                        <a:rPr kumimoji="1" lang="en-US" altLang="ja-JP" dirty="0"/>
                        <a:t>1.01</a:t>
                      </a:r>
                      <a:endParaRPr kumimoji="1" lang="ja-JP" altLang="en-US" dirty="0"/>
                    </a:p>
                  </a:txBody>
                  <a:tcPr/>
                </a:tc>
                <a:tc>
                  <a:txBody>
                    <a:bodyPr/>
                    <a:lstStyle/>
                    <a:p>
                      <a:r>
                        <a:rPr kumimoji="1" lang="en-US" altLang="ja-JP" dirty="0" smtClean="0"/>
                        <a:t>2020/09/09</a:t>
                      </a:r>
                      <a:endParaRPr kumimoji="1" lang="ja-JP" altLang="en-US" dirty="0"/>
                    </a:p>
                  </a:txBody>
                  <a:tcPr/>
                </a:tc>
                <a:tc>
                  <a:txBody>
                    <a:bodyPr/>
                    <a:lstStyle/>
                    <a:p>
                      <a:r>
                        <a:rPr kumimoji="1" lang="en-US" altLang="ja-JP" dirty="0" smtClean="0"/>
                        <a:t>UETOMAE</a:t>
                      </a:r>
                      <a:endParaRPr kumimoji="1" lang="ja-JP" altLang="en-US" dirty="0"/>
                    </a:p>
                  </a:txBody>
                  <a:tcPr/>
                </a:tc>
                <a:tc>
                  <a:txBody>
                    <a:bodyPr/>
                    <a:lstStyle/>
                    <a:p>
                      <a:r>
                        <a:rPr kumimoji="1" lang="ja-JP" altLang="en-US" dirty="0" smtClean="0"/>
                        <a:t>コンテンツ管理システムに関する事項を追記</a:t>
                      </a:r>
                      <a:endParaRPr kumimoji="1" lang="ja-JP" altLang="en-US" dirty="0"/>
                    </a:p>
                  </a:txBody>
                  <a:tcPr/>
                </a:tc>
                <a:extLst>
                  <a:ext uri="{0D108BD9-81ED-4DB2-BD59-A6C34878D82A}">
                    <a16:rowId xmlns="" xmlns:a16="http://schemas.microsoft.com/office/drawing/2014/main" val="1567731476"/>
                  </a:ext>
                </a:extLst>
              </a:tr>
            </a:tbl>
          </a:graphicData>
        </a:graphic>
      </p:graphicFrame>
    </p:spTree>
    <p:extLst>
      <p:ext uri="{BB962C8B-B14F-4D97-AF65-F5344CB8AC3E}">
        <p14:creationId xmlns:p14="http://schemas.microsoft.com/office/powerpoint/2010/main" val="15994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コンテンツ プレースホルダー 2"/>
          <p:cNvSpPr>
            <a:spLocks noGrp="1"/>
          </p:cNvSpPr>
          <p:nvPr>
            <p:ph idx="1"/>
          </p:nvPr>
        </p:nvSpPr>
        <p:spPr>
          <a:xfrm>
            <a:off x="275149" y="548857"/>
            <a:ext cx="11753029" cy="407008"/>
          </a:xfrm>
        </p:spPr>
        <p:txBody>
          <a:bodyPr/>
          <a:lstStyle/>
          <a:p>
            <a:pPr marL="0" indent="0">
              <a:buNone/>
            </a:pPr>
            <a:r>
              <a:rPr lang="ja-JP" altLang="en-US" sz="1600" dirty="0"/>
              <a:t>卒</a:t>
            </a:r>
            <a:r>
              <a:rPr lang="en-US" altLang="ja-JP" sz="1600" dirty="0"/>
              <a:t>ARu</a:t>
            </a:r>
            <a:r>
              <a:rPr lang="ja-JP" altLang="en-US" sz="1600" dirty="0"/>
              <a:t>では皆様の大切なデータ（画像、動画）をお預かりするために以下のようなセキュリティ対策</a:t>
            </a:r>
            <a:r>
              <a:rPr lang="ja-JP" altLang="en-US" sz="1600" dirty="0" smtClean="0"/>
              <a:t>を行っております。</a:t>
            </a:r>
            <a:endParaRPr lang="en-US" altLang="ja-JP" sz="1600" dirty="0" smtClean="0"/>
          </a:p>
          <a:p>
            <a:pPr>
              <a:lnSpc>
                <a:spcPct val="80000"/>
              </a:lnSpc>
            </a:pPr>
            <a:r>
              <a:rPr lang="ja-JP" altLang="en-US" sz="1000" dirty="0"/>
              <a:t>動画、画像へアクセスするための</a:t>
            </a:r>
            <a:r>
              <a:rPr lang="en-US" altLang="ja-JP" sz="1000" dirty="0"/>
              <a:t>URL</a:t>
            </a:r>
            <a:r>
              <a:rPr lang="ja-JP" altLang="en-US" sz="1000" dirty="0"/>
              <a:t>は、サーバープログラムを介してデータベースから取得する必要があります</a:t>
            </a:r>
            <a:r>
              <a:rPr lang="ja-JP" altLang="en-US" sz="1000" dirty="0" smtClean="0"/>
              <a:t>。</a:t>
            </a:r>
            <a:endParaRPr lang="en-US" altLang="ja-JP" sz="1000" dirty="0" smtClean="0"/>
          </a:p>
          <a:p>
            <a:pPr>
              <a:lnSpc>
                <a:spcPct val="50000"/>
              </a:lnSpc>
            </a:pPr>
            <a:r>
              <a:rPr lang="ja-JP" altLang="en-US" sz="1000" dirty="0" smtClean="0"/>
              <a:t>また</a:t>
            </a:r>
            <a:r>
              <a:rPr lang="ja-JP" altLang="en-US" sz="1000" dirty="0"/>
              <a:t>、卒</a:t>
            </a:r>
            <a:r>
              <a:rPr lang="en-US" altLang="ja-JP" sz="1000" dirty="0"/>
              <a:t>Aru</a:t>
            </a:r>
            <a:r>
              <a:rPr lang="ja-JP" altLang="en-US" sz="1000" dirty="0" smtClean="0"/>
              <a:t>アプリケーション、コンテンツ管理システム</a:t>
            </a:r>
            <a:r>
              <a:rPr lang="en-US" altLang="ja-JP" sz="1000" dirty="0" smtClean="0"/>
              <a:t> </a:t>
            </a:r>
            <a:r>
              <a:rPr lang="ja-JP" altLang="en-US" sz="1000" dirty="0" smtClean="0"/>
              <a:t>以外</a:t>
            </a:r>
            <a:r>
              <a:rPr lang="ja-JP" altLang="en-US" sz="1000" dirty="0"/>
              <a:t>の手段で、画像、動画を見ることは</a:t>
            </a:r>
            <a:r>
              <a:rPr lang="ja-JP" altLang="en-US" sz="1000" dirty="0" smtClean="0"/>
              <a:t>出来ない設計にしております。</a:t>
            </a:r>
            <a:endParaRPr lang="en-US" altLang="ja-JP" sz="1000" dirty="0"/>
          </a:p>
          <a:p>
            <a:pPr>
              <a:lnSpc>
                <a:spcPct val="50000"/>
              </a:lnSpc>
            </a:pPr>
            <a:r>
              <a:rPr lang="ja-JP" altLang="en-US" sz="1000" dirty="0" smtClean="0"/>
              <a:t>構造</a:t>
            </a:r>
            <a:r>
              <a:rPr lang="ja-JP" altLang="en-US" sz="1000" dirty="0"/>
              <a:t>をシンプルにすることで大切なデータは堅牢な環境で管理されています</a:t>
            </a:r>
            <a:r>
              <a:rPr lang="ja-JP" altLang="en-US" sz="1000" dirty="0" smtClean="0"/>
              <a:t>。</a:t>
            </a:r>
            <a:endParaRPr lang="en-US" altLang="ja-JP" sz="1000" dirty="0"/>
          </a:p>
        </p:txBody>
      </p:sp>
      <p:grpSp>
        <p:nvGrpSpPr>
          <p:cNvPr id="6" name="図形グループ 5"/>
          <p:cNvGrpSpPr/>
          <p:nvPr/>
        </p:nvGrpSpPr>
        <p:grpSpPr>
          <a:xfrm>
            <a:off x="400302" y="1822156"/>
            <a:ext cx="2251103" cy="4260463"/>
            <a:chOff x="400302" y="2195111"/>
            <a:chExt cx="2251103" cy="3949514"/>
          </a:xfrm>
        </p:grpSpPr>
        <p:sp>
          <p:nvSpPr>
            <p:cNvPr id="112" name="Rectangle 47">
              <a:extLst>
                <a:ext uri="{FF2B5EF4-FFF2-40B4-BE49-F238E27FC236}">
                  <a16:creationId xmlns:a16="http://schemas.microsoft.com/office/drawing/2014/main" xmlns="" id="{F7C6A05A-B131-904E-9DAD-91CFCA42673E}"/>
                </a:ext>
              </a:extLst>
            </p:cNvPr>
            <p:cNvSpPr/>
            <p:nvPr/>
          </p:nvSpPr>
          <p:spPr>
            <a:xfrm>
              <a:off x="511852" y="230663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11" name="Rectangle 47">
              <a:extLst>
                <a:ext uri="{FF2B5EF4-FFF2-40B4-BE49-F238E27FC236}">
                  <a16:creationId xmlns:a16="http://schemas.microsoft.com/office/drawing/2014/main" xmlns="" id="{F7C6A05A-B131-904E-9DAD-91CFCA42673E}"/>
                </a:ext>
              </a:extLst>
            </p:cNvPr>
            <p:cNvSpPr/>
            <p:nvPr/>
          </p:nvSpPr>
          <p:spPr>
            <a:xfrm>
              <a:off x="456077" y="225087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82" name="Rectangle 47">
              <a:extLst>
                <a:ext uri="{FF2B5EF4-FFF2-40B4-BE49-F238E27FC236}">
                  <a16:creationId xmlns:a16="http://schemas.microsoft.com/office/drawing/2014/main" xmlns="" id="{F7C6A05A-B131-904E-9DAD-91CFCA42673E}"/>
                </a:ext>
              </a:extLst>
            </p:cNvPr>
            <p:cNvSpPr/>
            <p:nvPr/>
          </p:nvSpPr>
          <p:spPr>
            <a:xfrm>
              <a:off x="400302" y="2195111"/>
              <a:ext cx="2139553" cy="3837995"/>
            </a:xfrm>
            <a:prstGeom prst="rect">
              <a:avLst/>
            </a:prstGeom>
            <a:solidFill>
              <a:srgbClr val="FFFFFF"/>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grpSp>
      <p:sp>
        <p:nvSpPr>
          <p:cNvPr id="110" name="Rectangle 47">
            <a:extLst>
              <a:ext uri="{FF2B5EF4-FFF2-40B4-BE49-F238E27FC236}">
                <a16:creationId xmlns:a16="http://schemas.microsoft.com/office/drawing/2014/main" xmlns="" id="{F7C6A05A-B131-904E-9DAD-91CFCA42673E}"/>
              </a:ext>
            </a:extLst>
          </p:cNvPr>
          <p:cNvSpPr/>
          <p:nvPr/>
        </p:nvSpPr>
        <p:spPr>
          <a:xfrm>
            <a:off x="469882" y="4464185"/>
            <a:ext cx="2000956" cy="1354298"/>
          </a:xfrm>
          <a:prstGeom prst="rect">
            <a:avLst/>
          </a:pr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08" name="Rectangle 47">
            <a:extLst>
              <a:ext uri="{FF2B5EF4-FFF2-40B4-BE49-F238E27FC236}">
                <a16:creationId xmlns:a16="http://schemas.microsoft.com/office/drawing/2014/main" xmlns="" id="{F7C6A05A-B131-904E-9DAD-91CFCA42673E}"/>
              </a:ext>
            </a:extLst>
          </p:cNvPr>
          <p:cNvSpPr/>
          <p:nvPr/>
        </p:nvSpPr>
        <p:spPr>
          <a:xfrm>
            <a:off x="469320" y="2228475"/>
            <a:ext cx="2001517" cy="2103894"/>
          </a:xfrm>
          <a:prstGeom prst="rect">
            <a:avLst/>
          </a:prstGeom>
          <a:solidFill>
            <a:schemeClr val="accent6">
              <a:lumMod val="20000"/>
              <a:lumOff val="8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02" name="Rectangle 36">
            <a:extLst>
              <a:ext uri="{FF2B5EF4-FFF2-40B4-BE49-F238E27FC236}">
                <a16:creationId xmlns:a16="http://schemas.microsoft.com/office/drawing/2014/main" xmlns="" id="{305B98DC-5AF5-3342-A4B1-F62852BC80FE}"/>
              </a:ext>
            </a:extLst>
          </p:cNvPr>
          <p:cNvSpPr/>
          <p:nvPr/>
        </p:nvSpPr>
        <p:spPr>
          <a:xfrm>
            <a:off x="7104140" y="1700873"/>
            <a:ext cx="4544412" cy="4466417"/>
          </a:xfrm>
          <a:prstGeom prst="rect">
            <a:avLst/>
          </a:prstGeom>
          <a:solidFill>
            <a:srgbClr val="E1EEE9"/>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00A0E7"/>
              </a:solidFill>
            </a:endParaRPr>
          </a:p>
        </p:txBody>
      </p:sp>
      <p:sp>
        <p:nvSpPr>
          <p:cNvPr id="2" name="タイトル 1">
            <a:extLst>
              <a:ext uri="{FF2B5EF4-FFF2-40B4-BE49-F238E27FC236}">
                <a16:creationId xmlns:a16="http://schemas.microsoft.com/office/drawing/2014/main" xmlns="" id="{1A3C72B1-DD7E-4C64-B1AC-556F59194061}"/>
              </a:ext>
            </a:extLst>
          </p:cNvPr>
          <p:cNvSpPr>
            <a:spLocks noGrp="1"/>
          </p:cNvSpPr>
          <p:nvPr>
            <p:ph type="title"/>
          </p:nvPr>
        </p:nvSpPr>
        <p:spPr/>
        <p:txBody>
          <a:bodyPr>
            <a:normAutofit fontScale="90000"/>
          </a:bodyPr>
          <a:lstStyle/>
          <a:p>
            <a:r>
              <a:rPr lang="en-US" altLang="ja-JP" dirty="0"/>
              <a:t>1</a:t>
            </a:r>
            <a:r>
              <a:rPr kumimoji="1" lang="en-US" altLang="ja-JP" dirty="0"/>
              <a:t>. </a:t>
            </a:r>
            <a:r>
              <a:rPr lang="ja-JP" altLang="en-US" dirty="0" smtClean="0"/>
              <a:t>セキュリティの説明</a:t>
            </a:r>
            <a:endParaRPr kumimoji="1" lang="ja-JP" altLang="en-US" dirty="0"/>
          </a:p>
        </p:txBody>
      </p:sp>
      <p:sp>
        <p:nvSpPr>
          <p:cNvPr id="28" name="Rectangle 47">
            <a:extLst>
              <a:ext uri="{FF2B5EF4-FFF2-40B4-BE49-F238E27FC236}">
                <a16:creationId xmlns:a16="http://schemas.microsoft.com/office/drawing/2014/main" xmlns="" id="{F7C6A05A-B131-904E-9DAD-91CFCA42673E}"/>
              </a:ext>
            </a:extLst>
          </p:cNvPr>
          <p:cNvSpPr/>
          <p:nvPr/>
        </p:nvSpPr>
        <p:spPr>
          <a:xfrm>
            <a:off x="2906534" y="1621921"/>
            <a:ext cx="8889942" cy="4663215"/>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chemeClr val="tx1"/>
                </a:solidFill>
              </a:rPr>
              <a:t>AWS Cloud</a:t>
            </a:r>
          </a:p>
        </p:txBody>
      </p:sp>
      <p:pic>
        <p:nvPicPr>
          <p:cNvPr id="34" name="Graphic 50">
            <a:extLst>
              <a:ext uri="{FF2B5EF4-FFF2-40B4-BE49-F238E27FC236}">
                <a16:creationId xmlns:a16="http://schemas.microsoft.com/office/drawing/2014/main" xmlns="" id="{90480268-FA8A-6D4B-8724-6B01F65849EB}"/>
              </a:ext>
            </a:extLst>
          </p:cNvPr>
          <p:cNvPicPr>
            <a:picLocks noChangeAspect="1"/>
          </p:cNvPicPr>
          <p:nvPr/>
        </p:nvPicPr>
        <p:blipFill>
          <a:blip r:embed="rId2">
            <a:extLst>
              <a:ext uri="{96DAC541-7B7A-43D3-8B79-37D633B846F1}">
                <asvg:svgBlip xmlns:asvg="http://schemas.microsoft.com/office/drawing/2016/SVG/main" xmlns="" r:embed="rId7"/>
              </a:ext>
            </a:extLst>
          </a:blip>
          <a:stretch>
            <a:fillRect/>
          </a:stretch>
        </p:blipFill>
        <p:spPr>
          <a:xfrm>
            <a:off x="2906534" y="1621922"/>
            <a:ext cx="330200" cy="330200"/>
          </a:xfrm>
          <a:prstGeom prst="rect">
            <a:avLst/>
          </a:prstGeom>
        </p:spPr>
      </p:pic>
      <p:cxnSp>
        <p:nvCxnSpPr>
          <p:cNvPr id="59" name="直線矢印コネクタ 58"/>
          <p:cNvCxnSpPr>
            <a:stCxn id="89" idx="3"/>
            <a:endCxn id="52" idx="1"/>
          </p:cNvCxnSpPr>
          <p:nvPr/>
        </p:nvCxnSpPr>
        <p:spPr>
          <a:xfrm flipV="1">
            <a:off x="3744860" y="2394839"/>
            <a:ext cx="7080618" cy="9927"/>
          </a:xfrm>
          <a:prstGeom prst="straightConnector1">
            <a:avLst/>
          </a:prstGeom>
          <a:ln>
            <a:solidFill>
              <a:srgbClr val="3366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65" name="直線コネクタ 64"/>
          <p:cNvCxnSpPr>
            <a:stCxn id="152" idx="3"/>
            <a:endCxn id="89" idx="1"/>
          </p:cNvCxnSpPr>
          <p:nvPr/>
        </p:nvCxnSpPr>
        <p:spPr>
          <a:xfrm flipV="1">
            <a:off x="1274198" y="2404766"/>
            <a:ext cx="1953043" cy="998193"/>
          </a:xfrm>
          <a:prstGeom prst="line">
            <a:avLst/>
          </a:prstGeom>
          <a:ln>
            <a:solidFill>
              <a:srgbClr val="3366FF"/>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72" name="直線コネクタ 71"/>
          <p:cNvCxnSpPr>
            <a:stCxn id="204" idx="0"/>
            <a:endCxn id="51" idx="2"/>
          </p:cNvCxnSpPr>
          <p:nvPr/>
        </p:nvCxnSpPr>
        <p:spPr>
          <a:xfrm flipV="1">
            <a:off x="11073729" y="3068484"/>
            <a:ext cx="10558" cy="1635876"/>
          </a:xfrm>
          <a:prstGeom prst="line">
            <a:avLst/>
          </a:prstGeom>
          <a:ln>
            <a:solidFill>
              <a:srgbClr val="D91A29"/>
            </a:solidFill>
          </a:ln>
        </p:spPr>
        <p:style>
          <a:lnRef idx="2">
            <a:schemeClr val="accent1"/>
          </a:lnRef>
          <a:fillRef idx="0">
            <a:schemeClr val="accent1"/>
          </a:fillRef>
          <a:effectRef idx="1">
            <a:schemeClr val="accent1"/>
          </a:effectRef>
          <a:fontRef idx="minor">
            <a:schemeClr val="tx1"/>
          </a:fontRef>
        </p:style>
      </p:cxnSp>
      <p:sp>
        <p:nvSpPr>
          <p:cNvPr id="81" name="スライド番号プレースホルダー 3"/>
          <p:cNvSpPr>
            <a:spLocks noGrp="1"/>
          </p:cNvSpPr>
          <p:nvPr>
            <p:ph type="sldNum" sz="quarter" idx="12"/>
          </p:nvPr>
        </p:nvSpPr>
        <p:spPr>
          <a:xfrm>
            <a:off x="11248411" y="6525338"/>
            <a:ext cx="779767" cy="263389"/>
          </a:xfrm>
        </p:spPr>
        <p:txBody>
          <a:bodyPr/>
          <a:lstStyle/>
          <a:p>
            <a:fld id="{FC7FC04C-4975-46EC-A609-F7DE0D5B1B51}" type="slidenum">
              <a:rPr kumimoji="1" lang="ja-JP" altLang="en-US" smtClean="0"/>
              <a:pPr/>
              <a:t>3</a:t>
            </a:fld>
            <a:endParaRPr kumimoji="1" lang="ja-JP" altLang="en-US" dirty="0"/>
          </a:p>
        </p:txBody>
      </p:sp>
      <p:sp>
        <p:nvSpPr>
          <p:cNvPr id="83" name="テキスト ボックス 82"/>
          <p:cNvSpPr txBox="1"/>
          <p:nvPr/>
        </p:nvSpPr>
        <p:spPr>
          <a:xfrm>
            <a:off x="441714" y="4518489"/>
            <a:ext cx="1261884" cy="276999"/>
          </a:xfrm>
          <a:prstGeom prst="rect">
            <a:avLst/>
          </a:prstGeom>
          <a:noFill/>
        </p:spPr>
        <p:txBody>
          <a:bodyPr wrap="none" rtlCol="0">
            <a:spAutoFit/>
          </a:bodyPr>
          <a:lstStyle/>
          <a:p>
            <a:r>
              <a:rPr kumimoji="1" lang="ja-JP" altLang="en-US" sz="1200" dirty="0" smtClean="0"/>
              <a:t>学校・運用会社</a:t>
            </a:r>
            <a:endParaRPr kumimoji="1" lang="en-US" altLang="ja-JP" sz="1200" dirty="0" smtClean="0"/>
          </a:p>
        </p:txBody>
      </p:sp>
      <p:sp>
        <p:nvSpPr>
          <p:cNvPr id="113" name="テキスト ボックス 112"/>
          <p:cNvSpPr txBox="1"/>
          <p:nvPr/>
        </p:nvSpPr>
        <p:spPr>
          <a:xfrm>
            <a:off x="410934" y="1867627"/>
            <a:ext cx="954107" cy="276999"/>
          </a:xfrm>
          <a:prstGeom prst="rect">
            <a:avLst/>
          </a:prstGeom>
          <a:noFill/>
        </p:spPr>
        <p:txBody>
          <a:bodyPr wrap="none" rtlCol="0">
            <a:spAutoFit/>
          </a:bodyPr>
          <a:lstStyle/>
          <a:p>
            <a:r>
              <a:rPr kumimoji="1" lang="ja-JP" altLang="en-US" sz="1200" dirty="0" smtClean="0"/>
              <a:t>学校関係者</a:t>
            </a:r>
            <a:endParaRPr kumimoji="1" lang="ja-JP" altLang="en-US" sz="1200" dirty="0"/>
          </a:p>
        </p:txBody>
      </p:sp>
      <p:cxnSp>
        <p:nvCxnSpPr>
          <p:cNvPr id="94" name="直線矢印コネクタ 93"/>
          <p:cNvCxnSpPr/>
          <p:nvPr/>
        </p:nvCxnSpPr>
        <p:spPr>
          <a:xfrm>
            <a:off x="2060491" y="5123216"/>
            <a:ext cx="5515262" cy="0"/>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79" name="テキスト ボックス 78"/>
          <p:cNvSpPr txBox="1"/>
          <p:nvPr/>
        </p:nvSpPr>
        <p:spPr>
          <a:xfrm>
            <a:off x="462966" y="4796451"/>
            <a:ext cx="400846" cy="276999"/>
          </a:xfrm>
          <a:prstGeom prst="rect">
            <a:avLst/>
          </a:prstGeom>
          <a:noFill/>
        </p:spPr>
        <p:txBody>
          <a:bodyPr wrap="none" rtlCol="0">
            <a:spAutoFit/>
          </a:bodyPr>
          <a:lstStyle/>
          <a:p>
            <a:r>
              <a:rPr kumimoji="1" lang="en-US" altLang="ja-JP" sz="1200" dirty="0" smtClean="0">
                <a:solidFill>
                  <a:schemeClr val="tx1">
                    <a:lumMod val="50000"/>
                    <a:lumOff val="50000"/>
                  </a:schemeClr>
                </a:solidFill>
              </a:rPr>
              <a:t>PC</a:t>
            </a:r>
            <a:endParaRPr kumimoji="1" lang="ja-JP" altLang="en-US" sz="1200" dirty="0">
              <a:solidFill>
                <a:schemeClr val="tx1">
                  <a:lumMod val="50000"/>
                  <a:lumOff val="50000"/>
                </a:schemeClr>
              </a:solidFill>
            </a:endParaRPr>
          </a:p>
        </p:txBody>
      </p:sp>
      <p:cxnSp>
        <p:nvCxnSpPr>
          <p:cNvPr id="116" name="直線矢印コネクタ 115"/>
          <p:cNvCxnSpPr>
            <a:endCxn id="107" idx="1"/>
          </p:cNvCxnSpPr>
          <p:nvPr/>
        </p:nvCxnSpPr>
        <p:spPr>
          <a:xfrm>
            <a:off x="8103998" y="5145955"/>
            <a:ext cx="299049" cy="170160"/>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直線矢印コネクタ 116"/>
          <p:cNvCxnSpPr>
            <a:stCxn id="200" idx="1"/>
            <a:endCxn id="56" idx="2"/>
          </p:cNvCxnSpPr>
          <p:nvPr/>
        </p:nvCxnSpPr>
        <p:spPr>
          <a:xfrm flipV="1">
            <a:off x="3482594" y="3899906"/>
            <a:ext cx="3457" cy="802709"/>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直線コネクタ 117"/>
          <p:cNvCxnSpPr>
            <a:stCxn id="200" idx="0"/>
            <a:endCxn id="204" idx="1"/>
          </p:cNvCxnSpPr>
          <p:nvPr/>
        </p:nvCxnSpPr>
        <p:spPr>
          <a:xfrm>
            <a:off x="3705061" y="4918560"/>
            <a:ext cx="7152723" cy="8267"/>
          </a:xfrm>
          <a:prstGeom prst="line">
            <a:avLst/>
          </a:prstGeom>
          <a:ln>
            <a:solidFill>
              <a:srgbClr val="D91A29"/>
            </a:solidFill>
          </a:ln>
        </p:spPr>
        <p:style>
          <a:lnRef idx="2">
            <a:schemeClr val="accent1"/>
          </a:lnRef>
          <a:fillRef idx="0">
            <a:schemeClr val="accent1"/>
          </a:fillRef>
          <a:effectRef idx="1">
            <a:schemeClr val="accent1"/>
          </a:effectRef>
          <a:fontRef idx="minor">
            <a:schemeClr val="tx1"/>
          </a:fontRef>
        </p:style>
      </p:cxnSp>
      <p:grpSp>
        <p:nvGrpSpPr>
          <p:cNvPr id="136" name="図形グループ 135"/>
          <p:cNvGrpSpPr/>
          <p:nvPr/>
        </p:nvGrpSpPr>
        <p:grpSpPr>
          <a:xfrm>
            <a:off x="5586132" y="3121683"/>
            <a:ext cx="937129" cy="944831"/>
            <a:chOff x="4902939" y="3725084"/>
            <a:chExt cx="1287598" cy="1298181"/>
          </a:xfrm>
        </p:grpSpPr>
        <p:pic>
          <p:nvPicPr>
            <p:cNvPr id="44" name="Graphic 71">
              <a:extLst>
                <a:ext uri="{FF2B5EF4-FFF2-40B4-BE49-F238E27FC236}">
                  <a16:creationId xmlns:a16="http://schemas.microsoft.com/office/drawing/2014/main" xmlns="" id="{31D711CB-BE6B-6644-AD61-BCF2CDB2A587}"/>
                </a:ext>
              </a:extLst>
            </p:cNvPr>
            <p:cNvPicPr>
              <a:picLocks noChangeAspect="1"/>
            </p:cNvPicPr>
            <p:nvPr/>
          </p:nvPicPr>
          <p:blipFill>
            <a:blip r:embed="rId8">
              <a:extLst>
                <a:ext uri="{96DAC541-7B7A-43D3-8B79-37D633B846F1}">
                  <asvg:svgBlip xmlns:asvg="http://schemas.microsoft.com/office/drawing/2016/SVG/main" xmlns="" r:embed="rId19"/>
                </a:ext>
              </a:extLst>
            </a:blip>
            <a:stretch>
              <a:fillRect/>
            </a:stretch>
          </p:blipFill>
          <p:spPr>
            <a:xfrm>
              <a:off x="5191138" y="3725084"/>
              <a:ext cx="711200" cy="711200"/>
            </a:xfrm>
            <a:prstGeom prst="rect">
              <a:avLst/>
            </a:prstGeom>
          </p:spPr>
        </p:pic>
        <p:sp>
          <p:nvSpPr>
            <p:cNvPr id="45" name="TextBox 75">
              <a:extLst>
                <a:ext uri="{FF2B5EF4-FFF2-40B4-BE49-F238E27FC236}">
                  <a16:creationId xmlns:a16="http://schemas.microsoft.com/office/drawing/2014/main" xmlns="" id="{9ABBCCC2-6A9F-CE45-9C04-D783E79573D6}"/>
                </a:ext>
              </a:extLst>
            </p:cNvPr>
            <p:cNvSpPr txBox="1"/>
            <p:nvPr/>
          </p:nvSpPr>
          <p:spPr>
            <a:xfrm>
              <a:off x="4902939" y="4431234"/>
              <a:ext cx="1287598" cy="592031"/>
            </a:xfrm>
            <a:prstGeom prst="rect">
              <a:avLst/>
            </a:prstGeom>
            <a:noFill/>
          </p:spPr>
          <p:txBody>
            <a:bodyPr wrap="square" rtlCol="0">
              <a:spAutoFit/>
            </a:bodyPr>
            <a:lstStyle/>
            <a:p>
              <a:pPr algn="ctr"/>
              <a:r>
                <a:rPr lang="en-US" sz="1100" dirty="0"/>
                <a:t>Amazon </a:t>
              </a:r>
              <a:r>
                <a:rPr lang="en-US" sz="1100" dirty="0" smtClean="0"/>
                <a:t/>
              </a:r>
              <a:br>
                <a:rPr lang="en-US" sz="1100" dirty="0" smtClean="0"/>
              </a:br>
              <a:r>
                <a:rPr lang="en-US" sz="1100" dirty="0" smtClean="0"/>
                <a:t>S3</a:t>
              </a:r>
              <a:endParaRPr lang="en-US" sz="1100" dirty="0"/>
            </a:p>
          </p:txBody>
        </p:sp>
      </p:grpSp>
      <p:grpSp>
        <p:nvGrpSpPr>
          <p:cNvPr id="3" name="図形グループ 2"/>
          <p:cNvGrpSpPr/>
          <p:nvPr/>
        </p:nvGrpSpPr>
        <p:grpSpPr>
          <a:xfrm>
            <a:off x="6966417" y="2135858"/>
            <a:ext cx="1635080" cy="931637"/>
            <a:chOff x="3405663" y="1384372"/>
            <a:chExt cx="2246569" cy="1280051"/>
          </a:xfrm>
        </p:grpSpPr>
        <p:sp>
          <p:nvSpPr>
            <p:cNvPr id="48" name="TextBox 4">
              <a:extLst>
                <a:ext uri="{FF2B5EF4-FFF2-40B4-BE49-F238E27FC236}">
                  <a16:creationId xmlns:a16="http://schemas.microsoft.com/office/drawing/2014/main" xmlns="" id="{98493F85-0788-B14E-AA06-484C3E93C5D7}"/>
                </a:ext>
              </a:extLst>
            </p:cNvPr>
            <p:cNvSpPr txBox="1"/>
            <p:nvPr/>
          </p:nvSpPr>
          <p:spPr>
            <a:xfrm>
              <a:off x="3405663" y="2072392"/>
              <a:ext cx="2246569" cy="592031"/>
            </a:xfrm>
            <a:prstGeom prst="rect">
              <a:avLst/>
            </a:prstGeom>
            <a:noFill/>
          </p:spPr>
          <p:txBody>
            <a:bodyPr wrap="square" rtlCol="0">
              <a:spAutoFit/>
            </a:bodyPr>
            <a:lstStyle/>
            <a:p>
              <a:pPr algn="ctr"/>
              <a:r>
                <a:rPr lang="en-US" sz="1100" dirty="0"/>
                <a:t>Amazon </a:t>
              </a:r>
              <a:r>
                <a:rPr lang="en-US" sz="1100" dirty="0" smtClean="0"/>
                <a:t/>
              </a:r>
              <a:br>
                <a:rPr lang="en-US" sz="1100" dirty="0" smtClean="0"/>
              </a:br>
              <a:r>
                <a:rPr lang="en-US" sz="1100" dirty="0" smtClean="0"/>
                <a:t>API </a:t>
              </a:r>
              <a:r>
                <a:rPr lang="en-US" sz="1100" dirty="0"/>
                <a:t>Gateway</a:t>
              </a:r>
            </a:p>
          </p:txBody>
        </p:sp>
        <p:pic>
          <p:nvPicPr>
            <p:cNvPr id="50" name="Graphic 19">
              <a:extLst>
                <a:ext uri="{FF2B5EF4-FFF2-40B4-BE49-F238E27FC236}">
                  <a16:creationId xmlns:a16="http://schemas.microsoft.com/office/drawing/2014/main" xmlns="" id="{E3415E5B-FE82-7A40-8F0B-7A0EC616D16B}"/>
                </a:ext>
              </a:extLst>
            </p:cNvPr>
            <p:cNvPicPr>
              <a:picLocks noChangeAspect="1"/>
            </p:cNvPicPr>
            <p:nvPr/>
          </p:nvPicPr>
          <p:blipFill>
            <a:blip r:embed="rId20">
              <a:extLst>
                <a:ext uri="{96DAC541-7B7A-43D3-8B79-37D633B846F1}">
                  <asvg:svgBlip xmlns:asvg="http://schemas.microsoft.com/office/drawing/2016/SVG/main" xmlns="" r:embed="rId6"/>
                </a:ext>
              </a:extLst>
            </a:blip>
            <a:stretch>
              <a:fillRect/>
            </a:stretch>
          </p:blipFill>
          <p:spPr>
            <a:xfrm>
              <a:off x="4173347" y="1384372"/>
              <a:ext cx="711200" cy="711200"/>
            </a:xfrm>
            <a:prstGeom prst="rect">
              <a:avLst/>
            </a:prstGeom>
          </p:spPr>
        </p:pic>
      </p:grpSp>
      <p:grpSp>
        <p:nvGrpSpPr>
          <p:cNvPr id="7" name="図形グループ 6"/>
          <p:cNvGrpSpPr/>
          <p:nvPr/>
        </p:nvGrpSpPr>
        <p:grpSpPr>
          <a:xfrm>
            <a:off x="10507378" y="2136029"/>
            <a:ext cx="1153818" cy="932455"/>
            <a:chOff x="8304606" y="1320972"/>
            <a:chExt cx="1585325" cy="1281175"/>
          </a:xfrm>
        </p:grpSpPr>
        <p:sp>
          <p:nvSpPr>
            <p:cNvPr id="51" name="TextBox 9">
              <a:extLst>
                <a:ext uri="{FF2B5EF4-FFF2-40B4-BE49-F238E27FC236}">
                  <a16:creationId xmlns:a16="http://schemas.microsoft.com/office/drawing/2014/main" xmlns="" id="{0B311536-12F3-9C40-8153-5AF1A85390A9}"/>
                </a:ext>
              </a:extLst>
            </p:cNvPr>
            <p:cNvSpPr txBox="1"/>
            <p:nvPr/>
          </p:nvSpPr>
          <p:spPr>
            <a:xfrm>
              <a:off x="8304606" y="2010116"/>
              <a:ext cx="1585325" cy="592031"/>
            </a:xfrm>
            <a:prstGeom prst="rect">
              <a:avLst/>
            </a:prstGeom>
            <a:noFill/>
          </p:spPr>
          <p:txBody>
            <a:bodyPr wrap="square" rtlCol="0">
              <a:spAutoFit/>
            </a:bodyPr>
            <a:lstStyle/>
            <a:p>
              <a:pPr algn="ctr"/>
              <a:r>
                <a:rPr lang="en-US" sz="1100" dirty="0"/>
                <a:t>Amazon </a:t>
              </a:r>
              <a:r>
                <a:rPr lang="en-US" sz="1100" dirty="0" smtClean="0"/>
                <a:t/>
              </a:r>
              <a:br>
                <a:rPr lang="en-US" sz="1100" dirty="0" smtClean="0"/>
              </a:br>
              <a:r>
                <a:rPr lang="en-US" sz="1100" dirty="0" smtClean="0"/>
                <a:t>DynamoDB</a:t>
              </a:r>
              <a:endParaRPr lang="en-US" sz="1100" dirty="0"/>
            </a:p>
          </p:txBody>
        </p:sp>
        <p:pic>
          <p:nvPicPr>
            <p:cNvPr id="52" name="Graphic 47">
              <a:extLst>
                <a:ext uri="{FF2B5EF4-FFF2-40B4-BE49-F238E27FC236}">
                  <a16:creationId xmlns:a16="http://schemas.microsoft.com/office/drawing/2014/main" xmlns="" id="{64ACDB4E-B998-9447-845B-246D5827B993}"/>
                </a:ext>
              </a:extLst>
            </p:cNvPr>
            <p:cNvPicPr>
              <a:picLocks noChangeAspect="1"/>
            </p:cNvPicPr>
            <p:nvPr/>
          </p:nvPicPr>
          <p:blipFill>
            <a:blip r:embed="rId21">
              <a:extLst>
                <a:ext uri="{96DAC541-7B7A-43D3-8B79-37D633B846F1}">
                  <asvg:svgBlip xmlns:asvg="http://schemas.microsoft.com/office/drawing/2016/SVG/main" xmlns="" r:embed="rId25"/>
                </a:ext>
              </a:extLst>
            </a:blip>
            <a:stretch>
              <a:fillRect/>
            </a:stretch>
          </p:blipFill>
          <p:spPr>
            <a:xfrm>
              <a:off x="8741669" y="1320972"/>
              <a:ext cx="711200" cy="711200"/>
            </a:xfrm>
            <a:prstGeom prst="rect">
              <a:avLst/>
            </a:prstGeom>
          </p:spPr>
        </p:pic>
      </p:grpSp>
      <p:grpSp>
        <p:nvGrpSpPr>
          <p:cNvPr id="14" name="図形グループ 13"/>
          <p:cNvGrpSpPr/>
          <p:nvPr/>
        </p:nvGrpSpPr>
        <p:grpSpPr>
          <a:xfrm>
            <a:off x="2893179" y="5324687"/>
            <a:ext cx="1178458" cy="751977"/>
            <a:chOff x="2440272" y="3868496"/>
            <a:chExt cx="1619180" cy="1033202"/>
          </a:xfrm>
        </p:grpSpPr>
        <p:sp>
          <p:nvSpPr>
            <p:cNvPr id="62" name="TextBox 8">
              <a:extLst>
                <a:ext uri="{FF2B5EF4-FFF2-40B4-BE49-F238E27FC236}">
                  <a16:creationId xmlns:a16="http://schemas.microsoft.com/office/drawing/2014/main" xmlns="" id="{D7ECF936-B8F2-B944-B1E5-0DC7D3F9AAB9}"/>
                </a:ext>
              </a:extLst>
            </p:cNvPr>
            <p:cNvSpPr txBox="1"/>
            <p:nvPr/>
          </p:nvSpPr>
          <p:spPr>
            <a:xfrm>
              <a:off x="2440272" y="4542251"/>
              <a:ext cx="1619180" cy="359447"/>
            </a:xfrm>
            <a:prstGeom prst="rect">
              <a:avLst/>
            </a:prstGeom>
            <a:noFill/>
          </p:spPr>
          <p:txBody>
            <a:bodyPr wrap="square" rtlCol="0">
              <a:spAutoFit/>
            </a:bodyPr>
            <a:lstStyle/>
            <a:p>
              <a:pPr algn="ctr"/>
              <a:r>
                <a:rPr lang="en-US" sz="1100" dirty="0"/>
                <a:t>AWS </a:t>
              </a:r>
              <a:r>
                <a:rPr lang="en-US" sz="1100" dirty="0" smtClean="0"/>
                <a:t>IAM</a:t>
              </a:r>
              <a:endParaRPr lang="en-US" sz="1100" dirty="0"/>
            </a:p>
          </p:txBody>
        </p:sp>
        <p:pic>
          <p:nvPicPr>
            <p:cNvPr id="63" name="Graphic 36">
              <a:extLst>
                <a:ext uri="{FF2B5EF4-FFF2-40B4-BE49-F238E27FC236}">
                  <a16:creationId xmlns:a16="http://schemas.microsoft.com/office/drawing/2014/main" xmlns="" id="{0B16542F-4C0D-DE45-99C9-05EC9CD8FE3D}"/>
                </a:ext>
              </a:extLst>
            </p:cNvPr>
            <p:cNvPicPr>
              <a:picLocks noChangeAspect="1"/>
            </p:cNvPicPr>
            <p:nvPr/>
          </p:nvPicPr>
          <p:blipFill>
            <a:blip r:embed="rId26">
              <a:extLst>
                <a:ext uri="{96DAC541-7B7A-43D3-8B79-37D633B846F1}">
                  <asvg:svgBlip xmlns:asvg="http://schemas.microsoft.com/office/drawing/2016/SVG/main" xmlns="" r:embed="rId13"/>
                </a:ext>
              </a:extLst>
            </a:blip>
            <a:stretch>
              <a:fillRect/>
            </a:stretch>
          </p:blipFill>
          <p:spPr>
            <a:xfrm>
              <a:off x="2868201" y="3868496"/>
              <a:ext cx="711200" cy="711200"/>
            </a:xfrm>
            <a:prstGeom prst="rect">
              <a:avLst/>
            </a:prstGeom>
          </p:spPr>
        </p:pic>
      </p:grpSp>
      <p:grpSp>
        <p:nvGrpSpPr>
          <p:cNvPr id="84" name="図形グループ 83"/>
          <p:cNvGrpSpPr/>
          <p:nvPr/>
        </p:nvGrpSpPr>
        <p:grpSpPr>
          <a:xfrm>
            <a:off x="2965925" y="2145956"/>
            <a:ext cx="1040252" cy="751658"/>
            <a:chOff x="5077841" y="3959380"/>
            <a:chExt cx="1429288" cy="1032764"/>
          </a:xfrm>
        </p:grpSpPr>
        <p:sp>
          <p:nvSpPr>
            <p:cNvPr id="88" name="TextBox 8">
              <a:extLst>
                <a:ext uri="{FF2B5EF4-FFF2-40B4-BE49-F238E27FC236}">
                  <a16:creationId xmlns:a16="http://schemas.microsoft.com/office/drawing/2014/main" xmlns="" id="{D7ECF936-B8F2-B944-B1E5-0DC7D3F9AAB9}"/>
                </a:ext>
              </a:extLst>
            </p:cNvPr>
            <p:cNvSpPr txBox="1"/>
            <p:nvPr/>
          </p:nvSpPr>
          <p:spPr>
            <a:xfrm>
              <a:off x="5077841" y="4632697"/>
              <a:ext cx="1429288" cy="359447"/>
            </a:xfrm>
            <a:prstGeom prst="rect">
              <a:avLst/>
            </a:prstGeom>
            <a:noFill/>
          </p:spPr>
          <p:txBody>
            <a:bodyPr wrap="square" rtlCol="0">
              <a:spAutoFit/>
            </a:bodyPr>
            <a:lstStyle/>
            <a:p>
              <a:pPr algn="ctr"/>
              <a:r>
                <a:rPr lang="en-US" sz="1100" dirty="0"/>
                <a:t>AWS WAF</a:t>
              </a:r>
            </a:p>
          </p:txBody>
        </p:sp>
        <p:pic>
          <p:nvPicPr>
            <p:cNvPr id="89" name="Graphic 26">
              <a:extLst>
                <a:ext uri="{FF2B5EF4-FFF2-40B4-BE49-F238E27FC236}">
                  <a16:creationId xmlns:a16="http://schemas.microsoft.com/office/drawing/2014/main" xmlns="" id="{6474A222-3CF8-3F41-AB6E-29E3FCA4874B}"/>
                </a:ext>
              </a:extLst>
            </p:cNvPr>
            <p:cNvPicPr>
              <a:picLocks noChangeAspect="1"/>
            </p:cNvPicPr>
            <p:nvPr/>
          </p:nvPicPr>
          <p:blipFill>
            <a:blip r:embed="rId27">
              <a:extLst>
                <a:ext uri="{96DAC541-7B7A-43D3-8B79-37D633B846F1}">
                  <asvg:svgBlip xmlns:asvg="http://schemas.microsoft.com/office/drawing/2016/SVG/main" xmlns="" r:embed="rId9"/>
                </a:ext>
              </a:extLst>
            </a:blip>
            <a:stretch>
              <a:fillRect/>
            </a:stretch>
          </p:blipFill>
          <p:spPr>
            <a:xfrm>
              <a:off x="5436884" y="3959380"/>
              <a:ext cx="711200" cy="711200"/>
            </a:xfrm>
            <a:prstGeom prst="rect">
              <a:avLst/>
            </a:prstGeom>
          </p:spPr>
        </p:pic>
      </p:grpSp>
      <p:grpSp>
        <p:nvGrpSpPr>
          <p:cNvPr id="5" name="図形グループ 4"/>
          <p:cNvGrpSpPr/>
          <p:nvPr/>
        </p:nvGrpSpPr>
        <p:grpSpPr>
          <a:xfrm>
            <a:off x="8696819" y="2131241"/>
            <a:ext cx="1022870" cy="945986"/>
            <a:chOff x="6186558" y="1444175"/>
            <a:chExt cx="1405404" cy="1299766"/>
          </a:xfrm>
        </p:grpSpPr>
        <p:sp>
          <p:nvSpPr>
            <p:cNvPr id="54" name="TextBox 34">
              <a:extLst>
                <a:ext uri="{FF2B5EF4-FFF2-40B4-BE49-F238E27FC236}">
                  <a16:creationId xmlns:a16="http://schemas.microsoft.com/office/drawing/2014/main" xmlns="" id="{15E56E6E-0E7C-E14A-90F3-EFD2E907FD70}"/>
                </a:ext>
              </a:extLst>
            </p:cNvPr>
            <p:cNvSpPr txBox="1"/>
            <p:nvPr/>
          </p:nvSpPr>
          <p:spPr>
            <a:xfrm>
              <a:off x="6186558" y="2151911"/>
              <a:ext cx="1405404" cy="592030"/>
            </a:xfrm>
            <a:prstGeom prst="rect">
              <a:avLst/>
            </a:prstGeom>
            <a:noFill/>
          </p:spPr>
          <p:txBody>
            <a:bodyPr wrap="square" rtlCol="0">
              <a:spAutoFit/>
            </a:bodyPr>
            <a:lstStyle/>
            <a:p>
              <a:pPr algn="ctr"/>
              <a:r>
                <a:rPr lang="en-US" sz="1100" dirty="0" smtClean="0"/>
                <a:t>AWS Lambda</a:t>
              </a:r>
              <a:endParaRPr lang="en-US" sz="1100" dirty="0"/>
            </a:p>
          </p:txBody>
        </p:sp>
        <p:pic>
          <p:nvPicPr>
            <p:cNvPr id="55" name="Graphic 44">
              <a:extLst>
                <a:ext uri="{FF2B5EF4-FFF2-40B4-BE49-F238E27FC236}">
                  <a16:creationId xmlns:a16="http://schemas.microsoft.com/office/drawing/2014/main" xmlns="" id="{E2DAEC15-20F6-3647-8A23-EC2BA0B080D7}"/>
                </a:ext>
              </a:extLst>
            </p:cNvPr>
            <p:cNvPicPr>
              <a:picLocks noChangeAspect="1"/>
            </p:cNvPicPr>
            <p:nvPr/>
          </p:nvPicPr>
          <p:blipFill>
            <a:blip r:embed="rId28">
              <a:extLst>
                <a:ext uri="{96DAC541-7B7A-43D3-8B79-37D633B846F1}">
                  <asvg:svgBlip xmlns:asvg="http://schemas.microsoft.com/office/drawing/2016/SVG/main" xmlns="" r:embed="rId11"/>
                </a:ext>
              </a:extLst>
            </a:blip>
            <a:stretch>
              <a:fillRect/>
            </a:stretch>
          </p:blipFill>
          <p:spPr>
            <a:xfrm>
              <a:off x="6533660" y="1444175"/>
              <a:ext cx="711200" cy="711200"/>
            </a:xfrm>
            <a:prstGeom prst="rect">
              <a:avLst/>
            </a:prstGeom>
          </p:spPr>
        </p:pic>
      </p:grpSp>
      <p:grpSp>
        <p:nvGrpSpPr>
          <p:cNvPr id="18" name="図形グループ 17"/>
          <p:cNvGrpSpPr/>
          <p:nvPr/>
        </p:nvGrpSpPr>
        <p:grpSpPr>
          <a:xfrm>
            <a:off x="8133072" y="5057305"/>
            <a:ext cx="1057570" cy="935384"/>
            <a:chOff x="3475470" y="5078509"/>
            <a:chExt cx="1453081" cy="1285199"/>
          </a:xfrm>
        </p:grpSpPr>
        <p:sp>
          <p:nvSpPr>
            <p:cNvPr id="101" name="TextBox 10">
              <a:extLst>
                <a:ext uri="{FF2B5EF4-FFF2-40B4-BE49-F238E27FC236}">
                  <a16:creationId xmlns="" xmlns:a16="http://schemas.microsoft.com/office/drawing/2014/main" id="{99E9A16C-C445-9643-9734-20DB6E5D3E42}"/>
                </a:ext>
              </a:extLst>
            </p:cNvPr>
            <p:cNvSpPr txBox="1"/>
            <p:nvPr/>
          </p:nvSpPr>
          <p:spPr>
            <a:xfrm>
              <a:off x="3475470" y="5771678"/>
              <a:ext cx="1453081" cy="592030"/>
            </a:xfrm>
            <a:prstGeom prst="rect">
              <a:avLst/>
            </a:prstGeom>
            <a:noFill/>
          </p:spPr>
          <p:txBody>
            <a:bodyPr wrap="square" rtlCol="0">
              <a:spAutoFit/>
            </a:bodyPr>
            <a:lstStyle/>
            <a:p>
              <a:pPr algn="ctr"/>
              <a:r>
                <a:rPr lang="en-US" sz="1100" dirty="0" smtClean="0"/>
                <a:t>Amazon</a:t>
              </a:r>
              <a:br>
                <a:rPr lang="en-US" sz="1100" dirty="0" smtClean="0"/>
              </a:br>
              <a:r>
                <a:rPr lang="en-US" sz="1100" dirty="0" smtClean="0"/>
                <a:t>Cognito</a:t>
              </a:r>
              <a:endParaRPr lang="en-US" sz="1100" dirty="0"/>
            </a:p>
          </p:txBody>
        </p:sp>
        <p:pic>
          <p:nvPicPr>
            <p:cNvPr id="107" name="Graphic 23">
              <a:extLst>
                <a:ext uri="{FF2B5EF4-FFF2-40B4-BE49-F238E27FC236}">
                  <a16:creationId xmlns="" xmlns:a16="http://schemas.microsoft.com/office/drawing/2014/main" id="{E9A0F7B5-2F3A-6242-BCA5-7273277F9F0C}"/>
                </a:ext>
              </a:extLst>
            </p:cNvPr>
            <p:cNvPicPr>
              <a:picLocks noChangeAspect="1"/>
            </p:cNvPicPr>
            <p:nvPr/>
          </p:nvPicPr>
          <p:blipFill>
            <a:blip r:embed="rId29">
              <a:extLst>
                <a:ext uri="{96DAC541-7B7A-43D3-8B79-37D633B846F1}">
                  <asvg:svgBlip xmlns="" xmlns:asvg="http://schemas.microsoft.com/office/drawing/2016/SVG/main" r:embed="rId55"/>
                </a:ext>
              </a:extLst>
            </a:blip>
            <a:stretch>
              <a:fillRect/>
            </a:stretch>
          </p:blipFill>
          <p:spPr>
            <a:xfrm>
              <a:off x="3846410" y="5078509"/>
              <a:ext cx="711200" cy="711200"/>
            </a:xfrm>
            <a:prstGeom prst="rect">
              <a:avLst/>
            </a:prstGeom>
          </p:spPr>
        </p:pic>
      </p:grpSp>
      <p:cxnSp>
        <p:nvCxnSpPr>
          <p:cNvPr id="131" name="直線矢印コネクタ 130"/>
          <p:cNvCxnSpPr>
            <a:stCxn id="152" idx="3"/>
            <a:endCxn id="44" idx="1"/>
          </p:cNvCxnSpPr>
          <p:nvPr/>
        </p:nvCxnSpPr>
        <p:spPr>
          <a:xfrm flipV="1">
            <a:off x="1274198" y="3380493"/>
            <a:ext cx="4521689" cy="22466"/>
          </a:xfrm>
          <a:prstGeom prst="straightConnector1">
            <a:avLst/>
          </a:prstGeom>
          <a:ln>
            <a:solidFill>
              <a:srgbClr val="13A0E7"/>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32" name="直線矢印コネクタ 131"/>
          <p:cNvCxnSpPr/>
          <p:nvPr/>
        </p:nvCxnSpPr>
        <p:spPr>
          <a:xfrm flipV="1">
            <a:off x="3744860" y="3495933"/>
            <a:ext cx="2051027" cy="607"/>
          </a:xfrm>
          <a:prstGeom prst="straightConnector1">
            <a:avLst/>
          </a:prstGeom>
          <a:ln>
            <a:solidFill>
              <a:srgbClr val="D91A29"/>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109" name="テキスト ボックス 108"/>
          <p:cNvSpPr txBox="1"/>
          <p:nvPr/>
        </p:nvSpPr>
        <p:spPr>
          <a:xfrm>
            <a:off x="469320" y="2309228"/>
            <a:ext cx="1415772" cy="276999"/>
          </a:xfrm>
          <a:prstGeom prst="rect">
            <a:avLst/>
          </a:prstGeom>
          <a:noFill/>
        </p:spPr>
        <p:txBody>
          <a:bodyPr wrap="none" rtlCol="0">
            <a:spAutoFit/>
          </a:bodyPr>
          <a:lstStyle/>
          <a:p>
            <a:r>
              <a:rPr kumimoji="1" lang="ja-JP" altLang="en-US" sz="1200" dirty="0" smtClean="0"/>
              <a:t>卒業生・父兄など</a:t>
            </a:r>
            <a:endParaRPr kumimoji="1" lang="en-US" altLang="ja-JP" sz="1200" dirty="0" smtClean="0"/>
          </a:p>
        </p:txBody>
      </p:sp>
      <p:grpSp>
        <p:nvGrpSpPr>
          <p:cNvPr id="4" name="図形グループ 3"/>
          <p:cNvGrpSpPr/>
          <p:nvPr/>
        </p:nvGrpSpPr>
        <p:grpSpPr>
          <a:xfrm>
            <a:off x="7286479" y="4777971"/>
            <a:ext cx="1101401" cy="924293"/>
            <a:chOff x="1927650" y="1158419"/>
            <a:chExt cx="1513305" cy="1269962"/>
          </a:xfrm>
        </p:grpSpPr>
        <p:pic>
          <p:nvPicPr>
            <p:cNvPr id="43" name="Graphic 8">
              <a:extLst>
                <a:ext uri="{FF2B5EF4-FFF2-40B4-BE49-F238E27FC236}">
                  <a16:creationId xmlns:a16="http://schemas.microsoft.com/office/drawing/2014/main" xmlns="" id="{0CFADCF2-BD45-E64B-885E-54763259CE56}"/>
                </a:ext>
              </a:extLst>
            </p:cNvPr>
            <p:cNvPicPr>
              <a:picLocks noChangeAspect="1"/>
            </p:cNvPicPr>
            <p:nvPr/>
          </p:nvPicPr>
          <p:blipFill>
            <a:blip r:embed="rId56">
              <a:extLst>
                <a:ext uri="{96DAC541-7B7A-43D3-8B79-37D633B846F1}">
                  <asvg:svgBlip xmlns:asvg="http://schemas.microsoft.com/office/drawing/2016/SVG/main" xmlns="" r:embed="rId49"/>
                </a:ext>
              </a:extLst>
            </a:blip>
            <a:stretch>
              <a:fillRect/>
            </a:stretch>
          </p:blipFill>
          <p:spPr>
            <a:xfrm>
              <a:off x="2328702" y="1158419"/>
              <a:ext cx="711200" cy="711200"/>
            </a:xfrm>
            <a:prstGeom prst="rect">
              <a:avLst/>
            </a:prstGeom>
          </p:spPr>
        </p:pic>
        <p:sp>
          <p:nvSpPr>
            <p:cNvPr id="42" name="TextBox 14">
              <a:extLst>
                <a:ext uri="{FF2B5EF4-FFF2-40B4-BE49-F238E27FC236}">
                  <a16:creationId xmlns:a16="http://schemas.microsoft.com/office/drawing/2014/main" xmlns="" id="{E3C0960A-3D31-6D47-8EAA-93DE09090CDD}"/>
                </a:ext>
              </a:extLst>
            </p:cNvPr>
            <p:cNvSpPr txBox="1"/>
            <p:nvPr/>
          </p:nvSpPr>
          <p:spPr>
            <a:xfrm>
              <a:off x="1927650" y="1836350"/>
              <a:ext cx="1513305" cy="592031"/>
            </a:xfrm>
            <a:prstGeom prst="rect">
              <a:avLst/>
            </a:prstGeom>
            <a:noFill/>
          </p:spPr>
          <p:txBody>
            <a:bodyPr wrap="square" rtlCol="0">
              <a:spAutoFit/>
            </a:bodyPr>
            <a:lstStyle/>
            <a:p>
              <a:pPr algn="ctr"/>
              <a:r>
                <a:rPr lang="en-US" sz="1100" dirty="0"/>
                <a:t>Amazon </a:t>
              </a:r>
              <a:r>
                <a:rPr lang="en-US" sz="1100" dirty="0" smtClean="0"/>
                <a:t/>
              </a:r>
              <a:br>
                <a:rPr lang="en-US" sz="1100" dirty="0" smtClean="0"/>
              </a:br>
              <a:r>
                <a:rPr lang="en-US" sz="1100" dirty="0" smtClean="0"/>
                <a:t>EC2</a:t>
              </a:r>
              <a:endParaRPr lang="en-US" sz="1100" dirty="0"/>
            </a:p>
          </p:txBody>
        </p:sp>
      </p:grpSp>
      <p:grpSp>
        <p:nvGrpSpPr>
          <p:cNvPr id="142" name="グループ化 63">
            <a:extLst>
              <a:ext uri="{FF2B5EF4-FFF2-40B4-BE49-F238E27FC236}">
                <a16:creationId xmlns="" xmlns:a16="http://schemas.microsoft.com/office/drawing/2014/main" id="{C50D0074-4B8A-4583-8AA8-51C84E98BD0A}"/>
              </a:ext>
            </a:extLst>
          </p:cNvPr>
          <p:cNvGrpSpPr/>
          <p:nvPr/>
        </p:nvGrpSpPr>
        <p:grpSpPr>
          <a:xfrm>
            <a:off x="660121" y="2567919"/>
            <a:ext cx="851962" cy="1357619"/>
            <a:chOff x="19048" y="2444094"/>
            <a:chExt cx="1466851" cy="2337457"/>
          </a:xfrm>
        </p:grpSpPr>
        <p:pic>
          <p:nvPicPr>
            <p:cNvPr id="150" name="グラフィックス 20" descr="スマートフォン">
              <a:extLst>
                <a:ext uri="{FF2B5EF4-FFF2-40B4-BE49-F238E27FC236}">
                  <a16:creationId xmlns="" xmlns:a16="http://schemas.microsoft.com/office/drawing/2014/main" id="{AFB253F0-6C88-492D-9267-8D9D7459A37E}"/>
                </a:ext>
              </a:extLst>
            </p:cNvPr>
            <p:cNvPicPr>
              <a:picLocks noChangeAspect="1"/>
            </p:cNvPicPr>
            <p:nvPr/>
          </p:nvPicPr>
          <p:blipFill>
            <a:blip r:embed="rId57">
              <a:extLst>
                <a:ext uri="{28A0092B-C50C-407E-A947-70E740481C1C}">
                  <a14:useLocalDpi xmlns:a14="http://schemas.microsoft.com/office/drawing/2010/main" val="0"/>
                </a:ext>
                <a:ext uri="{96DAC541-7B7A-43D3-8B79-37D633B846F1}">
                  <asvg:svgBlip xmlns="" xmlns:asvg="http://schemas.microsoft.com/office/drawing/2016/SVG/main" r:embed="rId58"/>
                </a:ext>
              </a:extLst>
            </a:blip>
            <a:stretch>
              <a:fillRect/>
            </a:stretch>
          </p:blipFill>
          <p:spPr>
            <a:xfrm>
              <a:off x="19048" y="2933699"/>
              <a:ext cx="1466851" cy="1847852"/>
            </a:xfrm>
            <a:prstGeom prst="rect">
              <a:avLst/>
            </a:prstGeom>
          </p:spPr>
        </p:pic>
        <p:sp>
          <p:nvSpPr>
            <p:cNvPr id="151" name="テキスト ボックス 150">
              <a:extLst>
                <a:ext uri="{FF2B5EF4-FFF2-40B4-BE49-F238E27FC236}">
                  <a16:creationId xmlns="" xmlns:a16="http://schemas.microsoft.com/office/drawing/2014/main" id="{EF1189B7-E475-4775-9965-BCBF8806546B}"/>
                </a:ext>
              </a:extLst>
            </p:cNvPr>
            <p:cNvSpPr txBox="1"/>
            <p:nvPr/>
          </p:nvSpPr>
          <p:spPr>
            <a:xfrm>
              <a:off x="273470" y="2444094"/>
              <a:ext cx="1005404" cy="338555"/>
            </a:xfrm>
            <a:prstGeom prst="rect">
              <a:avLst/>
            </a:prstGeom>
            <a:noFill/>
          </p:spPr>
          <p:txBody>
            <a:bodyPr wrap="none" rtlCol="0">
              <a:spAutoFit/>
            </a:bodyPr>
            <a:lstStyle/>
            <a:p>
              <a:pPr algn="ctr"/>
              <a:r>
                <a:rPr kumimoji="1" lang="ja-JP" altLang="en-US" sz="800" dirty="0"/>
                <a:t>卒</a:t>
              </a:r>
              <a:r>
                <a:rPr kumimoji="1" lang="en-US" altLang="ja-JP" sz="800" dirty="0"/>
                <a:t>Aru</a:t>
              </a:r>
            </a:p>
            <a:p>
              <a:pPr algn="ctr"/>
              <a:r>
                <a:rPr kumimoji="1" lang="ja-JP" altLang="en-US" sz="800" dirty="0"/>
                <a:t>アプリケーション</a:t>
              </a:r>
              <a:endParaRPr kumimoji="1" lang="en-US" altLang="ja-JP" sz="800" dirty="0"/>
            </a:p>
          </p:txBody>
        </p:sp>
        <p:pic>
          <p:nvPicPr>
            <p:cNvPr id="152" name="図 151" descr="コンピュータ が含まれている画像&#10;&#10;自動的に生成された説明">
              <a:extLst>
                <a:ext uri="{FF2B5EF4-FFF2-40B4-BE49-F238E27FC236}">
                  <a16:creationId xmlns="" xmlns:a16="http://schemas.microsoft.com/office/drawing/2014/main" id="{E4F7C7F1-1C57-40DA-A5CE-E988EBB5BC5C}"/>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437557" y="3243261"/>
              <a:ext cx="638768" cy="1277099"/>
            </a:xfrm>
            <a:prstGeom prst="rect">
              <a:avLst/>
            </a:prstGeom>
          </p:spPr>
        </p:pic>
      </p:grpSp>
      <p:grpSp>
        <p:nvGrpSpPr>
          <p:cNvPr id="153" name="図形グループ 152"/>
          <p:cNvGrpSpPr/>
          <p:nvPr/>
        </p:nvGrpSpPr>
        <p:grpSpPr>
          <a:xfrm>
            <a:off x="556009" y="4888266"/>
            <a:ext cx="1072750" cy="879746"/>
            <a:chOff x="612791" y="4460938"/>
            <a:chExt cx="1072750" cy="879746"/>
          </a:xfrm>
        </p:grpSpPr>
        <p:pic>
          <p:nvPicPr>
            <p:cNvPr id="154" name="Graphic 39">
              <a:extLst>
                <a:ext uri="{FF2B5EF4-FFF2-40B4-BE49-F238E27FC236}">
                  <a16:creationId xmlns:a16="http://schemas.microsoft.com/office/drawing/2014/main" xmlns="" id="{6FA71975-EA2D-784E-8A28-738A17320E91}"/>
                </a:ext>
              </a:extLst>
            </p:cNvPr>
            <p:cNvPicPr>
              <a:picLocks noChangeAspect="1"/>
            </p:cNvPicPr>
            <p:nvPr/>
          </p:nvPicPr>
          <p:blipFill>
            <a:blip r:embed="rId60">
              <a:extLst>
                <a:ext uri="{96DAC541-7B7A-43D3-8B79-37D633B846F1}">
                  <asvg:svgBlip xmlns:asvg="http://schemas.microsoft.com/office/drawing/2016/SVG/main" xmlns="" r:embed="rId61"/>
                </a:ext>
              </a:extLst>
            </a:blip>
            <a:stretch>
              <a:fillRect/>
            </a:stretch>
          </p:blipFill>
          <p:spPr>
            <a:xfrm>
              <a:off x="914216" y="4460938"/>
              <a:ext cx="469900" cy="469900"/>
            </a:xfrm>
            <a:prstGeom prst="rect">
              <a:avLst/>
            </a:prstGeom>
          </p:spPr>
        </p:pic>
        <p:sp>
          <p:nvSpPr>
            <p:cNvPr id="155" name="TextBox 90">
              <a:extLst>
                <a:ext uri="{FF2B5EF4-FFF2-40B4-BE49-F238E27FC236}">
                  <a16:creationId xmlns:a16="http://schemas.microsoft.com/office/drawing/2014/main" xmlns="" id="{37743B23-AAC5-CC49-9C18-C68DBC507174}"/>
                </a:ext>
              </a:extLst>
            </p:cNvPr>
            <p:cNvSpPr txBox="1"/>
            <p:nvPr/>
          </p:nvSpPr>
          <p:spPr>
            <a:xfrm>
              <a:off x="612791" y="5032907"/>
              <a:ext cx="1072750" cy="307777"/>
            </a:xfrm>
            <a:prstGeom prst="rect">
              <a:avLst/>
            </a:prstGeom>
            <a:noFill/>
          </p:spPr>
          <p:txBody>
            <a:bodyPr wrap="square" rtlCol="0">
              <a:spAutoFit/>
            </a:bodyPr>
            <a:lstStyle/>
            <a:p>
              <a:pPr algn="ctr"/>
              <a:r>
                <a:rPr lang="ja-JP" altLang="en-US" sz="1400" dirty="0" smtClean="0">
                  <a:solidFill>
                    <a:srgbClr val="232F3E"/>
                  </a:solidFill>
                </a:rPr>
                <a:t>担当者</a:t>
              </a:r>
              <a:endParaRPr lang="en-US" sz="1400" dirty="0">
                <a:solidFill>
                  <a:srgbClr val="232F3E"/>
                </a:solidFill>
              </a:endParaRPr>
            </a:p>
          </p:txBody>
        </p:sp>
      </p:grpSp>
      <p:sp>
        <p:nvSpPr>
          <p:cNvPr id="158" name="四角形: 角を丸くする 12">
            <a:extLst>
              <a:ext uri="{FF2B5EF4-FFF2-40B4-BE49-F238E27FC236}">
                <a16:creationId xmlns="" xmlns:a16="http://schemas.microsoft.com/office/drawing/2014/main" id="{AB91E3C5-0D38-44B5-8026-CB88520E356C}"/>
              </a:ext>
            </a:extLst>
          </p:cNvPr>
          <p:cNvSpPr/>
          <p:nvPr/>
        </p:nvSpPr>
        <p:spPr>
          <a:xfrm>
            <a:off x="7361663" y="1815134"/>
            <a:ext cx="2195555" cy="214441"/>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サーバー</a:t>
            </a:r>
            <a:r>
              <a:rPr lang="en-US" altLang="ja-JP" sz="900" dirty="0"/>
              <a:t> </a:t>
            </a:r>
            <a:r>
              <a:rPr kumimoji="1" lang="ja-JP" altLang="en-US" sz="900" dirty="0"/>
              <a:t>プログラム</a:t>
            </a:r>
            <a:endParaRPr kumimoji="1" lang="en-US" altLang="ja-JP" sz="900" dirty="0"/>
          </a:p>
        </p:txBody>
      </p:sp>
      <p:sp>
        <p:nvSpPr>
          <p:cNvPr id="159" name="四角形: 角を丸くする 12">
            <a:extLst>
              <a:ext uri="{FF2B5EF4-FFF2-40B4-BE49-F238E27FC236}">
                <a16:creationId xmlns="" xmlns:a16="http://schemas.microsoft.com/office/drawing/2014/main" id="{AB91E3C5-0D38-44B5-8026-CB88520E356C}"/>
              </a:ext>
            </a:extLst>
          </p:cNvPr>
          <p:cNvSpPr/>
          <p:nvPr/>
        </p:nvSpPr>
        <p:spPr>
          <a:xfrm>
            <a:off x="10260343" y="1810406"/>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t>データベース</a:t>
            </a:r>
            <a:endParaRPr kumimoji="1" lang="en-US" altLang="ja-JP" sz="900" dirty="0"/>
          </a:p>
        </p:txBody>
      </p:sp>
      <p:sp>
        <p:nvSpPr>
          <p:cNvPr id="161" name="四角形: 角を丸くする 12">
            <a:extLst>
              <a:ext uri="{FF2B5EF4-FFF2-40B4-BE49-F238E27FC236}">
                <a16:creationId xmlns="" xmlns:a16="http://schemas.microsoft.com/office/drawing/2014/main" id="{AB91E3C5-0D38-44B5-8026-CB88520E356C}"/>
              </a:ext>
            </a:extLst>
          </p:cNvPr>
          <p:cNvSpPr/>
          <p:nvPr/>
        </p:nvSpPr>
        <p:spPr>
          <a:xfrm>
            <a:off x="4027655" y="2800824"/>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ja-JP" sz="900" dirty="0" smtClean="0"/>
              <a:t>C</a:t>
            </a:r>
            <a:r>
              <a:rPr kumimoji="1" lang="en-US" altLang="ja-JP" sz="900" dirty="0" smtClean="0"/>
              <a:t>DN *</a:t>
            </a:r>
          </a:p>
        </p:txBody>
      </p:sp>
      <p:sp>
        <p:nvSpPr>
          <p:cNvPr id="162" name="四角形: 角を丸くする 12">
            <a:extLst>
              <a:ext uri="{FF2B5EF4-FFF2-40B4-BE49-F238E27FC236}">
                <a16:creationId xmlns="" xmlns:a16="http://schemas.microsoft.com/office/drawing/2014/main" id="{AB91E3C5-0D38-44B5-8026-CB88520E356C}"/>
              </a:ext>
            </a:extLst>
          </p:cNvPr>
          <p:cNvSpPr/>
          <p:nvPr/>
        </p:nvSpPr>
        <p:spPr>
          <a:xfrm>
            <a:off x="5463078" y="2809190"/>
            <a:ext cx="1291410" cy="219169"/>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t>ストレージ</a:t>
            </a:r>
            <a:endParaRPr kumimoji="1" lang="en-US" altLang="ja-JP" sz="900" dirty="0"/>
          </a:p>
        </p:txBody>
      </p:sp>
      <p:sp>
        <p:nvSpPr>
          <p:cNvPr id="171" name="テキスト ボックス 170">
            <a:extLst>
              <a:ext uri="{FF2B5EF4-FFF2-40B4-BE49-F238E27FC236}">
                <a16:creationId xmlns="" xmlns:a16="http://schemas.microsoft.com/office/drawing/2014/main" id="{53B5F1C2-D2DD-4558-A5C0-0B0B29144BF5}"/>
              </a:ext>
            </a:extLst>
          </p:cNvPr>
          <p:cNvSpPr txBox="1"/>
          <p:nvPr/>
        </p:nvSpPr>
        <p:spPr>
          <a:xfrm>
            <a:off x="196883" y="6323035"/>
            <a:ext cx="5668369" cy="215444"/>
          </a:xfrm>
          <a:prstGeom prst="rect">
            <a:avLst/>
          </a:prstGeom>
          <a:noFill/>
        </p:spPr>
        <p:txBody>
          <a:bodyPr wrap="square" rtlCol="0">
            <a:spAutoFit/>
          </a:bodyPr>
          <a:lstStyle/>
          <a:p>
            <a:r>
              <a:rPr kumimoji="1" lang="en-US" altLang="ja-JP" sz="800" dirty="0">
                <a:solidFill>
                  <a:srgbClr val="00A0E7"/>
                </a:solidFill>
              </a:rPr>
              <a:t>※ CDN</a:t>
            </a:r>
            <a:r>
              <a:rPr kumimoji="1" lang="ja-JP" altLang="en-US" sz="800" dirty="0">
                <a:solidFill>
                  <a:srgbClr val="00A0E7"/>
                </a:solidFill>
              </a:rPr>
              <a:t>：</a:t>
            </a:r>
            <a:r>
              <a:rPr kumimoji="1" lang="en-US" altLang="ja-JP" sz="800" dirty="0">
                <a:solidFill>
                  <a:srgbClr val="00A0E7"/>
                </a:solidFill>
              </a:rPr>
              <a:t>Contents Delivery </a:t>
            </a:r>
            <a:r>
              <a:rPr kumimoji="1" lang="en-US" altLang="ja-JP" sz="800" dirty="0" smtClean="0">
                <a:solidFill>
                  <a:srgbClr val="00A0E7"/>
                </a:solidFill>
              </a:rPr>
              <a:t>Network</a:t>
            </a:r>
            <a:r>
              <a:rPr kumimoji="1" lang="ja-JP" altLang="en-US" sz="800" dirty="0" smtClean="0">
                <a:solidFill>
                  <a:srgbClr val="00A0E7"/>
                </a:solidFill>
              </a:rPr>
              <a:t>。動画</a:t>
            </a:r>
            <a:r>
              <a:rPr kumimoji="1" lang="ja-JP" altLang="en-US" sz="800" dirty="0">
                <a:solidFill>
                  <a:srgbClr val="00A0E7"/>
                </a:solidFill>
              </a:rPr>
              <a:t>や画像をキャッシュとして保存するサービス（パフォーマンス対策）</a:t>
            </a:r>
          </a:p>
        </p:txBody>
      </p:sp>
      <p:grpSp>
        <p:nvGrpSpPr>
          <p:cNvPr id="177" name="図形グループ 176"/>
          <p:cNvGrpSpPr/>
          <p:nvPr/>
        </p:nvGrpSpPr>
        <p:grpSpPr>
          <a:xfrm>
            <a:off x="1352857" y="3472123"/>
            <a:ext cx="1153635" cy="691247"/>
            <a:chOff x="1352857" y="3492968"/>
            <a:chExt cx="1153635" cy="691247"/>
          </a:xfrm>
        </p:grpSpPr>
        <p:sp>
          <p:nvSpPr>
            <p:cNvPr id="176" name="正方形/長方形 175"/>
            <p:cNvSpPr/>
            <p:nvPr/>
          </p:nvSpPr>
          <p:spPr>
            <a:xfrm>
              <a:off x="1793615" y="3522295"/>
              <a:ext cx="353486" cy="34044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40" name="Graphic 23">
              <a:extLst>
                <a:ext uri="{FF2B5EF4-FFF2-40B4-BE49-F238E27FC236}">
                  <a16:creationId xmlns:a16="http://schemas.microsoft.com/office/drawing/2014/main" xmlns="" id="{5F43C684-E7CD-7B41-ACA7-B11152EF7F46}"/>
                </a:ext>
              </a:extLst>
            </p:cNvPr>
            <p:cNvPicPr>
              <a:picLocks noChangeAspect="1"/>
            </p:cNvPicPr>
            <p:nvPr/>
          </p:nvPicPr>
          <p:blipFill>
            <a:blip r:embed="rId62">
              <a:extLst>
                <a:ext uri="{96DAC541-7B7A-43D3-8B79-37D633B846F1}">
                  <asvg:svgBlip xmlns:asvg="http://schemas.microsoft.com/office/drawing/2016/SVG/main" xmlns="" r:embed="rId17"/>
                </a:ext>
              </a:extLst>
            </a:blip>
            <a:stretch>
              <a:fillRect/>
            </a:stretch>
          </p:blipFill>
          <p:spPr>
            <a:xfrm>
              <a:off x="1773236" y="3492968"/>
              <a:ext cx="392247" cy="392247"/>
            </a:xfrm>
            <a:prstGeom prst="rect">
              <a:avLst/>
            </a:prstGeom>
          </p:spPr>
        </p:pic>
        <p:sp>
          <p:nvSpPr>
            <p:cNvPr id="41" name="TextBox 72">
              <a:extLst>
                <a:ext uri="{FF2B5EF4-FFF2-40B4-BE49-F238E27FC236}">
                  <a16:creationId xmlns:a16="http://schemas.microsoft.com/office/drawing/2014/main" xmlns="" id="{2E08DBCE-1ACF-424F-814D-23C461589D8E}"/>
                </a:ext>
              </a:extLst>
            </p:cNvPr>
            <p:cNvSpPr txBox="1"/>
            <p:nvPr/>
          </p:nvSpPr>
          <p:spPr>
            <a:xfrm>
              <a:off x="1352857" y="3876438"/>
              <a:ext cx="1153635" cy="307777"/>
            </a:xfrm>
            <a:prstGeom prst="rect">
              <a:avLst/>
            </a:prstGeom>
            <a:noFill/>
          </p:spPr>
          <p:txBody>
            <a:bodyPr wrap="square" rtlCol="0">
              <a:spAutoFit/>
            </a:bodyPr>
            <a:lstStyle/>
            <a:p>
              <a:pPr algn="ctr"/>
              <a:r>
                <a:rPr lang="en-US" sz="1400" dirty="0">
                  <a:solidFill>
                    <a:srgbClr val="232F3E"/>
                  </a:solidFill>
                </a:rPr>
                <a:t>Multimedia</a:t>
              </a:r>
            </a:p>
          </p:txBody>
        </p:sp>
      </p:grpSp>
      <p:grpSp>
        <p:nvGrpSpPr>
          <p:cNvPr id="137" name="図形グループ 136"/>
          <p:cNvGrpSpPr/>
          <p:nvPr/>
        </p:nvGrpSpPr>
        <p:grpSpPr>
          <a:xfrm>
            <a:off x="3964891" y="3121683"/>
            <a:ext cx="1311218" cy="943058"/>
            <a:chOff x="3671253" y="3725084"/>
            <a:chExt cx="1801590" cy="1295746"/>
          </a:xfrm>
        </p:grpSpPr>
        <p:sp>
          <p:nvSpPr>
            <p:cNvPr id="46" name="TextBox 8">
              <a:extLst>
                <a:ext uri="{FF2B5EF4-FFF2-40B4-BE49-F238E27FC236}">
                  <a16:creationId xmlns:a16="http://schemas.microsoft.com/office/drawing/2014/main" xmlns="" id="{EE5AD722-65A2-3441-BC67-C1ED5707E6E2}"/>
                </a:ext>
              </a:extLst>
            </p:cNvPr>
            <p:cNvSpPr txBox="1"/>
            <p:nvPr/>
          </p:nvSpPr>
          <p:spPr>
            <a:xfrm>
              <a:off x="3671253" y="4428798"/>
              <a:ext cx="1801590" cy="592032"/>
            </a:xfrm>
            <a:prstGeom prst="rect">
              <a:avLst/>
            </a:prstGeom>
            <a:noFill/>
          </p:spPr>
          <p:txBody>
            <a:bodyPr wrap="square" rtlCol="0">
              <a:spAutoFit/>
            </a:bodyPr>
            <a:lstStyle/>
            <a:p>
              <a:pPr algn="ctr"/>
              <a:r>
                <a:rPr lang="en-US" sz="1100" dirty="0"/>
                <a:t>Amazon </a:t>
              </a:r>
              <a:r>
                <a:rPr lang="en-US" sz="1100" dirty="0" smtClean="0"/>
                <a:t/>
              </a:r>
              <a:br>
                <a:rPr lang="en-US" sz="1100" dirty="0" smtClean="0"/>
              </a:br>
              <a:r>
                <a:rPr lang="en-US" sz="1100" dirty="0" smtClean="0"/>
                <a:t>CloudFront</a:t>
              </a:r>
              <a:endParaRPr lang="en-US" sz="1100" dirty="0"/>
            </a:p>
          </p:txBody>
        </p:sp>
        <p:pic>
          <p:nvPicPr>
            <p:cNvPr id="47" name="Graphic 33">
              <a:extLst>
                <a:ext uri="{FF2B5EF4-FFF2-40B4-BE49-F238E27FC236}">
                  <a16:creationId xmlns:a16="http://schemas.microsoft.com/office/drawing/2014/main" xmlns="" id="{239FDEEB-7049-3C46-AD29-71A07202049A}"/>
                </a:ext>
              </a:extLst>
            </p:cNvPr>
            <p:cNvPicPr>
              <a:picLocks noChangeAspect="1"/>
            </p:cNvPicPr>
            <p:nvPr/>
          </p:nvPicPr>
          <p:blipFill>
            <a:blip r:embed="rId63">
              <a:extLst>
                <a:ext uri="{96DAC541-7B7A-43D3-8B79-37D633B846F1}">
                  <asvg:svgBlip xmlns:asvg="http://schemas.microsoft.com/office/drawing/2016/SVG/main" xmlns="" r:embed="rId16"/>
                </a:ext>
              </a:extLst>
            </a:blip>
            <a:stretch>
              <a:fillRect/>
            </a:stretch>
          </p:blipFill>
          <p:spPr>
            <a:xfrm>
              <a:off x="4216447" y="3725084"/>
              <a:ext cx="711200" cy="711200"/>
            </a:xfrm>
            <a:prstGeom prst="rect">
              <a:avLst/>
            </a:prstGeom>
          </p:spPr>
        </p:pic>
      </p:grpSp>
      <p:sp>
        <p:nvSpPr>
          <p:cNvPr id="200" name="アーチ 199"/>
          <p:cNvSpPr/>
          <p:nvPr/>
        </p:nvSpPr>
        <p:spPr>
          <a:xfrm rot="16200000">
            <a:off x="3482496" y="4473431"/>
            <a:ext cx="445129" cy="445129"/>
          </a:xfrm>
          <a:prstGeom prst="blockArc">
            <a:avLst>
              <a:gd name="adj1" fmla="val 10800000"/>
              <a:gd name="adj2" fmla="val 16097747"/>
              <a:gd name="adj3" fmla="val 0"/>
            </a:avLst>
          </a:prstGeom>
          <a:ln w="12700" cmpd="sng">
            <a:solidFill>
              <a:srgbClr val="D419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204" name="アーチ 203"/>
          <p:cNvSpPr/>
          <p:nvPr/>
        </p:nvSpPr>
        <p:spPr>
          <a:xfrm rot="10800000">
            <a:off x="10628600" y="4481796"/>
            <a:ext cx="445129" cy="445129"/>
          </a:xfrm>
          <a:prstGeom prst="blockArc">
            <a:avLst>
              <a:gd name="adj1" fmla="val 10800000"/>
              <a:gd name="adj2" fmla="val 16097747"/>
              <a:gd name="adj3" fmla="val 0"/>
            </a:avLst>
          </a:prstGeom>
          <a:ln w="12700" cmpd="sng">
            <a:solidFill>
              <a:srgbClr val="D4192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217" name="図形グループ 216"/>
          <p:cNvGrpSpPr/>
          <p:nvPr/>
        </p:nvGrpSpPr>
        <p:grpSpPr>
          <a:xfrm>
            <a:off x="3903116" y="4059150"/>
            <a:ext cx="3002791" cy="785047"/>
            <a:chOff x="4263313" y="4059151"/>
            <a:chExt cx="3002791" cy="785047"/>
          </a:xfrm>
        </p:grpSpPr>
        <p:sp>
          <p:nvSpPr>
            <p:cNvPr id="170" name="テキスト ボックス 169">
              <a:extLst>
                <a:ext uri="{FF2B5EF4-FFF2-40B4-BE49-F238E27FC236}">
                  <a16:creationId xmlns="" xmlns:a16="http://schemas.microsoft.com/office/drawing/2014/main" id="{F36FAC6B-786F-4F6B-A05E-64B58775767C}"/>
                </a:ext>
              </a:extLst>
            </p:cNvPr>
            <p:cNvSpPr txBox="1"/>
            <p:nvPr/>
          </p:nvSpPr>
          <p:spPr>
            <a:xfrm>
              <a:off x="4466573" y="4413311"/>
              <a:ext cx="2799531" cy="430887"/>
            </a:xfrm>
            <a:prstGeom prst="rect">
              <a:avLst/>
            </a:prstGeom>
            <a:noFill/>
          </p:spPr>
          <p:txBody>
            <a:bodyPr wrap="square" rtlCol="0">
              <a:spAutoFit/>
            </a:bodyPr>
            <a:lstStyle/>
            <a:p>
              <a:r>
                <a:rPr kumimoji="1" lang="ja-JP" altLang="en-US" sz="1100" dirty="0" smtClean="0">
                  <a:solidFill>
                    <a:srgbClr val="00A0E7"/>
                  </a:solidFill>
                </a:rPr>
                <a:t>ストレージ</a:t>
              </a:r>
              <a:r>
                <a:rPr kumimoji="1" lang="ja-JP" altLang="en-US" sz="1100" dirty="0">
                  <a:solidFill>
                    <a:srgbClr val="00A0E7"/>
                  </a:solidFill>
                </a:rPr>
                <a:t>には</a:t>
              </a:r>
              <a:r>
                <a:rPr kumimoji="1" lang="en-US" altLang="ja-JP" sz="1100" dirty="0">
                  <a:solidFill>
                    <a:srgbClr val="00A0E7"/>
                  </a:solidFill>
                </a:rPr>
                <a:t>CDN</a:t>
              </a:r>
              <a:r>
                <a:rPr kumimoji="1" lang="ja-JP" altLang="en-US" sz="1100" dirty="0">
                  <a:solidFill>
                    <a:srgbClr val="00A0E7"/>
                  </a:solidFill>
                </a:rPr>
                <a:t>経由でしか</a:t>
              </a:r>
              <a:r>
                <a:rPr kumimoji="1" lang="ja-JP" altLang="en-US" sz="1100" dirty="0" smtClean="0">
                  <a:solidFill>
                    <a:srgbClr val="00A0E7"/>
                  </a:solidFill>
                </a:rPr>
                <a:t>アクセス</a:t>
              </a:r>
              <a:r>
                <a:rPr kumimoji="1" lang="ja-JP" altLang="en-US" sz="1100" dirty="0">
                  <a:solidFill>
                    <a:srgbClr val="00A0E7"/>
                  </a:solidFill>
                </a:rPr>
                <a:t>が</a:t>
              </a:r>
              <a:r>
                <a:rPr kumimoji="1" lang="ja-JP" altLang="en-US" sz="1100" dirty="0" smtClean="0">
                  <a:solidFill>
                    <a:srgbClr val="00A0E7"/>
                  </a:solidFill>
                </a:rPr>
                <a:t>できません。</a:t>
              </a:r>
              <a:endParaRPr kumimoji="1" lang="ja-JP" altLang="en-US" sz="1100" dirty="0">
                <a:solidFill>
                  <a:srgbClr val="00A0E7"/>
                </a:solidFill>
              </a:endParaRPr>
            </a:p>
          </p:txBody>
        </p:sp>
        <p:sp>
          <p:nvSpPr>
            <p:cNvPr id="172" name="テキスト ボックス 171">
              <a:extLst>
                <a:ext uri="{FF2B5EF4-FFF2-40B4-BE49-F238E27FC236}">
                  <a16:creationId xmlns="" xmlns:a16="http://schemas.microsoft.com/office/drawing/2014/main" id="{C0B298B8-BA89-4BCF-9966-BA54BE76529C}"/>
                </a:ext>
              </a:extLst>
            </p:cNvPr>
            <p:cNvSpPr txBox="1"/>
            <p:nvPr/>
          </p:nvSpPr>
          <p:spPr>
            <a:xfrm>
              <a:off x="4466574" y="4063027"/>
              <a:ext cx="2459137" cy="430887"/>
            </a:xfrm>
            <a:prstGeom prst="rect">
              <a:avLst/>
            </a:prstGeom>
            <a:noFill/>
          </p:spPr>
          <p:txBody>
            <a:bodyPr wrap="square" rtlCol="0">
              <a:spAutoFit/>
            </a:bodyPr>
            <a:lstStyle/>
            <a:p>
              <a:r>
                <a:rPr kumimoji="1" lang="ja-JP" altLang="en-US" sz="1100" dirty="0" smtClean="0">
                  <a:solidFill>
                    <a:srgbClr val="00A0E7"/>
                  </a:solidFill>
                </a:rPr>
                <a:t>画像</a:t>
              </a:r>
              <a:r>
                <a:rPr kumimoji="1" lang="ja-JP" altLang="en-US" sz="1100" dirty="0">
                  <a:solidFill>
                    <a:srgbClr val="00A0E7"/>
                  </a:solidFill>
                </a:rPr>
                <a:t>および動画はネットワーク上のストレージに格納されて</a:t>
              </a:r>
              <a:r>
                <a:rPr kumimoji="1" lang="ja-JP" altLang="en-US" sz="1100" dirty="0" smtClean="0">
                  <a:solidFill>
                    <a:srgbClr val="00A0E7"/>
                  </a:solidFill>
                </a:rPr>
                <a:t>います。</a:t>
              </a:r>
              <a:endParaRPr kumimoji="1" lang="ja-JP" altLang="en-US" sz="1100" dirty="0">
                <a:solidFill>
                  <a:srgbClr val="00A0E7"/>
                </a:solidFill>
              </a:endParaRPr>
            </a:p>
          </p:txBody>
        </p:sp>
        <p:sp>
          <p:nvSpPr>
            <p:cNvPr id="215" name="テキスト ボックス 214"/>
            <p:cNvSpPr txBox="1"/>
            <p:nvPr/>
          </p:nvSpPr>
          <p:spPr>
            <a:xfrm>
              <a:off x="4268018" y="4059151"/>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sp>
          <p:nvSpPr>
            <p:cNvPr id="216" name="テキスト ボックス 215"/>
            <p:cNvSpPr txBox="1"/>
            <p:nvPr/>
          </p:nvSpPr>
          <p:spPr>
            <a:xfrm>
              <a:off x="4263313" y="4421056"/>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grpSp>
        <p:nvGrpSpPr>
          <p:cNvPr id="138" name="図形グループ 137"/>
          <p:cNvGrpSpPr/>
          <p:nvPr/>
        </p:nvGrpSpPr>
        <p:grpSpPr>
          <a:xfrm>
            <a:off x="2965925" y="3107860"/>
            <a:ext cx="1040252" cy="792046"/>
            <a:chOff x="2784625" y="3725691"/>
            <a:chExt cx="1429288" cy="1088258"/>
          </a:xfrm>
        </p:grpSpPr>
        <p:sp>
          <p:nvSpPr>
            <p:cNvPr id="56" name="TextBox 8">
              <a:extLst>
                <a:ext uri="{FF2B5EF4-FFF2-40B4-BE49-F238E27FC236}">
                  <a16:creationId xmlns:a16="http://schemas.microsoft.com/office/drawing/2014/main" xmlns="" id="{D7ECF936-B8F2-B944-B1E5-0DC7D3F9AAB9}"/>
                </a:ext>
              </a:extLst>
            </p:cNvPr>
            <p:cNvSpPr txBox="1"/>
            <p:nvPr/>
          </p:nvSpPr>
          <p:spPr>
            <a:xfrm>
              <a:off x="2784625" y="4454501"/>
              <a:ext cx="1429288" cy="359448"/>
            </a:xfrm>
            <a:prstGeom prst="rect">
              <a:avLst/>
            </a:prstGeom>
            <a:noFill/>
          </p:spPr>
          <p:txBody>
            <a:bodyPr wrap="square" rtlCol="0">
              <a:spAutoFit/>
            </a:bodyPr>
            <a:lstStyle/>
            <a:p>
              <a:pPr algn="ctr"/>
              <a:r>
                <a:rPr lang="en-US" sz="1100" dirty="0"/>
                <a:t>AWS WAF</a:t>
              </a:r>
            </a:p>
          </p:txBody>
        </p:sp>
        <p:pic>
          <p:nvPicPr>
            <p:cNvPr id="57" name="Graphic 26">
              <a:extLst>
                <a:ext uri="{FF2B5EF4-FFF2-40B4-BE49-F238E27FC236}">
                  <a16:creationId xmlns:a16="http://schemas.microsoft.com/office/drawing/2014/main" xmlns="" id="{6474A222-3CF8-3F41-AB6E-29E3FCA4874B}"/>
                </a:ext>
              </a:extLst>
            </p:cNvPr>
            <p:cNvPicPr>
              <a:picLocks noChangeAspect="1"/>
            </p:cNvPicPr>
            <p:nvPr/>
          </p:nvPicPr>
          <p:blipFill>
            <a:blip r:embed="rId27">
              <a:extLst>
                <a:ext uri="{96DAC541-7B7A-43D3-8B79-37D633B846F1}">
                  <asvg:svgBlip xmlns:asvg="http://schemas.microsoft.com/office/drawing/2016/SVG/main" xmlns="" r:embed="rId9"/>
                </a:ext>
              </a:extLst>
            </a:blip>
            <a:stretch>
              <a:fillRect/>
            </a:stretch>
          </p:blipFill>
          <p:spPr>
            <a:xfrm>
              <a:off x="3143668" y="3725691"/>
              <a:ext cx="711200" cy="711200"/>
            </a:xfrm>
            <a:prstGeom prst="rect">
              <a:avLst/>
            </a:prstGeom>
          </p:spPr>
        </p:pic>
      </p:grpSp>
      <p:sp>
        <p:nvSpPr>
          <p:cNvPr id="221" name="角丸四角形 220"/>
          <p:cNvSpPr/>
          <p:nvPr/>
        </p:nvSpPr>
        <p:spPr>
          <a:xfrm>
            <a:off x="3988379" y="2671183"/>
            <a:ext cx="2911147" cy="1387967"/>
          </a:xfrm>
          <a:prstGeom prst="roundRect">
            <a:avLst>
              <a:gd name="adj" fmla="val 10283"/>
            </a:avLst>
          </a:prstGeom>
          <a:noFill/>
          <a:ln>
            <a:solidFill>
              <a:srgbClr val="00A0E7"/>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223" name="図形グループ 222"/>
          <p:cNvGrpSpPr/>
          <p:nvPr/>
        </p:nvGrpSpPr>
        <p:grpSpPr>
          <a:xfrm>
            <a:off x="3903116" y="1920094"/>
            <a:ext cx="3146805" cy="607209"/>
            <a:chOff x="3661077" y="1684402"/>
            <a:chExt cx="3146805" cy="607209"/>
          </a:xfrm>
        </p:grpSpPr>
        <p:sp>
          <p:nvSpPr>
            <p:cNvPr id="157" name="テキスト ボックス 156">
              <a:extLst>
                <a:ext uri="{FF2B5EF4-FFF2-40B4-BE49-F238E27FC236}">
                  <a16:creationId xmlns="" xmlns:a16="http://schemas.microsoft.com/office/drawing/2014/main" id="{D55DB72E-8959-4FBE-BE9A-9E63B68FF12D}"/>
                </a:ext>
              </a:extLst>
            </p:cNvPr>
            <p:cNvSpPr txBox="1"/>
            <p:nvPr/>
          </p:nvSpPr>
          <p:spPr>
            <a:xfrm>
              <a:off x="3877234" y="1691447"/>
              <a:ext cx="2930648" cy="600164"/>
            </a:xfrm>
            <a:prstGeom prst="rect">
              <a:avLst/>
            </a:prstGeom>
            <a:noFill/>
          </p:spPr>
          <p:txBody>
            <a:bodyPr wrap="square" rtlCol="0">
              <a:spAutoFit/>
            </a:bodyPr>
            <a:lstStyle/>
            <a:p>
              <a:r>
                <a:rPr kumimoji="1" lang="en-US" altLang="ja-JP" sz="1100" dirty="0">
                  <a:solidFill>
                    <a:srgbClr val="00A0E7"/>
                  </a:solidFill>
                </a:rPr>
                <a:t>WAF</a:t>
              </a:r>
              <a:r>
                <a:rPr kumimoji="1" lang="ja-JP" altLang="en-US" sz="1100" dirty="0">
                  <a:solidFill>
                    <a:srgbClr val="00A0E7"/>
                  </a:solidFill>
                </a:rPr>
                <a:t>（</a:t>
              </a:r>
              <a:r>
                <a:rPr kumimoji="1" lang="en-US" altLang="ja-JP" sz="1100" dirty="0">
                  <a:solidFill>
                    <a:srgbClr val="00A0E7"/>
                  </a:solidFill>
                </a:rPr>
                <a:t>Web Application Firewall </a:t>
              </a:r>
              <a:r>
                <a:rPr kumimoji="1" lang="ja-JP" altLang="en-US" sz="1100" dirty="0">
                  <a:solidFill>
                    <a:srgbClr val="00A0E7"/>
                  </a:solidFill>
                </a:rPr>
                <a:t>）により不正なアクセスを防止</a:t>
              </a:r>
              <a:r>
                <a:rPr kumimoji="1" lang="ja-JP" altLang="en-US" sz="1100" dirty="0" smtClean="0">
                  <a:solidFill>
                    <a:srgbClr val="00A0E7"/>
                  </a:solidFill>
                </a:rPr>
                <a:t>します。</a:t>
              </a:r>
              <a:r>
                <a:rPr kumimoji="1" lang="en-US" altLang="ja-JP" sz="1100" dirty="0">
                  <a:solidFill>
                    <a:srgbClr val="00A0E7"/>
                  </a:solidFill>
                </a:rPr>
                <a:t/>
              </a:r>
              <a:br>
                <a:rPr kumimoji="1" lang="en-US" altLang="ja-JP" sz="1100" dirty="0">
                  <a:solidFill>
                    <a:srgbClr val="00A0E7"/>
                  </a:solidFill>
                </a:rPr>
              </a:br>
              <a:endParaRPr kumimoji="1" lang="ja-JP" altLang="en-US" sz="1100" dirty="0">
                <a:solidFill>
                  <a:srgbClr val="00A0E7"/>
                </a:solidFill>
              </a:endParaRPr>
            </a:p>
          </p:txBody>
        </p:sp>
        <p:sp>
          <p:nvSpPr>
            <p:cNvPr id="222" name="テキスト ボックス 221"/>
            <p:cNvSpPr txBox="1"/>
            <p:nvPr/>
          </p:nvSpPr>
          <p:spPr>
            <a:xfrm>
              <a:off x="3661077" y="1684402"/>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grpSp>
        <p:nvGrpSpPr>
          <p:cNvPr id="227" name="図形グループ 226"/>
          <p:cNvGrpSpPr/>
          <p:nvPr/>
        </p:nvGrpSpPr>
        <p:grpSpPr>
          <a:xfrm>
            <a:off x="7212656" y="3056969"/>
            <a:ext cx="3881496" cy="938719"/>
            <a:chOff x="7749999" y="3475978"/>
            <a:chExt cx="3881496" cy="938719"/>
          </a:xfrm>
        </p:grpSpPr>
        <p:sp>
          <p:nvSpPr>
            <p:cNvPr id="167" name="正方形/長方形 166"/>
            <p:cNvSpPr/>
            <p:nvPr/>
          </p:nvSpPr>
          <p:spPr>
            <a:xfrm>
              <a:off x="7973077" y="3475978"/>
              <a:ext cx="3658418" cy="938719"/>
            </a:xfrm>
            <a:prstGeom prst="rect">
              <a:avLst/>
            </a:prstGeom>
          </p:spPr>
          <p:txBody>
            <a:bodyPr wrap="square">
              <a:spAutoFit/>
            </a:bodyPr>
            <a:lstStyle/>
            <a:p>
              <a:r>
                <a:rPr kumimoji="1" lang="ja-JP" altLang="en-US" sz="1100" dirty="0">
                  <a:solidFill>
                    <a:srgbClr val="00A0E7"/>
                  </a:solidFill>
                </a:rPr>
                <a:t>個人情報</a:t>
              </a:r>
              <a:r>
                <a:rPr kumimoji="1" lang="ja-JP" altLang="en-US" sz="1100" dirty="0" smtClean="0">
                  <a:solidFill>
                    <a:srgbClr val="00A0E7"/>
                  </a:solidFill>
                </a:rPr>
                <a:t>などは一切</a:t>
              </a:r>
              <a:r>
                <a:rPr kumimoji="1" lang="ja-JP" altLang="en-US" sz="1100" dirty="0">
                  <a:solidFill>
                    <a:srgbClr val="00A0E7"/>
                  </a:solidFill>
                </a:rPr>
                <a:t>格納しておりません。</a:t>
              </a:r>
              <a:endParaRPr kumimoji="1" lang="en-US" altLang="ja-JP" sz="1100" dirty="0">
                <a:solidFill>
                  <a:srgbClr val="00A0E7"/>
                </a:solidFill>
              </a:endParaRPr>
            </a:p>
            <a:p>
              <a:r>
                <a:rPr kumimoji="1" lang="ja-JP" altLang="en-US" sz="1100" dirty="0">
                  <a:solidFill>
                    <a:srgbClr val="00A0E7"/>
                  </a:solidFill>
                </a:rPr>
                <a:t>画像および動画を格納しているストレージの</a:t>
              </a:r>
              <a:r>
                <a:rPr kumimoji="1" lang="en-US" altLang="ja-JP" sz="1100" dirty="0">
                  <a:solidFill>
                    <a:srgbClr val="00A0E7"/>
                  </a:solidFill>
                </a:rPr>
                <a:t>URL</a:t>
              </a:r>
              <a:r>
                <a:rPr kumimoji="1" lang="ja-JP" altLang="en-US" sz="1100" dirty="0">
                  <a:solidFill>
                    <a:srgbClr val="00A0E7"/>
                  </a:solidFill>
                </a:rPr>
                <a:t>情報を暗号化（ハッシュ化）して保持しております。</a:t>
              </a:r>
              <a:endParaRPr kumimoji="1" lang="en-US" altLang="ja-JP" sz="1100" dirty="0">
                <a:solidFill>
                  <a:srgbClr val="00A0E7"/>
                </a:solidFill>
              </a:endParaRPr>
            </a:p>
            <a:p>
              <a:r>
                <a:rPr kumimoji="1" lang="ja-JP" altLang="en-US" sz="1100" dirty="0">
                  <a:solidFill>
                    <a:srgbClr val="00A0E7"/>
                  </a:solidFill>
                </a:rPr>
                <a:t>暗号化方式が解らない限り、</a:t>
              </a:r>
              <a:r>
                <a:rPr kumimoji="1" lang="en-US" altLang="ja-JP" sz="1100" dirty="0">
                  <a:solidFill>
                    <a:srgbClr val="00A0E7"/>
                  </a:solidFill>
                </a:rPr>
                <a:t>URL</a:t>
              </a:r>
              <a:r>
                <a:rPr kumimoji="1" lang="ja-JP" altLang="en-US" sz="1100" dirty="0">
                  <a:solidFill>
                    <a:srgbClr val="00A0E7"/>
                  </a:solidFill>
                </a:rPr>
                <a:t>の情報を解読することはできません。</a:t>
              </a:r>
            </a:p>
          </p:txBody>
        </p:sp>
        <p:sp>
          <p:nvSpPr>
            <p:cNvPr id="224" name="テキスト ボックス 223"/>
            <p:cNvSpPr txBox="1"/>
            <p:nvPr/>
          </p:nvSpPr>
          <p:spPr>
            <a:xfrm>
              <a:off x="7749999" y="3478284"/>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sp>
          <p:nvSpPr>
            <p:cNvPr id="225" name="テキスト ボックス 224"/>
            <p:cNvSpPr txBox="1"/>
            <p:nvPr/>
          </p:nvSpPr>
          <p:spPr>
            <a:xfrm>
              <a:off x="7749999" y="3643778"/>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sp>
          <p:nvSpPr>
            <p:cNvPr id="226" name="テキスト ボックス 225"/>
            <p:cNvSpPr txBox="1"/>
            <p:nvPr/>
          </p:nvSpPr>
          <p:spPr>
            <a:xfrm>
              <a:off x="7749999" y="3971128"/>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grpSp>
        <p:nvGrpSpPr>
          <p:cNvPr id="229" name="図形グループ 228"/>
          <p:cNvGrpSpPr/>
          <p:nvPr/>
        </p:nvGrpSpPr>
        <p:grpSpPr>
          <a:xfrm>
            <a:off x="7207951" y="3953307"/>
            <a:ext cx="3147316" cy="432681"/>
            <a:chOff x="7025230" y="2945066"/>
            <a:chExt cx="3147316" cy="432681"/>
          </a:xfrm>
        </p:grpSpPr>
        <p:sp>
          <p:nvSpPr>
            <p:cNvPr id="168" name="テキスト ボックス 167">
              <a:extLst>
                <a:ext uri="{FF2B5EF4-FFF2-40B4-BE49-F238E27FC236}">
                  <a16:creationId xmlns="" xmlns:a16="http://schemas.microsoft.com/office/drawing/2014/main" id="{0A84D591-42EA-46D4-8D07-501EF15EA2CE}"/>
                </a:ext>
              </a:extLst>
            </p:cNvPr>
            <p:cNvSpPr txBox="1"/>
            <p:nvPr/>
          </p:nvSpPr>
          <p:spPr>
            <a:xfrm>
              <a:off x="7239329" y="2946860"/>
              <a:ext cx="2933217" cy="430887"/>
            </a:xfrm>
            <a:prstGeom prst="rect">
              <a:avLst/>
            </a:prstGeom>
            <a:noFill/>
          </p:spPr>
          <p:txBody>
            <a:bodyPr wrap="square" rtlCol="0">
              <a:spAutoFit/>
            </a:bodyPr>
            <a:lstStyle/>
            <a:p>
              <a:r>
                <a:rPr kumimoji="1" lang="ja-JP" altLang="en-US" sz="1100" dirty="0">
                  <a:solidFill>
                    <a:srgbClr val="00A0E7"/>
                  </a:solidFill>
                </a:rPr>
                <a:t>データベースには、卒</a:t>
              </a:r>
              <a:r>
                <a:rPr kumimoji="1" lang="en-US" altLang="ja-JP" sz="1100" dirty="0">
                  <a:solidFill>
                    <a:srgbClr val="00A0E7"/>
                  </a:solidFill>
                </a:rPr>
                <a:t>ARu</a:t>
              </a:r>
              <a:r>
                <a:rPr kumimoji="1" lang="ja-JP" altLang="en-US" sz="1100" dirty="0">
                  <a:solidFill>
                    <a:srgbClr val="00A0E7"/>
                  </a:solidFill>
                </a:rPr>
                <a:t>専用のサーバープログラムからしかアクセスができません。</a:t>
              </a:r>
            </a:p>
          </p:txBody>
        </p:sp>
        <p:sp>
          <p:nvSpPr>
            <p:cNvPr id="228" name="テキスト ボックス 227"/>
            <p:cNvSpPr txBox="1"/>
            <p:nvPr/>
          </p:nvSpPr>
          <p:spPr>
            <a:xfrm>
              <a:off x="7025230" y="2945066"/>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sp>
        <p:nvSpPr>
          <p:cNvPr id="230" name="四角形: 角を丸くする 12">
            <a:extLst>
              <a:ext uri="{FF2B5EF4-FFF2-40B4-BE49-F238E27FC236}">
                <a16:creationId xmlns="" xmlns:a16="http://schemas.microsoft.com/office/drawing/2014/main" id="{AB91E3C5-0D38-44B5-8026-CB88520E356C}"/>
              </a:ext>
            </a:extLst>
          </p:cNvPr>
          <p:cNvSpPr/>
          <p:nvPr/>
        </p:nvSpPr>
        <p:spPr>
          <a:xfrm>
            <a:off x="7409326" y="4520871"/>
            <a:ext cx="2195555" cy="214441"/>
          </a:xfrm>
          <a:prstGeom prst="roundRect">
            <a:avLst/>
          </a:prstGeom>
          <a:solidFill>
            <a:srgbClr val="00A0E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サーバー</a:t>
            </a:r>
            <a:r>
              <a:rPr lang="en-US" altLang="ja-JP" sz="900" dirty="0"/>
              <a:t> </a:t>
            </a:r>
            <a:r>
              <a:rPr kumimoji="1" lang="ja-JP" altLang="en-US" sz="900" dirty="0"/>
              <a:t>プログラム</a:t>
            </a:r>
            <a:endParaRPr kumimoji="1" lang="en-US" altLang="ja-JP" sz="900" dirty="0"/>
          </a:p>
        </p:txBody>
      </p:sp>
      <p:cxnSp>
        <p:nvCxnSpPr>
          <p:cNvPr id="232" name="直線矢印コネクタ 231"/>
          <p:cNvCxnSpPr/>
          <p:nvPr/>
        </p:nvCxnSpPr>
        <p:spPr>
          <a:xfrm>
            <a:off x="283320" y="6332783"/>
            <a:ext cx="1931125" cy="1504"/>
          </a:xfrm>
          <a:prstGeom prst="straightConnector1">
            <a:avLst/>
          </a:prstGeom>
          <a:ln w="3175" cmpd="sng">
            <a:solidFill>
              <a:schemeClr val="bg1">
                <a:lumMod val="75000"/>
              </a:schemeClr>
            </a:solidFill>
            <a:headEnd type="none"/>
            <a:tailEnd type="none"/>
          </a:ln>
        </p:spPr>
        <p:style>
          <a:lnRef idx="2">
            <a:schemeClr val="accent1"/>
          </a:lnRef>
          <a:fillRef idx="0">
            <a:schemeClr val="accent1"/>
          </a:fillRef>
          <a:effectRef idx="1">
            <a:schemeClr val="accent1"/>
          </a:effectRef>
          <a:fontRef idx="minor">
            <a:schemeClr val="tx1"/>
          </a:fontRef>
        </p:style>
      </p:cxnSp>
      <p:grpSp>
        <p:nvGrpSpPr>
          <p:cNvPr id="239" name="図形グループ 238"/>
          <p:cNvGrpSpPr/>
          <p:nvPr/>
        </p:nvGrpSpPr>
        <p:grpSpPr>
          <a:xfrm>
            <a:off x="8899586" y="5275803"/>
            <a:ext cx="2758747" cy="607209"/>
            <a:chOff x="2927921" y="1501085"/>
            <a:chExt cx="2758747" cy="607209"/>
          </a:xfrm>
        </p:grpSpPr>
        <p:sp>
          <p:nvSpPr>
            <p:cNvPr id="240" name="テキスト ボックス 239">
              <a:extLst>
                <a:ext uri="{FF2B5EF4-FFF2-40B4-BE49-F238E27FC236}">
                  <a16:creationId xmlns="" xmlns:a16="http://schemas.microsoft.com/office/drawing/2014/main" id="{D55DB72E-8959-4FBE-BE9A-9E63B68FF12D}"/>
                </a:ext>
              </a:extLst>
            </p:cNvPr>
            <p:cNvSpPr txBox="1"/>
            <p:nvPr/>
          </p:nvSpPr>
          <p:spPr>
            <a:xfrm>
              <a:off x="3117892" y="1508130"/>
              <a:ext cx="2568776" cy="600164"/>
            </a:xfrm>
            <a:prstGeom prst="rect">
              <a:avLst/>
            </a:prstGeom>
            <a:noFill/>
          </p:spPr>
          <p:txBody>
            <a:bodyPr wrap="square" rtlCol="0">
              <a:spAutoFit/>
            </a:bodyPr>
            <a:lstStyle/>
            <a:p>
              <a:r>
                <a:rPr kumimoji="1" lang="ja-JP" altLang="en-US" sz="1100" dirty="0" smtClean="0">
                  <a:solidFill>
                    <a:srgbClr val="00A0E7"/>
                  </a:solidFill>
                </a:rPr>
                <a:t>事前に登録済みの担当者アカウントでのみ、コンテンツ（画像</a:t>
              </a:r>
              <a:r>
                <a:rPr kumimoji="1" lang="ja-JP" altLang="en-US" sz="1100" dirty="0">
                  <a:solidFill>
                    <a:srgbClr val="00A0E7"/>
                  </a:solidFill>
                </a:rPr>
                <a:t>および</a:t>
              </a:r>
              <a:r>
                <a:rPr kumimoji="1" lang="ja-JP" altLang="en-US" sz="1100" dirty="0" smtClean="0">
                  <a:solidFill>
                    <a:srgbClr val="00A0E7"/>
                  </a:solidFill>
                </a:rPr>
                <a:t>動画）の管理操作を行うことができます。</a:t>
              </a:r>
              <a:endParaRPr kumimoji="1" lang="ja-JP" altLang="en-US" sz="1100" dirty="0">
                <a:solidFill>
                  <a:srgbClr val="00A0E7"/>
                </a:solidFill>
              </a:endParaRPr>
            </a:p>
          </p:txBody>
        </p:sp>
        <p:sp>
          <p:nvSpPr>
            <p:cNvPr id="241" name="テキスト ボックス 240"/>
            <p:cNvSpPr txBox="1"/>
            <p:nvPr/>
          </p:nvSpPr>
          <p:spPr>
            <a:xfrm>
              <a:off x="2927921" y="1501085"/>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grpSp>
        <p:nvGrpSpPr>
          <p:cNvPr id="242" name="図形グループ 241"/>
          <p:cNvGrpSpPr/>
          <p:nvPr/>
        </p:nvGrpSpPr>
        <p:grpSpPr>
          <a:xfrm>
            <a:off x="3667950" y="5275803"/>
            <a:ext cx="3470425" cy="607209"/>
            <a:chOff x="2941013" y="1501085"/>
            <a:chExt cx="3293154" cy="607209"/>
          </a:xfrm>
        </p:grpSpPr>
        <p:sp>
          <p:nvSpPr>
            <p:cNvPr id="243" name="テキスト ボックス 242">
              <a:extLst>
                <a:ext uri="{FF2B5EF4-FFF2-40B4-BE49-F238E27FC236}">
                  <a16:creationId xmlns="" xmlns:a16="http://schemas.microsoft.com/office/drawing/2014/main" id="{D55DB72E-8959-4FBE-BE9A-9E63B68FF12D}"/>
                </a:ext>
              </a:extLst>
            </p:cNvPr>
            <p:cNvSpPr txBox="1"/>
            <p:nvPr/>
          </p:nvSpPr>
          <p:spPr>
            <a:xfrm>
              <a:off x="3117892" y="1508130"/>
              <a:ext cx="3116275" cy="600164"/>
            </a:xfrm>
            <a:prstGeom prst="rect">
              <a:avLst/>
            </a:prstGeom>
            <a:noFill/>
          </p:spPr>
          <p:txBody>
            <a:bodyPr wrap="square" rtlCol="0">
              <a:spAutoFit/>
            </a:bodyPr>
            <a:lstStyle/>
            <a:p>
              <a:r>
                <a:rPr kumimoji="1" lang="en-US" altLang="ja-JP" sz="1100" dirty="0">
                  <a:solidFill>
                    <a:srgbClr val="00A0E7"/>
                  </a:solidFill>
                </a:rPr>
                <a:t>AWS </a:t>
              </a:r>
              <a:r>
                <a:rPr kumimoji="1" lang="en-US" altLang="ja-JP" sz="1100" dirty="0" smtClean="0">
                  <a:solidFill>
                    <a:srgbClr val="00A0E7"/>
                  </a:solidFill>
                </a:rPr>
                <a:t>Cloud</a:t>
              </a:r>
              <a:r>
                <a:rPr kumimoji="1" lang="ja-JP" altLang="en-US" sz="1100" dirty="0" smtClean="0">
                  <a:solidFill>
                    <a:srgbClr val="00A0E7"/>
                  </a:solidFill>
                </a:rPr>
                <a:t>上に構築した</a:t>
              </a:r>
              <a:r>
                <a:rPr kumimoji="1" lang="en-US" altLang="ja-JP" sz="1100" dirty="0" smtClean="0">
                  <a:solidFill>
                    <a:srgbClr val="00A0E7"/>
                  </a:solidFill>
                </a:rPr>
                <a:t> </a:t>
              </a:r>
              <a:r>
                <a:rPr kumimoji="1" lang="ja-JP" altLang="en-US" sz="1100" dirty="0" smtClean="0">
                  <a:solidFill>
                    <a:srgbClr val="00A0E7"/>
                  </a:solidFill>
                </a:rPr>
                <a:t>システムの実行環境を運用・保守する際は事前に登録済みのアカウントでのみ管理画面を操作することができます。</a:t>
              </a:r>
              <a:endParaRPr kumimoji="1" lang="en-US" altLang="ja-JP" sz="1100" dirty="0" smtClean="0">
                <a:solidFill>
                  <a:srgbClr val="00A0E7"/>
                </a:solidFill>
              </a:endParaRPr>
            </a:p>
          </p:txBody>
        </p:sp>
        <p:sp>
          <p:nvSpPr>
            <p:cNvPr id="244" name="テキスト ボックス 243"/>
            <p:cNvSpPr txBox="1"/>
            <p:nvPr/>
          </p:nvSpPr>
          <p:spPr>
            <a:xfrm>
              <a:off x="2941013" y="1501085"/>
              <a:ext cx="325730" cy="261610"/>
            </a:xfrm>
            <a:prstGeom prst="rect">
              <a:avLst/>
            </a:prstGeom>
            <a:noFill/>
          </p:spPr>
          <p:txBody>
            <a:bodyPr wrap="none" rtlCol="0">
              <a:spAutoFit/>
            </a:bodyPr>
            <a:lstStyle/>
            <a:p>
              <a:r>
                <a:rPr kumimoji="1" lang="ja-JP" altLang="en-US" sz="1100" dirty="0" smtClean="0">
                  <a:solidFill>
                    <a:srgbClr val="00A0E7"/>
                  </a:solidFill>
                </a:rPr>
                <a:t>・</a:t>
              </a:r>
              <a:endParaRPr kumimoji="1" lang="ja-JP" altLang="en-US" sz="1100" dirty="0">
                <a:solidFill>
                  <a:srgbClr val="00A0E7"/>
                </a:solidFill>
              </a:endParaRPr>
            </a:p>
          </p:txBody>
        </p:sp>
      </p:grpSp>
      <p:sp>
        <p:nvSpPr>
          <p:cNvPr id="248" name="角丸四角形 247"/>
          <p:cNvSpPr/>
          <p:nvPr/>
        </p:nvSpPr>
        <p:spPr>
          <a:xfrm>
            <a:off x="3067229" y="2029576"/>
            <a:ext cx="834211" cy="2024846"/>
          </a:xfrm>
          <a:prstGeom prst="roundRect">
            <a:avLst>
              <a:gd name="adj" fmla="val 10283"/>
            </a:avLst>
          </a:prstGeom>
          <a:noFill/>
          <a:ln>
            <a:solidFill>
              <a:srgbClr val="00A0E7"/>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3950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プレゼンテーション1" id="{E6564793-4896-4E0C-8801-A9230543B816}" vid="{FD5737D2-78B0-4D47-8894-10CDEF9A2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パワーポイント_テンプレート</Template>
  <TotalTime>930</TotalTime>
  <Words>372</Words>
  <Application>Microsoft Macintosh PowerPoint</Application>
  <PresentationFormat>ユーザー設定</PresentationFormat>
  <Paragraphs>66</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ウィスプ</vt:lpstr>
      <vt:lpstr>卒ARu 説明資料 セキュリティについて</vt:lpstr>
      <vt:lpstr>改訂履歴</vt:lpstr>
      <vt:lpstr>1. セキュリティの説明</vt:lpstr>
    </vt:vector>
  </TitlesOfParts>
  <Company>株式会社ウエトマエ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株式会社Ms 御中 卒アルAR プラットフォーム構築 見積仕様書 No. 019-001-0001-00</dc:title>
  <dc:creator>山口 亮太</dc:creator>
  <cp:lastModifiedBy>Tomohiro Ishiguro</cp:lastModifiedBy>
  <cp:revision>153</cp:revision>
  <dcterms:created xsi:type="dcterms:W3CDTF">2019-08-31T11:57:52Z</dcterms:created>
  <dcterms:modified xsi:type="dcterms:W3CDTF">2020-09-14T04:52:00Z</dcterms:modified>
</cp:coreProperties>
</file>