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svg" ContentType="image/svg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93" r:id="rId2"/>
    <p:sldId id="294" r:id="rId3"/>
    <p:sldId id="295" r:id="rId4"/>
    <p:sldId id="324" r:id="rId5"/>
    <p:sldId id="344" r:id="rId6"/>
    <p:sldId id="332" r:id="rId7"/>
    <p:sldId id="296" r:id="rId8"/>
    <p:sldId id="335" r:id="rId9"/>
    <p:sldId id="307" r:id="rId10"/>
    <p:sldId id="323" r:id="rId11"/>
    <p:sldId id="312" r:id="rId12"/>
    <p:sldId id="325" r:id="rId13"/>
    <p:sldId id="326" r:id="rId14"/>
    <p:sldId id="327" r:id="rId15"/>
    <p:sldId id="328" r:id="rId16"/>
    <p:sldId id="298" r:id="rId17"/>
    <p:sldId id="299" r:id="rId18"/>
    <p:sldId id="300" r:id="rId19"/>
    <p:sldId id="313" r:id="rId20"/>
    <p:sldId id="314" r:id="rId21"/>
    <p:sldId id="329" r:id="rId22"/>
    <p:sldId id="315" r:id="rId23"/>
    <p:sldId id="330" r:id="rId24"/>
    <p:sldId id="331" r:id="rId25"/>
    <p:sldId id="316" r:id="rId26"/>
    <p:sldId id="333" r:id="rId27"/>
    <p:sldId id="338" r:id="rId28"/>
    <p:sldId id="341" r:id="rId29"/>
    <p:sldId id="339" r:id="rId30"/>
    <p:sldId id="340" r:id="rId31"/>
    <p:sldId id="345" r:id="rId32"/>
    <p:sldId id="301" r:id="rId33"/>
    <p:sldId id="302" r:id="rId34"/>
    <p:sldId id="336" r:id="rId35"/>
    <p:sldId id="303" r:id="rId36"/>
    <p:sldId id="304" r:id="rId37"/>
    <p:sldId id="322" r:id="rId38"/>
    <p:sldId id="317" r:id="rId39"/>
    <p:sldId id="318" r:id="rId40"/>
    <p:sldId id="319" r:id="rId41"/>
    <p:sldId id="320" r:id="rId42"/>
    <p:sldId id="305" r:id="rId43"/>
    <p:sldId id="309" r:id="rId44"/>
    <p:sldId id="310" r:id="rId45"/>
    <p:sldId id="311" r:id="rId46"/>
    <p:sldId id="32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479ACE8C-DA61-CB42-A7BA-4D5E40686637}">
          <p14:sldIdLst>
            <p14:sldId id="293"/>
            <p14:sldId id="294"/>
            <p14:sldId id="295"/>
          </p14:sldIdLst>
        </p14:section>
        <p14:section name="インフラ構成図" id="{034A4D36-83B6-994A-B6E3-B05A2F41534F}">
          <p14:sldIdLst>
            <p14:sldId id="324"/>
            <p14:sldId id="344"/>
          </p14:sldIdLst>
        </p14:section>
        <p14:section name="アカウント準備" id="{B7B09237-39F3-514C-9C82-F12D56854DF7}">
          <p14:sldIdLst>
            <p14:sldId id="332"/>
            <p14:sldId id="296"/>
            <p14:sldId id="335"/>
            <p14:sldId id="307"/>
          </p14:sldIdLst>
        </p14:section>
        <p14:section name="構築手順" id="{EEDD0FBC-733B-0244-A32D-E2A3967BA298}">
          <p14:sldIdLst>
            <p14:sldId id="323"/>
            <p14:sldId id="312"/>
            <p14:sldId id="325"/>
            <p14:sldId id="326"/>
            <p14:sldId id="327"/>
            <p14:sldId id="328"/>
            <p14:sldId id="298"/>
            <p14:sldId id="299"/>
            <p14:sldId id="300"/>
            <p14:sldId id="313"/>
            <p14:sldId id="314"/>
            <p14:sldId id="329"/>
            <p14:sldId id="315"/>
            <p14:sldId id="330"/>
            <p14:sldId id="331"/>
            <p14:sldId id="316"/>
            <p14:sldId id="333"/>
            <p14:sldId id="338"/>
            <p14:sldId id="341"/>
            <p14:sldId id="339"/>
            <p14:sldId id="340"/>
            <p14:sldId id="345"/>
            <p14:sldId id="301"/>
            <p14:sldId id="302"/>
            <p14:sldId id="336"/>
          </p14:sldIdLst>
        </p14:section>
        <p14:section name="データ移行" id="{ECC1E9B1-4477-B349-B2F4-4BBA88817886}">
          <p14:sldIdLst>
            <p14:sldId id="303"/>
            <p14:sldId id="304"/>
          </p14:sldIdLst>
        </p14:section>
        <p14:section name="パラメータ一覧" id="{2300589C-0ECF-0D46-9F43-C025CDF0B5DA}">
          <p14:sldIdLst>
            <p14:sldId id="322"/>
            <p14:sldId id="317"/>
            <p14:sldId id="318"/>
            <p14:sldId id="319"/>
            <p14:sldId id="320"/>
            <p14:sldId id="305"/>
            <p14:sldId id="309"/>
            <p14:sldId id="310"/>
            <p14:sldId id="311"/>
            <p14:sldId id="321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618" userDrawn="1">
          <p15:clr>
            <a:srgbClr val="A4A3A4"/>
          </p15:clr>
        </p15:guide>
        <p15:guide id="2" pos="24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0E7"/>
    <a:srgbClr val="D91A29"/>
    <a:srgbClr val="00A0E7"/>
    <a:srgbClr val="0066FF"/>
    <a:srgbClr val="A530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淡色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淡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-112" y="-128"/>
      </p:cViewPr>
      <p:guideLst>
        <p:guide orient="horz" pos="618"/>
        <p:guide pos="247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202444-3DC1-4369-B2A8-A46D63EF03AF}" type="datetimeFigureOut">
              <a:rPr kumimoji="1" lang="ja-JP" altLang="en-US" smtClean="0"/>
              <a:t>20/08/27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DA1DB-F4DE-4721-B9C7-644687E211D9}" type="slidenum">
              <a:rPr kumimoji="1" lang="ja-JP" altLang="en-US" smtClean="0"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257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70376" y="1489364"/>
            <a:ext cx="8915399" cy="2262781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0376" y="3752144"/>
            <a:ext cx="8915399" cy="588948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3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11"/>
          <p:cNvSpPr/>
          <p:nvPr/>
        </p:nvSpPr>
        <p:spPr bwMode="auto">
          <a:xfrm flipV="1">
            <a:off x="0" y="-3"/>
            <a:ext cx="11388436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rgbClr val="00A0E7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41560"/>
            <a:ext cx="9439563" cy="42416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49" y="548856"/>
            <a:ext cx="11753029" cy="5861025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1pPr>
            <a:lvl2pPr marL="8001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2pPr>
            <a:lvl3pPr marL="1257300" indent="-3429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3pPr>
            <a:lvl4pPr marL="16002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4pPr>
            <a:lvl5pPr marL="2057400" indent="-228600">
              <a:buClr>
                <a:srgbClr val="00A0E7"/>
              </a:buClr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  <a:prstGeom prst="rect">
            <a:avLst/>
          </a:prstGeom>
        </p:spPr>
        <p:txBody>
          <a:bodyPr/>
          <a:lstStyle>
            <a:lvl1pPr algn="r">
              <a:defRPr sz="1400"/>
            </a:lvl1pPr>
          </a:lstStyle>
          <a:p>
            <a:fld id="{FC7FC04C-4975-46EC-A609-F7DE0D5B1B51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091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85" y="1960200"/>
            <a:ext cx="8915399" cy="1468800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485" y="3431579"/>
            <a:ext cx="8915399" cy="8604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783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00A0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xmlns="" id="{67580315-9F96-42B0-ABA0-F43C4B2090BD}"/>
              </a:ext>
            </a:extLst>
          </p:cNvPr>
          <p:cNvSpPr txBox="1"/>
          <p:nvPr userDrawn="1"/>
        </p:nvSpPr>
        <p:spPr>
          <a:xfrm>
            <a:off x="182880" y="6596390"/>
            <a:ext cx="9509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solidFill>
                  <a:srgbClr val="00A0E7"/>
                </a:solidFill>
              </a:rPr>
              <a:t>© Ms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2019</a:t>
            </a:r>
            <a:r>
              <a:rPr kumimoji="1" lang="ja-JP" altLang="en-US" sz="1100" dirty="0">
                <a:solidFill>
                  <a:srgbClr val="00A0E7"/>
                </a:solidFill>
              </a:rPr>
              <a:t> </a:t>
            </a:r>
            <a:r>
              <a:rPr kumimoji="1" lang="en-US" altLang="ja-JP" sz="1100" dirty="0">
                <a:solidFill>
                  <a:srgbClr val="00A0E7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6626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46" Type="http://schemas.openxmlformats.org/officeDocument/2006/relationships/image" Target="../media/image11.png"/><Relationship Id="rId47" Type="http://schemas.openxmlformats.org/officeDocument/2006/relationships/image" Target="../media/image12.png"/><Relationship Id="rId48" Type="http://schemas.openxmlformats.org/officeDocument/2006/relationships/image" Target="../media/image13.png"/><Relationship Id="rId49" Type="http://schemas.openxmlformats.org/officeDocument/2006/relationships/image" Target="../media/image22.svg"/><Relationship Id="rId23" Type="http://schemas.openxmlformats.org/officeDocument/2006/relationships/image" Target="../media/image14.svg"/><Relationship Id="rId24" Type="http://schemas.openxmlformats.org/officeDocument/2006/relationships/image" Target="../media/image1166.svg"/><Relationship Id="rId25" Type="http://schemas.openxmlformats.org/officeDocument/2006/relationships/image" Target="../media/image512.svg"/><Relationship Id="rId29" Type="http://schemas.openxmlformats.org/officeDocument/2006/relationships/image" Target="../media/image91.svg"/><Relationship Id="rId50" Type="http://schemas.openxmlformats.org/officeDocument/2006/relationships/image" Target="../media/image14.png"/><Relationship Id="rId51" Type="http://schemas.openxmlformats.org/officeDocument/2006/relationships/image" Target="../media/image910.svg"/><Relationship Id="rId52" Type="http://schemas.openxmlformats.org/officeDocument/2006/relationships/image" Target="../media/image15.png"/><Relationship Id="rId53" Type="http://schemas.openxmlformats.org/officeDocument/2006/relationships/image" Target="../media/image16.png"/><Relationship Id="rId54" Type="http://schemas.openxmlformats.org/officeDocument/2006/relationships/image" Target="../media/image17.png"/><Relationship Id="rId55" Type="http://schemas.openxmlformats.org/officeDocument/2006/relationships/image" Target="../media/image1276.sv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56" Type="http://schemas.openxmlformats.org/officeDocument/2006/relationships/image" Target="../media/image18.png"/><Relationship Id="rId5" Type="http://schemas.openxmlformats.org/officeDocument/2006/relationships/image" Target="../media/image492.svg"/><Relationship Id="rId30" Type="http://schemas.openxmlformats.org/officeDocument/2006/relationships/image" Target="../media/image3.png"/><Relationship Id="rId31" Type="http://schemas.openxmlformats.org/officeDocument/2006/relationships/image" Target="../media/image28.svg"/><Relationship Id="rId32" Type="http://schemas.openxmlformats.org/officeDocument/2006/relationships/image" Target="../media/image4.png"/><Relationship Id="rId33" Type="http://schemas.openxmlformats.org/officeDocument/2006/relationships/image" Target="../media/image5.png"/><Relationship Id="rId6" Type="http://schemas.openxmlformats.org/officeDocument/2006/relationships/image" Target="../media/image1148.svg"/><Relationship Id="rId7" Type="http://schemas.openxmlformats.org/officeDocument/2006/relationships/image" Target="../media/image26.svg"/><Relationship Id="rId8" Type="http://schemas.openxmlformats.org/officeDocument/2006/relationships/image" Target="../media/image2.png"/><Relationship Id="rId9" Type="http://schemas.openxmlformats.org/officeDocument/2006/relationships/image" Target="../media/image1367.svg"/><Relationship Id="rId11" Type="http://schemas.openxmlformats.org/officeDocument/2006/relationships/image" Target="../media/image41.svg"/><Relationship Id="rId13" Type="http://schemas.openxmlformats.org/officeDocument/2006/relationships/image" Target="../media/image1316.svg"/><Relationship Id="rId16" Type="http://schemas.openxmlformats.org/officeDocument/2006/relationships/image" Target="../media/image1158.svg"/><Relationship Id="rId17" Type="http://schemas.openxmlformats.org/officeDocument/2006/relationships/image" Target="../media/image79.svg"/><Relationship Id="rId19" Type="http://schemas.openxmlformats.org/officeDocument/2006/relationships/image" Target="../media/image1450.svg"/><Relationship Id="rId40" Type="http://schemas.openxmlformats.org/officeDocument/2006/relationships/image" Target="../media/image57.svg"/><Relationship Id="rId41" Type="http://schemas.openxmlformats.org/officeDocument/2006/relationships/image" Target="../media/image6.png"/><Relationship Id="rId42" Type="http://schemas.openxmlformats.org/officeDocument/2006/relationships/image" Target="../media/image7.png"/><Relationship Id="rId43" Type="http://schemas.openxmlformats.org/officeDocument/2006/relationships/image" Target="../media/image8.png"/><Relationship Id="rId44" Type="http://schemas.openxmlformats.org/officeDocument/2006/relationships/image" Target="../media/image9.png"/><Relationship Id="rId45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A5CC420E-D7F4-4D68-B2C4-D24762D228B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12538" y="6524625"/>
            <a:ext cx="779462" cy="263525"/>
          </a:xfrm>
          <a:prstGeom prst="rect">
            <a:avLst/>
          </a:prstGeo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xmlns="" id="{E4AF4681-D5FB-4218-8582-63DB061BE28D}"/>
              </a:ext>
            </a:extLst>
          </p:cNvPr>
          <p:cNvSpPr txBox="1">
            <a:spLocks/>
          </p:cNvSpPr>
          <p:nvPr/>
        </p:nvSpPr>
        <p:spPr>
          <a:xfrm>
            <a:off x="2980528" y="2628825"/>
            <a:ext cx="6230943" cy="800175"/>
          </a:xfrm>
          <a:prstGeom prst="rect">
            <a:avLst/>
          </a:prstGeom>
        </p:spPr>
        <p:txBody>
          <a:bodyPr anchor="b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4000" b="0" kern="1200" cap="none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dirty="0"/>
              <a:t>卒</a:t>
            </a:r>
            <a:r>
              <a:rPr lang="en-US" altLang="ja-JP" dirty="0" smtClean="0"/>
              <a:t>ARu</a:t>
            </a:r>
            <a:r>
              <a:rPr lang="en-US" altLang="ja-JP" dirty="0"/>
              <a:t>	 </a:t>
            </a:r>
            <a:r>
              <a:rPr lang="ja-JP" altLang="en-US" dirty="0"/>
              <a:t>環境構築手順書</a:t>
            </a:r>
          </a:p>
        </p:txBody>
      </p:sp>
      <p:sp>
        <p:nvSpPr>
          <p:cNvPr id="12" name="字幕 2">
            <a:extLst>
              <a:ext uri="{FF2B5EF4-FFF2-40B4-BE49-F238E27FC236}">
                <a16:creationId xmlns:a16="http://schemas.microsoft.com/office/drawing/2014/main" xmlns="" id="{BAF3AF88-ED06-420F-8797-BE945A07A602}"/>
              </a:ext>
            </a:extLst>
          </p:cNvPr>
          <p:cNvSpPr txBox="1">
            <a:spLocks/>
          </p:cNvSpPr>
          <p:nvPr/>
        </p:nvSpPr>
        <p:spPr>
          <a:xfrm>
            <a:off x="3046516" y="3598606"/>
            <a:ext cx="5839700" cy="588948"/>
          </a:xfrm>
          <a:prstGeom prst="rect">
            <a:avLst/>
          </a:prstGeom>
        </p:spPr>
        <p:txBody>
          <a:bodyPr anchor="t"/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kumimoji="1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 smtClean="0"/>
              <a:t>Ver</a:t>
            </a:r>
            <a:r>
              <a:rPr lang="ja-JP" altLang="ja-JP" dirty="0"/>
              <a:t>3</a:t>
            </a:r>
            <a:r>
              <a:rPr lang="en-US" altLang="ja-JP" dirty="0" smtClean="0"/>
              <a:t>.00   </a:t>
            </a:r>
            <a:r>
              <a:rPr lang="en-US" altLang="ja-JP" dirty="0"/>
              <a:t>Date </a:t>
            </a:r>
            <a:r>
              <a:rPr lang="en-US" altLang="ja-JP" dirty="0" smtClean="0"/>
              <a:t>2020/</a:t>
            </a:r>
            <a:r>
              <a:rPr lang="en-US" altLang="ja-JP" dirty="0" smtClean="0"/>
              <a:t>0</a:t>
            </a:r>
            <a:r>
              <a:rPr lang="en-US" altLang="ja-JP" dirty="0" smtClean="0"/>
              <a:t>8</a:t>
            </a:r>
            <a:r>
              <a:rPr lang="en-US" altLang="ja-JP" dirty="0" smtClean="0"/>
              <a:t>/</a:t>
            </a:r>
            <a:r>
              <a:rPr lang="en-US" altLang="ja-JP" dirty="0" smtClean="0"/>
              <a:t>3</a:t>
            </a:r>
            <a:r>
              <a:rPr lang="en-US" altLang="ja-JP" dirty="0" smtClean="0"/>
              <a:t>1</a:t>
            </a:r>
            <a:endParaRPr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xmlns="" id="{D39BF917-30E9-4717-8D36-97A5579E8E62}"/>
              </a:ext>
            </a:extLst>
          </p:cNvPr>
          <p:cNvSpPr txBox="1"/>
          <p:nvPr/>
        </p:nvSpPr>
        <p:spPr>
          <a:xfrm>
            <a:off x="5186399" y="4756968"/>
            <a:ext cx="22056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株式会社 </a:t>
            </a:r>
            <a:r>
              <a:rPr kumimoji="1" lang="en-US" altLang="ja-JP" sz="2800" dirty="0"/>
              <a:t>Ms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55110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III. </a:t>
            </a:r>
            <a:r>
              <a:rPr kumimoji="1" lang="ja-JP" altLang="en-US" dirty="0" smtClean="0"/>
              <a:t>構築手順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478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2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DynamoDB</a:t>
            </a:r>
          </a:p>
          <a:p>
            <a:pPr marL="457200" lvl="1" indent="0">
              <a:buNone/>
            </a:pPr>
            <a:r>
              <a:rPr lang="ja-JP" altLang="ja-JP" dirty="0" smtClean="0"/>
              <a:t>N</a:t>
            </a:r>
            <a:r>
              <a:rPr lang="en-US" altLang="ja-JP" dirty="0" smtClean="0"/>
              <a:t>oSQL</a:t>
            </a:r>
            <a:r>
              <a:rPr lang="ja-JP" altLang="en-US" dirty="0" smtClean="0"/>
              <a:t>のデータベースを設定・管理する。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DynamoDB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ja-JP" dirty="0" smtClean="0"/>
              <a:t>T</a:t>
            </a:r>
            <a:r>
              <a:rPr lang="en-US" altLang="ja-JP" dirty="0" smtClean="0"/>
              <a:t>able</a:t>
            </a:r>
            <a:r>
              <a:rPr lang="ja-JP" altLang="en-US" dirty="0" smtClean="0"/>
              <a:t>を作成する。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</a:t>
            </a:r>
            <a:r>
              <a:rPr lang="en-US" altLang="ja-JP" dirty="0" smtClean="0">
                <a:solidFill>
                  <a:srgbClr val="BFBFBF"/>
                </a:solidFill>
              </a:rPr>
              <a:t>Role, Policy)</a:t>
            </a:r>
            <a:endParaRPr lang="en-US" altLang="ja-JP" dirty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6" name="図 5" descr="Screen Shot 2020-07-05 at 8.01.1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353" y="2970816"/>
            <a:ext cx="5108688" cy="3484039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2" name="正方形/長方形 11"/>
          <p:cNvSpPr/>
          <p:nvPr/>
        </p:nvSpPr>
        <p:spPr>
          <a:xfrm>
            <a:off x="4352375" y="3510154"/>
            <a:ext cx="2012081" cy="21403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347804" y="3762437"/>
            <a:ext cx="2473294" cy="47543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8476428" y="6178443"/>
            <a:ext cx="466342" cy="295088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434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22376" cy="4928080"/>
          </a:xfrm>
        </p:spPr>
        <p:txBody>
          <a:bodyPr/>
          <a:lstStyle/>
          <a:p>
            <a:r>
              <a:rPr kumimoji="1" lang="en-US" altLang="ja-JP" dirty="0"/>
              <a:t>Lambda</a:t>
            </a:r>
          </a:p>
          <a:p>
            <a:pPr marL="457200" lvl="1" indent="0">
              <a:buNone/>
            </a:pPr>
            <a:r>
              <a:rPr lang="en-US" altLang="ja-JP" dirty="0"/>
              <a:t>API</a:t>
            </a:r>
            <a:r>
              <a:rPr lang="ja-JP" altLang="en-US" dirty="0"/>
              <a:t>に設定する関数を記述する。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Lambda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関数ページで「</a:t>
            </a:r>
            <a:r>
              <a:rPr lang="ja-JP" altLang="en-US" dirty="0"/>
              <a:t>関数の作成」</a:t>
            </a:r>
            <a:r>
              <a:rPr lang="ja-JP" altLang="en-US" dirty="0" smtClean="0"/>
              <a:t>ボタンを押す。関数の作成ページで「</a:t>
            </a:r>
            <a:r>
              <a:rPr lang="ja-JP" altLang="en-US" dirty="0"/>
              <a:t>一から作成</a:t>
            </a:r>
            <a:r>
              <a:rPr lang="ja-JP" altLang="en-US" dirty="0" smtClean="0"/>
              <a:t>」を選び、関数名</a:t>
            </a:r>
            <a:r>
              <a:rPr lang="ja-JP" altLang="en-US" dirty="0"/>
              <a:t>「</a:t>
            </a:r>
            <a:r>
              <a:rPr lang="en-US" altLang="ja-JP" dirty="0"/>
              <a:t>getImageUrl</a:t>
            </a:r>
            <a:r>
              <a:rPr lang="ja-JP" altLang="en-US" dirty="0" smtClean="0"/>
              <a:t>」、ランタイム</a:t>
            </a:r>
            <a:r>
              <a:rPr lang="ja-JP" altLang="en-US" dirty="0"/>
              <a:t>「</a:t>
            </a:r>
            <a:r>
              <a:rPr lang="en-US" altLang="ja-JP" dirty="0" smtClean="0"/>
              <a:t>Node.js 12.</a:t>
            </a:r>
            <a:r>
              <a:rPr lang="en-US" altLang="ja-JP" dirty="0"/>
              <a:t>x</a:t>
            </a:r>
            <a:r>
              <a:rPr lang="ja-JP" altLang="en-US" dirty="0" smtClean="0"/>
              <a:t>」を入力して関数を作成する。</a:t>
            </a:r>
            <a:endParaRPr lang="ja-JP" altLang="en-US" dirty="0"/>
          </a:p>
          <a:p>
            <a:pPr marL="457200" lvl="1" indent="0">
              <a:buNone/>
            </a:pPr>
            <a:r>
              <a:rPr lang="ja-JP" altLang="ja-JP" dirty="0"/>
              <a:t>　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</a:t>
            </a:r>
            <a:r>
              <a:rPr lang="ja-JP" altLang="en-US" dirty="0" smtClean="0">
                <a:solidFill>
                  <a:srgbClr val="404040"/>
                </a:solidFill>
              </a:rPr>
              <a:t>リソース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ja-JP" altLang="en-US" sz="1600" dirty="0"/>
              <a:t>設置する</a:t>
            </a:r>
            <a:r>
              <a:rPr kumimoji="1" lang="ja-JP" altLang="en-US" sz="1600" dirty="0" smtClean="0"/>
              <a:t>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7.56.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4163" y="3275685"/>
            <a:ext cx="7021954" cy="315959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4297262" y="3686826"/>
            <a:ext cx="2231997" cy="82382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4439375" y="4893113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4434130" y="5379039"/>
            <a:ext cx="4660472" cy="38701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7199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関数を設定する。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＊関数の仕様は「</a:t>
            </a:r>
            <a:r>
              <a:rPr lang="en-US" altLang="ja-JP" dirty="0"/>
              <a:t>5</a:t>
            </a:r>
            <a:r>
              <a:rPr lang="ja-JP" altLang="en-US" dirty="0"/>
              <a:t>．</a:t>
            </a:r>
            <a:r>
              <a:rPr lang="en-US" altLang="ja-JP" dirty="0"/>
              <a:t>API</a:t>
            </a:r>
            <a:r>
              <a:rPr lang="ja-JP" altLang="en-US" dirty="0"/>
              <a:t>仕様　アルバム情報を取得する」を参照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「デザイナー」エリアで、「レイヤー」「トリガー」「送信先」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「関数コード」エリアで、「ソースコード」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「環境変数」エリアで、関数の実行時に参照する環境変数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ja-JP" altLang="en-US" dirty="0" smtClean="0"/>
              <a:t>「基本設定」エリアで、「ランタイム」「メモリ」「タイムアウト」「実行ロール」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新しいバージョンの発行」を選択する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バージョン</a:t>
            </a:r>
            <a:r>
              <a:rPr lang="ja-JP" altLang="en-US" dirty="0"/>
              <a:t>の説明に「</a:t>
            </a:r>
            <a:r>
              <a:rPr lang="en-US" altLang="ja-JP" dirty="0"/>
              <a:t>yyyy_㎜_dd</a:t>
            </a:r>
            <a:r>
              <a:rPr lang="ja-JP" altLang="en-US" dirty="0"/>
              <a:t>」を先頭</a:t>
            </a:r>
            <a:r>
              <a:rPr lang="ja-JP" altLang="en-US" dirty="0" smtClean="0"/>
              <a:t>につけた任意</a:t>
            </a:r>
            <a:r>
              <a:rPr lang="ja-JP" altLang="en-US" dirty="0"/>
              <a:t>の文</a:t>
            </a:r>
            <a:r>
              <a:rPr lang="ja-JP" altLang="en-US" dirty="0" smtClean="0"/>
              <a:t>を入力し、「</a:t>
            </a:r>
            <a:r>
              <a:rPr lang="ja-JP" altLang="en-US" dirty="0"/>
              <a:t>発行」ボタンを押す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13</a:t>
            </a:fld>
            <a:endParaRPr kumimoji="1" lang="ja-JP" altLang="en-US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pic>
        <p:nvPicPr>
          <p:cNvPr id="6" name="図 5" descr="Screen Shot 2020-07-05 at 10.28.26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272" y="3532472"/>
            <a:ext cx="7334821" cy="173688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8421619" y="3779804"/>
            <a:ext cx="1023485" cy="86247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32968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81801"/>
            <a:ext cx="8936179" cy="4928080"/>
          </a:xfrm>
        </p:spPr>
        <p:txBody>
          <a:bodyPr/>
          <a:lstStyle/>
          <a:p>
            <a:r>
              <a:rPr lang="en-US" altLang="ja-JP" dirty="0"/>
              <a:t>API</a:t>
            </a:r>
            <a:r>
              <a:rPr lang="ja-JP" altLang="en-US" dirty="0"/>
              <a:t> </a:t>
            </a:r>
            <a:r>
              <a:rPr lang="en-US" altLang="ja-JP" dirty="0"/>
              <a:t>Gateway</a:t>
            </a:r>
            <a:r>
              <a:rPr lang="ja-JP" altLang="en-US" dirty="0"/>
              <a:t>の設定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API</a:t>
            </a:r>
            <a:r>
              <a:rPr lang="ja-JP" altLang="en-US" dirty="0" smtClean="0"/>
              <a:t>にアクセスするエンドポイントの設定・管理を</a:t>
            </a:r>
            <a:r>
              <a:rPr lang="ja-JP" altLang="en-US" dirty="0"/>
              <a:t>行う。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</a:t>
            </a:r>
            <a:r>
              <a:rPr lang="en-US" altLang="ja-JP" dirty="0"/>
              <a:t>Gateway</a:t>
            </a:r>
            <a:r>
              <a:rPr lang="ja-JP" altLang="en-US" dirty="0"/>
              <a:t>サービスに</a:t>
            </a:r>
            <a:r>
              <a:rPr lang="ja-JP" altLang="en-US" dirty="0" smtClean="0"/>
              <a:t>アクセスする。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</a:t>
            </a:r>
            <a:r>
              <a:rPr lang="en-US" altLang="ja-JP" dirty="0"/>
              <a:t>API</a:t>
            </a:r>
            <a:r>
              <a:rPr lang="ja-JP" altLang="en-US" dirty="0"/>
              <a:t>の作成」</a:t>
            </a:r>
            <a:r>
              <a:rPr lang="ja-JP" altLang="en-US" dirty="0" smtClean="0"/>
              <a:t>ボタンを押し、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タイプは「</a:t>
            </a:r>
            <a:r>
              <a:rPr lang="en-US" altLang="ja-JP" dirty="0" smtClean="0"/>
              <a:t>REST API</a:t>
            </a:r>
            <a:r>
              <a:rPr lang="ja-JP" altLang="en-US" dirty="0" smtClean="0"/>
              <a:t>」で「構築」ボタンを押す。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9938" y="610153"/>
            <a:ext cx="4160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</a:t>
            </a:r>
            <a:r>
              <a:rPr kumimoji="1" lang="ja-JP" altLang="en-US" sz="1600" dirty="0"/>
              <a:t>する</a:t>
            </a:r>
            <a:r>
              <a:rPr kumimoji="1" lang="ja-JP" altLang="en-US" sz="1600" dirty="0" smtClean="0"/>
              <a:t>リージョン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の誤りに注意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0.44.4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8543" y="2997377"/>
            <a:ext cx="5379820" cy="3518312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4" name="正方形/長方形 13"/>
          <p:cNvSpPr/>
          <p:nvPr/>
        </p:nvSpPr>
        <p:spPr>
          <a:xfrm>
            <a:off x="4311416" y="4882918"/>
            <a:ext cx="1844762" cy="1500936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5479711" y="5978678"/>
            <a:ext cx="586276" cy="3435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9128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API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の初期設定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3. </a:t>
            </a:r>
            <a:r>
              <a:rPr lang="ja-JP" altLang="en-US" dirty="0" smtClean="0"/>
              <a:t>で作成</a:t>
            </a:r>
            <a:r>
              <a:rPr lang="ja-JP" altLang="en-US" dirty="0"/>
              <a:t>した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のリソースページを開く。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リソースの「</a:t>
            </a:r>
            <a:r>
              <a:rPr lang="ja-JP" altLang="en-US" dirty="0"/>
              <a:t>アクション</a:t>
            </a:r>
            <a:r>
              <a:rPr lang="ja-JP" altLang="en-US" dirty="0" smtClean="0"/>
              <a:t>」プルダウンから「</a:t>
            </a:r>
            <a:r>
              <a:rPr lang="ja-JP" altLang="en-US" dirty="0"/>
              <a:t>リソースの作成」を</a:t>
            </a:r>
            <a:r>
              <a:rPr lang="ja-JP" altLang="en-US" dirty="0" smtClean="0"/>
              <a:t>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</a:t>
            </a:r>
            <a:r>
              <a:rPr lang="ja-JP" altLang="en-US" dirty="0"/>
              <a:t>を設定</a:t>
            </a:r>
            <a:r>
              <a:rPr lang="ja-JP" altLang="en-US" dirty="0" smtClean="0"/>
              <a:t>し「</a:t>
            </a:r>
            <a:r>
              <a:rPr lang="ja-JP" altLang="en-US" dirty="0"/>
              <a:t>リソースの作成」ボタンを</a:t>
            </a:r>
            <a:r>
              <a:rPr lang="ja-JP" altLang="en-US" dirty="0" smtClean="0"/>
              <a:t>押す。</a:t>
            </a: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endParaRPr lang="en-US" altLang="ja-JP" dirty="0"/>
          </a:p>
          <a:p>
            <a:pPr lvl="1">
              <a:buFont typeface="+mj-lt"/>
              <a:buAutoNum type="arabicPeriod" startAt="3"/>
            </a:pPr>
            <a:endParaRPr lang="en-US" altLang="ja-JP" dirty="0" smtClean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4.</a:t>
            </a:r>
            <a:r>
              <a:rPr lang="ja-JP" altLang="en-US" dirty="0" smtClean="0"/>
              <a:t> で作成</a:t>
            </a:r>
            <a:r>
              <a:rPr lang="ja-JP" altLang="en-US" dirty="0"/>
              <a:t>したリソースを選択</a:t>
            </a:r>
            <a:r>
              <a:rPr lang="ja-JP" altLang="en-US" dirty="0" smtClean="0"/>
              <a:t>した状態で、</a:t>
            </a:r>
            <a:r>
              <a:rPr lang="ja-JP" altLang="en-US" dirty="0"/>
              <a:t>リソースの「アクション」プルダウンから</a:t>
            </a:r>
            <a:r>
              <a:rPr lang="ja-JP" altLang="en-US" dirty="0" smtClean="0"/>
              <a:t>「</a:t>
            </a:r>
            <a:r>
              <a:rPr lang="ja-JP" altLang="en-US" dirty="0"/>
              <a:t>メソッドの作成」を</a:t>
            </a:r>
            <a:r>
              <a:rPr lang="ja-JP" altLang="en-US" dirty="0" smtClean="0"/>
              <a:t>選択する。選択したリソースの下に表示されるセレクトボックスから「</a:t>
            </a:r>
            <a:r>
              <a:rPr lang="en-US" altLang="ja-JP" dirty="0"/>
              <a:t>GET</a:t>
            </a:r>
            <a:r>
              <a:rPr lang="ja-JP" altLang="en-US" dirty="0"/>
              <a:t>」を選択</a:t>
            </a:r>
            <a:r>
              <a:rPr lang="ja-JP" altLang="en-US" dirty="0" smtClean="0"/>
              <a:t>して、その右にあるチェックマーク</a:t>
            </a:r>
            <a:r>
              <a:rPr lang="ja-JP" altLang="en-US" dirty="0"/>
              <a:t>を</a:t>
            </a:r>
            <a:r>
              <a:rPr lang="ja-JP" altLang="en-US" dirty="0" smtClean="0"/>
              <a:t>押す。</a:t>
            </a:r>
            <a:endParaRPr lang="en-US" altLang="ja-JP" dirty="0"/>
          </a:p>
        </p:txBody>
      </p:sp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="" id="{043FD984-B96C-4F2B-AD3B-EAFE9C738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915546"/>
              </p:ext>
            </p:extLst>
          </p:nvPr>
        </p:nvGraphicFramePr>
        <p:xfrm>
          <a:off x="4009774" y="3261462"/>
          <a:ext cx="4926121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1151">
                  <a:extLst>
                    <a:ext uri="{9D8B030D-6E8A-4147-A177-3AD203B41FA5}">
                      <a16:colId xmlns:a16="http://schemas.microsoft.com/office/drawing/2014/main" xmlns="" val="147490211"/>
                    </a:ext>
                  </a:extLst>
                </a:gridCol>
                <a:gridCol w="2384970">
                  <a:extLst>
                    <a:ext uri="{9D8B030D-6E8A-4147-A177-3AD203B41FA5}">
                      <a16:colId xmlns:a16="http://schemas.microsoft.com/office/drawing/2014/main" xmlns="" val="345445246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プロキシリソースとして設定する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194213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リソース名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smtClean="0">
                          <a:effectLst/>
                        </a:rPr>
                        <a:t>/api/v1/album/albumid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050941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リソースパス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 dirty="0" smtClean="0">
                          <a:effectLst/>
                        </a:rPr>
                        <a:t>/api/v1/album/</a:t>
                      </a:r>
                      <a:r>
                        <a:rPr lang="en-US" sz="1200" u="none" strike="noStrike" dirty="0" smtClean="0">
                          <a:effectLst/>
                        </a:rPr>
                        <a:t>{</a:t>
                      </a:r>
                      <a:r>
                        <a:rPr lang="en-US" sz="1200" u="none" strike="noStrike" dirty="0">
                          <a:effectLst/>
                        </a:rPr>
                        <a:t>albumid}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7838726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 Gateway CORS </a:t>
                      </a:r>
                      <a:r>
                        <a:rPr lang="ja-JP" altLang="en-US" sz="1200" u="none" strike="noStrike" dirty="0">
                          <a:effectLst/>
                        </a:rPr>
                        <a:t>を有効にする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OFF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1659825"/>
                  </a:ext>
                </a:extLst>
              </a:tr>
            </a:tbl>
          </a:graphicData>
        </a:graphic>
      </p:graphicFrame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xmlns="" id="{E58F77F9-6DDC-4674-A155-24D68BD1F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247761"/>
              </p:ext>
            </p:extLst>
          </p:nvPr>
        </p:nvGraphicFramePr>
        <p:xfrm>
          <a:off x="4009774" y="888799"/>
          <a:ext cx="2697163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2407">
                  <a:extLst>
                    <a:ext uri="{9D8B030D-6E8A-4147-A177-3AD203B41FA5}">
                      <a16:colId xmlns:a16="http://schemas.microsoft.com/office/drawing/2014/main" xmlns="" val="1330566038"/>
                    </a:ext>
                  </a:extLst>
                </a:gridCol>
                <a:gridCol w="874756">
                  <a:extLst>
                    <a:ext uri="{9D8B030D-6E8A-4147-A177-3AD203B41FA5}">
                      <a16:colId xmlns:a16="http://schemas.microsoft.com/office/drawing/2014/main" xmlns="" val="331120919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プロトコル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REST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643168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の作成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新しい</a:t>
                      </a:r>
                      <a:r>
                        <a:rPr lang="en-US" altLang="ja-JP" sz="12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API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563281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API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＊任意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エンドポイントタイプ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96965823"/>
                  </a:ext>
                </a:extLst>
              </a:tr>
            </a:tbl>
          </a:graphicData>
        </a:graphic>
      </p:graphicFrame>
      <p:pic>
        <p:nvPicPr>
          <p:cNvPr id="6" name="図 5" descr="Screen Shot 2020-07-05 at 11.06.0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5732" y="5217669"/>
            <a:ext cx="7919895" cy="682347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9" name="正方形/長方形 18"/>
          <p:cNvSpPr/>
          <p:nvPr/>
        </p:nvSpPr>
        <p:spPr>
          <a:xfrm>
            <a:off x="4281023" y="5740926"/>
            <a:ext cx="856205" cy="190054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94559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24DED198-35D0-47A6-8EDD-6268D6BF7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5BE401E-4028-43CC-A122-A5BDF709B1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上記</a:t>
            </a:r>
            <a:r>
              <a:rPr lang="en-US" altLang="ja-JP" dirty="0" smtClean="0"/>
              <a:t>6.</a:t>
            </a:r>
            <a:r>
              <a:rPr lang="ja-JP" altLang="en-US" dirty="0" smtClean="0"/>
              <a:t> で作成した</a:t>
            </a:r>
            <a:r>
              <a:rPr lang="ja-JP" altLang="en-US" dirty="0"/>
              <a:t>「</a:t>
            </a:r>
            <a:r>
              <a:rPr lang="en-US" altLang="ja-JP" dirty="0"/>
              <a:t>GET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表示されるセットアップ画面で以下</a:t>
            </a:r>
            <a:r>
              <a:rPr lang="ja-JP" altLang="en-US" dirty="0"/>
              <a:t>を設定して保存する</a:t>
            </a:r>
            <a:r>
              <a:rPr lang="ja-JP" altLang="en-US" dirty="0" smtClean="0"/>
              <a:t>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＊保存時に、関連づける</a:t>
            </a:r>
            <a:r>
              <a:rPr lang="en-US" altLang="ja-JP" dirty="0" smtClean="0"/>
              <a:t>Lambda</a:t>
            </a:r>
            <a:r>
              <a:rPr lang="ja-JP" altLang="en-US" dirty="0" smtClean="0"/>
              <a:t>関数の</a:t>
            </a:r>
            <a:r>
              <a:rPr lang="en-US" altLang="ja-JP" dirty="0" smtClean="0"/>
              <a:t>ARN</a:t>
            </a:r>
            <a:r>
              <a:rPr lang="ja-JP" altLang="en-US" dirty="0" smtClean="0"/>
              <a:t>を確認するポップアップが表示される。</a:t>
            </a: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endParaRPr lang="en-US" altLang="ja-JP" dirty="0"/>
          </a:p>
          <a:p>
            <a:pPr lvl="1">
              <a:buFont typeface="+mj-lt"/>
              <a:buAutoNum type="arabicPeriod" startAt="6"/>
            </a:pPr>
            <a:r>
              <a:rPr lang="ja-JP" altLang="en-US" dirty="0" smtClean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</a:t>
            </a:r>
            <a:r>
              <a:rPr lang="ja-JP" altLang="en-US" dirty="0" smtClean="0"/>
              <a:t>画面で、「メソッドリクエスト」を選択する。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入力欄に以下を設定する。</a:t>
            </a:r>
            <a:endParaRPr lang="en-US" altLang="ja-JP" dirty="0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055841"/>
              </p:ext>
            </p:extLst>
          </p:nvPr>
        </p:nvGraphicFramePr>
        <p:xfrm>
          <a:off x="4026116" y="1469907"/>
          <a:ext cx="375920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統合タイプ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プロキシ統合の使用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Lambda</a:t>
                      </a:r>
                      <a:r>
                        <a:rPr lang="ja-JP" altLang="en-US" sz="1200" u="none" strike="noStrike">
                          <a:effectLst/>
                        </a:rPr>
                        <a:t>リージョン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ap-northeast-1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3249189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200" u="none" strike="noStrike" dirty="0">
                          <a:effectLst/>
                        </a:rPr>
                        <a:t>関数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getImageUrl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0731705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デフォルトタイムアウトの使用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3956294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pSp>
        <p:nvGrpSpPr>
          <p:cNvPr id="7" name="図形グループ 6"/>
          <p:cNvGrpSpPr/>
          <p:nvPr/>
        </p:nvGrpSpPr>
        <p:grpSpPr>
          <a:xfrm>
            <a:off x="7959410" y="1417750"/>
            <a:ext cx="4105226" cy="1389932"/>
            <a:chOff x="7959410" y="1151922"/>
            <a:chExt cx="4105226" cy="1389932"/>
          </a:xfrm>
        </p:grpSpPr>
        <p:sp>
          <p:nvSpPr>
            <p:cNvPr id="6" name="線吹き出し 2 (枠付き) 5"/>
            <p:cNvSpPr/>
            <p:nvPr/>
          </p:nvSpPr>
          <p:spPr>
            <a:xfrm>
              <a:off x="7959410" y="1151922"/>
              <a:ext cx="4105225" cy="1373447"/>
            </a:xfrm>
            <a:prstGeom prst="borderCallout2">
              <a:avLst>
                <a:gd name="adj1" fmla="val 10148"/>
                <a:gd name="adj2" fmla="val 1019"/>
                <a:gd name="adj3" fmla="val 71438"/>
                <a:gd name="adj4" fmla="val -2638"/>
                <a:gd name="adj5" fmla="val 71640"/>
                <a:gd name="adj6" fmla="val -7458"/>
              </a:avLst>
            </a:prstGeom>
            <a:solidFill>
              <a:srgbClr val="FFFFFF"/>
            </a:solidFill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975572" y="1156859"/>
              <a:ext cx="4089064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smtClean="0"/>
                <a:t>■ </a:t>
              </a:r>
              <a:r>
                <a:rPr kumimoji="1" lang="ja-JP" altLang="en-US" sz="1200" dirty="0" smtClean="0"/>
                <a:t>関連づける</a:t>
              </a: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関数の</a:t>
              </a:r>
              <a:r>
                <a:rPr kumimoji="1" lang="en-US" altLang="ja-JP" sz="1200" dirty="0" smtClean="0"/>
                <a:t>ARN(*)</a:t>
              </a:r>
              <a:r>
                <a:rPr kumimoji="1" lang="ja-JP" altLang="en-US" sz="1200" dirty="0" smtClean="0"/>
                <a:t>を確認する手順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Lambda</a:t>
              </a:r>
              <a:r>
                <a:rPr kumimoji="1" lang="ja-JP" altLang="en-US" sz="1200" dirty="0" smtClean="0"/>
                <a:t>のコンソールを開き、目当ての関数を選択する。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目当ての関数の設定ページが表示されたら、画面右上の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ja-JP" altLang="en-US" sz="1200" dirty="0" smtClean="0"/>
                <a:t>「</a:t>
              </a:r>
              <a:r>
                <a:rPr kumimoji="1" lang="en-US" altLang="en-US" sz="1200" dirty="0" smtClean="0"/>
                <a:t>arn: </a:t>
              </a:r>
              <a:r>
                <a:rPr kumimoji="1" lang="ja-JP" altLang="en-US" sz="1200" dirty="0" smtClean="0"/>
                <a:t>から始まる文字列」で値を確認できる。</a:t>
              </a: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/>
              </a:r>
              <a:br>
                <a:rPr kumimoji="1" lang="en-US" altLang="ja-JP" sz="1200" dirty="0" smtClean="0"/>
              </a:br>
              <a:r>
                <a:rPr kumimoji="1" lang="en-US" altLang="ja-JP" sz="1200" dirty="0" smtClean="0"/>
                <a:t>*Amazon Resource Name</a:t>
              </a:r>
              <a:r>
                <a:rPr kumimoji="1" lang="ja-JP" altLang="en-US" sz="1200" dirty="0" smtClean="0"/>
                <a:t>の略。</a:t>
              </a:r>
              <a:endParaRPr kumimoji="1" lang="ja-JP" altLang="en-US" sz="1200" dirty="0"/>
            </a:p>
          </p:txBody>
        </p:sp>
      </p:grpSp>
      <p:pic>
        <p:nvPicPr>
          <p:cNvPr id="10" name="図 9" descr="Screen Shot 2020-07-05 at 11.22.4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564" y="4297560"/>
            <a:ext cx="8074629" cy="23979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845754"/>
              </p:ext>
            </p:extLst>
          </p:nvPr>
        </p:nvGraphicFramePr>
        <p:xfrm>
          <a:off x="7422525" y="3457620"/>
          <a:ext cx="4660900" cy="228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13275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1540042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  <a:gridCol w="907583">
                  <a:extLst>
                    <a:ext uri="{9D8B030D-6E8A-4147-A177-3AD203B41FA5}">
                      <a16:colId xmlns:a16="http://schemas.microsoft.com/office/drawing/2014/main" xmlns="" val="1510221549"/>
                    </a:ext>
                  </a:extLst>
                </a:gridCol>
              </a:tblGrid>
              <a:tr h="254000">
                <a:tc rowSpan="3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認可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2752172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リクエストの検証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756720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API</a:t>
                      </a:r>
                      <a:r>
                        <a:rPr lang="ja-JP" altLang="en-US" sz="1200" u="none" strike="noStrike">
                          <a:effectLst/>
                        </a:rPr>
                        <a:t>キーの必要性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TRUE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31410113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リクエストパス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albumid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50549459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キャッシュ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OFF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43643247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URL</a:t>
                      </a:r>
                      <a:r>
                        <a:rPr lang="ja-JP" altLang="en-US" sz="1200" u="none" strike="noStrike">
                          <a:effectLst/>
                        </a:rPr>
                        <a:t>クエリ文字列パラメータ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1648128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u="none" strike="noStrike">
                          <a:effectLst/>
                        </a:rPr>
                        <a:t>HTTP</a:t>
                      </a:r>
                      <a:r>
                        <a:rPr lang="ja-JP" altLang="en-US" sz="1200" u="none" strike="noStrike">
                          <a:effectLst/>
                        </a:rPr>
                        <a:t>リクエストヘッダー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5239637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リクエスト本文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設定なし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465647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SDK</a:t>
                      </a:r>
                      <a:r>
                        <a:rPr lang="ja-JP" altLang="en-US" sz="1200" u="none" strike="noStrike">
                          <a:effectLst/>
                        </a:rPr>
                        <a:t>設定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69994750"/>
                  </a:ext>
                </a:extLst>
              </a:tr>
            </a:tbl>
          </a:graphicData>
        </a:graphic>
      </p:graphicFrame>
      <p:sp>
        <p:nvSpPr>
          <p:cNvPr id="13" name="正方形/長方形 12"/>
          <p:cNvSpPr/>
          <p:nvPr/>
        </p:nvSpPr>
        <p:spPr>
          <a:xfrm>
            <a:off x="5757723" y="5498829"/>
            <a:ext cx="1404269" cy="186943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171774" y="6020435"/>
            <a:ext cx="4072365" cy="433285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2D01535-B1F2-4F78-9A7C-D39657259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5200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47FC2C4-FDD9-40C1-8BAA-86909C671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460F2C1-B2A2-41B6-AE3C-D9255F21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「統合リクエスト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endParaRPr lang="en-US" altLang="ja-JP" dirty="0"/>
          </a:p>
          <a:p>
            <a:pPr lvl="1">
              <a:buFont typeface="+mj-lt"/>
              <a:buAutoNum type="arabicPeriod" startAt="8"/>
            </a:pPr>
            <a:endParaRPr kumimoji="1" lang="en-US" altLang="ja-JP" dirty="0"/>
          </a:p>
          <a:p>
            <a:pPr lvl="1">
              <a:buFont typeface="+mj-lt"/>
              <a:buAutoNum type="arabicPeriod" startAt="8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「メソッドレスポンス」</a:t>
            </a:r>
            <a:r>
              <a:rPr lang="ja-JP" altLang="en-US" dirty="0"/>
              <a:t>を選択する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HTTP</a:t>
            </a:r>
            <a:r>
              <a:rPr lang="ja-JP" altLang="en-US" dirty="0"/>
              <a:t>の</a:t>
            </a:r>
            <a:r>
              <a:rPr lang="ja-JP" altLang="en-US" dirty="0" smtClean="0"/>
              <a:t>ステータスに下記を追加する。</a:t>
            </a:r>
            <a:r>
              <a:rPr lang="en-US" altLang="ja-JP" dirty="0"/>
              <a:t>※</a:t>
            </a:r>
            <a:r>
              <a:rPr lang="ja-JP" altLang="en-US" dirty="0"/>
              <a:t>設定はすべて</a:t>
            </a:r>
            <a:r>
              <a:rPr lang="ja-JP" altLang="en-US" dirty="0" smtClean="0"/>
              <a:t>デフォルト。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204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304</a:t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400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2D621D59-C7D3-486A-953C-E3F09862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6DDCBA78-176B-48EA-BE01-07BA0C50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60565"/>
              </p:ext>
            </p:extLst>
          </p:nvPr>
        </p:nvGraphicFramePr>
        <p:xfrm>
          <a:off x="3917778" y="926866"/>
          <a:ext cx="8049914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61883">
                  <a:extLst>
                    <a:ext uri="{9D8B030D-6E8A-4147-A177-3AD203B41FA5}">
                      <a16:colId xmlns:a16="http://schemas.microsoft.com/office/drawing/2014/main" xmlns="" val="2398228790"/>
                    </a:ext>
                  </a:extLst>
                </a:gridCol>
                <a:gridCol w="1902479">
                  <a:extLst>
                    <a:ext uri="{9D8B030D-6E8A-4147-A177-3AD203B41FA5}">
                      <a16:colId xmlns:a16="http://schemas.microsoft.com/office/drawing/2014/main" xmlns="" val="2139820665"/>
                    </a:ext>
                  </a:extLst>
                </a:gridCol>
                <a:gridCol w="3685552">
                  <a:extLst>
                    <a:ext uri="{9D8B030D-6E8A-4147-A177-3AD203B41FA5}">
                      <a16:colId xmlns:a16="http://schemas.microsoft.com/office/drawing/2014/main" xmlns="" val="3198237446"/>
                    </a:ext>
                  </a:extLst>
                </a:gridCol>
              </a:tblGrid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統合タイプ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09880224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Lambda</a:t>
                      </a:r>
                      <a:r>
                        <a:rPr lang="ja-JP" altLang="en-US" sz="1100" u="none" strike="noStrike" dirty="0">
                          <a:effectLst/>
                        </a:rPr>
                        <a:t>プロキシ統合の使用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44059829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リージョン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ap-northeast-1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9681108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Lambda</a:t>
                      </a:r>
                      <a:r>
                        <a:rPr lang="ja-JP" altLang="en-US" sz="1100" u="none" strike="noStrike">
                          <a:effectLst/>
                        </a:rPr>
                        <a:t>関数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getImageUrl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5202194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実行ロール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（空欄）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863339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発信者の認証情報を使用した呼び出し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OFF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709522050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認証情報キャッシュ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発信者の認証情報をキャッシュキーに追加しない 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96055075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デフォルトタイムアウトの使用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7828841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パスパラメータ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75286343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URL </a:t>
                      </a:r>
                      <a:r>
                        <a:rPr lang="ja-JP" altLang="en-US" sz="1100" u="none" strike="noStrike" dirty="0">
                          <a:effectLst/>
                        </a:rPr>
                        <a:t>クエリ文字列パラメータ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設定なし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892717798"/>
                  </a:ext>
                </a:extLst>
              </a:tr>
              <a:tr h="233316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HTTP </a:t>
                      </a:r>
                      <a:r>
                        <a:rPr lang="ja-JP" altLang="en-US" sz="1100" u="none" strike="noStrike" dirty="0">
                          <a:effectLst/>
                        </a:rPr>
                        <a:t>ヘッダー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977998855"/>
                  </a:ext>
                </a:extLst>
              </a:tr>
              <a:tr h="25779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リクエスト本文のパススルー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テンプレートが定義されていない場合 </a:t>
                      </a:r>
                      <a:r>
                        <a:rPr lang="en-US" altLang="ja-JP" sz="1100" u="none" strike="noStrike" dirty="0">
                          <a:effectLst/>
                        </a:rPr>
                        <a:t>(</a:t>
                      </a:r>
                      <a:r>
                        <a:rPr lang="ja-JP" altLang="en-US" sz="1100" u="none" strike="noStrike" dirty="0">
                          <a:effectLst/>
                        </a:rPr>
                        <a:t>推奨</a:t>
                      </a:r>
                      <a:r>
                        <a:rPr lang="en-US" altLang="ja-JP" sz="1100" u="none" strike="noStrike" dirty="0">
                          <a:effectLst/>
                        </a:rPr>
                        <a:t>)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30001044"/>
                  </a:ext>
                </a:extLst>
              </a:tr>
              <a:tr h="250257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Content-Type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71318200"/>
                  </a:ext>
                </a:extLst>
              </a:tr>
              <a:tr h="770021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"albumid": "$input.params('albumid')",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  "downloadtime": "$input.params('downloadtime')"</a:t>
                      </a:r>
                      <a:br>
                        <a:rPr lang="en-US" sz="1100" u="none" strike="noStrike" dirty="0" smtClean="0">
                          <a:effectLst/>
                        </a:rPr>
                      </a:br>
                      <a:r>
                        <a:rPr lang="en-US" sz="1100" u="none" strike="noStrike" dirty="0" smtClean="0">
                          <a:effectLst/>
                        </a:rPr>
                        <a:t>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5833" marR="5833" marT="5833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96279337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18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 lvl="1">
              <a:buFont typeface="+mj-lt"/>
              <a:buAutoNum type="arabicPeriod" startAt="10"/>
            </a:pPr>
            <a:r>
              <a:rPr lang="ja-JP" altLang="en-US" dirty="0"/>
              <a:t>「</a:t>
            </a:r>
            <a:r>
              <a:rPr lang="en-US" altLang="ja-JP" dirty="0"/>
              <a:t>/{albumid} - GET - </a:t>
            </a:r>
            <a:r>
              <a:rPr lang="ja-JP" altLang="en-US" dirty="0"/>
              <a:t>メソッドの実行」の画面で、</a:t>
            </a:r>
            <a:r>
              <a:rPr lang="ja-JP" altLang="en-US" dirty="0" smtClean="0"/>
              <a:t>「統合レスポンス</a:t>
            </a:r>
            <a:r>
              <a:rPr lang="ja-JP" altLang="en-US" dirty="0"/>
              <a:t>」を選択する。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統合レスポンスに下記の設定を追加する。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98063CA4-BBF9-44CC-A612-1620B85D3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7973859"/>
              </p:ext>
            </p:extLst>
          </p:nvPr>
        </p:nvGraphicFramePr>
        <p:xfrm>
          <a:off x="3930677" y="1275652"/>
          <a:ext cx="6631739" cy="34358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0683">
                  <a:extLst>
                    <a:ext uri="{9D8B030D-6E8A-4147-A177-3AD203B41FA5}">
                      <a16:colId xmlns:a16="http://schemas.microsoft.com/office/drawing/2014/main" xmlns="" val="3097440919"/>
                    </a:ext>
                  </a:extLst>
                </a:gridCol>
                <a:gridCol w="2252380">
                  <a:extLst>
                    <a:ext uri="{9D8B030D-6E8A-4147-A177-3AD203B41FA5}">
                      <a16:colId xmlns:a16="http://schemas.microsoft.com/office/drawing/2014/main" xmlns="" val="3781596161"/>
                    </a:ext>
                  </a:extLst>
                </a:gridCol>
                <a:gridCol w="3618676">
                  <a:extLst>
                    <a:ext uri="{9D8B030D-6E8A-4147-A177-3AD203B41FA5}">
                      <a16:colId xmlns:a16="http://schemas.microsoft.com/office/drawing/2014/main" xmlns="" val="101742419"/>
                    </a:ext>
                  </a:extLst>
                </a:gridCol>
              </a:tblGrid>
              <a:tr h="214093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デフォルト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98804113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204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.*result.*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7489019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4879894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504046248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858713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smtClean="0">
                          <a:effectLst/>
                        </a:rPr>
                        <a:t>{ errorMessage</a:t>
                      </a:r>
                      <a:r>
                        <a:rPr lang="en-US" sz="1100" u="none" strike="noStrike" dirty="0">
                          <a:effectLst/>
                        </a:rPr>
                        <a:t>: $input.path('$.errorMessage')</a:t>
                      </a:r>
                      <a:r>
                        <a:rPr lang="en-US" sz="1100" u="none" strike="noStrike" dirty="0" smtClean="0">
                          <a:effectLst/>
                        </a:rPr>
                        <a:t>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8402242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304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.*Modified.*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9847772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6796821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62532213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59472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15672259"/>
                  </a:ext>
                </a:extLst>
              </a:tr>
              <a:tr h="243449"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>
                          <a:effectLst/>
                        </a:rPr>
                        <a:t>400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>
                          <a:effectLst/>
                        </a:rPr>
                        <a:t>Lambda </a:t>
                      </a:r>
                      <a:r>
                        <a:rPr lang="ja-JP" altLang="en-US" sz="1100" u="none" strike="noStrike">
                          <a:effectLst/>
                        </a:rPr>
                        <a:t>エラーの正規表現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.*Input.*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63050151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コンテンツの処理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パススルー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27901705"/>
                  </a:ext>
                </a:extLst>
              </a:tr>
              <a:tr h="243449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ヘッダーのマッピング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メソッドのレスポンスヘッダーなし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39569515"/>
                  </a:ext>
                </a:extLst>
              </a:tr>
              <a:tr h="166177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>
                          <a:effectLst/>
                        </a:rPr>
                        <a:t>マッピングテンプレート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application/json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666202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{ errorMessage: $input.path('$.errorMessage'); }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4154" marR="4154" marT="4154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984755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705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57869" cy="4915628"/>
          </a:xfrm>
        </p:spPr>
        <p:txBody>
          <a:bodyPr/>
          <a:lstStyle/>
          <a:p>
            <a:r>
              <a:rPr lang="en-US" altLang="ja-JP" dirty="0" smtClean="0"/>
              <a:t>S3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クラウドストレージを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「バケットを作成する」</a:t>
            </a:r>
            <a:r>
              <a:rPr lang="ja-JP" altLang="en-US" dirty="0"/>
              <a:t>ボタン</a:t>
            </a:r>
            <a:r>
              <a:rPr lang="ja-JP" altLang="en-US" dirty="0" smtClean="0"/>
              <a:t>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①</a:t>
            </a:r>
            <a:r>
              <a:rPr lang="ja-JP" altLang="en-US" dirty="0" smtClean="0"/>
              <a:t> 名前とリージョン」エリアで下記を入力して、「</a:t>
            </a:r>
            <a:r>
              <a:rPr lang="ja-JP" altLang="en-US" dirty="0"/>
              <a:t>次へ」ボタンを</a:t>
            </a:r>
            <a:r>
              <a:rPr lang="ja-JP" altLang="en-US" dirty="0" smtClean="0"/>
              <a:t>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② </a:t>
            </a:r>
            <a:r>
              <a:rPr lang="ja-JP" altLang="en-US" dirty="0" smtClean="0"/>
              <a:t>オプションの設定」エリアで下記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③</a:t>
            </a:r>
            <a:r>
              <a:rPr lang="en-US" altLang="en-US" dirty="0" smtClean="0"/>
              <a:t> </a:t>
            </a:r>
            <a:r>
              <a:rPr lang="ja-JP" altLang="en-US" dirty="0" smtClean="0"/>
              <a:t>アクセス許可の設定」エリアで下記</a:t>
            </a:r>
            <a:r>
              <a:rPr lang="ja-JP" altLang="en-US" dirty="0"/>
              <a:t>を入力して、「次へ」ボタンを押す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8943274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  <a:p>
            <a:r>
              <a:rPr kumimoji="1" lang="ja-JP" altLang="en-US" sz="1600" dirty="0" smtClean="0"/>
              <a:t>・同じ</a:t>
            </a:r>
            <a:r>
              <a:rPr kumimoji="1" lang="en-US" altLang="ja-JP" sz="1600" dirty="0" smtClean="0"/>
              <a:t> Region </a:t>
            </a:r>
            <a:r>
              <a:rPr kumimoji="1" lang="ja-JP" altLang="en-US" sz="1600" dirty="0" smtClean="0"/>
              <a:t>内に同名のバケットがある場合はエラーメッセージとなる</a:t>
            </a:r>
            <a:r>
              <a:rPr kumimoji="1" lang="en-US" altLang="ja-JP" sz="1600" dirty="0" smtClean="0"/>
              <a:t> (</a:t>
            </a:r>
            <a:r>
              <a:rPr kumimoji="1" lang="ja-JP" altLang="en-US" sz="1600" dirty="0" smtClean="0"/>
              <a:t>環境移行時に注意</a:t>
            </a:r>
            <a:r>
              <a:rPr kumimoji="1" lang="en-US" altLang="ja-JP" sz="1600" dirty="0" smtClean="0"/>
              <a:t>)</a:t>
            </a:r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1116"/>
              </p:ext>
            </p:extLst>
          </p:nvPr>
        </p:nvGraphicFramePr>
        <p:xfrm>
          <a:off x="4464492" y="3274905"/>
          <a:ext cx="3759200" cy="4731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9429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2749771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1481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パケット名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836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リージョン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アジアパシフィック（東京）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</a:tbl>
          </a:graphicData>
        </a:graphic>
      </p:graphicFrame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8949794"/>
              </p:ext>
            </p:extLst>
          </p:nvPr>
        </p:nvGraphicFramePr>
        <p:xfrm>
          <a:off x="4454454" y="4194295"/>
          <a:ext cx="5552934" cy="1524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55234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299770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Tags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キー「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」、値「</a:t>
                      </a:r>
                      <a:r>
                        <a:rPr lang="en-US" altLang="ja-JP" sz="12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卒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ARu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」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バージョニング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277904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サーバーアクセスのログ記録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オブジェクトレベルののログ記録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デフォルト暗号化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リクエストメトリクス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設定なし</a:t>
                      </a:r>
                      <a:endParaRPr lang="en-US" altLang="ja-JP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xmlns="" id="{5272C826-C1D9-418F-A534-E17A3F1A95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295856"/>
              </p:ext>
            </p:extLst>
          </p:nvPr>
        </p:nvGraphicFramePr>
        <p:xfrm>
          <a:off x="4459185" y="6057495"/>
          <a:ext cx="3259319" cy="2432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16309">
                  <a:extLst>
                    <a:ext uri="{9D8B030D-6E8A-4147-A177-3AD203B41FA5}">
                      <a16:colId xmlns:a16="http://schemas.microsoft.com/office/drawing/2014/main" xmlns="" val="2918184759"/>
                    </a:ext>
                  </a:extLst>
                </a:gridCol>
                <a:gridCol w="443010">
                  <a:extLst>
                    <a:ext uri="{9D8B030D-6E8A-4147-A177-3AD203B41FA5}">
                      <a16:colId xmlns:a16="http://schemas.microsoft.com/office/drawing/2014/main" xmlns="" val="650853217"/>
                    </a:ext>
                  </a:extLst>
                </a:gridCol>
              </a:tblGrid>
              <a:tr h="243273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dirty="0" smtClean="0"/>
                        <a:t>パブリックアクセスを全てブロック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6399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538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12731FC3-AB29-492B-AE6D-8CB0EBD60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改訂履歴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5A8CD54E-7EDD-451D-9C7A-85E4A20CE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9CC6374B-4142-4113-B041-850E8ED04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934823"/>
              </p:ext>
            </p:extLst>
          </p:nvPr>
        </p:nvGraphicFramePr>
        <p:xfrm>
          <a:off x="438869" y="813934"/>
          <a:ext cx="10618771" cy="111252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654640">
                  <a:extLst>
                    <a:ext uri="{9D8B030D-6E8A-4147-A177-3AD203B41FA5}">
                      <a16:colId xmlns:a16="http://schemas.microsoft.com/office/drawing/2014/main" xmlns="" val="1645166067"/>
                    </a:ext>
                  </a:extLst>
                </a:gridCol>
                <a:gridCol w="1451728">
                  <a:extLst>
                    <a:ext uri="{9D8B030D-6E8A-4147-A177-3AD203B41FA5}">
                      <a16:colId xmlns:a16="http://schemas.microsoft.com/office/drawing/2014/main" xmlns="" val="1224812834"/>
                    </a:ext>
                  </a:extLst>
                </a:gridCol>
                <a:gridCol w="1366887">
                  <a:extLst>
                    <a:ext uri="{9D8B030D-6E8A-4147-A177-3AD203B41FA5}">
                      <a16:colId xmlns:a16="http://schemas.microsoft.com/office/drawing/2014/main" xmlns="" val="773108700"/>
                    </a:ext>
                  </a:extLst>
                </a:gridCol>
                <a:gridCol w="7145516">
                  <a:extLst>
                    <a:ext uri="{9D8B030D-6E8A-4147-A177-3AD203B41FA5}">
                      <a16:colId xmlns:a16="http://schemas.microsoft.com/office/drawing/2014/main" xmlns="" val="1915496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更新内容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52914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2019/10/31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UETOMAE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新規作成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94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2.00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smtClean="0"/>
                        <a:t>2020/07/02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smtClean="0"/>
                        <a:t>UETOMAE</a:t>
                      </a:r>
                      <a:endParaRPr kumimoji="1" lang="ja-JP" alt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インフラ構成図追加、パラメータ一覧追加、構築手順更新</a:t>
                      </a:r>
                      <a:endParaRPr kumimoji="1" lang="ja-JP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31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94253"/>
            <a:ext cx="8936179" cy="4915628"/>
          </a:xfrm>
        </p:spPr>
        <p:txBody>
          <a:bodyPr/>
          <a:lstStyle/>
          <a:p>
            <a:r>
              <a:rPr lang="en-US" altLang="ja-JP" dirty="0" smtClean="0"/>
              <a:t>CloudFront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S3</a:t>
            </a:r>
            <a:r>
              <a:rPr lang="ja-JP" altLang="en-US" dirty="0" smtClean="0"/>
              <a:t>へのリクエストに対するレスポンスのキャッシュを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CloudFront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/>
              <a:t>Create Distribution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ボタンを押し</a:t>
            </a:r>
            <a:r>
              <a:rPr lang="ja-JP" altLang="en-US" dirty="0" smtClean="0"/>
              <a:t>、「</a:t>
            </a:r>
            <a:r>
              <a:rPr lang="en-US" altLang="ja-JP" dirty="0" smtClean="0"/>
              <a:t>Web</a:t>
            </a:r>
            <a:r>
              <a:rPr lang="ja-JP" altLang="en-US" dirty="0" smtClean="0"/>
              <a:t>」</a:t>
            </a:r>
            <a:r>
              <a:rPr lang="ja-JP" altLang="en-US" dirty="0"/>
              <a:t>で</a:t>
            </a:r>
            <a:r>
              <a:rPr lang="ja-JP" altLang="en-US" dirty="0" smtClean="0"/>
              <a:t>「</a:t>
            </a:r>
            <a:r>
              <a:rPr lang="en-US" altLang="ja-JP" dirty="0" smtClean="0"/>
              <a:t>Get Started</a:t>
            </a:r>
            <a:r>
              <a:rPr lang="ja-JP" altLang="en-US" dirty="0" smtClean="0"/>
              <a:t>」</a:t>
            </a:r>
            <a:r>
              <a:rPr lang="ja-JP" altLang="en-US" dirty="0"/>
              <a:t>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2728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・設置するリージョン </a:t>
            </a:r>
            <a:r>
              <a:rPr kumimoji="1" lang="en-US" altLang="ja-JP" sz="1600" dirty="0" smtClean="0"/>
              <a:t>(</a:t>
            </a:r>
            <a:r>
              <a:rPr kumimoji="1" lang="ja-JP" altLang="en-US" sz="1600" dirty="0" smtClean="0"/>
              <a:t>地域</a:t>
            </a:r>
            <a:r>
              <a:rPr kumimoji="1" lang="en-US" altLang="ja-JP" sz="1600" dirty="0" smtClean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は常に</a:t>
            </a:r>
            <a:r>
              <a:rPr kumimoji="1" lang="en-US" altLang="ja-JP" sz="1600" dirty="0" smtClean="0"/>
              <a:t> Global</a:t>
            </a:r>
          </a:p>
        </p:txBody>
      </p:sp>
      <p:pic>
        <p:nvPicPr>
          <p:cNvPr id="5" name="図 4" descr="Screen Shot 2020-07-05 at 14.36.57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88" y="3043399"/>
            <a:ext cx="8048012" cy="2700476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5286037" y="3287949"/>
            <a:ext cx="6630927" cy="1083449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5330338" y="4105570"/>
            <a:ext cx="561693" cy="210730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」ページで、下記を入力して「</a:t>
            </a:r>
            <a:r>
              <a:rPr lang="en-US" altLang="ja-JP" dirty="0" smtClean="0"/>
              <a:t>Create Distribution</a:t>
            </a:r>
            <a:r>
              <a:rPr lang="ja-JP" altLang="en-US" dirty="0" smtClean="0"/>
              <a:t>」ボタンを押す。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Origin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Default Cache Behavior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lvl="2">
              <a:buFont typeface="Wingdings" charset="2"/>
              <a:buChar char="p"/>
            </a:pPr>
            <a:endParaRPr lang="en-US" altLang="ja-JP" sz="800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（以下の項目はすべて初期値）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ja-JP" altLang="en-US" dirty="0"/>
              <a:t>「</a:t>
            </a:r>
            <a:r>
              <a:rPr lang="en-US" altLang="ja-JP" dirty="0"/>
              <a:t>Distribution Settings</a:t>
            </a:r>
            <a:r>
              <a:rPr lang="ja-JP" altLang="en-US" dirty="0"/>
              <a:t>」</a:t>
            </a:r>
            <a:endParaRPr lang="en-US" altLang="ja-JP" dirty="0"/>
          </a:p>
          <a:p>
            <a:pPr marL="914400" lvl="2" indent="0">
              <a:buNone/>
            </a:pPr>
            <a:r>
              <a:rPr lang="en-US" altLang="ja-JP" dirty="0"/>
              <a:t>	</a:t>
            </a:r>
            <a:r>
              <a:rPr lang="ja-JP" altLang="en-US" dirty="0"/>
              <a:t>（以下の項目はすべて初期値</a:t>
            </a:r>
            <a:r>
              <a:rPr lang="ja-JP" altLang="en-US" dirty="0" smtClean="0"/>
              <a:t>）</a:t>
            </a:r>
          </a:p>
          <a:p>
            <a:pPr lvl="1">
              <a:buFont typeface="+mj-lt"/>
              <a:buAutoNum type="arabicPeriod" startAt="3"/>
            </a:pPr>
            <a:r>
              <a:rPr lang="en-US" altLang="ja-JP" dirty="0" smtClean="0"/>
              <a:t>CloudFront Distributions</a:t>
            </a:r>
            <a:r>
              <a:rPr lang="ja-JP" altLang="en-US" dirty="0" smtClean="0"/>
              <a:t>ページの一覧から上記</a:t>
            </a:r>
            <a:r>
              <a:rPr lang="en-US" altLang="ja-JP" dirty="0" smtClean="0"/>
              <a:t>2~3. </a:t>
            </a:r>
            <a:r>
              <a:rPr lang="ja-JP" altLang="en-US" dirty="0" smtClean="0"/>
              <a:t>で作成した項目を選択する。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Tags</a:t>
            </a:r>
            <a:r>
              <a:rPr lang="ja-JP" altLang="en-US" dirty="0" smtClean="0"/>
              <a:t>タブを選択し、以下のタグを追加する。</a:t>
            </a:r>
            <a:endParaRPr lang="en-US" altLang="ja-JP" dirty="0" smtClean="0"/>
          </a:p>
          <a:p>
            <a:pPr marL="914400" lvl="2" indent="0">
              <a:buNone/>
            </a:pPr>
            <a:r>
              <a:rPr lang="ja-JP" altLang="en-US" dirty="0" smtClean="0"/>
              <a:t>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」、値「</a:t>
            </a:r>
            <a:r>
              <a:rPr lang="en-US" altLang="ja-JP" dirty="0" err="1"/>
              <a:t>MsAR</a:t>
            </a:r>
            <a:r>
              <a:rPr lang="en-US" altLang="ja-JP" dirty="0"/>
              <a:t> </a:t>
            </a:r>
            <a:r>
              <a:rPr lang="ja-JP" altLang="en-US" dirty="0"/>
              <a:t>卒</a:t>
            </a:r>
            <a:r>
              <a:rPr lang="en-US" altLang="ja-JP" dirty="0"/>
              <a:t>ARu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作成した項目の「</a:t>
            </a:r>
            <a:r>
              <a:rPr lang="en-US" altLang="ja-JP" dirty="0" smtClean="0"/>
              <a:t>Behavior</a:t>
            </a:r>
            <a:r>
              <a:rPr lang="ja-JP" altLang="en-US" dirty="0" smtClean="0"/>
              <a:t>」タブで、下記の値を設定する。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Object Caching</a:t>
            </a:r>
            <a:r>
              <a:rPr lang="ja-JP" altLang="en-US" dirty="0" smtClean="0"/>
              <a:t>を</a:t>
            </a:r>
            <a:r>
              <a:rPr lang="en-US" altLang="ja-JP" dirty="0" smtClean="0"/>
              <a:t> min.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</a:t>
            </a:r>
            <a:r>
              <a:rPr lang="en-US" altLang="ja-JP" dirty="0" smtClean="0"/>
              <a:t>max.</a:t>
            </a:r>
            <a:r>
              <a:rPr lang="ja-JP" altLang="en-US" dirty="0" smtClean="0"/>
              <a:t>「</a:t>
            </a:r>
            <a:r>
              <a:rPr lang="en-US" altLang="ja-JP" dirty="0" smtClean="0"/>
              <a:t>90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Default</a:t>
            </a:r>
            <a:r>
              <a:rPr lang="ja-JP" altLang="en-US" dirty="0" smtClean="0"/>
              <a:t>「</a:t>
            </a:r>
            <a:r>
              <a:rPr lang="en-US" altLang="ja-JP" dirty="0" smtClean="0"/>
              <a:t>10</a:t>
            </a:r>
            <a:r>
              <a:rPr lang="ja-JP" altLang="en-US" dirty="0" smtClean="0"/>
              <a:t>」、</a:t>
            </a:r>
            <a:r>
              <a:rPr lang="en-US" altLang="ja-JP" dirty="0" smtClean="0"/>
              <a:t>Restrict Viewer Access </a:t>
            </a:r>
            <a:r>
              <a:rPr lang="ja-JP" altLang="en-US" dirty="0" smtClean="0"/>
              <a:t>「</a:t>
            </a:r>
            <a:r>
              <a:rPr lang="en-US" altLang="ja-JP" dirty="0" smtClean="0"/>
              <a:t>Yes</a:t>
            </a:r>
            <a:r>
              <a:rPr lang="ja-JP" altLang="en-US" dirty="0" smtClean="0"/>
              <a:t>」を入力して、「更新」ボタンを押す。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921526"/>
              </p:ext>
            </p:extLst>
          </p:nvPr>
        </p:nvGraphicFramePr>
        <p:xfrm>
          <a:off x="4454358" y="1449140"/>
          <a:ext cx="7433073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46489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2746105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  <a:gridCol w="2540479">
                  <a:extLst>
                    <a:ext uri="{9D8B030D-6E8A-4147-A177-3AD203B41FA5}">
                      <a16:colId xmlns:a16="http://schemas.microsoft.com/office/drawing/2014/main" xmlns="" val="151022154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Domain 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Path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msar-prod.s3.amazonaws.com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Origin ID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S3-msar-prod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80273"/>
              </p:ext>
            </p:extLst>
          </p:nvPr>
        </p:nvGraphicFramePr>
        <p:xfrm>
          <a:off x="4454358" y="2842072"/>
          <a:ext cx="7418306" cy="508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61256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257050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Path</a:t>
                      </a:r>
                      <a:r>
                        <a:rPr lang="ja-JP" altLang="en-US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 </a:t>
                      </a: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Pattern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Default (*)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Viewer Protocol Policy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Redirect HTTP and HTTPS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7847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WAF</a:t>
            </a:r>
            <a:r>
              <a:rPr lang="ja-JP" altLang="en-US" dirty="0" smtClean="0"/>
              <a:t> </a:t>
            </a:r>
            <a:r>
              <a:rPr lang="ja-JP" altLang="ja-JP" dirty="0" smtClean="0"/>
              <a:t>&amp;</a:t>
            </a:r>
            <a:r>
              <a:rPr lang="ja-JP" altLang="en-US" dirty="0" smtClean="0"/>
              <a:t> </a:t>
            </a:r>
            <a:r>
              <a:rPr lang="en-US" altLang="ja-JP" dirty="0" smtClean="0"/>
              <a:t>Shields</a:t>
            </a:r>
            <a:endParaRPr lang="en-US" altLang="ja-JP" dirty="0"/>
          </a:p>
          <a:p>
            <a:pPr marL="457200" lvl="1" indent="0">
              <a:buNone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リソースへの不正なリクエストを遮断する設定を管理する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AWF &amp; Shield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ACLs </a:t>
            </a:r>
            <a:r>
              <a:rPr lang="ja-JP" altLang="en-US" dirty="0" smtClean="0"/>
              <a:t>ページを開く。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S3</a:t>
            </a:r>
            <a:r>
              <a:rPr lang="ja-JP" altLang="en-US" dirty="0" smtClean="0"/>
              <a:t>へ仲介する</a:t>
            </a:r>
            <a:r>
              <a:rPr lang="en-US" altLang="ja-JP" dirty="0"/>
              <a:t> </a:t>
            </a:r>
            <a:r>
              <a:rPr lang="en-US" altLang="ja-JP" dirty="0" smtClean="0"/>
              <a:t>CloudFront 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・</a:t>
            </a:r>
            <a:r>
              <a:rPr lang="en-US" altLang="ja-JP" dirty="0" smtClean="0"/>
              <a:t>msar </a:t>
            </a:r>
            <a:r>
              <a:rPr lang="ja-JP" altLang="en-US" dirty="0" smtClean="0"/>
              <a:t>で使う</a:t>
            </a:r>
            <a:r>
              <a:rPr lang="en-US" altLang="ja-JP" dirty="0" smtClean="0"/>
              <a:t> getImageUrl </a:t>
            </a:r>
            <a:r>
              <a:rPr lang="ja-JP" altLang="en-US" dirty="0" smtClean="0"/>
              <a:t>の</a:t>
            </a:r>
            <a:r>
              <a:rPr lang="en-US" altLang="ja-JP" dirty="0" smtClean="0"/>
              <a:t> API Gateway</a:t>
            </a:r>
            <a:r>
              <a:rPr lang="ja-JP" altLang="en-US" dirty="0" smtClean="0"/>
              <a:t>は「</a:t>
            </a:r>
            <a:r>
              <a:rPr lang="en-US" altLang="ja-JP" dirty="0" smtClean="0"/>
              <a:t>Asia Pacific (Tokyo)</a:t>
            </a:r>
            <a:r>
              <a:rPr lang="ja-JP" altLang="en-US" dirty="0" smtClean="0"/>
              <a:t>」を選択する。</a:t>
            </a:r>
            <a:endParaRPr lang="en-US" altLang="ja-JP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74389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lang="ja-JP" altLang="en-US" sz="1600" dirty="0"/>
              <a:t>保護するリソースを設置している</a:t>
            </a:r>
            <a:r>
              <a:rPr lang="ja-JP" altLang="en-US" sz="1600" dirty="0" smtClean="0"/>
              <a:t>リージョン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地域</a:t>
            </a:r>
            <a:r>
              <a:rPr lang="en-US" altLang="ja-JP" sz="1600" dirty="0" smtClean="0"/>
              <a:t>)</a:t>
            </a:r>
            <a:r>
              <a:rPr lang="ja-JP" altLang="en-US" sz="1600" dirty="0" smtClean="0"/>
              <a:t> ごとの切り替えに</a:t>
            </a:r>
            <a:r>
              <a:rPr lang="ja-JP" altLang="en-US" sz="1600" dirty="0"/>
              <a:t>注意。</a:t>
            </a:r>
            <a:endParaRPr kumimoji="1" lang="en-US" altLang="ja-JP" sz="1600" dirty="0" smtClean="0"/>
          </a:p>
        </p:txBody>
      </p:sp>
      <p:pic>
        <p:nvPicPr>
          <p:cNvPr id="5" name="図 4" descr="Screen Shot 2020-07-05 at 19.44.38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720" y="3335132"/>
            <a:ext cx="8033245" cy="3333885"/>
          </a:xfrm>
          <a:prstGeom prst="rect">
            <a:avLst/>
          </a:prstGeom>
          <a:ln>
            <a:solidFill>
              <a:srgbClr val="BFBFBF"/>
            </a:solidFill>
          </a:ln>
        </p:spPr>
      </p:pic>
      <p:sp>
        <p:nvSpPr>
          <p:cNvPr id="11" name="正方形/長方形 10"/>
          <p:cNvSpPr/>
          <p:nvPr/>
        </p:nvSpPr>
        <p:spPr>
          <a:xfrm>
            <a:off x="9199838" y="3583315"/>
            <a:ext cx="1151824" cy="389342"/>
          </a:xfrm>
          <a:prstGeom prst="rect">
            <a:avLst/>
          </a:prstGeom>
          <a:noFill/>
          <a:ln w="1905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8683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2"/>
            </a:pPr>
            <a:r>
              <a:rPr lang="ja-JP" altLang="ja-JP" dirty="0" smtClean="0"/>
              <a:t>A</a:t>
            </a:r>
            <a:r>
              <a:rPr lang="en-US" altLang="ja-JP" dirty="0" smtClean="0"/>
              <a:t>PI</a:t>
            </a:r>
            <a:r>
              <a:rPr lang="ja-JP" altLang="en-US" dirty="0" smtClean="0"/>
              <a:t> </a:t>
            </a:r>
            <a:r>
              <a:rPr lang="en-US" altLang="ja-JP" dirty="0" smtClean="0"/>
              <a:t>Gateway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を設置しているリージョンを選択する。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2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Core rule set</a:t>
            </a:r>
            <a:r>
              <a:rPr lang="ja-JP" altLang="en-US" dirty="0" smtClean="0"/>
              <a:t>」「</a:t>
            </a:r>
            <a:r>
              <a:rPr lang="en-US" altLang="ja-JP" dirty="0" smtClean="0"/>
              <a:t>Known bad inputs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ja-JP" altLang="en-US" dirty="0" smtClean="0"/>
              <a:t>　</a:t>
            </a: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＊</a:t>
            </a:r>
            <a:r>
              <a:rPr lang="en-US" altLang="ja-JP" dirty="0" smtClean="0"/>
              <a:t>Capacity</a:t>
            </a:r>
            <a:r>
              <a:rPr lang="ja-JP" altLang="en-US" dirty="0" smtClean="0"/>
              <a:t>の降順で並べ替える</a:t>
            </a:r>
            <a:endParaRPr lang="en-US" altLang="ja-JP" dirty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886617"/>
              </p:ext>
            </p:extLst>
          </p:nvPr>
        </p:nvGraphicFramePr>
        <p:xfrm>
          <a:off x="4429014" y="2028065"/>
          <a:ext cx="7443650" cy="127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200" dirty="0" smtClean="0"/>
                        <a:t>API Gateway named </a:t>
                      </a:r>
                      <a:r>
                        <a:rPr lang="en-US" altLang="ja-JP" sz="1200" dirty="0" smtClean="0"/>
                        <a:t>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msar-ApiGateway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Regional resources (Application Load Balancer and API Gateway)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Region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Asia Pacific (Tokyo)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254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6425"/>
            <a:ext cx="8936179" cy="5863456"/>
          </a:xfrm>
        </p:spPr>
        <p:txBody>
          <a:bodyPr/>
          <a:lstStyle/>
          <a:p>
            <a:pPr lvl="1">
              <a:buFont typeface="+mj-lt"/>
              <a:buAutoNum type="arabicPeriod" startAt="4"/>
            </a:pPr>
            <a:r>
              <a:rPr lang="en-US" altLang="ja-JP" dirty="0" smtClean="0"/>
              <a:t>CloudFront</a:t>
            </a:r>
            <a:r>
              <a:rPr lang="ja-JP" altLang="en-US" dirty="0" smtClean="0"/>
              <a:t>を保護するために、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Web </a:t>
            </a:r>
            <a:r>
              <a:rPr lang="en-US" altLang="ja-JP" dirty="0"/>
              <a:t>ACLs </a:t>
            </a:r>
            <a:r>
              <a:rPr lang="ja-JP" altLang="en-US" dirty="0" smtClean="0"/>
              <a:t>ページで「</a:t>
            </a:r>
            <a:r>
              <a:rPr lang="en-US" altLang="ja-JP" dirty="0" smtClean="0"/>
              <a:t>Global (CloudFront)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1">
              <a:buFont typeface="+mj-lt"/>
              <a:buAutoNum type="arabicPeriod" startAt="4"/>
            </a:pPr>
            <a:r>
              <a:rPr lang="ja-JP" altLang="en-US" dirty="0" smtClean="0"/>
              <a:t>「</a:t>
            </a:r>
            <a:r>
              <a:rPr lang="en-US" altLang="ja-JP" dirty="0" smtClean="0"/>
              <a:t>Create web ACL</a:t>
            </a:r>
            <a:r>
              <a:rPr lang="ja-JP" altLang="en-US" dirty="0" smtClean="0"/>
              <a:t>」ボタンを押し、下記を設定する。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1 Describe web ACL and associate it to AWS resources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Web ACL details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Associated AWS resources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AWS resources</a:t>
            </a:r>
            <a:r>
              <a:rPr lang="ja-JP" altLang="en-US" dirty="0" smtClean="0"/>
              <a:t>」ボタンを押して、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「</a:t>
            </a:r>
            <a:r>
              <a:rPr lang="en-US" altLang="ja-JP" dirty="0" smtClean="0"/>
              <a:t>msar</a:t>
            </a:r>
            <a:r>
              <a:rPr lang="ja-JP" altLang="en-US" dirty="0" smtClean="0"/>
              <a:t>」を選択する。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2 Add rules and rule groups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Rules</a:t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」ボタンを押して、「</a:t>
            </a:r>
            <a:r>
              <a:rPr lang="en-US" altLang="ja-JP" dirty="0" smtClean="0"/>
              <a:t>Add managed rule groups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AWS managed rule groups </a:t>
            </a:r>
            <a:r>
              <a:rPr lang="ja-JP" altLang="en-US" dirty="0" smtClean="0"/>
              <a:t>を展開し、「</a:t>
            </a:r>
            <a:r>
              <a:rPr lang="en-US" altLang="ja-JP" dirty="0" smtClean="0"/>
              <a:t>Amazon IP reputation list</a:t>
            </a:r>
            <a:r>
              <a:rPr lang="ja-JP" altLang="en-US" dirty="0" smtClean="0"/>
              <a:t>」の</a:t>
            </a:r>
            <a:r>
              <a:rPr lang="en-US" altLang="ja-JP" dirty="0" smtClean="0"/>
              <a:t>Add to web ACL</a:t>
            </a:r>
            <a:r>
              <a:rPr lang="ja-JP" altLang="en-US" dirty="0" smtClean="0"/>
              <a:t>を「</a:t>
            </a:r>
            <a:r>
              <a:rPr lang="en-US" altLang="ja-JP" dirty="0" smtClean="0"/>
              <a:t>ON</a:t>
            </a:r>
            <a:r>
              <a:rPr lang="ja-JP" altLang="en-US" dirty="0" smtClean="0"/>
              <a:t>」にして、「</a:t>
            </a:r>
            <a:r>
              <a:rPr lang="en-US" altLang="ja-JP" dirty="0" smtClean="0"/>
              <a:t>Add rules</a:t>
            </a:r>
            <a:r>
              <a:rPr lang="ja-JP" altLang="en-US" dirty="0" smtClean="0"/>
              <a:t>」ボタンで保存する。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■ Default web ACL action for requests that don’t match any rules</a:t>
            </a:r>
            <a:br>
              <a:rPr lang="en-US" altLang="ja-JP" dirty="0" smtClean="0"/>
            </a:br>
            <a:r>
              <a:rPr lang="en-US" altLang="ja-JP" dirty="0" smtClean="0"/>
              <a:t>Default action</a:t>
            </a:r>
            <a:r>
              <a:rPr lang="ja-JP" altLang="en-US" dirty="0" smtClean="0"/>
              <a:t>「</a:t>
            </a:r>
            <a:r>
              <a:rPr lang="en-US" altLang="ja-JP" dirty="0" smtClean="0"/>
              <a:t>Allow</a:t>
            </a:r>
            <a:r>
              <a:rPr lang="ja-JP" altLang="en-US" dirty="0" smtClean="0"/>
              <a:t>」を選択する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Step 4 Set rule priority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デフォルトの</a:t>
            </a:r>
            <a:r>
              <a:rPr lang="ja-JP" altLang="en-US" dirty="0" smtClean="0"/>
              <a:t>まま</a:t>
            </a:r>
            <a:endParaRPr lang="en-US" altLang="ja-JP" dirty="0" smtClean="0"/>
          </a:p>
          <a:p>
            <a:pPr lvl="2">
              <a:buFont typeface="Wingdings" charset="2"/>
              <a:buChar char="p"/>
            </a:pPr>
            <a:r>
              <a:rPr lang="en-US" altLang="ja-JP" dirty="0" smtClean="0"/>
              <a:t>Configure metrics </a:t>
            </a:r>
            <a:r>
              <a:rPr lang="ja-JP" altLang="en-US" dirty="0" smtClean="0"/>
              <a:t>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デフォルトのまま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xmlns="" id="{34262436-74E8-488C-8C1B-44C3F88BE6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021075"/>
              </p:ext>
            </p:extLst>
          </p:nvPr>
        </p:nvGraphicFramePr>
        <p:xfrm>
          <a:off x="4429014" y="2028065"/>
          <a:ext cx="7443650" cy="101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62174">
                  <a:extLst>
                    <a:ext uri="{9D8B030D-6E8A-4147-A177-3AD203B41FA5}">
                      <a16:colId xmlns:a16="http://schemas.microsoft.com/office/drawing/2014/main" xmlns="" val="2864215648"/>
                    </a:ext>
                  </a:extLst>
                </a:gridCol>
                <a:gridCol w="5881476">
                  <a:extLst>
                    <a:ext uri="{9D8B030D-6E8A-4147-A177-3AD203B41FA5}">
                      <a16:colId xmlns:a16="http://schemas.microsoft.com/office/drawing/2014/main" xmlns="" val="879769541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Name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Description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of msar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CloudWatch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msar-CloudFront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2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Resource type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CloudFront distributions</a:t>
                      </a:r>
                      <a:endParaRPr lang="ja-JP" altLang="en-US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3096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1801"/>
            <a:ext cx="8936179" cy="4928080"/>
          </a:xfrm>
        </p:spPr>
        <p:txBody>
          <a:bodyPr/>
          <a:lstStyle/>
          <a:p>
            <a:r>
              <a:rPr lang="en-US" altLang="ja-JP" dirty="0" smtClean="0"/>
              <a:t>EC2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仮想サーバを</a:t>
            </a:r>
            <a:r>
              <a:rPr lang="ja-JP" altLang="en-US" dirty="0"/>
              <a:t>設定・管理</a:t>
            </a:r>
            <a:r>
              <a:rPr lang="ja-JP" altLang="en-US" dirty="0" smtClean="0"/>
              <a:t>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サービス</a:t>
            </a:r>
            <a:r>
              <a:rPr lang="ja-JP" altLang="en-US" dirty="0"/>
              <a:t>に</a:t>
            </a:r>
            <a:r>
              <a:rPr lang="ja-JP" altLang="en-US" dirty="0" smtClean="0"/>
              <a:t>アクセスする。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インスタンスページで、「インスタンスの作成」ボタンを押す。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ステップ１：</a:t>
            </a:r>
            <a:r>
              <a:rPr lang="en-US" altLang="ja-JP" dirty="0" smtClean="0"/>
              <a:t>Amazon</a:t>
            </a:r>
            <a:r>
              <a:rPr lang="ja-JP" altLang="en-US" dirty="0" smtClean="0"/>
              <a:t>マシンイメージ</a:t>
            </a:r>
            <a:r>
              <a:rPr lang="en-US" altLang="ja-JP" dirty="0" smtClean="0"/>
              <a:t> (AMI)</a:t>
            </a:r>
            <a:r>
              <a:rPr lang="ja-JP" altLang="en-US" dirty="0" smtClean="0"/>
              <a:t>　ページ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dirty="0" smtClean="0"/>
              <a:t>検索欄で「</a:t>
            </a:r>
            <a:r>
              <a:rPr lang="en-US" altLang="ja-JP" dirty="0" smtClean="0"/>
              <a:t>CentOS</a:t>
            </a:r>
            <a:r>
              <a:rPr lang="ja-JP" altLang="en-US" dirty="0" smtClean="0"/>
              <a:t>」を検索する。検索結果が表示されたら「</a:t>
            </a:r>
            <a:r>
              <a:rPr lang="en-US" altLang="ja-JP" dirty="0" smtClean="0"/>
              <a:t>AWS Marketplace</a:t>
            </a:r>
            <a:r>
              <a:rPr lang="ja-JP" altLang="en-US" dirty="0" smtClean="0"/>
              <a:t>」を選択し、「</a:t>
            </a:r>
            <a:r>
              <a:rPr lang="en-US" altLang="ja-JP" dirty="0" smtClean="0"/>
              <a:t>CentOS 7 (x86_64) </a:t>
            </a:r>
            <a:r>
              <a:rPr lang="mr-IN" altLang="ja-JP" dirty="0" smtClean="0"/>
              <a:t>–</a:t>
            </a:r>
            <a:r>
              <a:rPr lang="en-US" altLang="ja-JP" dirty="0" smtClean="0"/>
              <a:t> with Updates HVM</a:t>
            </a:r>
            <a:r>
              <a:rPr lang="ja-JP" altLang="en-US" dirty="0" smtClean="0"/>
              <a:t>」の「選択」ボタンを押す。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ステップ２：インスタンスタイプの選択ページ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t2.micro</a:t>
            </a:r>
            <a:r>
              <a:rPr lang="ja-JP" altLang="en-US" dirty="0" smtClean="0"/>
              <a:t>」を選択し、「次のステップ：インスタンスの詳細の設定」ボタンを押す。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ステップ３：インスタンスの詳細の設定ページ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すべて初期設定のまま、「次のステップ：ストレージの追加」ボタンを押す。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ステップ４：ストレージの追加ページ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すべて初期設定のまま、「次のステップ</a:t>
            </a:r>
            <a:r>
              <a:rPr lang="ja-JP" altLang="en-US" dirty="0" smtClean="0"/>
              <a:t>：タグの</a:t>
            </a:r>
            <a:r>
              <a:rPr lang="ja-JP" altLang="en-US" dirty="0"/>
              <a:t>追加</a:t>
            </a:r>
            <a:r>
              <a:rPr lang="ja-JP" altLang="en-US" dirty="0" smtClean="0"/>
              <a:t>」ボタンを</a:t>
            </a:r>
            <a:r>
              <a:rPr lang="ja-JP" altLang="en-US" dirty="0"/>
              <a:t>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ステップ５：タグの追加ページ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「タグの追加」ボタンを押し、キー「</a:t>
            </a:r>
            <a:r>
              <a:rPr lang="en-US" altLang="ja-JP" dirty="0" smtClean="0"/>
              <a:t>Name</a:t>
            </a:r>
            <a:r>
              <a:rPr lang="ja-JP" altLang="en-US" dirty="0" smtClean="0"/>
              <a:t>」と値「</a:t>
            </a:r>
            <a:r>
              <a:rPr lang="en-US" altLang="ja-JP" dirty="0" err="1" smtClean="0"/>
              <a:t>MsAR</a:t>
            </a:r>
            <a:r>
              <a:rPr lang="en-US" altLang="ja-JP" dirty="0" smtClean="0"/>
              <a:t> </a:t>
            </a:r>
            <a:r>
              <a:rPr lang="ja-JP" altLang="en-US" dirty="0" smtClean="0"/>
              <a:t>卒</a:t>
            </a:r>
            <a:r>
              <a:rPr lang="en-US" altLang="ja-JP" dirty="0" smtClean="0"/>
              <a:t>ARu</a:t>
            </a:r>
            <a:r>
              <a:rPr lang="ja-JP" altLang="en-US" dirty="0" smtClean="0"/>
              <a:t>」を入力する。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「次のステップ：セキュリティグループの設定」ボタンを押す。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5588873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ステップ６：セキュリティグループの設定ページ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セキュリティグループの割り当ては「新しいセキュリティグループを作成する」を選択する。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ルールは、「ルールの追加」ボタンを押す。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下記の３つを追加して、「</a:t>
            </a:r>
            <a:r>
              <a:rPr lang="ja-JP" altLang="en-US" dirty="0"/>
              <a:t>確認と作成」ボタンを押す</a:t>
            </a:r>
            <a:r>
              <a:rPr lang="ja-JP" altLang="en-US" dirty="0" smtClean="0"/>
              <a:t>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endParaRPr lang="en-US" altLang="ja-JP" dirty="0" smtClean="0"/>
          </a:p>
          <a:p>
            <a:pPr lvl="2">
              <a:buFont typeface="+mj-lt"/>
              <a:buAutoNum type="arabicPeriod" startAt="6"/>
            </a:pPr>
            <a:r>
              <a:rPr lang="ja-JP" altLang="en-US" dirty="0" smtClean="0"/>
              <a:t>ポップアップが開き、キーペアが生成されるのでダウンロードする。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>
                <a:solidFill>
                  <a:srgbClr val="A53010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取り扱い注意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  <a:r>
              <a:rPr lang="ja-JP" altLang="en-US" dirty="0" smtClean="0">
                <a:solidFill>
                  <a:schemeClr val="accent1"/>
                </a:solidFill>
              </a:rPr>
              <a:t>キーペアはこのタイミング以外ではダウンロードできない</a:t>
            </a:r>
            <a:r>
              <a:rPr lang="ja-JP" altLang="en-US" dirty="0" smtClean="0">
                <a:solidFill>
                  <a:srgbClr val="A53010"/>
                </a:solidFill>
              </a:rPr>
              <a:t>。</a:t>
            </a:r>
            <a:endParaRPr lang="en-US" altLang="ja-JP" dirty="0" smtClean="0">
              <a:solidFill>
                <a:srgbClr val="A53010"/>
              </a:solidFill>
            </a:endParaRPr>
          </a:p>
          <a:p>
            <a:pPr lvl="1">
              <a:buFont typeface="+mj-lt"/>
              <a:buAutoNum type="arabicPeriod" startAt="3"/>
            </a:pPr>
            <a:r>
              <a:rPr lang="en-US" altLang="en-US" dirty="0" smtClean="0"/>
              <a:t>EC2</a:t>
            </a:r>
            <a:r>
              <a:rPr lang="ja-JP" altLang="en-US" dirty="0" smtClean="0"/>
              <a:t>のサービスページで、左のメニューで「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」を選択する。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Elastic IP</a:t>
            </a:r>
            <a:r>
              <a:rPr lang="ja-JP" altLang="en-US" dirty="0" smtClean="0"/>
              <a:t>アドレスの割り当て」ボタンを押すと、固定のパブリック</a:t>
            </a:r>
            <a:r>
              <a:rPr lang="en-US" altLang="ja-JP" dirty="0" smtClean="0"/>
              <a:t> IP</a:t>
            </a:r>
            <a:r>
              <a:rPr lang="ja-JP" altLang="en-US" dirty="0" smtClean="0"/>
              <a:t>アドレスが割り当てられる。</a:t>
            </a:r>
            <a:endParaRPr lang="en-US" altLang="ja-JP" dirty="0"/>
          </a:p>
          <a:p>
            <a:pPr lvl="1">
              <a:buFont typeface="+mj-lt"/>
              <a:buAutoNum type="arabicPeriod" startAt="3"/>
            </a:pPr>
            <a:r>
              <a:rPr lang="ja-JP" altLang="en-US" dirty="0" smtClean="0"/>
              <a:t>割り当てられた</a:t>
            </a:r>
            <a:r>
              <a:rPr lang="en-US" altLang="ja-JP" dirty="0" smtClean="0"/>
              <a:t>IP</a:t>
            </a:r>
            <a:r>
              <a:rPr lang="ja-JP" altLang="en-US" dirty="0" smtClean="0"/>
              <a:t>アドレスを選択して、「アクション」</a:t>
            </a:r>
            <a:r>
              <a:rPr lang="en-US" altLang="ja-JP" dirty="0" smtClean="0"/>
              <a:t>&gt;</a:t>
            </a:r>
            <a:r>
              <a:rPr lang="ja-JP" altLang="en-US" dirty="0" smtClean="0"/>
              <a:t>「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アドレスの関連付け」を選択する。</a:t>
            </a:r>
            <a:r>
              <a:rPr lang="en-US" altLang="ja-JP" dirty="0" smtClean="0"/>
              <a:t>Elastic IP </a:t>
            </a:r>
            <a:r>
              <a:rPr lang="ja-JP" altLang="en-US" dirty="0" smtClean="0"/>
              <a:t>アドレスの関連付けページで、「インスタンス」に上記</a:t>
            </a:r>
            <a:r>
              <a:rPr lang="en-US" altLang="ja-JP" dirty="0" smtClean="0"/>
              <a:t>2.</a:t>
            </a:r>
            <a:r>
              <a:rPr lang="ja-JP" altLang="en-US" dirty="0" smtClean="0"/>
              <a:t>で作成した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インスタンスを選択して、「関連づける」ボタンを押す。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xmlns="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65737"/>
              </p:ext>
            </p:extLst>
          </p:nvPr>
        </p:nvGraphicFramePr>
        <p:xfrm>
          <a:off x="4419945" y="1550860"/>
          <a:ext cx="3753855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1285">
                  <a:extLst>
                    <a:ext uri="{9D8B030D-6E8A-4147-A177-3AD203B41FA5}">
                      <a16:colId xmlns:a16="http://schemas.microsoft.com/office/drawing/2014/main" xmlns="" val="486962398"/>
                    </a:ext>
                  </a:extLst>
                </a:gridCol>
                <a:gridCol w="1251285">
                  <a:extLst>
                    <a:ext uri="{9D8B030D-6E8A-4147-A177-3AD203B41FA5}">
                      <a16:colId xmlns:a16="http://schemas.microsoft.com/office/drawing/2014/main" xmlns="" val="1228622091"/>
                    </a:ext>
                  </a:extLst>
                </a:gridCol>
                <a:gridCol w="1251285"/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タイプ</a:t>
                      </a:r>
                      <a:endParaRPr kumimoji="1" lang="en-US" altLang="ja-JP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ポート範囲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ソース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(</a:t>
                      </a:r>
                      <a:r>
                        <a:rPr kumimoji="1" lang="ja-JP" altLang="en-US" sz="1200" dirty="0" smtClean="0"/>
                        <a:t>初期値</a:t>
                      </a:r>
                      <a:r>
                        <a:rPr kumimoji="1" lang="en-US" altLang="ja-JP" sz="1200" dirty="0" smtClean="0"/>
                        <a:t>)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180922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カスタム</a:t>
                      </a:r>
                      <a:r>
                        <a:rPr kumimoji="1" lang="en-US" altLang="ja-JP" sz="1200" dirty="0" smtClean="0"/>
                        <a:t>TCP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smtClean="0"/>
                        <a:t>2020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0.0.0.0/0</a:t>
                      </a:r>
                      <a:endParaRPr kumimoji="1" lang="ja-JP" altLang="en-US" sz="1200" dirty="0" smtClean="0"/>
                    </a:p>
                  </a:txBody>
                  <a:tcPr>
                    <a:solidFill>
                      <a:srgbClr val="E1EEE9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27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5"/>
            </a:pPr>
            <a:r>
              <a:rPr lang="ja-JP" altLang="en-US" dirty="0" smtClean="0"/>
              <a:t>作成した</a:t>
            </a:r>
            <a:r>
              <a:rPr lang="en-US" altLang="ja-JP" dirty="0" smtClean="0"/>
              <a:t>EC2</a:t>
            </a:r>
            <a:r>
              <a:rPr lang="ja-JP" altLang="en-US" dirty="0" smtClean="0"/>
              <a:t>インスタンスに</a:t>
            </a:r>
            <a:r>
              <a:rPr lang="en-US" altLang="ja-JP" dirty="0" smtClean="0"/>
              <a:t> ssh </a:t>
            </a:r>
            <a:r>
              <a:rPr lang="ja-JP" altLang="en-US" dirty="0" smtClean="0"/>
              <a:t>でリモートアクセスする。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>
                <a:latin typeface="+mn-ea"/>
              </a:rPr>
              <a:t>キーペアのアクセス権限を</a:t>
            </a:r>
            <a:r>
              <a:rPr lang="en-US" altLang="ja-JP" dirty="0" smtClean="0">
                <a:latin typeface="+mn-ea"/>
              </a:rPr>
              <a:t> 400 (read only) </a:t>
            </a:r>
            <a:r>
              <a:rPr lang="ja-JP" altLang="en-US" dirty="0" smtClean="0">
                <a:latin typeface="+mn-ea"/>
              </a:rPr>
              <a:t>に更新する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</a:t>
            </a:r>
            <a:r>
              <a:rPr lang="ja-JP" altLang="en-US" dirty="0" smtClean="0">
                <a:latin typeface="+mn-ea"/>
              </a:rPr>
              <a:t> </a:t>
            </a:r>
            <a:r>
              <a:rPr lang="en-US" altLang="ja-JP" dirty="0" smtClean="0">
                <a:latin typeface="+mn-ea"/>
              </a:rPr>
              <a:t>ssh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i {</a:t>
            </a:r>
            <a:r>
              <a:rPr lang="ja-JP" altLang="en-US" dirty="0" smtClean="0">
                <a:latin typeface="+mn-ea"/>
              </a:rPr>
              <a:t>キーペアのパス</a:t>
            </a:r>
            <a:r>
              <a:rPr lang="en-US" altLang="ja-JP" dirty="0" smtClean="0">
                <a:latin typeface="+mn-ea"/>
              </a:rPr>
              <a:t>} centos@{</a:t>
            </a:r>
            <a:r>
              <a:rPr lang="ja-JP" altLang="en-US" dirty="0" smtClean="0">
                <a:latin typeface="+mn-ea"/>
              </a:rPr>
              <a:t>サーバの</a:t>
            </a:r>
            <a:r>
              <a:rPr lang="en-US" altLang="ja-JP" dirty="0" smtClean="0">
                <a:latin typeface="+mn-ea"/>
              </a:rPr>
              <a:t>IP</a:t>
            </a:r>
            <a:r>
              <a:rPr lang="ja-JP" altLang="en-US" dirty="0" smtClean="0">
                <a:latin typeface="+mn-ea"/>
              </a:rPr>
              <a:t>アドレス</a:t>
            </a:r>
            <a:r>
              <a:rPr lang="en-US" altLang="ja-JP" dirty="0" smtClean="0">
                <a:latin typeface="+mn-ea"/>
              </a:rPr>
              <a:t> </a:t>
            </a:r>
            <a:r>
              <a:rPr lang="ja-JP" altLang="en-US" dirty="0" smtClean="0">
                <a:latin typeface="+mn-ea"/>
              </a:rPr>
              <a:t>またはドメイン名</a:t>
            </a:r>
            <a:r>
              <a:rPr lang="en-US" altLang="ja-JP" dirty="0" smtClean="0">
                <a:latin typeface="+mn-ea"/>
              </a:rPr>
              <a:t>}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ユーティリティ インストール</a:t>
            </a:r>
            <a:r>
              <a:rPr lang="en-US" altLang="ja-JP" dirty="0" smtClean="0">
                <a:latin typeface="+mn-ea"/>
              </a:rPr>
              <a:t> (zip, unzip, vim ...)</a:t>
            </a: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zip unzip wget vim git yum-utils</a:t>
            </a:r>
          </a:p>
          <a:p>
            <a:pPr lvl="1">
              <a:buFont typeface="+mj-lt"/>
              <a:buAutoNum type="arabicPeriod" startAt="5"/>
            </a:pPr>
            <a:r>
              <a:rPr lang="en-US" altLang="ja-JP" dirty="0" smtClean="0">
                <a:latin typeface="+mn-ea"/>
              </a:rPr>
              <a:t>OS</a:t>
            </a:r>
            <a:r>
              <a:rPr lang="ja-JP" altLang="en-US" dirty="0" smtClean="0">
                <a:latin typeface="+mn-ea"/>
              </a:rPr>
              <a:t>設定、アクセス権限設定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timedatectl set-timezone Asia/Tokyo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setenforce 0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cat &lt;&lt;-SELINUX &gt; /etc/selinux/config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SELINUX=disabled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SELINUXTYPE=targeted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SELINUX</a:t>
            </a:r>
          </a:p>
          <a:p>
            <a:pPr lvl="1">
              <a:buFont typeface="+mj-lt"/>
              <a:buAutoNum type="arabicPeriod" startAt="5"/>
            </a:pPr>
            <a:r>
              <a:rPr lang="ja-JP" altLang="en-US" dirty="0" smtClean="0">
                <a:latin typeface="+mn-ea"/>
              </a:rPr>
              <a:t>ミドルウェア インストール</a:t>
            </a:r>
            <a:endParaRPr lang="en-US" altLang="ja-JP" dirty="0">
              <a:latin typeface="+mn-ea"/>
            </a:endParaRPr>
          </a:p>
          <a:p>
            <a:pPr lvl="2">
              <a:buFont typeface="+mj-lt"/>
              <a:buAutoNum type="arabicPeriod"/>
            </a:pPr>
            <a:r>
              <a:rPr lang="en-US" altLang="ja-JP" dirty="0">
                <a:latin typeface="+mn-ea"/>
              </a:rPr>
              <a:t>W</a:t>
            </a:r>
            <a:r>
              <a:rPr lang="en-US" altLang="ja-JP" dirty="0" smtClean="0">
                <a:latin typeface="+mn-ea"/>
              </a:rPr>
              <a:t>eb</a:t>
            </a:r>
            <a:r>
              <a:rPr lang="ja-JP" altLang="en-US" dirty="0" smtClean="0">
                <a:latin typeface="+mn-ea"/>
              </a:rPr>
              <a:t>サーバ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yum install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 smtClean="0">
                <a:latin typeface="+mn-ea"/>
              </a:rPr>
              <a:t>y httpd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start httpd.service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systemctl enable httpd.service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26643" y="1293198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26643" y="1980367"/>
            <a:ext cx="7488266" cy="307777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26643" y="2684249"/>
            <a:ext cx="7488266" cy="1384995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26643" y="4825324"/>
            <a:ext cx="7488266" cy="738664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69228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53524"/>
            <a:ext cx="8936179" cy="5856357"/>
          </a:xfrm>
        </p:spPr>
        <p:txBody>
          <a:bodyPr/>
          <a:lstStyle/>
          <a:p>
            <a:pPr lvl="1">
              <a:buFont typeface="+mj-lt"/>
              <a:buAutoNum type="arabicPeriod" startAt="9"/>
            </a:pPr>
            <a:r>
              <a:rPr lang="ja-JP" altLang="en-US" dirty="0" smtClean="0"/>
              <a:t>パッケ</a:t>
            </a:r>
            <a:r>
              <a:rPr lang="ja-JP" altLang="en-US" dirty="0" smtClean="0">
                <a:latin typeface="+mn-ea"/>
              </a:rPr>
              <a:t>ージマネージャ、ランタイム インストール</a:t>
            </a:r>
            <a:endParaRPr lang="en-US" altLang="ja-JP" dirty="0" smtClean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yum localinstall -y https://dl.fedoraproject.org/pub/epel/epel-release-latest-7.</a:t>
            </a:r>
            <a:r>
              <a:rPr lang="en-US" altLang="ja-JP" dirty="0" smtClean="0">
                <a:latin typeface="+mn-ea"/>
              </a:rPr>
              <a:t>noarch.rpm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>
                <a:latin typeface="+mn-ea"/>
              </a:rPr>
              <a:t>$ sudo yum localinstall -y http://rpms.remirepo.net/enterprise/remi-release-7.rpm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yum-config-manager --enable remi-php74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update </a:t>
            </a:r>
            <a:r>
              <a:rPr lang="mr-IN" altLang="ja-JP" dirty="0" smtClean="0">
                <a:latin typeface="+mn-ea"/>
              </a:rPr>
              <a:t>–</a:t>
            </a:r>
            <a:r>
              <a:rPr lang="en-US" altLang="ja-JP" dirty="0">
                <a:latin typeface="+mn-ea"/>
              </a:rPr>
              <a:t>y</a:t>
            </a:r>
            <a:br>
              <a:rPr lang="en-US" altLang="ja-JP" dirty="0">
                <a:latin typeface="+mn-ea"/>
              </a:rPr>
            </a:br>
            <a:r>
              <a:rPr lang="en-US" altLang="ja-JP" dirty="0">
                <a:latin typeface="+mn-ea"/>
              </a:rPr>
              <a:t>$ sudo yum install -y </a:t>
            </a:r>
            <a:r>
              <a:rPr lang="en-US" altLang="ja-JP" dirty="0" smtClean="0">
                <a:latin typeface="+mn-ea"/>
              </a:rPr>
              <a:t>php php-bcmath php-cli php-ctype php-devel php-json php-mbstring php-tokenizer php-xml php0pdo</a:t>
            </a:r>
            <a:endParaRPr lang="en-US" altLang="ja-JP" dirty="0">
              <a:latin typeface="+mn-ea"/>
            </a:endParaRPr>
          </a:p>
          <a:p>
            <a:pPr marL="914400" lvl="2" indent="0">
              <a:buNone/>
            </a:pP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cat &lt;&lt;-PHP_INI &gt;&gt; /etc/</a:t>
            </a:r>
            <a:r>
              <a:rPr lang="en-US" altLang="ja-JP" dirty="0" smtClean="0">
                <a:latin typeface="+mn-ea"/>
              </a:rPr>
              <a:t>php.ini</a:t>
            </a:r>
            <a:r>
              <a:rPr lang="en-US" altLang="ja-JP" dirty="0">
                <a:latin typeface="+mn-ea"/>
              </a:rPr>
              <a:t/>
            </a:r>
            <a:br>
              <a:rPr lang="en-US" altLang="ja-JP" dirty="0">
                <a:latin typeface="+mn-ea"/>
              </a:rPr>
            </a:br>
            <a:r>
              <a:rPr lang="en-US" altLang="ja-JP" dirty="0" smtClean="0">
                <a:latin typeface="+mn-ea"/>
              </a:rPr>
              <a:t>error_logs </a:t>
            </a:r>
            <a:r>
              <a:rPr lang="en-US" altLang="ja-JP" dirty="0">
                <a:latin typeface="+mn-ea"/>
              </a:rPr>
              <a:t>= /var/log/</a:t>
            </a:r>
            <a:r>
              <a:rPr lang="en-US" altLang="ja-JP" dirty="0" smtClean="0">
                <a:latin typeface="+mn-ea"/>
              </a:rPr>
              <a:t>php_errors.log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date.timezone </a:t>
            </a:r>
            <a:r>
              <a:rPr lang="en-US" altLang="ja-JP" dirty="0">
                <a:latin typeface="+mn-ea"/>
              </a:rPr>
              <a:t>= "Asia/</a:t>
            </a:r>
            <a:r>
              <a:rPr lang="en-US" altLang="ja-JP" dirty="0" smtClean="0">
                <a:latin typeface="+mn-ea"/>
              </a:rPr>
              <a:t>Tokyo”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mbstring.language </a:t>
            </a:r>
            <a:r>
              <a:rPr lang="en-US" altLang="ja-JP" dirty="0">
                <a:latin typeface="+mn-ea"/>
              </a:rPr>
              <a:t>= </a:t>
            </a:r>
            <a:r>
              <a:rPr lang="en-US" altLang="ja-JP" dirty="0" smtClean="0">
                <a:latin typeface="+mn-ea"/>
              </a:rPr>
              <a:t>Japanese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mbstring.internal_encoding </a:t>
            </a:r>
            <a:r>
              <a:rPr lang="en-US" altLang="ja-JP" dirty="0">
                <a:latin typeface="+mn-ea"/>
              </a:rPr>
              <a:t>= UTF-</a:t>
            </a:r>
            <a:r>
              <a:rPr lang="en-US" altLang="ja-JP" dirty="0" smtClean="0">
                <a:latin typeface="+mn-ea"/>
              </a:rPr>
              <a:t>8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memory_limit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upload_max_filesize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512M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post_max_size</a:t>
            </a:r>
            <a:r>
              <a:rPr lang="en-US" altLang="ja-JP" dirty="0">
                <a:latin typeface="+mn-ea"/>
              </a:rPr>
              <a:t>=</a:t>
            </a:r>
            <a:r>
              <a:rPr lang="en-US" altLang="ja-JP" dirty="0" smtClean="0">
                <a:latin typeface="+mn-ea"/>
              </a:rPr>
              <a:t>1024M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PHP_INI</a:t>
            </a:r>
          </a:p>
          <a:p>
            <a:pPr marL="914400" lvl="2" indent="0">
              <a:buNone/>
            </a:pPr>
            <a:r>
              <a:rPr lang="en-US" altLang="ja-JP" dirty="0">
                <a:latin typeface="+mn-ea"/>
              </a:rPr>
              <a:t>$sudo php -r "copy('https://getcomposer.org/installer', 'composer-setup.php')</a:t>
            </a:r>
            <a:r>
              <a:rPr lang="en-US" altLang="ja-JP" dirty="0" smtClean="0">
                <a:latin typeface="+mn-ea"/>
              </a:rPr>
              <a:t>;”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composer-setup.php --install-dir=/usr/local/bin --filename=</a:t>
            </a:r>
            <a:r>
              <a:rPr lang="en-US" altLang="ja-JP" dirty="0" smtClean="0">
                <a:latin typeface="+mn-ea"/>
              </a:rPr>
              <a:t>composer</a:t>
            </a:r>
            <a:br>
              <a:rPr lang="en-US" altLang="ja-JP" dirty="0" smtClean="0">
                <a:latin typeface="+mn-ea"/>
              </a:rPr>
            </a:br>
            <a:r>
              <a:rPr lang="en-US" altLang="ja-JP" dirty="0" smtClean="0">
                <a:latin typeface="+mn-ea"/>
              </a:rPr>
              <a:t>$ sudo </a:t>
            </a:r>
            <a:r>
              <a:rPr lang="en-US" altLang="ja-JP" dirty="0">
                <a:latin typeface="+mn-ea"/>
              </a:rPr>
              <a:t>php -r "unlink('composer-setup.php');"</a:t>
            </a:r>
            <a:endParaRPr lang="en-US" altLang="ja-JP" dirty="0" smtClean="0">
              <a:latin typeface="+mn-ea"/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00A0E7"/>
                </a:solidFill>
              </a:rPr>
              <a:t>EC2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00A0E7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26643" y="881399"/>
            <a:ext cx="8054394" cy="4616648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en-US" altLang="ja-JP" sz="1400" dirty="0" smtClean="0"/>
          </a:p>
          <a:p>
            <a:endParaRPr kumimoji="1" lang="en-US" altLang="ja-JP" sz="1400" dirty="0"/>
          </a:p>
          <a:p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62754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r>
              <a:rPr lang="en-US" altLang="ja-JP" dirty="0" smtClean="0"/>
              <a:t>Cognito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システムにアクセスできるアカウントを</a:t>
            </a:r>
            <a:r>
              <a:rPr lang="ja-JP" altLang="en-US" dirty="0"/>
              <a:t>設定・管理する。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マネジメントコンソール</a:t>
            </a:r>
            <a:r>
              <a:rPr lang="ja-JP" altLang="en-US" dirty="0" smtClean="0"/>
              <a:t>の</a:t>
            </a:r>
            <a:r>
              <a:rPr lang="en-US" altLang="ja-JP" dirty="0" smtClean="0"/>
              <a:t>Cognito</a:t>
            </a:r>
            <a:r>
              <a:rPr lang="ja-JP" altLang="en-US" dirty="0" smtClean="0"/>
              <a:t>サービス</a:t>
            </a:r>
            <a:r>
              <a:rPr lang="ja-JP" altLang="en-US" dirty="0"/>
              <a:t>にアクセスする。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サービスページで「ユーザープールの管理」</a:t>
            </a:r>
            <a:r>
              <a:rPr lang="ja-JP" altLang="en-US" dirty="0"/>
              <a:t>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ユーザープール</a:t>
            </a:r>
            <a:r>
              <a:rPr lang="en-US" altLang="ja-JP" dirty="0" smtClean="0"/>
              <a:t> </a:t>
            </a:r>
            <a:r>
              <a:rPr lang="ja-JP" altLang="en-US" dirty="0" smtClean="0"/>
              <a:t>ページで「ユーザープールを作成する」ボタンを押す。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プール名「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」を入力して、「ステップに従って設定する」ボタンを押す。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エンドユーザーのサインイン方式からデバイスまで初期値のまま、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「次のステップ」ボタンを押す。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デバイスページで「</a:t>
            </a:r>
            <a:r>
              <a:rPr lang="en-US" altLang="ja-JP" dirty="0" smtClean="0"/>
              <a:t>User Opt In</a:t>
            </a:r>
            <a:r>
              <a:rPr lang="ja-JP" altLang="en-US" dirty="0" smtClean="0"/>
              <a:t>」を選択し、</a:t>
            </a:r>
            <a:r>
              <a:rPr lang="ja-JP" altLang="en-US" dirty="0"/>
              <a:t>「次のステップ」ボタンを押す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アプリクライアントページで「アプリクライアントの追加」リンクを押す。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下記を入力して「アプリクライアントの作成」ボタンを押し、「</a:t>
            </a:r>
            <a:r>
              <a:rPr lang="ja-JP" altLang="en-US" dirty="0"/>
              <a:t>次のステップ」ボタンを押す。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アプリクライアント名に「</a:t>
            </a:r>
            <a:r>
              <a:rPr lang="en-US" altLang="ja-JP" dirty="0" smtClean="0"/>
              <a:t>msar-prod</a:t>
            </a:r>
            <a:r>
              <a:rPr lang="ja-JP" altLang="en-US" dirty="0" smtClean="0"/>
              <a:t>」を入力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「クライアントシークレットを生成」のチェックを外す</a:t>
            </a:r>
            <a:endParaRPr lang="en-US" altLang="ja-JP" dirty="0" smtClean="0"/>
          </a:p>
          <a:p>
            <a:pPr lvl="3"/>
            <a:r>
              <a:rPr lang="ja-JP" altLang="en-US" dirty="0" smtClean="0"/>
              <a:t>「レガシー」をチェック</a:t>
            </a:r>
            <a:endParaRPr lang="en-US" altLang="ja-JP" dirty="0" smtClean="0"/>
          </a:p>
          <a:p>
            <a:pPr lvl="2">
              <a:buFont typeface="+mj-lt"/>
              <a:buAutoNum type="arabicPeriod"/>
            </a:pPr>
            <a:r>
              <a:rPr lang="ja-JP" altLang="en-US" dirty="0" smtClean="0"/>
              <a:t>トリガーページは初期値</a:t>
            </a:r>
            <a:r>
              <a:rPr lang="ja-JP" altLang="en-US" dirty="0"/>
              <a:t>のまま</a:t>
            </a:r>
            <a:r>
              <a:rPr lang="ja-JP" altLang="en-US" dirty="0" smtClean="0"/>
              <a:t>、「次</a:t>
            </a:r>
            <a:r>
              <a:rPr lang="ja-JP" altLang="en-US" dirty="0"/>
              <a:t>のステップ」ボタンを押す。</a:t>
            </a:r>
            <a:endParaRPr lang="en-US" altLang="ja-JP" dirty="0"/>
          </a:p>
          <a:p>
            <a:pPr lvl="2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C</a:t>
            </a:r>
            <a:r>
              <a:rPr lang="en-US" altLang="ja-JP" dirty="0" smtClean="0">
                <a:solidFill>
                  <a:srgbClr val="00A0E7"/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069473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75149" y="548855"/>
            <a:ext cx="11753029" cy="5677533"/>
          </a:xfrm>
        </p:spPr>
        <p:txBody>
          <a:bodyPr numCol="1" anchor="ctr"/>
          <a:lstStyle/>
          <a:p>
            <a:pPr marL="400050" indent="-400050">
              <a:buFont typeface="+mj-lt"/>
              <a:buAutoNum type="romanUcPeriod"/>
            </a:pPr>
            <a:r>
              <a:rPr lang="ja-JP" altLang="en-US" dirty="0" smtClean="0"/>
              <a:t>インフラ構成図</a:t>
            </a: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アカウント準備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</a:t>
            </a:r>
            <a:r>
              <a:rPr lang="ja-JP" altLang="en-US" dirty="0"/>
              <a:t>アカウント登録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AWS IAM</a:t>
            </a:r>
            <a:r>
              <a:rPr lang="ja-JP" altLang="en-US" dirty="0"/>
              <a:t>ユーザー登録</a:t>
            </a:r>
            <a:endParaRPr kumimoji="1" lang="en-US" altLang="ja-JP" dirty="0" smtClean="0"/>
          </a:p>
          <a:p>
            <a:pPr marL="857250" lvl="1" indent="-400050">
              <a:buFont typeface="+mj-lt"/>
              <a:buAutoNum type="romanUcPeriod"/>
            </a:pPr>
            <a:endParaRPr kumimoji="1" lang="en-US" altLang="ja-JP" dirty="0" smtClean="0"/>
          </a:p>
          <a:p>
            <a:pPr marL="400050" indent="-400050">
              <a:buFont typeface="+mj-lt"/>
              <a:buAutoNum type="romanUcPeriod"/>
            </a:pPr>
            <a:r>
              <a:rPr kumimoji="1" lang="ja-JP" altLang="en-US" dirty="0" smtClean="0"/>
              <a:t>環境構築手順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 </a:t>
            </a:r>
            <a:r>
              <a:rPr lang="ja-JP" altLang="en-US" dirty="0" smtClean="0"/>
              <a:t>デプロイ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データ移行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>
              <a:buFont typeface="+mj-lt"/>
              <a:buAutoNum type="romanUcPeriod"/>
            </a:pPr>
            <a:endParaRPr lang="en-US" altLang="ja-JP" dirty="0" smtClean="0"/>
          </a:p>
          <a:p>
            <a:pPr>
              <a:buFont typeface="+mj-lt"/>
              <a:buAutoNum type="romanUcPeriod"/>
            </a:pPr>
            <a:r>
              <a:rPr lang="ja-JP" altLang="en-US" dirty="0" smtClean="0"/>
              <a:t>パラメータ一覧</a:t>
            </a:r>
          </a:p>
          <a:p>
            <a:pPr lvl="1"/>
            <a:r>
              <a:rPr lang="en-US" altLang="ja-JP" dirty="0" smtClean="0"/>
              <a:t>AWS</a:t>
            </a:r>
            <a:r>
              <a:rPr lang="ja-JP" altLang="en-US" dirty="0" smtClean="0"/>
              <a:t>・</a:t>
            </a:r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93525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1FAA20E-7C33-4452-B000-1315C6D7B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24173F00-B91E-440E-BAD4-BB493A21A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1487327"/>
            <a:ext cx="8936179" cy="4922554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 smtClean="0"/>
              <a:t>Route53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/>
              <a:t>EC2</a:t>
            </a:r>
            <a:r>
              <a:rPr lang="ja-JP" altLang="en-US" dirty="0" smtClean="0"/>
              <a:t>インスタンスへの</a:t>
            </a:r>
            <a:r>
              <a:rPr lang="en-US" altLang="ja-JP" dirty="0" smtClean="0"/>
              <a:t>DNS</a:t>
            </a:r>
            <a:r>
              <a:rPr lang="ja-JP" altLang="en-US" dirty="0" smtClean="0"/>
              <a:t>を</a:t>
            </a:r>
            <a:r>
              <a:rPr lang="ja-JP" altLang="en-US" dirty="0"/>
              <a:t>設定・管理する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ホストゾーン ページを開いて、「ホストゾーンの作成」ボタンを押す。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下記を入力して</a:t>
            </a:r>
            <a:r>
              <a:rPr lang="ja-JP" altLang="en-US" dirty="0"/>
              <a:t>「ホストゾーンの作成」ボタンを押す</a:t>
            </a:r>
            <a:r>
              <a:rPr lang="ja-JP" altLang="en-US" dirty="0" smtClean="0"/>
              <a:t>。</a:t>
            </a:r>
            <a:endParaRPr lang="en-US" altLang="ja-JP" dirty="0"/>
          </a:p>
          <a:p>
            <a:pPr lvl="2"/>
            <a:r>
              <a:rPr lang="ja-JP" altLang="en-US" dirty="0" smtClean="0"/>
              <a:t>「ドメイン名」にドメインプロバイダから取得しているドメイン名を入力する。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タイプに「パブリックホストゾーン」を選択する。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ホストゾーン </a:t>
            </a:r>
            <a:r>
              <a:rPr lang="ja-JP" altLang="en-US" dirty="0" smtClean="0"/>
              <a:t>ページで、上記</a:t>
            </a:r>
            <a:r>
              <a:rPr lang="en-US" altLang="ja-JP" dirty="0" smtClean="0"/>
              <a:t>1</a:t>
            </a:r>
            <a:r>
              <a:rPr lang="ja-JP" altLang="en-US" dirty="0" smtClean="0"/>
              <a:t>で作成したゾーンを選択して、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レコードに</a:t>
            </a:r>
            <a:r>
              <a:rPr lang="en-US" altLang="ja-JP" dirty="0" smtClean="0"/>
              <a:t> </a:t>
            </a:r>
            <a:r>
              <a:rPr lang="ja-JP" altLang="en-US" dirty="0" smtClean="0"/>
              <a:t>サーバの</a:t>
            </a:r>
            <a:r>
              <a:rPr lang="en-US" altLang="ja-JP" dirty="0" smtClean="0"/>
              <a:t> </a:t>
            </a:r>
            <a:r>
              <a:rPr lang="en-US" altLang="en-US" dirty="0" smtClean="0"/>
              <a:t>I</a:t>
            </a:r>
            <a:r>
              <a:rPr lang="en-US" altLang="ja-JP" dirty="0" smtClean="0"/>
              <a:t>P</a:t>
            </a:r>
            <a:r>
              <a:rPr lang="ja-JP" altLang="en-US" dirty="0" smtClean="0"/>
              <a:t>アドレスを設定する「</a:t>
            </a:r>
            <a:r>
              <a:rPr lang="en-US" altLang="ja-JP" dirty="0" smtClean="0"/>
              <a:t>A</a:t>
            </a:r>
            <a:r>
              <a:rPr lang="ja-JP" altLang="en-US" dirty="0" smtClean="0"/>
              <a:t>レコード」を追加する。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NS</a:t>
            </a:r>
            <a:r>
              <a:rPr lang="ja-JP" altLang="en-US" dirty="0" smtClean="0"/>
              <a:t>レコードの</a:t>
            </a:r>
            <a:r>
              <a:rPr lang="en-US" altLang="ja-JP" dirty="0" smtClean="0"/>
              <a:t> </a:t>
            </a:r>
            <a:r>
              <a:rPr lang="en-US" altLang="en-US" dirty="0"/>
              <a:t>4</a:t>
            </a:r>
            <a:r>
              <a:rPr lang="ja-JP" altLang="en-US" dirty="0" smtClean="0"/>
              <a:t>つの</a:t>
            </a:r>
            <a:r>
              <a:rPr lang="en-US" altLang="ja-JP" dirty="0" smtClean="0"/>
              <a:t>DN</a:t>
            </a:r>
            <a:r>
              <a:rPr lang="ja-JP" altLang="en-US" dirty="0" smtClean="0"/>
              <a:t>サーバのドメイン名を、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ドメインプロバイダの</a:t>
            </a:r>
            <a:r>
              <a:rPr lang="en-US" altLang="ja-JP" dirty="0" smtClean="0"/>
              <a:t>NS</a:t>
            </a:r>
            <a:r>
              <a:rPr lang="ja-JP" altLang="en-US" dirty="0" smtClean="0"/>
              <a:t>設定に追加する。</a:t>
            </a:r>
            <a:endParaRPr lang="en-US" altLang="ja-JP" dirty="0" smtClean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A64CE71-C252-41E0-98BA-363CD795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リソース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EC2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ognito</a:t>
            </a:r>
          </a:p>
          <a:p>
            <a:pPr lvl="1">
              <a:buFont typeface="+mj-lt"/>
              <a:buAutoNum type="arabicPeriod"/>
            </a:pPr>
            <a:r>
              <a:rPr lang="ja-JP" altLang="ja-JP" dirty="0" smtClean="0">
                <a:solidFill>
                  <a:srgbClr val="00A0E7"/>
                </a:solidFill>
              </a:rPr>
              <a:t>R</a:t>
            </a:r>
            <a:r>
              <a:rPr lang="en-US" altLang="ja-JP" dirty="0" smtClean="0">
                <a:solidFill>
                  <a:srgbClr val="00A0E7"/>
                </a:solidFill>
              </a:rPr>
              <a:t>oute53</a:t>
            </a: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149938" y="610153"/>
            <a:ext cx="41472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/>
              <a:t>・設置するリージョン</a:t>
            </a:r>
            <a:r>
              <a:rPr kumimoji="1" lang="en-US" altLang="ja-JP" sz="1600" dirty="0"/>
              <a:t> (</a:t>
            </a:r>
            <a:r>
              <a:rPr kumimoji="1" lang="ja-JP" altLang="en-US" sz="1600" dirty="0"/>
              <a:t>地域</a:t>
            </a:r>
            <a:r>
              <a:rPr kumimoji="1" lang="en-US" altLang="ja-JP" sz="1600" dirty="0"/>
              <a:t>)</a:t>
            </a:r>
            <a:r>
              <a:rPr kumimoji="1" lang="en-US" altLang="en-US" sz="1600" dirty="0"/>
              <a:t> </a:t>
            </a:r>
            <a:r>
              <a:rPr kumimoji="1" lang="ja-JP" altLang="en-US" sz="1600" dirty="0"/>
              <a:t>の誤りに注意</a:t>
            </a:r>
            <a:endParaRPr kumimoji="1"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23585435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Google Analytics with Google Firebase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sz="1050" dirty="0"/>
              <a:t>Step 1: Open link https://console.firebase.google.com/ and login with your Google Account:</a:t>
            </a:r>
          </a:p>
          <a:p>
            <a:r>
              <a:rPr lang="en-US" altLang="ja-JP" sz="1050" dirty="0"/>
              <a:t>Step 2: Create a Firebase project</a:t>
            </a:r>
          </a:p>
          <a:p>
            <a:pPr lvl="1"/>
            <a:r>
              <a:rPr lang="en-US" altLang="ja-JP" sz="1050" dirty="0"/>
              <a:t>1. In the Firebase console, click Add project, then select or enter a Project name.</a:t>
            </a:r>
          </a:p>
          <a:p>
            <a:pPr lvl="1"/>
            <a:r>
              <a:rPr lang="en-US" altLang="ja-JP" sz="1050" dirty="0"/>
              <a:t>2. Click Continue =&gt; Click Continue =&gt; Click Create Project</a:t>
            </a:r>
          </a:p>
          <a:p>
            <a:r>
              <a:rPr lang="en-US" altLang="ja-JP" sz="1050" dirty="0"/>
              <a:t>Step 3: Register your app with Firebase</a:t>
            </a:r>
          </a:p>
          <a:p>
            <a:pPr lvl="1"/>
            <a:r>
              <a:rPr lang="en-US" altLang="ja-JP" sz="1050" dirty="0"/>
              <a:t>1. Go to the Firebase console.</a:t>
            </a:r>
          </a:p>
          <a:p>
            <a:pPr lvl="1"/>
            <a:r>
              <a:rPr lang="en-US" altLang="ja-JP" sz="1050" dirty="0"/>
              <a:t>2. In the center of the project overview page, click the Unity icon (plat_unity) to launch the setup workflow.</a:t>
            </a:r>
          </a:p>
          <a:p>
            <a:pPr lvl="2"/>
            <a:r>
              <a:rPr lang="en-US" altLang="ja-JP" sz="1050" dirty="0"/>
              <a:t>If you've already added an app to your Firebase project, click Add app to display the platform options.</a:t>
            </a:r>
          </a:p>
          <a:p>
            <a:pPr lvl="1"/>
            <a:r>
              <a:rPr lang="en-US" altLang="ja-JP" sz="1050" dirty="0"/>
              <a:t>3. Select which build target of your Unity project that you’d like to register, or you can even select to register both targets now at the same time.</a:t>
            </a:r>
          </a:p>
          <a:p>
            <a:pPr lvl="1"/>
            <a:r>
              <a:rPr lang="en-US" altLang="ja-JP" sz="1050" dirty="0"/>
              <a:t>4. Enter your Unity project’s platform-specific ID(s).</a:t>
            </a:r>
          </a:p>
          <a:p>
            <a:pPr lvl="2"/>
            <a:r>
              <a:rPr lang="en-US" altLang="ja-JP" sz="1050" dirty="0"/>
              <a:t>For iOS — Enter your Unity project’s iOS ID in the iOS bundle ID field.</a:t>
            </a:r>
          </a:p>
          <a:p>
            <a:pPr lvl="2"/>
            <a:r>
              <a:rPr lang="en-US" altLang="ja-JP" sz="1050" dirty="0"/>
              <a:t>For Android — Enter your Unity project’s Android ID in the Android package name field.</a:t>
            </a:r>
          </a:p>
          <a:p>
            <a:r>
              <a:rPr lang="en-US" altLang="ja-JP" sz="1050" dirty="0"/>
              <a:t>Step 4: Download Firebase configuration files</a:t>
            </a:r>
          </a:p>
          <a:p>
            <a:pPr lvl="1"/>
            <a:r>
              <a:rPr lang="en-US" altLang="ja-JP" sz="1050" dirty="0"/>
              <a:t>Obtain your platform-specific Firebase configuration file(s) in the Firebase console setup workflow.</a:t>
            </a:r>
          </a:p>
          <a:p>
            <a:pPr lvl="2"/>
            <a:r>
              <a:rPr lang="en-US" altLang="ja-JP" sz="1050" dirty="0"/>
              <a:t>For iOS — Click Download GoogleService-Info.plist.</a:t>
            </a:r>
          </a:p>
          <a:p>
            <a:pPr lvl="2"/>
            <a:r>
              <a:rPr lang="en-US" altLang="ja-JP" sz="1050" dirty="0"/>
              <a:t>For Android — Click Download google-services.json.</a:t>
            </a:r>
          </a:p>
          <a:p>
            <a:r>
              <a:rPr lang="en-US" altLang="ja-JP" sz="1050" dirty="0"/>
              <a:t>Step 5: Open project on Firebase console</a:t>
            </a:r>
          </a:p>
          <a:p>
            <a:pPr lvl="1"/>
            <a:r>
              <a:rPr lang="en-US" altLang="ja-JP" sz="1050" dirty="0"/>
              <a:t>1. Click to created project in the Firebase console</a:t>
            </a:r>
          </a:p>
          <a:p>
            <a:pPr lvl="1"/>
            <a:r>
              <a:rPr lang="en-US" altLang="ja-JP" sz="1050" dirty="0"/>
              <a:t>2. On the left side bar, find Analytics title and click Dashboard</a:t>
            </a:r>
          </a:p>
          <a:p>
            <a:r>
              <a:rPr lang="en-US" altLang="ja-JP" sz="1050" dirty="0"/>
              <a:t>Step 6: Open project on Google Analytics</a:t>
            </a:r>
          </a:p>
          <a:p>
            <a:pPr lvl="1"/>
            <a:r>
              <a:rPr lang="en-US" altLang="ja-JP" sz="1050" dirty="0"/>
              <a:t>In the Dashboard Analytics in Step 5, click View your data in Google Analytics</a:t>
            </a:r>
            <a:endParaRPr kumimoji="1" lang="ja-JP" altLang="en-US" sz="105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  <p:sp>
        <p:nvSpPr>
          <p:cNvPr id="5" name="正方形/長方形 4"/>
          <p:cNvSpPr/>
          <p:nvPr/>
        </p:nvSpPr>
        <p:spPr>
          <a:xfrm>
            <a:off x="9059720" y="6088726"/>
            <a:ext cx="2932626" cy="45829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 smtClean="0"/>
              <a:t>編集中：要日本語化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5747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088B8BCD-F08D-4BBA-A1AB-1E863725A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API</a:t>
            </a:r>
            <a:r>
              <a:rPr kumimoji="1"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7A32151-9B8F-44C6-94BE-A0C67BE484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の</a:t>
            </a:r>
            <a:r>
              <a:rPr lang="ja-JP" altLang="en-US" dirty="0" smtClean="0"/>
              <a:t>デプロイ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マネジメントコンソールの</a:t>
            </a:r>
            <a:r>
              <a:rPr lang="en-US" altLang="ja-JP" dirty="0" smtClean="0"/>
              <a:t>API Gateway</a:t>
            </a:r>
            <a:r>
              <a:rPr lang="ja-JP" altLang="en-US" dirty="0" smtClean="0"/>
              <a:t>サービスにアクセスする。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を選択し、「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 smtClean="0"/>
              <a:t>API</a:t>
            </a:r>
            <a:r>
              <a:rPr lang="ja-JP" altLang="en-US" dirty="0"/>
              <a:t>のデプロイ」を選択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下記を入力する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API</a:t>
            </a:r>
            <a:r>
              <a:rPr lang="ja-JP" altLang="en-US" dirty="0"/>
              <a:t>キーの設定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msar</a:t>
            </a:r>
            <a:r>
              <a:rPr lang="ja-JP" altLang="en-US" dirty="0" smtClean="0"/>
              <a:t>のまま、左メニューの「</a:t>
            </a:r>
            <a:r>
              <a:rPr lang="en-US" altLang="ja-JP" dirty="0" smtClean="0"/>
              <a:t>API</a:t>
            </a:r>
            <a:r>
              <a:rPr lang="ja-JP" altLang="en-US" dirty="0" smtClean="0"/>
              <a:t>キー」を選択する。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API</a:t>
            </a:r>
            <a:r>
              <a:rPr lang="ja-JP" altLang="en-US" dirty="0" smtClean="0"/>
              <a:t>キーの「</a:t>
            </a:r>
            <a:r>
              <a:rPr lang="ja-JP" altLang="en-US" dirty="0"/>
              <a:t>アクション」</a:t>
            </a:r>
            <a:r>
              <a:rPr lang="ja-JP" altLang="en-US" dirty="0" smtClean="0"/>
              <a:t>ボタンを押す。「</a:t>
            </a:r>
            <a:r>
              <a:rPr lang="en-US" altLang="ja-JP" dirty="0"/>
              <a:t>API</a:t>
            </a:r>
            <a:r>
              <a:rPr lang="ja-JP" altLang="en-US" dirty="0"/>
              <a:t>キーの作成」を選択</a:t>
            </a:r>
            <a:r>
              <a:rPr lang="ja-JP" altLang="en-US" dirty="0" smtClean="0"/>
              <a:t>し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/>
              <a:t>下記を入力する</a:t>
            </a:r>
            <a:r>
              <a:rPr lang="ja-JP" altLang="en-US" dirty="0" smtClean="0"/>
              <a:t>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6D9B9E9-7BC9-40DD-8ADE-EBEB19292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D842007C-3FC8-4371-8652-A83A536A5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764454"/>
              </p:ext>
            </p:extLst>
          </p:nvPr>
        </p:nvGraphicFramePr>
        <p:xfrm>
          <a:off x="4039233" y="2003518"/>
          <a:ext cx="5601904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0688">
                  <a:extLst>
                    <a:ext uri="{9D8B030D-6E8A-4147-A177-3AD203B41FA5}">
                      <a16:colId xmlns:a16="http://schemas.microsoft.com/office/drawing/2014/main" xmlns="" val="2804029949"/>
                    </a:ext>
                  </a:extLst>
                </a:gridCol>
                <a:gridCol w="1259021">
                  <a:extLst>
                    <a:ext uri="{9D8B030D-6E8A-4147-A177-3AD203B41FA5}">
                      <a16:colId xmlns:a16="http://schemas.microsoft.com/office/drawing/2014/main" xmlns="" val="512352544"/>
                    </a:ext>
                  </a:extLst>
                </a:gridCol>
                <a:gridCol w="2512195">
                  <a:extLst>
                    <a:ext uri="{9D8B030D-6E8A-4147-A177-3AD203B41FA5}">
                      <a16:colId xmlns:a16="http://schemas.microsoft.com/office/drawing/2014/main" xmlns="" val="3115216659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デプロイされるステージ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staging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4877648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production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911813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デプロイメントの説明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56981234"/>
                  </a:ext>
                </a:extLst>
              </a:tr>
            </a:tbl>
          </a:graphicData>
        </a:graphic>
      </p:graphicFrame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xmlns="" id="{F001A894-50B0-48F0-815C-4C8C6E104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347258"/>
              </p:ext>
            </p:extLst>
          </p:nvPr>
        </p:nvGraphicFramePr>
        <p:xfrm>
          <a:off x="4039233" y="4476455"/>
          <a:ext cx="4379496" cy="96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3706">
                  <a:extLst>
                    <a:ext uri="{9D8B030D-6E8A-4147-A177-3AD203B41FA5}">
                      <a16:colId xmlns:a16="http://schemas.microsoft.com/office/drawing/2014/main" xmlns="" val="2669971787"/>
                    </a:ext>
                  </a:extLst>
                </a:gridCol>
                <a:gridCol w="1425074">
                  <a:extLst>
                    <a:ext uri="{9D8B030D-6E8A-4147-A177-3AD203B41FA5}">
                      <a16:colId xmlns:a16="http://schemas.microsoft.com/office/drawing/2014/main" xmlns="" val="565529827"/>
                    </a:ext>
                  </a:extLst>
                </a:gridCol>
                <a:gridCol w="2050716">
                  <a:extLst>
                    <a:ext uri="{9D8B030D-6E8A-4147-A177-3AD203B41FA5}">
                      <a16:colId xmlns:a16="http://schemas.microsoft.com/office/drawing/2014/main" xmlns="" val="1803121343"/>
                    </a:ext>
                  </a:extLst>
                </a:gridCol>
              </a:tblGrid>
              <a:tr h="25400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ctr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テストの場合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74283993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実環境の場合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1605565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API</a:t>
                      </a:r>
                      <a:r>
                        <a:rPr lang="ja-JP" altLang="en-US" sz="1200" u="none" strike="noStrike" dirty="0">
                          <a:effectLst/>
                        </a:rPr>
                        <a:t>キー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自動生成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1855237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説明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任意の文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6743796"/>
                  </a:ext>
                </a:extLst>
              </a:tr>
            </a:tbl>
          </a:graphicData>
        </a:graphic>
      </p:graphicFrame>
      <p:cxnSp>
        <p:nvCxnSpPr>
          <p:cNvPr id="8" name="直線コネクタ 7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4741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6560C43E-DBFC-4F26-B1E3-F48CB447A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API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6FC9A7EE-65C1-414B-9ED9-FF653BF56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 startAt="3"/>
            </a:pPr>
            <a:r>
              <a:rPr lang="ja-JP" altLang="en-US" dirty="0"/>
              <a:t>使用量プランの作成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msar</a:t>
            </a:r>
            <a:r>
              <a:rPr lang="ja-JP" altLang="en-US" dirty="0"/>
              <a:t>のまま、左メニューの「</a:t>
            </a:r>
            <a:r>
              <a:rPr lang="en-US" altLang="ja-JP" dirty="0"/>
              <a:t>API</a:t>
            </a:r>
            <a:r>
              <a:rPr lang="ja-JP" altLang="en-US" dirty="0"/>
              <a:t>キー」を選択する</a:t>
            </a:r>
            <a:r>
              <a:rPr lang="ja-JP" altLang="en-US" dirty="0" smtClean="0"/>
              <a:t>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「作成」</a:t>
            </a:r>
            <a:r>
              <a:rPr lang="ja-JP" altLang="en-US" dirty="0" smtClean="0"/>
              <a:t>ボタンを押す。使用量プランに</a:t>
            </a:r>
            <a:r>
              <a:rPr lang="ja-JP" altLang="en-US" dirty="0"/>
              <a:t>下記を入力</a:t>
            </a:r>
            <a:r>
              <a:rPr lang="ja-JP" altLang="en-US" dirty="0" smtClean="0"/>
              <a:t>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「関連付けられた</a:t>
            </a:r>
            <a:r>
              <a:rPr lang="en-US" altLang="ja-JP" dirty="0"/>
              <a:t>API</a:t>
            </a:r>
            <a:r>
              <a:rPr lang="ja-JP" altLang="en-US" dirty="0" smtClean="0"/>
              <a:t>ステージ」ページで「</a:t>
            </a:r>
            <a:r>
              <a:rPr lang="en-US" altLang="ja-JP" dirty="0"/>
              <a:t>API</a:t>
            </a:r>
            <a:r>
              <a:rPr lang="ja-JP" altLang="en-US" dirty="0"/>
              <a:t>ステージの追加」ボタンを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を</a:t>
            </a:r>
            <a:r>
              <a:rPr lang="ja-JP" altLang="en-US" dirty="0" smtClean="0"/>
              <a:t>追加する。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 smtClean="0"/>
          </a:p>
          <a:p>
            <a:pPr lvl="1">
              <a:buFont typeface="+mj-lt"/>
              <a:buAutoNum type="arabicPeriod"/>
            </a:pPr>
            <a:endParaRPr lang="en-US" altLang="ja-JP" sz="800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「使</a:t>
            </a:r>
            <a:r>
              <a:rPr lang="ja-JP" altLang="en-US" dirty="0"/>
              <a:t>用量プランの</a:t>
            </a:r>
            <a:r>
              <a:rPr lang="en-US" altLang="ja-JP" dirty="0"/>
              <a:t>API</a:t>
            </a:r>
            <a:r>
              <a:rPr lang="ja-JP" altLang="en-US" dirty="0" smtClean="0"/>
              <a:t>キー」ページで「</a:t>
            </a:r>
            <a:r>
              <a:rPr lang="en-US" altLang="ja-JP" dirty="0"/>
              <a:t>API</a:t>
            </a:r>
            <a:r>
              <a:rPr lang="ja-JP" altLang="en-US" dirty="0"/>
              <a:t>キーを使用量プランに追加」ボタンを</a:t>
            </a:r>
            <a:r>
              <a:rPr lang="ja-JP" altLang="en-US" dirty="0" smtClean="0"/>
              <a:t>押し、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en-US" altLang="ja-JP" dirty="0"/>
              <a:t>API</a:t>
            </a:r>
            <a:r>
              <a:rPr lang="ja-JP" altLang="en-US" dirty="0"/>
              <a:t>キーを</a:t>
            </a:r>
            <a:r>
              <a:rPr lang="ja-JP" altLang="en-US" dirty="0" smtClean="0"/>
              <a:t>入力する。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3983BF5F-7F92-4E6E-89D1-1F15FFC0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xmlns="" id="{D9843871-5C4A-4C44-8970-402E0DEFC3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7888696"/>
              </p:ext>
            </p:extLst>
          </p:nvPr>
        </p:nvGraphicFramePr>
        <p:xfrm>
          <a:off x="4012866" y="1683101"/>
          <a:ext cx="37538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041">
                  <a:extLst>
                    <a:ext uri="{9D8B030D-6E8A-4147-A177-3AD203B41FA5}">
                      <a16:colId xmlns:a16="http://schemas.microsoft.com/office/drawing/2014/main" xmlns="" val="2601223865"/>
                    </a:ext>
                  </a:extLst>
                </a:gridCol>
                <a:gridCol w="2290813">
                  <a:extLst>
                    <a:ext uri="{9D8B030D-6E8A-4147-A177-3AD203B41FA5}">
                      <a16:colId xmlns:a16="http://schemas.microsoft.com/office/drawing/2014/main" xmlns="" val="137385002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名前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msar-UsagePlan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5508754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説明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任意の文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84142666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スロットリング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665782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>
                          <a:effectLst/>
                        </a:rPr>
                        <a:t>クォータ</a:t>
                      </a:r>
                      <a:endParaRPr lang="ja-JP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200" u="none" strike="noStrike" dirty="0">
                          <a:effectLst/>
                        </a:rPr>
                        <a:t>設定なし</a:t>
                      </a:r>
                      <a:endParaRPr lang="ja-JP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38318724"/>
                  </a:ext>
                </a:extLst>
              </a:tr>
            </a:tbl>
          </a:graphicData>
        </a:graphic>
      </p:graphicFrame>
      <p:graphicFrame>
        <p:nvGraphicFramePr>
          <p:cNvPr id="10" name="表 10">
            <a:extLst>
              <a:ext uri="{FF2B5EF4-FFF2-40B4-BE49-F238E27FC236}">
                <a16:creationId xmlns:a16="http://schemas.microsoft.com/office/drawing/2014/main" xmlns="" id="{3824BA45-4555-4A4B-859E-D45B5DBE9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336086"/>
              </p:ext>
            </p:extLst>
          </p:nvPr>
        </p:nvGraphicFramePr>
        <p:xfrm>
          <a:off x="4012866" y="3374233"/>
          <a:ext cx="375385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6927">
                  <a:extLst>
                    <a:ext uri="{9D8B030D-6E8A-4147-A177-3AD203B41FA5}">
                      <a16:colId xmlns:a16="http://schemas.microsoft.com/office/drawing/2014/main" xmlns="" val="486962398"/>
                    </a:ext>
                  </a:extLst>
                </a:gridCol>
                <a:gridCol w="1876927">
                  <a:extLst>
                    <a:ext uri="{9D8B030D-6E8A-4147-A177-3AD203B41FA5}">
                      <a16:colId xmlns:a16="http://schemas.microsoft.com/office/drawing/2014/main" xmlns="" val="1228622091"/>
                    </a:ext>
                  </a:extLst>
                </a:gridCol>
              </a:tblGrid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API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ステージ</a:t>
                      </a:r>
                    </a:p>
                  </a:txBody>
                  <a:tcP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51679411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staging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55885765"/>
                  </a:ext>
                </a:extLst>
              </a:tr>
              <a:tr h="259274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msar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production</a:t>
                      </a:r>
                      <a:endParaRPr kumimoji="1" lang="ja-JP" altLang="en-US" sz="1200" dirty="0"/>
                    </a:p>
                  </a:txBody>
                  <a:tcPr>
                    <a:solidFill>
                      <a:srgbClr val="E1EE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6918092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xmlns="" id="{CD33F8CD-E491-4529-B852-9BFD2AB24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948463"/>
              </p:ext>
            </p:extLst>
          </p:nvPr>
        </p:nvGraphicFramePr>
        <p:xfrm>
          <a:off x="4012866" y="5017092"/>
          <a:ext cx="3195587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5587">
                  <a:extLst>
                    <a:ext uri="{9D8B030D-6E8A-4147-A177-3AD203B41FA5}">
                      <a16:colId xmlns:a16="http://schemas.microsoft.com/office/drawing/2014/main" xmlns="" val="2300322249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msar-test-key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8623508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msar-production-key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350" marR="6350" marT="6350" marB="0" anchor="b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77149070"/>
                  </a:ext>
                </a:extLst>
              </a:tr>
            </a:tbl>
          </a:graphicData>
        </a:graphic>
      </p:graphicFrame>
      <p:cxnSp>
        <p:nvCxnSpPr>
          <p:cNvPr id="9" name="直線コネクタ 8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API </a:t>
            </a:r>
            <a:r>
              <a:rPr lang="ja-JP" altLang="en-US" dirty="0" smtClean="0">
                <a:solidFill>
                  <a:srgbClr val="404040"/>
                </a:solidFill>
              </a:rPr>
              <a:t>デプロイ</a:t>
            </a:r>
            <a:endParaRPr lang="en-US" altLang="ja-JP" dirty="0" smtClean="0">
              <a:solidFill>
                <a:srgbClr val="404040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CMS 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デプロイ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91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ja-JP" dirty="0" smtClean="0"/>
              <a:t>C</a:t>
            </a:r>
            <a:r>
              <a:rPr lang="en-US" altLang="ja-JP" dirty="0" smtClean="0"/>
              <a:t>MS</a:t>
            </a:r>
            <a:r>
              <a:rPr lang="ja-JP" altLang="en-US" dirty="0" smtClean="0"/>
              <a:t> デプロイ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91341" y="548856"/>
            <a:ext cx="8936837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プログラム配置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ライブラリ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インストール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フォルダ、ファイルアクセス権限設定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kumimoji="1" lang="ja-JP" altLang="en-US" dirty="0" smtClean="0"/>
              <a:t>環境変数設定</a:t>
            </a:r>
            <a:endParaRPr kumimoji="1"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smtClean="0"/>
              <a:t>バッチ追加</a:t>
            </a:r>
            <a:endParaRPr lang="en-US" altLang="ja-JP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サーバ再起動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ja-JP" altLang="en-US" dirty="0" smtClean="0">
                <a:solidFill>
                  <a:schemeClr val="bg1">
                    <a:lumMod val="75000"/>
                  </a:schemeClr>
                </a:solidFill>
              </a:rPr>
              <a:t>リソース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DynamoDB</a:t>
            </a:r>
          </a:p>
          <a:p>
            <a:pPr lvl="1">
              <a:buFont typeface="+mj-lt"/>
              <a:buAutoNum type="arabicPeriod"/>
            </a:pPr>
            <a:r>
              <a:rPr lang="en-US" altLang="ja-JP" dirty="0">
                <a:solidFill>
                  <a:srgbClr val="BFBFBF"/>
                </a:solidFill>
              </a:rPr>
              <a:t>IAM (Role, Policy)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Lambda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API Gateway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S3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CloudFront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WAF &amp; Shields</a:t>
            </a: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EC2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altLang="ja-JP" dirty="0" smtClean="0">
                <a:solidFill>
                  <a:schemeClr val="bg1">
                    <a:lumMod val="75000"/>
                  </a:schemeClr>
                </a:solidFill>
              </a:rPr>
              <a:t>Cognito</a:t>
            </a:r>
            <a:endParaRPr lang="en-US" altLang="ja-JP" dirty="0">
              <a:solidFill>
                <a:schemeClr val="bg1">
                  <a:lumMod val="75000"/>
                </a:schemeClr>
              </a:solidFill>
            </a:endParaRPr>
          </a:p>
          <a:p>
            <a:pPr lvl="1">
              <a:buFont typeface="+mj-lt"/>
              <a:buAutoNum type="arabicPeriod"/>
            </a:pPr>
            <a:r>
              <a:rPr lang="ja-JP" altLang="ja-JP" dirty="0">
                <a:solidFill>
                  <a:schemeClr val="bg1">
                    <a:lumMod val="75000"/>
                  </a:schemeClr>
                </a:solidFill>
              </a:rPr>
              <a:t>R</a:t>
            </a:r>
            <a:r>
              <a:rPr lang="en-US" altLang="ja-JP" dirty="0">
                <a:solidFill>
                  <a:schemeClr val="bg1">
                    <a:lumMod val="75000"/>
                  </a:schemeClr>
                </a:solidFill>
              </a:rPr>
              <a:t>oute53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API </a:t>
            </a:r>
            <a:r>
              <a:rPr lang="ja-JP" altLang="en-US" dirty="0" smtClean="0">
                <a:solidFill>
                  <a:srgbClr val="BFBFBF"/>
                </a:solidFill>
              </a:rPr>
              <a:t>デプロイ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/>
              <a:t>CMS </a:t>
            </a:r>
            <a:r>
              <a:rPr lang="ja-JP" altLang="en-US" dirty="0" smtClean="0"/>
              <a:t>デプロイ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65883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92F3BE3C-D5D5-433F-8097-54C94A0D9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</a:t>
            </a:r>
            <a:r>
              <a:rPr kumimoji="1" lang="ja-JP" altLang="en-US" dirty="0"/>
              <a:t>認識画像の</a:t>
            </a:r>
            <a:r>
              <a:rPr kumimoji="1"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A93EB655-C80D-4A74-9D21-50647752D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1999" y="548856"/>
            <a:ext cx="8936179" cy="5861025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ja-JP" altLang="en-US" dirty="0" smtClean="0"/>
              <a:t>画像に前処理をおこなう。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sv-SE" altLang="ja-JP" dirty="0" smtClean="0"/>
              <a:t>Vuforia</a:t>
            </a:r>
            <a:r>
              <a:rPr lang="ja-JP" altLang="sv-SE" dirty="0"/>
              <a:t>サービスにログイン</a:t>
            </a:r>
            <a:r>
              <a:rPr lang="ja-JP" altLang="sv-SE" dirty="0" smtClean="0"/>
              <a:t>する</a:t>
            </a:r>
            <a:r>
              <a:rPr lang="ja-JP" altLang="en-US" dirty="0" smtClean="0"/>
              <a:t>。</a:t>
            </a:r>
            <a:endParaRPr lang="ja-JP" altLang="sv-SE" dirty="0"/>
          </a:p>
          <a:p>
            <a:pPr marL="457200" lvl="1" indent="0">
              <a:buNone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sv-SE" altLang="ja-JP" dirty="0" smtClean="0"/>
              <a:t>https</a:t>
            </a:r>
            <a:r>
              <a:rPr lang="sv-SE" altLang="ja-JP" dirty="0"/>
              <a:t>://developer.vuforia.com/vui/auth/</a:t>
            </a:r>
            <a:r>
              <a:rPr lang="sv-SE" altLang="ja-JP" dirty="0" smtClean="0"/>
              <a:t>login</a:t>
            </a:r>
            <a:r>
              <a:rPr lang="ja-JP" altLang="en-US" dirty="0" smtClean="0"/>
              <a:t>」</a:t>
            </a:r>
            <a:r>
              <a:rPr lang="ja-JP" altLang="sv-SE" dirty="0" smtClean="0"/>
              <a:t>を</a:t>
            </a:r>
            <a:r>
              <a:rPr lang="ja-JP" altLang="sv-SE" dirty="0"/>
              <a:t>開き</a:t>
            </a:r>
            <a:r>
              <a:rPr lang="ja-JP" altLang="sv-SE" dirty="0" smtClean="0"/>
              <a:t>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下記の</a:t>
            </a:r>
            <a:r>
              <a:rPr lang="ja-JP" altLang="sv-SE" dirty="0" smtClean="0"/>
              <a:t>アカウント</a:t>
            </a:r>
            <a:r>
              <a:rPr lang="ja-JP" altLang="sv-SE" dirty="0"/>
              <a:t>で</a:t>
            </a:r>
            <a:r>
              <a:rPr lang="ja-JP" altLang="sv-SE" dirty="0" smtClean="0"/>
              <a:t>ログイン</a:t>
            </a:r>
            <a:r>
              <a:rPr lang="ja-JP" altLang="en-US" dirty="0" smtClean="0"/>
              <a:t>する</a:t>
            </a:r>
            <a:r>
              <a:rPr lang="ja-JP" altLang="sv-SE" dirty="0" smtClean="0"/>
              <a:t>。</a:t>
            </a:r>
            <a:endParaRPr lang="ja-JP" altLang="sv-SE" dirty="0"/>
          </a:p>
          <a:p>
            <a:pPr lvl="1"/>
            <a:r>
              <a:rPr lang="ja-JP" altLang="sv-SE" dirty="0"/>
              <a:t>メール：</a:t>
            </a:r>
            <a:r>
              <a:rPr lang="sv-SE" altLang="ja-JP" dirty="0"/>
              <a:t>anh.nhv@beetechsoft.com</a:t>
            </a:r>
          </a:p>
          <a:p>
            <a:pPr lvl="1"/>
            <a:r>
              <a:rPr lang="ja-JP" altLang="sv-SE" dirty="0"/>
              <a:t>パスワード：</a:t>
            </a:r>
            <a:r>
              <a:rPr lang="sv-SE" altLang="ja-JP" dirty="0"/>
              <a:t>Beetech @ msar2019</a:t>
            </a:r>
          </a:p>
          <a:p>
            <a:pPr>
              <a:buFont typeface="+mj-lt"/>
              <a:buAutoNum type="arabicPeriod" startAt="3"/>
            </a:pPr>
            <a:r>
              <a:rPr lang="ja-JP" altLang="en-US" dirty="0"/>
              <a:t>アルバムを作成し、画像ターゲットをアルバムに追加する。</a:t>
            </a:r>
          </a:p>
          <a:p>
            <a:pPr lvl="1">
              <a:buFont typeface="+mj-lt"/>
              <a:buAutoNum type="arabicPeriod"/>
            </a:pPr>
            <a:r>
              <a:rPr lang="en-US" altLang="ja-JP" dirty="0"/>
              <a:t>URL</a:t>
            </a:r>
            <a:r>
              <a:rPr lang="ja-JP" altLang="en-US" dirty="0"/>
              <a:t>「</a:t>
            </a:r>
            <a:r>
              <a:rPr lang="en-US" altLang="ja-JP" dirty="0"/>
              <a:t>https://developer.vuforia.com/vui/develop/licenses</a:t>
            </a:r>
            <a:r>
              <a:rPr lang="ja-JP" altLang="en-US" dirty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ターゲットイメージ⇒データベースの追加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E64C7290-AA49-4814-897E-3E72F67E3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  <p:cxnSp>
        <p:nvCxnSpPr>
          <p:cNvPr id="6" name="直線コネクタ 5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>
                <a:solidFill>
                  <a:srgbClr val="BFBFBF"/>
                </a:solidFill>
              </a:rPr>
              <a:t>以上</a:t>
            </a:r>
            <a:endParaRPr lang="en-US" altLang="ja-JP" dirty="0" smtClean="0">
              <a:solidFill>
                <a:srgbClr val="BFBF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2609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E51E73E-8AF5-43C0-AA71-32FD8230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Vuforia</a:t>
            </a:r>
            <a:r>
              <a:rPr lang="ja-JP" altLang="en-US" dirty="0"/>
              <a:t>での認識画像の</a:t>
            </a:r>
            <a:r>
              <a:rPr lang="ja-JP" altLang="en-US" dirty="0" smtClean="0"/>
              <a:t>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D9C1B3F4-9EF0-4300-B55B-EE832D41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2" y="548856"/>
            <a:ext cx="8922376" cy="5861025"/>
          </a:xfrm>
        </p:spPr>
        <p:txBody>
          <a:bodyPr/>
          <a:lstStyle/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が作成されたら、データベースをクリック⇒ターゲットを追加⇒</a:t>
            </a:r>
            <a:r>
              <a:rPr lang="en-US" altLang="ja-JP" dirty="0"/>
              <a:t>Enter</a:t>
            </a:r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en-US" altLang="ja-JP" dirty="0"/>
              <a:t>[</a:t>
            </a:r>
            <a:r>
              <a:rPr lang="ja-JP" altLang="en-US" dirty="0"/>
              <a:t>追加</a:t>
            </a:r>
            <a:r>
              <a:rPr lang="en-US" altLang="ja-JP" dirty="0"/>
              <a:t>]</a:t>
            </a:r>
            <a:r>
              <a:rPr lang="ja-JP" altLang="en-US" dirty="0"/>
              <a:t>を</a:t>
            </a:r>
            <a:r>
              <a:rPr lang="ja-JP" altLang="en-US" dirty="0" smtClean="0"/>
              <a:t>クリックする。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ja-JP" altLang="en-US" dirty="0"/>
              <a:t>イメージターゲットの作成後、</a:t>
            </a:r>
            <a:r>
              <a:rPr lang="en-US" altLang="ja-JP" dirty="0" smtClean="0"/>
              <a:t>Vuforia</a:t>
            </a:r>
            <a:r>
              <a:rPr lang="ja-JP" altLang="en-US" dirty="0" smtClean="0"/>
              <a:t>の処理が完了するのを待つ。</a:t>
            </a:r>
            <a:endParaRPr lang="en-US" altLang="ja-JP" dirty="0"/>
          </a:p>
          <a:p>
            <a:pPr marL="457200" lvl="1" indent="0">
              <a:buNone/>
            </a:pPr>
            <a:r>
              <a:rPr lang="ja-JP" altLang="en-US" dirty="0" smtClean="0"/>
              <a:t>＊ターゲットイメージ</a:t>
            </a:r>
            <a:r>
              <a:rPr lang="ja-JP" altLang="en-US" dirty="0"/>
              <a:t>の評価</a:t>
            </a:r>
            <a:r>
              <a:rPr lang="ja-JP" altLang="en-US" dirty="0" smtClean="0"/>
              <a:t>が星 </a:t>
            </a:r>
            <a:r>
              <a:rPr lang="en-US" altLang="ja-JP" dirty="0" smtClean="0"/>
              <a:t>3 </a:t>
            </a:r>
            <a:r>
              <a:rPr lang="ja-JP" altLang="en-US" dirty="0" smtClean="0"/>
              <a:t>以上</a:t>
            </a:r>
            <a:r>
              <a:rPr lang="ja-JP" altLang="en-US" dirty="0"/>
              <a:t>の星の</a:t>
            </a:r>
            <a:r>
              <a:rPr lang="ja-JP" altLang="en-US" dirty="0" smtClean="0"/>
              <a:t>場合は、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ja-JP" dirty="0"/>
              <a:t>　</a:t>
            </a:r>
            <a:r>
              <a:rPr lang="ja-JP" altLang="en-US" dirty="0" smtClean="0"/>
              <a:t>画像を簡単</a:t>
            </a:r>
            <a:r>
              <a:rPr lang="ja-JP" altLang="en-US" dirty="0"/>
              <a:t>に検出および</a:t>
            </a:r>
            <a:r>
              <a:rPr lang="ja-JP" altLang="en-US" dirty="0" smtClean="0"/>
              <a:t>追跡することができる。そう</a:t>
            </a:r>
            <a:r>
              <a:rPr lang="ja-JP" altLang="en-US" dirty="0"/>
              <a:t>でない場合</a:t>
            </a:r>
            <a:r>
              <a:rPr lang="ja-JP" altLang="en-US" dirty="0" smtClean="0"/>
              <a:t>は検出に失敗する。</a:t>
            </a:r>
            <a:endParaRPr lang="en-US" altLang="ja-JP" dirty="0"/>
          </a:p>
          <a:p>
            <a:pPr>
              <a:buFont typeface="+mj-lt"/>
              <a:buAutoNum type="arabicPeriod" startAt="4"/>
            </a:pPr>
            <a:r>
              <a:rPr lang="ja-JP" altLang="en-US" dirty="0"/>
              <a:t>アルバムをダウンロード</a:t>
            </a:r>
            <a:r>
              <a:rPr lang="ja-JP" altLang="en-US" dirty="0" smtClean="0"/>
              <a:t>する。</a:t>
            </a:r>
            <a:endParaRPr lang="ja-JP" altLang="en-US" dirty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URL</a:t>
            </a:r>
            <a:r>
              <a:rPr lang="ja-JP" altLang="en-US" dirty="0" smtClean="0"/>
              <a:t>「</a:t>
            </a:r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err="1"/>
              <a:t>developer.vuforia.com</a:t>
            </a:r>
            <a:r>
              <a:rPr lang="en-US" altLang="ja-JP" dirty="0"/>
              <a:t>/targetmanager/project/</a:t>
            </a:r>
            <a:r>
              <a:rPr lang="en-US" altLang="ja-JP" dirty="0" smtClean="0"/>
              <a:t>deviceTargetListing</a:t>
            </a:r>
            <a:r>
              <a:rPr lang="ja-JP" altLang="en-US" dirty="0" smtClean="0"/>
              <a:t>」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データベース</a:t>
            </a:r>
            <a:r>
              <a:rPr lang="ja-JP" altLang="en-US" dirty="0"/>
              <a:t>のダウンロード（すべて</a:t>
            </a:r>
            <a:r>
              <a:rPr lang="ja-JP" altLang="en-US" dirty="0" smtClean="0"/>
              <a:t>）⇒</a:t>
            </a:r>
            <a:r>
              <a:rPr lang="en-US" altLang="ja-JP" dirty="0" smtClean="0"/>
              <a:t>Android </a:t>
            </a:r>
            <a:r>
              <a:rPr lang="en-US" altLang="ja-JP" dirty="0"/>
              <a:t>Studio</a:t>
            </a:r>
            <a:r>
              <a:rPr lang="ja-JP" altLang="en-US" dirty="0"/>
              <a:t>、</a:t>
            </a:r>
            <a:r>
              <a:rPr lang="en-US" altLang="ja-JP" dirty="0"/>
              <a:t>Xcode</a:t>
            </a:r>
            <a:r>
              <a:rPr lang="ja-JP" altLang="en-US" dirty="0"/>
              <a:t>、または</a:t>
            </a:r>
            <a:r>
              <a:rPr lang="en-US" altLang="ja-JP" dirty="0"/>
              <a:t>Visual </a:t>
            </a:r>
            <a:r>
              <a:rPr lang="en-US" altLang="ja-JP" dirty="0" smtClean="0"/>
              <a:t>Studio</a:t>
            </a:r>
            <a:r>
              <a:rPr lang="ja-JP" altLang="en-US" dirty="0" smtClean="0"/>
              <a:t>を</a:t>
            </a:r>
            <a:r>
              <a:rPr lang="ja-JP" altLang="en-US" dirty="0"/>
              <a:t>選択⇒ダウンロード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6F74474-9D89-4750-A6C5-EB24B011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xmlns="" id="{71FED841-B37C-4655-B094-D9D9B244EFB4}"/>
              </a:ext>
            </a:extLst>
          </p:cNvPr>
          <p:cNvSpPr txBox="1"/>
          <p:nvPr/>
        </p:nvSpPr>
        <p:spPr>
          <a:xfrm>
            <a:off x="3958052" y="975678"/>
            <a:ext cx="4523874" cy="1200329"/>
          </a:xfrm>
          <a:prstGeom prst="rect">
            <a:avLst/>
          </a:prstGeom>
          <a:noFill/>
          <a:ln>
            <a:solidFill>
              <a:srgbClr val="00A0E7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{</a:t>
            </a:r>
          </a:p>
          <a:p>
            <a:r>
              <a:rPr kumimoji="1" lang="ja-JP" altLang="en-US" sz="1200" dirty="0"/>
              <a:t>　　タイプ：単一画像、</a:t>
            </a:r>
          </a:p>
          <a:p>
            <a:r>
              <a:rPr kumimoji="1" lang="ja-JP" altLang="en-US" sz="1200" dirty="0"/>
              <a:t>　　ファイル：画像を選択し、</a:t>
            </a:r>
          </a:p>
          <a:p>
            <a:r>
              <a:rPr kumimoji="1" lang="ja-JP" altLang="en-US" sz="1200" dirty="0"/>
              <a:t>　　幅：</a:t>
            </a:r>
            <a:r>
              <a:rPr kumimoji="1" lang="en-US" altLang="ja-JP" sz="1200" dirty="0"/>
              <a:t>0.1</a:t>
            </a:r>
            <a:r>
              <a:rPr kumimoji="1" lang="ja-JP" altLang="en-US" sz="1200" dirty="0"/>
              <a:t>（画像幅：</a:t>
            </a:r>
            <a:r>
              <a:rPr kumimoji="1" lang="en-US" altLang="ja-JP" sz="1200" dirty="0"/>
              <a:t>10 cm</a:t>
            </a:r>
            <a:r>
              <a:rPr kumimoji="1" lang="ja-JP" altLang="en-US" sz="1200" dirty="0"/>
              <a:t>）、</a:t>
            </a:r>
          </a:p>
          <a:p>
            <a:r>
              <a:rPr kumimoji="1" lang="ja-JP" altLang="en-US" sz="1200" dirty="0"/>
              <a:t>　　名前：画像名を入力してください</a:t>
            </a:r>
          </a:p>
          <a:p>
            <a:r>
              <a:rPr kumimoji="1" lang="en-US" altLang="ja-JP" sz="1200" dirty="0"/>
              <a:t>}</a:t>
            </a:r>
            <a:endParaRPr kumimoji="1" lang="ja-JP" altLang="en-US" sz="1200" dirty="0"/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環境</a:t>
            </a:r>
            <a:r>
              <a:rPr lang="ja-JP" altLang="en-US" dirty="0" smtClean="0"/>
              <a:t>構築手順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ja-JP" altLang="en-US" dirty="0" smtClean="0"/>
              <a:t>コンテンツ登録</a:t>
            </a:r>
            <a:endParaRPr lang="en-US" altLang="ja-JP" dirty="0" smtClean="0"/>
          </a:p>
          <a:p>
            <a:pPr marL="0" indent="0">
              <a:buNone/>
            </a:pPr>
            <a:r>
              <a:rPr lang="ja-JP" altLang="en-US" dirty="0" smtClean="0"/>
              <a:t>以上</a:t>
            </a:r>
            <a:endParaRPr lang="en-US" altLang="ja-JP" dirty="0" smtClean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084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IV.</a:t>
            </a:r>
            <a:r>
              <a:rPr kumimoji="1" lang="ja-JP" altLang="en-US" dirty="0" smtClean="0"/>
              <a:t> パラメータ一覧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0229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6.0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06" r="-5106"/>
          <a:stretch>
            <a:fillRect/>
          </a:stretch>
        </p:blipFill>
        <p:spPr>
          <a:xfrm>
            <a:off x="2636481" y="884259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252122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828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msaralbum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48.4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71" r="-4771"/>
          <a:stretch>
            <a:fillRect/>
          </a:stretch>
        </p:blipFill>
        <p:spPr>
          <a:xfrm>
            <a:off x="2693011" y="929676"/>
            <a:ext cx="9335167" cy="4655281"/>
          </a:xfrm>
        </p:spPr>
      </p:pic>
    </p:spTree>
    <p:extLst>
      <p:ext uri="{BB962C8B-B14F-4D97-AF65-F5344CB8AC3E}">
        <p14:creationId xmlns:p14="http://schemas.microsoft.com/office/powerpoint/2010/main" val="1656855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I.</a:t>
            </a:r>
            <a:r>
              <a:rPr kumimoji="1" lang="ja-JP" altLang="en-US" dirty="0" smtClean="0"/>
              <a:t> インフラ構成図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7565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11" name="コンテンツ プレースホルダー 10" descr="Screen Shot 2020-07-03 at 11.57.32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425" r="-5425"/>
          <a:stretch>
            <a:fillRect/>
          </a:stretch>
        </p:blipFill>
        <p:spPr>
          <a:xfrm>
            <a:off x="2636480" y="898065"/>
            <a:ext cx="9391697" cy="4683471"/>
          </a:xfrm>
        </p:spPr>
      </p:pic>
    </p:spTree>
    <p:extLst>
      <p:ext uri="{BB962C8B-B14F-4D97-AF65-F5344CB8AC3E}">
        <p14:creationId xmlns:p14="http://schemas.microsoft.com/office/powerpoint/2010/main" val="40063024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5781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DynamoDB / msarcity table</a:t>
            </a:r>
            <a:endParaRPr kumimoji="1" lang="ja-JP" altLang="en-US" sz="1400" dirty="0"/>
          </a:p>
        </p:txBody>
      </p:sp>
      <p:pic>
        <p:nvPicPr>
          <p:cNvPr id="6" name="コンテンツ プレースホルダー 5" descr="Screen Shot 2020-07-03 at 11.55.0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16" r="-4816"/>
          <a:stretch>
            <a:fillRect/>
          </a:stretch>
        </p:blipFill>
        <p:spPr>
          <a:xfrm>
            <a:off x="2718145" y="911178"/>
            <a:ext cx="9310034" cy="4642747"/>
          </a:xfrm>
        </p:spPr>
      </p:pic>
    </p:spTree>
    <p:extLst>
      <p:ext uri="{BB962C8B-B14F-4D97-AF65-F5344CB8AC3E}">
        <p14:creationId xmlns:p14="http://schemas.microsoft.com/office/powerpoint/2010/main" val="3678205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1815937"/>
              </p:ext>
            </p:extLst>
          </p:nvPr>
        </p:nvGraphicFramePr>
        <p:xfrm>
          <a:off x="3091041" y="922030"/>
          <a:ext cx="8936037" cy="53949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Configuration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API Gateway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msarapi</a:t>
                      </a:r>
                    </a:p>
                    <a:p>
                      <a:r>
                        <a:rPr kumimoji="1" lang="en-US" altLang="ja-JP" sz="1200" dirty="0" smtClean="0"/>
                        <a:t>arn:aws:execute-api:ap-northeast-1:891347377932:sfnqusg340/*/GET/*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endpoint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https://sfnqusg340.execute-api.ap-northeast-1.amazonaws.com/staging/{albumid}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key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f1cZR5uspI63LYQzV93bw8u1f3AodFbTab47EUCc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API 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Authorization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NONE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Resource path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Stage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staging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Layers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Environment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variables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設定なし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Basic settings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Runtime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>
                          <a:solidFill>
                            <a:srgbClr val="404040"/>
                          </a:solidFill>
                        </a:rPr>
                        <a:t>Node.js 12.x</a:t>
                      </a:r>
                      <a:endParaRPr kumimoji="1" lang="ja-JP" altLang="en-US" sz="1200" dirty="0">
                        <a:solidFill>
                          <a:srgbClr val="40404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Memory (MB)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128 MB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Timeout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0 min 3 sec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Role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MsARLambdaDynamoControl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 smtClean="0"/>
              <a:t>AWS </a:t>
            </a:r>
            <a:r>
              <a:rPr lang="en-US" altLang="ja-JP" dirty="0"/>
              <a:t>IAM </a:t>
            </a:r>
            <a:r>
              <a:rPr lang="en-US" altLang="ja-JP" dirty="0" smtClean="0"/>
              <a:t>(Role)</a:t>
            </a:r>
            <a:endParaRPr lang="en-US" altLang="ja-JP" dirty="0"/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018867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617838"/>
              </p:ext>
            </p:extLst>
          </p:nvPr>
        </p:nvGraphicFramePr>
        <p:xfrm>
          <a:off x="3091041" y="922030"/>
          <a:ext cx="8936037" cy="478536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5243094"/>
                <a:gridCol w="2230216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Permissions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Resource-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based policy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mr-IN" altLang="ja-JP" sz="800" dirty="0" smtClean="0"/>
                        <a:t>{</a:t>
                      </a:r>
                    </a:p>
                    <a:p>
                      <a:r>
                        <a:rPr kumimoji="1" lang="mr-IN" altLang="ja-JP" sz="800" dirty="0" smtClean="0"/>
                        <a:t>  "Version": "2012-10-17",</a:t>
                      </a:r>
                    </a:p>
                    <a:p>
                      <a:r>
                        <a:rPr kumimoji="1" lang="mr-IN" altLang="ja-JP" sz="800" dirty="0" smtClean="0"/>
                        <a:t>  "Id": "default",</a:t>
                      </a:r>
                    </a:p>
                    <a:p>
                      <a:r>
                        <a:rPr kumimoji="1" lang="mr-IN" altLang="ja-JP" sz="800" dirty="0" smtClean="0"/>
                        <a:t>  "Statement": [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"0e958edc-b797-4338-a487-185a851d6ef7",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},</a:t>
                      </a:r>
                    </a:p>
                    <a:p>
                      <a:r>
                        <a:rPr kumimoji="1" lang="mr-IN" altLang="ja-JP" sz="800" dirty="0" smtClean="0"/>
                        <a:t>    {</a:t>
                      </a:r>
                    </a:p>
                    <a:p>
                      <a:r>
                        <a:rPr kumimoji="1" lang="mr-IN" altLang="ja-JP" sz="800" dirty="0" smtClean="0"/>
                        <a:t>      "Sid": "70ef9555-4206-43a8-b951-a4e5b1213b55",</a:t>
                      </a:r>
                    </a:p>
                    <a:p>
                      <a:r>
                        <a:rPr kumimoji="1" lang="mr-IN" altLang="ja-JP" sz="800" dirty="0" smtClean="0"/>
                        <a:t>      "Effect": "Allow",</a:t>
                      </a:r>
                    </a:p>
                    <a:p>
                      <a:r>
                        <a:rPr kumimoji="1" lang="mr-IN" altLang="ja-JP" sz="800" dirty="0" smtClean="0"/>
                        <a:t>      "Principal": {</a:t>
                      </a:r>
                    </a:p>
                    <a:p>
                      <a:r>
                        <a:rPr kumimoji="1" lang="mr-IN" altLang="ja-JP" sz="800" dirty="0" smtClean="0"/>
                        <a:t>        "Service": "apigateway.amazonaws.com"</a:t>
                      </a:r>
                    </a:p>
                    <a:p>
                      <a:r>
                        <a:rPr kumimoji="1" lang="mr-IN" altLang="ja-JP" sz="800" dirty="0" smtClean="0"/>
                        <a:t>      },</a:t>
                      </a:r>
                    </a:p>
                    <a:p>
                      <a:r>
                        <a:rPr kumimoji="1" lang="mr-IN" altLang="ja-JP" sz="800" dirty="0" smtClean="0"/>
                        <a:t>      "Action": "lambda:InvokeFunction",</a:t>
                      </a:r>
                    </a:p>
                    <a:p>
                      <a:r>
                        <a:rPr kumimoji="1" lang="mr-IN" altLang="ja-JP" sz="800" dirty="0" smtClean="0"/>
                        <a:t>      "Resource": "arn:aws:lambda:ap-northeast-1:891347377932:function:getImageUrl",</a:t>
                      </a:r>
                    </a:p>
                    <a:p>
                      <a:r>
                        <a:rPr kumimoji="1" lang="mr-IN" altLang="ja-JP" sz="800" dirty="0" smtClean="0"/>
                        <a:t>      "Condition": {</a:t>
                      </a:r>
                    </a:p>
                    <a:p>
                      <a:r>
                        <a:rPr kumimoji="1" lang="mr-IN" altLang="ja-JP" sz="800" dirty="0" smtClean="0"/>
                        <a:t>        "ArnLike": {</a:t>
                      </a:r>
                    </a:p>
                    <a:p>
                      <a:r>
                        <a:rPr kumimoji="1" lang="mr-IN" altLang="ja-JP" sz="800" dirty="0" smtClean="0"/>
                        <a:t>          "AWS:SourceArn": "arn:aws:execute-api:ap-northeast-1:891347377932:sfnqusg340/*/GET/*"</a:t>
                      </a:r>
                    </a:p>
                    <a:p>
                      <a:r>
                        <a:rPr kumimoji="1" lang="mr-IN" altLang="ja-JP" sz="800" dirty="0" smtClean="0"/>
                        <a:t>        }</a:t>
                      </a:r>
                    </a:p>
                    <a:p>
                      <a:r>
                        <a:rPr kumimoji="1" lang="mr-IN" altLang="ja-JP" sz="800" dirty="0" smtClean="0"/>
                        <a:t>      }</a:t>
                      </a:r>
                    </a:p>
                    <a:p>
                      <a:r>
                        <a:rPr kumimoji="1" lang="mr-IN" altLang="ja-JP" sz="800" dirty="0" smtClean="0"/>
                        <a:t>    }</a:t>
                      </a:r>
                    </a:p>
                    <a:p>
                      <a:r>
                        <a:rPr kumimoji="1" lang="mr-IN" altLang="ja-JP" sz="800" dirty="0" smtClean="0"/>
                        <a:t>  ]</a:t>
                      </a:r>
                    </a:p>
                    <a:p>
                      <a:r>
                        <a:rPr kumimoji="1" lang="mr-IN" altLang="ja-JP" sz="800" dirty="0" smtClean="0"/>
                        <a:t>}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Lambda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1795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Lambda / getImageUrl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61623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7629987"/>
              </p:ext>
            </p:extLst>
          </p:nvPr>
        </p:nvGraphicFramePr>
        <p:xfrm>
          <a:off x="3091041" y="922030"/>
          <a:ext cx="8936037" cy="50901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Resources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/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</a:t>
                      </a:r>
                      <a:r>
                        <a:rPr kumimoji="1" lang="en-US" altLang="ja-JP" sz="1200" dirty="0" smtClean="0"/>
                        <a:t>/api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</a:t>
                      </a:r>
                      <a:r>
                        <a:rPr kumimoji="1" lang="en-US" altLang="ja-JP" sz="1200" dirty="0" smtClean="0"/>
                        <a:t>/api/v1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endParaRPr kumimoji="1" lang="en-US" altLang="ja-JP" sz="1200" strike="sngStrike" dirty="0" smtClean="0">
                        <a:solidFill>
                          <a:srgbClr val="FF0000"/>
                        </a:solidFill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        </a:t>
                      </a:r>
                      <a:r>
                        <a:rPr kumimoji="1" lang="en-US" altLang="ja-JP" sz="1200" dirty="0" smtClean="0"/>
                        <a:t>/api/v1/albumid</a:t>
                      </a:r>
                      <a:r>
                        <a:rPr kumimoji="1" lang="en-US" altLang="ja-JP" sz="1200" strike="noStrike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/</a:t>
                      </a:r>
                      <a:r>
                        <a:rPr kumimoji="1" lang="en-US" altLang="ja-JP" sz="1200" dirty="0" smtClean="0"/>
                        <a:t>{albumid} GET</a:t>
                      </a:r>
                      <a:endParaRPr kumimoji="1" lang="ja-JP" altLang="en-US" sz="1200" strike="sngStrik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/{albumid}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Request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Integration type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Function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Lambda </a:t>
                      </a:r>
                      <a:br>
                        <a:rPr kumimoji="1" lang="en-US" altLang="ja-JP" sz="800" dirty="0" smtClean="0"/>
                      </a:br>
                      <a:r>
                        <a:rPr kumimoji="1" lang="en-US" altLang="ja-JP" sz="800" dirty="0" smtClean="0"/>
                        <a:t>      Proxy Integration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OFF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Region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ap-northeast-1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Lambda Function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getImageUrl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Execution Role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空欄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800" dirty="0" smtClean="0"/>
                        <a:t>      Use Default Timeout</a:t>
                      </a:r>
                      <a:endParaRPr kumimoji="1"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      Mapping Templates</a:t>
                      </a:r>
                    </a:p>
                    <a:p>
                      <a:r>
                        <a:rPr lang="en-US" altLang="ja-JP" sz="800" dirty="0" smtClean="0"/>
                        <a:t>        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dirty="0" smtClean="0"/>
                        <a:t>Content-Type</a:t>
                      </a:r>
                      <a:r>
                        <a:rPr lang="en-US" altLang="en-US" sz="1200" dirty="0" smtClean="0"/>
                        <a:t>: </a:t>
                      </a:r>
                      <a:r>
                        <a:rPr lang="en-US" altLang="ja-JP" sz="1200" dirty="0" smtClean="0"/>
                        <a:t>application/json</a:t>
                      </a:r>
                      <a:endParaRPr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ja-JP" sz="800" dirty="0" smtClean="0"/>
                        <a:t>{</a:t>
                      </a:r>
                    </a:p>
                    <a:p>
                      <a:r>
                        <a:rPr lang="en-US" altLang="ja-JP" sz="800" dirty="0" smtClean="0"/>
                        <a:t>  "albumid": "$input.params('albumid')”,</a:t>
                      </a:r>
                    </a:p>
                    <a:p>
                      <a:r>
                        <a:rPr lang="en-US" altLang="ja-JP" sz="800" dirty="0" smtClean="0"/>
                        <a:t>  "downloadtime": "$input.params('downloadtime')”</a:t>
                      </a:r>
                    </a:p>
                    <a:p>
                      <a:r>
                        <a:rPr lang="en-US" altLang="ja-JP" sz="800" dirty="0" smtClean="0"/>
                        <a:t>}</a:t>
                      </a:r>
                      <a:endParaRPr lang="ja-JP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6911118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graphicFrame>
        <p:nvGraphicFramePr>
          <p:cNvPr id="8" name="コンテンツ プレースホルダー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4943934"/>
              </p:ext>
            </p:extLst>
          </p:nvPr>
        </p:nvGraphicFramePr>
        <p:xfrm>
          <a:off x="3091041" y="922030"/>
          <a:ext cx="8936037" cy="256032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462727"/>
                <a:gridCol w="4908159"/>
                <a:gridCol w="2565151"/>
              </a:tblGrid>
              <a:tr h="0">
                <a:tc>
                  <a:txBody>
                    <a:bodyPr/>
                    <a:lstStyle/>
                    <a:p>
                      <a:r>
                        <a:rPr kumimoji="1" lang="en-US" altLang="en-US" sz="1200" dirty="0" smtClean="0"/>
                        <a:t>項目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値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備考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Method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304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400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（デフォルト）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Integration 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Response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      200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 smtClean="0"/>
                        <a:t>（デフォルト）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200</a:t>
                      </a:r>
                      <a:r>
                        <a:rPr kumimoji="1" lang="ja-JP" altLang="en-US" sz="1200" dirty="0" smtClean="0"/>
                        <a:t>以外は下表を参照ください</a:t>
                      </a:r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00A0E7"/>
                </a:solidFill>
              </a:rPr>
              <a:t>API Gateway</a:t>
            </a:r>
          </a:p>
          <a:p>
            <a:pPr lvl="1"/>
            <a:r>
              <a:rPr lang="en-US" altLang="ja-JP" dirty="0" smtClean="0"/>
              <a:t>S3</a:t>
            </a:r>
            <a:endParaRPr lang="en-US" altLang="ja-JP" dirty="0"/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2212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API Gateway / msarapi</a:t>
            </a:r>
            <a:endParaRPr kumimoji="1" lang="ja-JP" altLang="en-US" sz="1400" dirty="0"/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011332"/>
              </p:ext>
            </p:extLst>
          </p:nvPr>
        </p:nvGraphicFramePr>
        <p:xfrm>
          <a:off x="4647229" y="3577016"/>
          <a:ext cx="7368580" cy="2133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2145"/>
                <a:gridCol w="1842145"/>
                <a:gridCol w="1842145"/>
                <a:gridCol w="1842145"/>
              </a:tblGrid>
              <a:tr h="0"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204 (No Content)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304 (Not Modified)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400 (Bad Request)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7472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Lambda Error Regex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ja-JP" sz="1200" u="none" strike="noStrike" dirty="0" smtClean="0">
                          <a:effectLst/>
                        </a:rPr>
                        <a:t>*result.*</a:t>
                      </a:r>
                      <a:endParaRPr kumimoji="1" lang="ja-JP" altLang="en-US" sz="1200" dirty="0"/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.*Modified.*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200" u="none" strike="noStrike" dirty="0" smtClean="0">
                          <a:effectLst/>
                        </a:rPr>
                        <a:t>.*Input.*</a:t>
                      </a:r>
                      <a:endParaRPr lang="en-US" altLang="ja-JP" sz="1200" b="0" i="0" u="none" strike="noStrike" dirty="0" smtClean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T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Content handling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パススルー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Header Mappings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 dirty="0" smtClean="0">
                          <a:effectLst/>
                        </a:rPr>
                        <a:t>設定なし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kumimoji="1" lang="en-US" altLang="ja-JP" sz="1200" dirty="0" smtClean="0"/>
                        <a:t>Mapping Templates</a:t>
                      </a:r>
                    </a:p>
                    <a:p>
                      <a:r>
                        <a:rPr kumimoji="1" lang="en-US" altLang="ja-JP" sz="1200" dirty="0" smtClean="0"/>
                        <a:t>  Content-Type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100" u="none" strike="noStrike" dirty="0" smtClean="0">
                          <a:effectLst/>
                        </a:rPr>
                        <a:t>application/json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/>
                </a:tc>
              </a:tr>
              <a:tr h="341854">
                <a:tc>
                  <a:txBody>
                    <a:bodyPr/>
                    <a:lstStyle/>
                    <a:p>
                      <a:endParaRPr kumimoji="1" lang="ja-JP" altLang="en-US" sz="800" dirty="0"/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800" u="none" strike="noStrike" dirty="0" smtClean="0">
                          <a:effectLst/>
                        </a:rPr>
                        <a:t>{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    errorMessage: $input.path('$.errorMessage');</a:t>
                      </a:r>
                      <a:br>
                        <a:rPr lang="en-US" altLang="ja-JP" sz="800" u="none" strike="noStrike" dirty="0" smtClean="0">
                          <a:effectLst/>
                        </a:rPr>
                      </a:br>
                      <a:r>
                        <a:rPr lang="en-US" altLang="ja-JP" sz="800" u="none" strike="noStrike" dirty="0" smtClean="0">
                          <a:effectLst/>
                        </a:rPr>
                        <a:t>}</a:t>
                      </a:r>
                      <a:endParaRPr lang="en-US" altLang="ja-JP" sz="8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>
                    <a:lnB w="12700" cap="flat" cmpd="sng" algn="ctr">
                      <a:solidFill>
                        <a:srgbClr val="13A0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2240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パラメータ一覧</a:t>
            </a:r>
            <a:r>
              <a:rPr kumimoji="1" lang="en-US" altLang="ja-JP" dirty="0" smtClean="0"/>
              <a:t> (v2.00)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  <p:cxnSp>
        <p:nvCxnSpPr>
          <p:cNvPr id="5" name="直線コネクタ 4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AWS</a:t>
            </a:r>
          </a:p>
          <a:p>
            <a:pPr lvl="1"/>
            <a:r>
              <a:rPr lang="en-US" altLang="ja-JP" dirty="0"/>
              <a:t>DynamoDB</a:t>
            </a:r>
          </a:p>
          <a:p>
            <a:pPr lvl="1"/>
            <a:r>
              <a:rPr lang="en-US" altLang="ja-JP" dirty="0"/>
              <a:t>AWS IAM (Role)</a:t>
            </a:r>
          </a:p>
          <a:p>
            <a:pPr lvl="1"/>
            <a:r>
              <a:rPr lang="en-US" altLang="ja-JP" dirty="0" smtClean="0"/>
              <a:t>Lambda</a:t>
            </a:r>
            <a:endParaRPr lang="en-US" altLang="ja-JP" dirty="0"/>
          </a:p>
          <a:p>
            <a:pPr lvl="1"/>
            <a:r>
              <a:rPr lang="en-US" altLang="ja-JP" dirty="0"/>
              <a:t>API Gateway</a:t>
            </a:r>
          </a:p>
          <a:p>
            <a:pPr lvl="1"/>
            <a:r>
              <a:rPr lang="en-US" altLang="ja-JP" dirty="0" smtClean="0">
                <a:solidFill>
                  <a:srgbClr val="00A0E7"/>
                </a:solidFill>
              </a:rPr>
              <a:t>S3</a:t>
            </a:r>
            <a:endParaRPr lang="en-US" altLang="ja-JP" dirty="0">
              <a:solidFill>
                <a:srgbClr val="00A0E7"/>
              </a:solidFill>
            </a:endParaRPr>
          </a:p>
          <a:p>
            <a:pPr lvl="1"/>
            <a:r>
              <a:rPr lang="en-US" altLang="ja-JP" dirty="0"/>
              <a:t>CloudFront</a:t>
            </a:r>
          </a:p>
          <a:p>
            <a:pPr lvl="1"/>
            <a:r>
              <a:rPr lang="en-US" altLang="ja-JP" dirty="0"/>
              <a:t>WAF &amp; Shields</a:t>
            </a:r>
          </a:p>
          <a:p>
            <a:r>
              <a:rPr lang="ja-JP" altLang="ja-JP" dirty="0"/>
              <a:t>V</a:t>
            </a:r>
            <a:r>
              <a:rPr lang="en-US" altLang="ja-JP" dirty="0"/>
              <a:t>uforia</a:t>
            </a:r>
            <a:endParaRPr lang="ja-JP" altLang="en-US" dirty="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91041" y="607453"/>
            <a:ext cx="1442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S3 / msar-prod</a:t>
            </a:r>
            <a:endParaRPr kumimoji="1" lang="ja-JP" altLang="en-US" sz="14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078195" y="904875"/>
            <a:ext cx="8970930" cy="5505006"/>
          </a:xfr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781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図形グループ 5"/>
          <p:cNvGrpSpPr/>
          <p:nvPr/>
        </p:nvGrpSpPr>
        <p:grpSpPr>
          <a:xfrm>
            <a:off x="400302" y="1691216"/>
            <a:ext cx="2251103" cy="4260463"/>
            <a:chOff x="400302" y="2195111"/>
            <a:chExt cx="2251103" cy="3949514"/>
          </a:xfrm>
        </p:grpSpPr>
        <p:sp>
          <p:nvSpPr>
            <p:cNvPr id="112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511852" y="230663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1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56077" y="2250870"/>
              <a:ext cx="2139553" cy="383799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47">
              <a:extLst>
                <a:ext uri="{FF2B5EF4-FFF2-40B4-BE49-F238E27FC236}">
                  <a16:creationId xmlns="" xmlns:a16="http://schemas.microsoft.com/office/drawing/2014/main" id="{F7C6A05A-B131-904E-9DAD-91CFCA42673E}"/>
                </a:ext>
              </a:extLst>
            </p:cNvPr>
            <p:cNvSpPr/>
            <p:nvPr/>
          </p:nvSpPr>
          <p:spPr>
            <a:xfrm>
              <a:off x="400302" y="2195111"/>
              <a:ext cx="2139553" cy="3837995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141B2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0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882" y="4333245"/>
            <a:ext cx="2000956" cy="13542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8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469320" y="2097535"/>
            <a:ext cx="2001517" cy="21038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2" name="Rectangle 36">
            <a:extLst>
              <a:ext uri="{FF2B5EF4-FFF2-40B4-BE49-F238E27FC236}">
                <a16:creationId xmlns="" xmlns:a16="http://schemas.microsoft.com/office/drawing/2014/main" id="{305B98DC-5AF5-3342-A4B1-F62852BC80FE}"/>
              </a:ext>
            </a:extLst>
          </p:cNvPr>
          <p:cNvSpPr/>
          <p:nvPr/>
        </p:nvSpPr>
        <p:spPr>
          <a:xfrm>
            <a:off x="7064864" y="1203300"/>
            <a:ext cx="4544412" cy="4691642"/>
          </a:xfrm>
          <a:prstGeom prst="rect">
            <a:avLst/>
          </a:prstGeom>
          <a:solidFill>
            <a:srgbClr val="E1EEE9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A0E7"/>
                </a:solidFill>
              </a:rPr>
              <a:t>Availability Zone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="" xmlns:a16="http://schemas.microsoft.com/office/drawing/2014/main" id="{1A3C72B1-DD7E-4C64-B1AC-556F59194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kumimoji="1" lang="en-US" altLang="ja-JP" dirty="0"/>
              <a:t>. </a:t>
            </a:r>
            <a:r>
              <a:rPr kumimoji="1" lang="ja-JP" altLang="en-US" dirty="0"/>
              <a:t>インフラ</a:t>
            </a:r>
            <a:r>
              <a:rPr kumimoji="1" lang="ja-JP" altLang="en-US" dirty="0" smtClean="0"/>
              <a:t>構成図</a:t>
            </a:r>
            <a:endParaRPr kumimoji="1" lang="ja-JP" altLang="en-US" dirty="0"/>
          </a:p>
        </p:txBody>
      </p:sp>
      <p:sp>
        <p:nvSpPr>
          <p:cNvPr id="28" name="Rectangle 47">
            <a:extLst>
              <a:ext uri="{FF2B5EF4-FFF2-40B4-BE49-F238E27FC236}">
                <a16:creationId xmlns="" xmlns:a16="http://schemas.microsoft.com/office/drawing/2014/main" id="{F7C6A05A-B131-904E-9DAD-91CFCA42673E}"/>
              </a:ext>
            </a:extLst>
          </p:cNvPr>
          <p:cNvSpPr/>
          <p:nvPr/>
        </p:nvSpPr>
        <p:spPr>
          <a:xfrm>
            <a:off x="2906534" y="679151"/>
            <a:ext cx="8889942" cy="5376382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AWS Cloud</a:t>
            </a:r>
          </a:p>
        </p:txBody>
      </p:sp>
      <p:pic>
        <p:nvPicPr>
          <p:cNvPr id="34" name="Graphic 50">
            <a:extLst>
              <a:ext uri="{FF2B5EF4-FFF2-40B4-BE49-F238E27FC236}">
                <a16:creationId xmlns="" xmlns:a16="http://schemas.microsoft.com/office/drawing/2014/main" id="{90480268-FA8A-6D4B-8724-6B01F6584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06534" y="679152"/>
            <a:ext cx="330200" cy="330200"/>
          </a:xfrm>
          <a:prstGeom prst="rect">
            <a:avLst/>
          </a:prstGeom>
        </p:spPr>
      </p:pic>
      <p:grpSp>
        <p:nvGrpSpPr>
          <p:cNvPr id="11" name="図形グループ 10"/>
          <p:cNvGrpSpPr/>
          <p:nvPr/>
        </p:nvGrpSpPr>
        <p:grpSpPr>
          <a:xfrm>
            <a:off x="1289166" y="4757326"/>
            <a:ext cx="1072750" cy="879746"/>
            <a:chOff x="612791" y="4460938"/>
            <a:chExt cx="1072750" cy="879746"/>
          </a:xfrm>
        </p:grpSpPr>
        <p:pic>
          <p:nvPicPr>
            <p:cNvPr id="36" name="Graphic 39">
              <a:extLst>
                <a:ext uri="{FF2B5EF4-FFF2-40B4-BE49-F238E27FC236}">
                  <a16:creationId xmlns="" xmlns:a16="http://schemas.microsoft.com/office/drawing/2014/main" id="{6FA71975-EA2D-784E-8A28-738A17320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=""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914216" y="4460938"/>
              <a:ext cx="469900" cy="469900"/>
            </a:xfrm>
            <a:prstGeom prst="rect">
              <a:avLst/>
            </a:prstGeom>
          </p:spPr>
        </p:pic>
        <p:sp>
          <p:nvSpPr>
            <p:cNvPr id="38" name="TextBox 90">
              <a:extLst>
                <a:ext uri="{FF2B5EF4-FFF2-40B4-BE49-F238E27FC236}">
                  <a16:creationId xmlns="" xmlns:a16="http://schemas.microsoft.com/office/drawing/2014/main" id="{37743B23-AAC5-CC49-9C18-C68DBC507174}"/>
                </a:ext>
              </a:extLst>
            </p:cNvPr>
            <p:cNvSpPr txBox="1"/>
            <p:nvPr/>
          </p:nvSpPr>
          <p:spPr>
            <a:xfrm>
              <a:off x="612791" y="5032907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</a:t>
              </a:r>
            </a:p>
          </p:txBody>
        </p:sp>
      </p:grpSp>
      <p:grpSp>
        <p:nvGrpSpPr>
          <p:cNvPr id="10" name="図形グループ 9"/>
          <p:cNvGrpSpPr/>
          <p:nvPr/>
        </p:nvGrpSpPr>
        <p:grpSpPr>
          <a:xfrm>
            <a:off x="533648" y="3191622"/>
            <a:ext cx="1072750" cy="879746"/>
            <a:chOff x="630273" y="1575539"/>
            <a:chExt cx="1072750" cy="879746"/>
          </a:xfrm>
        </p:grpSpPr>
        <p:pic>
          <p:nvPicPr>
            <p:cNvPr id="37" name="Graphic 41">
              <a:extLst>
                <a:ext uri="{FF2B5EF4-FFF2-40B4-BE49-F238E27FC236}">
                  <a16:creationId xmlns="" xmlns:a16="http://schemas.microsoft.com/office/drawing/2014/main" id="{1A56C62F-612C-5841-B7E7-B15DA92D0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=""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flipH="1">
              <a:off x="924855" y="1575539"/>
              <a:ext cx="483586" cy="469900"/>
            </a:xfrm>
            <a:prstGeom prst="rect">
              <a:avLst/>
            </a:prstGeom>
          </p:spPr>
        </p:pic>
        <p:sp>
          <p:nvSpPr>
            <p:cNvPr id="39" name="TextBox 93">
              <a:extLst>
                <a:ext uri="{FF2B5EF4-FFF2-40B4-BE49-F238E27FC236}">
                  <a16:creationId xmlns="" xmlns:a16="http://schemas.microsoft.com/office/drawing/2014/main" id="{4EDB2C05-2F10-9C42-9C35-AE4BB249A665}"/>
                </a:ext>
              </a:extLst>
            </p:cNvPr>
            <p:cNvSpPr txBox="1"/>
            <p:nvPr/>
          </p:nvSpPr>
          <p:spPr>
            <a:xfrm>
              <a:off x="630273" y="2147508"/>
              <a:ext cx="10727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Users</a:t>
              </a:r>
            </a:p>
          </p:txBody>
        </p:sp>
      </p:grpSp>
      <p:grpSp>
        <p:nvGrpSpPr>
          <p:cNvPr id="12" name="図形グループ 11"/>
          <p:cNvGrpSpPr/>
          <p:nvPr/>
        </p:nvGrpSpPr>
        <p:grpSpPr>
          <a:xfrm>
            <a:off x="1352857" y="3453686"/>
            <a:ext cx="1153635" cy="691247"/>
            <a:chOff x="1148052" y="2003516"/>
            <a:chExt cx="1382019" cy="828092"/>
          </a:xfrm>
        </p:grpSpPr>
        <p:pic>
          <p:nvPicPr>
            <p:cNvPr id="40" name="Graphic 23">
              <a:extLst>
                <a:ext uri="{FF2B5EF4-FFF2-40B4-BE49-F238E27FC236}">
                  <a16:creationId xmlns="" xmlns:a16="http://schemas.microsoft.com/office/drawing/2014/main" id="{5F43C684-E7CD-7B41-ACA7-B11152EF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=""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526183" y="2003516"/>
              <a:ext cx="469900" cy="469900"/>
            </a:xfrm>
            <a:prstGeom prst="rect">
              <a:avLst/>
            </a:prstGeom>
          </p:spPr>
        </p:pic>
        <p:sp>
          <p:nvSpPr>
            <p:cNvPr id="41" name="TextBox 72">
              <a:extLst>
                <a:ext uri="{FF2B5EF4-FFF2-40B4-BE49-F238E27FC236}">
                  <a16:creationId xmlns="" xmlns:a16="http://schemas.microsoft.com/office/drawing/2014/main" id="{2E08DBCE-1ACF-424F-814D-23C461589D8E}"/>
                </a:ext>
              </a:extLst>
            </p:cNvPr>
            <p:cNvSpPr txBox="1"/>
            <p:nvPr/>
          </p:nvSpPr>
          <p:spPr>
            <a:xfrm>
              <a:off x="1148052" y="2462901"/>
              <a:ext cx="1382019" cy="368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232F3E"/>
                  </a:solidFill>
                </a:rPr>
                <a:t>Multimedia</a:t>
              </a:r>
            </a:p>
          </p:txBody>
        </p:sp>
      </p:grpSp>
      <p:sp>
        <p:nvSpPr>
          <p:cNvPr id="58" name="Rectangle 32">
            <a:extLst>
              <a:ext uri="{FF2B5EF4-FFF2-40B4-BE49-F238E27FC236}">
                <a16:creationId xmlns="" xmlns:a16="http://schemas.microsoft.com/office/drawing/2014/main" id="{1D4F0FC7-668E-E64B-A231-B1E7896F3CB6}"/>
              </a:ext>
            </a:extLst>
          </p:cNvPr>
          <p:cNvSpPr/>
          <p:nvPr/>
        </p:nvSpPr>
        <p:spPr>
          <a:xfrm>
            <a:off x="6576824" y="845875"/>
            <a:ext cx="5115235" cy="5136661"/>
          </a:xfrm>
          <a:prstGeom prst="rect">
            <a:avLst/>
          </a:prstGeom>
          <a:noFill/>
          <a:ln w="12700">
            <a:solidFill>
              <a:srgbClr val="13A0E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solidFill>
                  <a:srgbClr val="00A0E7"/>
                </a:solidFill>
              </a:rPr>
              <a:t>Region</a:t>
            </a:r>
          </a:p>
        </p:txBody>
      </p:sp>
      <p:pic>
        <p:nvPicPr>
          <p:cNvPr id="61" name="Graphic 48">
            <a:extLst>
              <a:ext uri="{FF2B5EF4-FFF2-40B4-BE49-F238E27FC236}">
                <a16:creationId xmlns="" xmlns:a16="http://schemas.microsoft.com/office/drawing/2014/main" id="{C479E131-CAE3-B74A-B95D-A24EEB0BA49D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6576823" y="845876"/>
            <a:ext cx="295212" cy="330200"/>
          </a:xfrm>
          <a:prstGeom prst="rect">
            <a:avLst/>
          </a:prstGeom>
        </p:spPr>
      </p:pic>
      <p:cxnSp>
        <p:nvCxnSpPr>
          <p:cNvPr id="59" name="直線矢印コネクタ 58"/>
          <p:cNvCxnSpPr/>
          <p:nvPr/>
        </p:nvCxnSpPr>
        <p:spPr>
          <a:xfrm flipV="1">
            <a:off x="3867712" y="1935488"/>
            <a:ext cx="3668621" cy="10095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/>
          <p:cNvCxnSpPr/>
          <p:nvPr/>
        </p:nvCxnSpPr>
        <p:spPr>
          <a:xfrm flipV="1">
            <a:off x="8247533" y="1930871"/>
            <a:ext cx="678560" cy="461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/>
          <p:cNvCxnSpPr/>
          <p:nvPr/>
        </p:nvCxnSpPr>
        <p:spPr>
          <a:xfrm>
            <a:off x="9637293" y="1930871"/>
            <a:ext cx="1026723" cy="4787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>
            <a:stCxn id="37" idx="1"/>
            <a:endCxn id="89" idx="1"/>
          </p:cNvCxnSpPr>
          <p:nvPr/>
        </p:nvCxnSpPr>
        <p:spPr>
          <a:xfrm flipV="1">
            <a:off x="1311816" y="2003980"/>
            <a:ext cx="1831852" cy="1422592"/>
          </a:xfrm>
          <a:prstGeom prst="line">
            <a:avLst/>
          </a:prstGeom>
          <a:ln>
            <a:solidFill>
              <a:srgbClr val="3366FF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10356325" y="2159473"/>
            <a:ext cx="308250" cy="0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V="1">
            <a:off x="10127761" y="2157534"/>
            <a:ext cx="203317" cy="2642465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/>
          <p:cNvSpPr txBox="1"/>
          <p:nvPr/>
        </p:nvSpPr>
        <p:spPr>
          <a:xfrm>
            <a:off x="7567998" y="898816"/>
            <a:ext cx="1900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ap-notheast-01 (Tokyo)</a:t>
            </a:r>
            <a:endParaRPr kumimoji="1" lang="ja-JP" altLang="en-US" sz="1200" dirty="0"/>
          </a:p>
        </p:txBody>
      </p:sp>
      <p:sp>
        <p:nvSpPr>
          <p:cNvPr id="81" name="スライド番号プレースホルダー 3"/>
          <p:cNvSpPr>
            <a:spLocks noGrp="1"/>
          </p:cNvSpPr>
          <p:nvPr>
            <p:ph type="sldNum" sz="quarter" idx="12"/>
          </p:nvPr>
        </p:nvSpPr>
        <p:spPr>
          <a:xfrm>
            <a:off x="11248411" y="6525338"/>
            <a:ext cx="779767" cy="263389"/>
          </a:xfrm>
        </p:spPr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41714" y="4387549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学校・運用会社</a:t>
            </a:r>
            <a:endParaRPr kumimoji="1" lang="en-US" altLang="ja-JP" sz="1200" dirty="0" smtClean="0"/>
          </a:p>
        </p:txBody>
      </p:sp>
      <p:sp>
        <p:nvSpPr>
          <p:cNvPr id="103" name="Rectangle 25">
            <a:extLst>
              <a:ext uri="{FF2B5EF4-FFF2-40B4-BE49-F238E27FC236}">
                <a16:creationId xmlns="" xmlns:a16="http://schemas.microsoft.com/office/drawing/2014/main" id="{92A0ABFB-D447-D349-9C47-3EE861DD0794}"/>
              </a:ext>
            </a:extLst>
          </p:cNvPr>
          <p:cNvSpPr/>
          <p:nvPr/>
        </p:nvSpPr>
        <p:spPr>
          <a:xfrm>
            <a:off x="6668385" y="4402808"/>
            <a:ext cx="3662169" cy="1383087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200" dirty="0">
                <a:ln w="0"/>
                <a:solidFill>
                  <a:schemeClr val="accent5"/>
                </a:solidFill>
              </a:rPr>
              <a:t>VPC</a:t>
            </a:r>
          </a:p>
        </p:txBody>
      </p:sp>
      <p:pic>
        <p:nvPicPr>
          <p:cNvPr id="104" name="Graphic 66">
            <a:extLst>
              <a:ext uri="{FF2B5EF4-FFF2-40B4-BE49-F238E27FC236}">
                <a16:creationId xmlns="" xmlns:a16="http://schemas.microsoft.com/office/drawing/2014/main" id="{811370A0-DDEF-2649-86F1-55809DBD16D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=""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668385" y="4392003"/>
            <a:ext cx="330200" cy="330200"/>
          </a:xfrm>
          <a:prstGeom prst="rect">
            <a:avLst/>
          </a:prstGeom>
        </p:spPr>
      </p:pic>
      <p:sp>
        <p:nvSpPr>
          <p:cNvPr id="113" name="テキスト ボックス 112"/>
          <p:cNvSpPr txBox="1"/>
          <p:nvPr/>
        </p:nvSpPr>
        <p:spPr>
          <a:xfrm>
            <a:off x="410934" y="1736687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学校関係者</a:t>
            </a:r>
            <a:endParaRPr kumimoji="1" lang="ja-JP" altLang="en-US" sz="1200" dirty="0"/>
          </a:p>
        </p:txBody>
      </p:sp>
      <p:cxnSp>
        <p:nvCxnSpPr>
          <p:cNvPr id="78" name="直線矢印コネクタ 77"/>
          <p:cNvCxnSpPr/>
          <p:nvPr/>
        </p:nvCxnSpPr>
        <p:spPr>
          <a:xfrm flipV="1">
            <a:off x="1311816" y="3418160"/>
            <a:ext cx="1831852" cy="8412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/>
          <p:cNvCxnSpPr>
            <a:stCxn id="36" idx="3"/>
          </p:cNvCxnSpPr>
          <p:nvPr/>
        </p:nvCxnSpPr>
        <p:spPr>
          <a:xfrm>
            <a:off x="2060491" y="4992276"/>
            <a:ext cx="5515262" cy="0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462966" y="4665511"/>
            <a:ext cx="400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PC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1" name="図形グループ 30"/>
          <p:cNvGrpSpPr/>
          <p:nvPr/>
        </p:nvGrpSpPr>
        <p:grpSpPr>
          <a:xfrm>
            <a:off x="3857475" y="5056754"/>
            <a:ext cx="846623" cy="684866"/>
            <a:chOff x="5141993" y="1264104"/>
            <a:chExt cx="846623" cy="684866"/>
          </a:xfrm>
        </p:grpSpPr>
        <p:sp>
          <p:nvSpPr>
            <p:cNvPr id="17" name="角丸四角形吹き出し 16"/>
            <p:cNvSpPr/>
            <p:nvPr/>
          </p:nvSpPr>
          <p:spPr>
            <a:xfrm>
              <a:off x="5191792" y="1264104"/>
              <a:ext cx="796824" cy="684866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5141993" y="1276557"/>
              <a:ext cx="77457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User</a:t>
              </a:r>
            </a:p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Role</a:t>
              </a:r>
            </a:p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Policy</a:t>
              </a:r>
              <a:endParaRPr kumimoji="1" lang="ja-JP" altLang="en-US" sz="1200" dirty="0"/>
            </a:p>
          </p:txBody>
        </p:sp>
      </p:grpSp>
      <p:cxnSp>
        <p:nvCxnSpPr>
          <p:cNvPr id="93" name="直線矢印コネクタ 92"/>
          <p:cNvCxnSpPr>
            <a:stCxn id="55" idx="2"/>
            <a:endCxn id="92" idx="0"/>
          </p:cNvCxnSpPr>
          <p:nvPr/>
        </p:nvCxnSpPr>
        <p:spPr>
          <a:xfrm>
            <a:off x="9281693" y="2344868"/>
            <a:ext cx="58013" cy="765868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角丸四角形吹き出し 98"/>
          <p:cNvSpPr/>
          <p:nvPr/>
        </p:nvSpPr>
        <p:spPr>
          <a:xfrm>
            <a:off x="8464337" y="4938036"/>
            <a:ext cx="1655841" cy="632678"/>
          </a:xfrm>
          <a:prstGeom prst="wedgeRoundRectCallout">
            <a:avLst>
              <a:gd name="adj1" fmla="val -57235"/>
              <a:gd name="adj2" fmla="val -29060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8414539" y="4935890"/>
            <a:ext cx="955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Apache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PHP</a:t>
            </a:r>
          </a:p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Laravel</a:t>
            </a:r>
            <a:endParaRPr kumimoji="1" lang="ja-JP" altLang="en-US" sz="1200" dirty="0"/>
          </a:p>
        </p:txBody>
      </p:sp>
      <p:cxnSp>
        <p:nvCxnSpPr>
          <p:cNvPr id="116" name="直線矢印コネクタ 115"/>
          <p:cNvCxnSpPr>
            <a:stCxn id="43" idx="0"/>
            <a:endCxn id="107" idx="2"/>
          </p:cNvCxnSpPr>
          <p:nvPr/>
        </p:nvCxnSpPr>
        <p:spPr>
          <a:xfrm flipV="1">
            <a:off x="7925303" y="3830587"/>
            <a:ext cx="94446" cy="685503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/>
          <p:cNvCxnSpPr/>
          <p:nvPr/>
        </p:nvCxnSpPr>
        <p:spPr>
          <a:xfrm flipV="1">
            <a:off x="3280148" y="3832156"/>
            <a:ext cx="131539" cy="979432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線コネクタ 117"/>
          <p:cNvCxnSpPr/>
          <p:nvPr/>
        </p:nvCxnSpPr>
        <p:spPr>
          <a:xfrm>
            <a:off x="3269689" y="4827694"/>
            <a:ext cx="6860509" cy="0"/>
          </a:xfrm>
          <a:prstGeom prst="line">
            <a:avLst/>
          </a:prstGeom>
          <a:ln>
            <a:solidFill>
              <a:srgbClr val="D91A2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/>
          <p:cNvCxnSpPr>
            <a:endCxn id="92" idx="2"/>
          </p:cNvCxnSpPr>
          <p:nvPr/>
        </p:nvCxnSpPr>
        <p:spPr>
          <a:xfrm flipV="1">
            <a:off x="9247172" y="3821936"/>
            <a:ext cx="92534" cy="989653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endCxn id="122" idx="2"/>
          </p:cNvCxnSpPr>
          <p:nvPr/>
        </p:nvCxnSpPr>
        <p:spPr>
          <a:xfrm flipV="1">
            <a:off x="4597003" y="2854363"/>
            <a:ext cx="49980" cy="2620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図形グループ 21"/>
          <p:cNvGrpSpPr/>
          <p:nvPr/>
        </p:nvGrpSpPr>
        <p:grpSpPr>
          <a:xfrm>
            <a:off x="1868394" y="726807"/>
            <a:ext cx="853043" cy="729963"/>
            <a:chOff x="1415892" y="919753"/>
            <a:chExt cx="853043" cy="729963"/>
          </a:xfrm>
        </p:grpSpPr>
        <p:sp>
          <p:nvSpPr>
            <p:cNvPr id="20" name="正方形/長方形 19"/>
            <p:cNvSpPr/>
            <p:nvPr/>
          </p:nvSpPr>
          <p:spPr>
            <a:xfrm>
              <a:off x="1474280" y="919753"/>
              <a:ext cx="729963" cy="729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/>
            <p:cNvSpPr txBox="1"/>
            <p:nvPr/>
          </p:nvSpPr>
          <p:spPr>
            <a:xfrm>
              <a:off x="1415892" y="1051147"/>
              <a:ext cx="8530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Google</a:t>
              </a:r>
            </a:p>
            <a:p>
              <a:r>
                <a:rPr kumimoji="1" lang="en-US" altLang="ja-JP" sz="1200" dirty="0" smtClean="0"/>
                <a:t>Analytics</a:t>
              </a:r>
              <a:endParaRPr kumimoji="1" lang="ja-JP" altLang="en-US" sz="1200" dirty="0"/>
            </a:p>
          </p:txBody>
        </p:sp>
      </p:grpSp>
      <p:cxnSp>
        <p:nvCxnSpPr>
          <p:cNvPr id="106" name="直線コネクタ 105"/>
          <p:cNvCxnSpPr>
            <a:stCxn id="37" idx="1"/>
            <a:endCxn id="20" idx="2"/>
          </p:cNvCxnSpPr>
          <p:nvPr/>
        </p:nvCxnSpPr>
        <p:spPr>
          <a:xfrm flipV="1">
            <a:off x="1311816" y="1456770"/>
            <a:ext cx="979948" cy="1969802"/>
          </a:xfrm>
          <a:prstGeom prst="line">
            <a:avLst/>
          </a:prstGeom>
          <a:ln>
            <a:solidFill>
              <a:srgbClr val="13A0E7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/>
          <p:cNvCxnSpPr>
            <a:stCxn id="36" idx="1"/>
            <a:endCxn id="21" idx="1"/>
          </p:cNvCxnSpPr>
          <p:nvPr/>
        </p:nvCxnSpPr>
        <p:spPr>
          <a:xfrm rot="10800000" flipH="1">
            <a:off x="1590590" y="1089034"/>
            <a:ext cx="277803" cy="3903242"/>
          </a:xfrm>
          <a:prstGeom prst="bentConnector3">
            <a:avLst>
              <a:gd name="adj1" fmla="val -468732"/>
            </a:avLst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V="1">
            <a:off x="3854867" y="3417553"/>
            <a:ext cx="431524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/>
          <p:cNvCxnSpPr/>
          <p:nvPr/>
        </p:nvCxnSpPr>
        <p:spPr>
          <a:xfrm flipV="1">
            <a:off x="3862543" y="3569953"/>
            <a:ext cx="431524" cy="607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図形グループ 135"/>
          <p:cNvGrpSpPr/>
          <p:nvPr/>
        </p:nvGrpSpPr>
        <p:grpSpPr>
          <a:xfrm>
            <a:off x="5180279" y="3120349"/>
            <a:ext cx="1287598" cy="1229370"/>
            <a:chOff x="4902939" y="3725084"/>
            <a:chExt cx="1287598" cy="1229370"/>
          </a:xfrm>
        </p:grpSpPr>
        <p:pic>
          <p:nvPicPr>
            <p:cNvPr id="44" name="Graphic 71">
              <a:extLst>
                <a:ext uri="{FF2B5EF4-FFF2-40B4-BE49-F238E27FC236}">
                  <a16:creationId xmlns="" xmlns:a16="http://schemas.microsoft.com/office/drawing/2014/main" id="{31D711CB-BE6B-6644-AD61-BCF2CDB2A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=""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5191138" y="3725084"/>
              <a:ext cx="711200" cy="711200"/>
            </a:xfrm>
            <a:prstGeom prst="rect">
              <a:avLst/>
            </a:prstGeom>
          </p:spPr>
        </p:pic>
        <p:sp>
          <p:nvSpPr>
            <p:cNvPr id="45" name="TextBox 75">
              <a:extLst>
                <a:ext uri="{FF2B5EF4-FFF2-40B4-BE49-F238E27FC236}">
                  <a16:creationId xmlns="" xmlns:a16="http://schemas.microsoft.com/office/drawing/2014/main" id="{9ABBCCC2-6A9F-CE45-9C04-D783E79573D6}"/>
                </a:ext>
              </a:extLst>
            </p:cNvPr>
            <p:cNvSpPr txBox="1"/>
            <p:nvPr/>
          </p:nvSpPr>
          <p:spPr>
            <a:xfrm>
              <a:off x="4902939" y="4431234"/>
              <a:ext cx="12875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S3</a:t>
              </a:r>
              <a:endParaRPr lang="en-US" sz="1400" dirty="0"/>
            </a:p>
          </p:txBody>
        </p:sp>
      </p:grpSp>
      <p:grpSp>
        <p:nvGrpSpPr>
          <p:cNvPr id="137" name="図形グループ 136"/>
          <p:cNvGrpSpPr/>
          <p:nvPr/>
        </p:nvGrpSpPr>
        <p:grpSpPr>
          <a:xfrm>
            <a:off x="4034880" y="3120349"/>
            <a:ext cx="1249498" cy="1226935"/>
            <a:chOff x="3947298" y="3725084"/>
            <a:chExt cx="1249498" cy="1226935"/>
          </a:xfrm>
        </p:grpSpPr>
        <p:sp>
          <p:nvSpPr>
            <p:cNvPr id="46" name="TextBox 8">
              <a:extLst>
                <a:ext uri="{FF2B5EF4-FFF2-40B4-BE49-F238E27FC236}">
                  <a16:creationId xmlns="" xmlns:a16="http://schemas.microsoft.com/office/drawing/2014/main" id="{EE5AD722-65A2-3441-BC67-C1ED5707E6E2}"/>
                </a:ext>
              </a:extLst>
            </p:cNvPr>
            <p:cNvSpPr txBox="1"/>
            <p:nvPr/>
          </p:nvSpPr>
          <p:spPr>
            <a:xfrm>
              <a:off x="3947298" y="4428799"/>
              <a:ext cx="12494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CloudFront</a:t>
              </a:r>
              <a:endParaRPr lang="en-US" sz="1400" dirty="0"/>
            </a:p>
          </p:txBody>
        </p:sp>
        <p:pic>
          <p:nvPicPr>
            <p:cNvPr id="47" name="Graphic 33">
              <a:extLst>
                <a:ext uri="{FF2B5EF4-FFF2-40B4-BE49-F238E27FC236}">
                  <a16:creationId xmlns="" xmlns:a16="http://schemas.microsoft.com/office/drawing/2014/main" id="{239FDEEB-7049-3C46-AD29-71A072020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=""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216447" y="3725084"/>
              <a:ext cx="711200" cy="711200"/>
            </a:xfrm>
            <a:prstGeom prst="rect">
              <a:avLst/>
            </a:prstGeom>
          </p:spPr>
        </p:pic>
      </p:grpSp>
      <p:grpSp>
        <p:nvGrpSpPr>
          <p:cNvPr id="3" name="図形グループ 2"/>
          <p:cNvGrpSpPr/>
          <p:nvPr/>
        </p:nvGrpSpPr>
        <p:grpSpPr>
          <a:xfrm>
            <a:off x="7062343" y="1638285"/>
            <a:ext cx="1659180" cy="1211240"/>
            <a:chOff x="3699357" y="1384372"/>
            <a:chExt cx="1659180" cy="1211240"/>
          </a:xfrm>
        </p:grpSpPr>
        <p:sp>
          <p:nvSpPr>
            <p:cNvPr id="48" name="TextBox 4">
              <a:extLst>
                <a:ext uri="{FF2B5EF4-FFF2-40B4-BE49-F238E27FC236}">
                  <a16:creationId xmlns="" xmlns:a16="http://schemas.microsoft.com/office/drawing/2014/main" id="{98493F85-0788-B14E-AA06-484C3E93C5D7}"/>
                </a:ext>
              </a:extLst>
            </p:cNvPr>
            <p:cNvSpPr txBox="1"/>
            <p:nvPr/>
          </p:nvSpPr>
          <p:spPr>
            <a:xfrm>
              <a:off x="3699357" y="2072392"/>
              <a:ext cx="16591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API </a:t>
              </a:r>
              <a:r>
                <a:rPr lang="en-US" sz="1400" dirty="0"/>
                <a:t>Gateway</a:t>
              </a:r>
            </a:p>
          </p:txBody>
        </p:sp>
        <p:pic>
          <p:nvPicPr>
            <p:cNvPr id="50" name="Graphic 19">
              <a:extLst>
                <a:ext uri="{FF2B5EF4-FFF2-40B4-BE49-F238E27FC236}">
                  <a16:creationId xmlns="" xmlns:a16="http://schemas.microsoft.com/office/drawing/2014/main" id="{E3415E5B-FE82-7A40-8F0B-7A0EC616D1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73347" y="1384372"/>
              <a:ext cx="711200" cy="711200"/>
            </a:xfrm>
            <a:prstGeom prst="rect">
              <a:avLst/>
            </a:prstGeom>
          </p:spPr>
        </p:pic>
      </p:grpSp>
      <p:grpSp>
        <p:nvGrpSpPr>
          <p:cNvPr id="7" name="図形グループ 6"/>
          <p:cNvGrpSpPr/>
          <p:nvPr/>
        </p:nvGrpSpPr>
        <p:grpSpPr>
          <a:xfrm>
            <a:off x="10405560" y="1638455"/>
            <a:ext cx="1228112" cy="1212363"/>
            <a:chOff x="8483213" y="1320972"/>
            <a:chExt cx="1228112" cy="1212363"/>
          </a:xfrm>
        </p:grpSpPr>
        <p:sp>
          <p:nvSpPr>
            <p:cNvPr id="51" name="TextBox 9">
              <a:extLst>
                <a:ext uri="{FF2B5EF4-FFF2-40B4-BE49-F238E27FC236}">
                  <a16:creationId xmlns="" xmlns:a16="http://schemas.microsoft.com/office/drawing/2014/main" id="{0B311536-12F3-9C40-8153-5AF1A85390A9}"/>
                </a:ext>
              </a:extLst>
            </p:cNvPr>
            <p:cNvSpPr txBox="1"/>
            <p:nvPr/>
          </p:nvSpPr>
          <p:spPr>
            <a:xfrm>
              <a:off x="8483213" y="2010115"/>
              <a:ext cx="12281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DynamoDB</a:t>
              </a:r>
              <a:endParaRPr lang="en-US" sz="1400" dirty="0"/>
            </a:p>
          </p:txBody>
        </p:sp>
        <p:pic>
          <p:nvPicPr>
            <p:cNvPr id="52" name="Graphic 47">
              <a:extLst>
                <a:ext uri="{FF2B5EF4-FFF2-40B4-BE49-F238E27FC236}">
                  <a16:creationId xmlns="" xmlns:a16="http://schemas.microsoft.com/office/drawing/2014/main" id="{64ACDB4E-B998-9447-845B-246D5827B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=""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8741669" y="1320972"/>
              <a:ext cx="711200" cy="711200"/>
            </a:xfrm>
            <a:prstGeom prst="rect">
              <a:avLst/>
            </a:prstGeom>
          </p:spPr>
        </p:pic>
      </p:grpSp>
      <p:grpSp>
        <p:nvGrpSpPr>
          <p:cNvPr id="138" name="図形グループ 137"/>
          <p:cNvGrpSpPr/>
          <p:nvPr/>
        </p:nvGrpSpPr>
        <p:grpSpPr>
          <a:xfrm>
            <a:off x="2969718" y="3120956"/>
            <a:ext cx="1059100" cy="1045884"/>
            <a:chOff x="2969718" y="3725691"/>
            <a:chExt cx="1059100" cy="1045884"/>
          </a:xfrm>
        </p:grpSpPr>
        <p:sp>
          <p:nvSpPr>
            <p:cNvPr id="56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2969718" y="4463798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57" name="Graphic 26">
              <a:extLst>
                <a:ext uri="{FF2B5EF4-FFF2-40B4-BE49-F238E27FC236}">
                  <a16:creationId xmlns=""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3668" y="3725691"/>
              <a:ext cx="711200" cy="711200"/>
            </a:xfrm>
            <a:prstGeom prst="rect">
              <a:avLst/>
            </a:prstGeom>
          </p:spPr>
        </p:pic>
      </p:grpSp>
      <p:grpSp>
        <p:nvGrpSpPr>
          <p:cNvPr id="14" name="図形グループ 13"/>
          <p:cNvGrpSpPr/>
          <p:nvPr/>
        </p:nvGrpSpPr>
        <p:grpSpPr>
          <a:xfrm>
            <a:off x="2862371" y="5049712"/>
            <a:ext cx="1092240" cy="1015654"/>
            <a:chOff x="2703741" y="3868496"/>
            <a:chExt cx="1092240" cy="1015654"/>
          </a:xfrm>
        </p:grpSpPr>
        <p:sp>
          <p:nvSpPr>
            <p:cNvPr id="62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2703741" y="4576373"/>
              <a:ext cx="10922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</a:t>
              </a:r>
              <a:r>
                <a:rPr lang="en-US" sz="1400" dirty="0" smtClean="0"/>
                <a:t>IAM</a:t>
              </a:r>
              <a:endParaRPr lang="en-US" sz="1400" dirty="0"/>
            </a:p>
          </p:txBody>
        </p:sp>
        <p:pic>
          <p:nvPicPr>
            <p:cNvPr id="63" name="Graphic 36">
              <a:extLst>
                <a:ext uri="{FF2B5EF4-FFF2-40B4-BE49-F238E27FC236}">
                  <a16:creationId xmlns="" xmlns:a16="http://schemas.microsoft.com/office/drawing/2014/main" id="{0B16542F-4C0D-DE45-99C9-05EC9CD8FE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>
              <a:extLst>
                <a:ext uri="{96DAC541-7B7A-43D3-8B79-37D633B846F1}">
                  <asvg:svgBlip xmlns=""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868201" y="3868496"/>
              <a:ext cx="711200" cy="711200"/>
            </a:xfrm>
            <a:prstGeom prst="rect">
              <a:avLst/>
            </a:prstGeom>
          </p:spPr>
        </p:pic>
      </p:grpSp>
      <p:grpSp>
        <p:nvGrpSpPr>
          <p:cNvPr id="4" name="図形グループ 3"/>
          <p:cNvGrpSpPr/>
          <p:nvPr/>
        </p:nvGrpSpPr>
        <p:grpSpPr>
          <a:xfrm>
            <a:off x="7168651" y="4516090"/>
            <a:ext cx="1513305" cy="1201151"/>
            <a:chOff x="1927650" y="1158419"/>
            <a:chExt cx="1513305" cy="1201151"/>
          </a:xfrm>
        </p:grpSpPr>
        <p:sp>
          <p:nvSpPr>
            <p:cNvPr id="42" name="TextBox 14">
              <a:extLst>
                <a:ext uri="{FF2B5EF4-FFF2-40B4-BE49-F238E27FC236}">
                  <a16:creationId xmlns="" xmlns:a16="http://schemas.microsoft.com/office/drawing/2014/main" id="{E3C0960A-3D31-6D47-8EAA-93DE09090CDD}"/>
                </a:ext>
              </a:extLst>
            </p:cNvPr>
            <p:cNvSpPr txBox="1"/>
            <p:nvPr/>
          </p:nvSpPr>
          <p:spPr>
            <a:xfrm>
              <a:off x="1927650" y="1836350"/>
              <a:ext cx="15133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EC2</a:t>
              </a:r>
              <a:endParaRPr lang="en-US" sz="1400" dirty="0"/>
            </a:p>
          </p:txBody>
        </p:sp>
        <p:pic>
          <p:nvPicPr>
            <p:cNvPr id="43" name="Graphic 8">
              <a:extLst>
                <a:ext uri="{FF2B5EF4-FFF2-40B4-BE49-F238E27FC236}">
                  <a16:creationId xmlns="" xmlns:a16="http://schemas.microsoft.com/office/drawing/2014/main" id="{0CFADCF2-BD45-E64B-885E-54763259C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96DAC541-7B7A-43D3-8B79-37D633B846F1}">
                  <asvg:svgBlip xmlns=""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2328702" y="1158419"/>
              <a:ext cx="711200" cy="711200"/>
            </a:xfrm>
            <a:prstGeom prst="rect">
              <a:avLst/>
            </a:prstGeom>
          </p:spPr>
        </p:pic>
      </p:grpSp>
      <p:grpSp>
        <p:nvGrpSpPr>
          <p:cNvPr id="87" name="図形グループ 86"/>
          <p:cNvGrpSpPr/>
          <p:nvPr/>
        </p:nvGrpSpPr>
        <p:grpSpPr>
          <a:xfrm>
            <a:off x="10321412" y="4637457"/>
            <a:ext cx="1294780" cy="1213152"/>
            <a:chOff x="2376968" y="1257143"/>
            <a:chExt cx="1294780" cy="1213152"/>
          </a:xfrm>
        </p:grpSpPr>
        <p:sp>
          <p:nvSpPr>
            <p:cNvPr id="85" name="TextBox 5">
              <a:extLst>
                <a:ext uri="{FF2B5EF4-FFF2-40B4-BE49-F238E27FC236}">
                  <a16:creationId xmlns="" xmlns:a16="http://schemas.microsoft.com/office/drawing/2014/main" id="{48B11175-8F26-E049-8FCE-A7F653ADEDC5}"/>
                </a:ext>
              </a:extLst>
            </p:cNvPr>
            <p:cNvSpPr txBox="1"/>
            <p:nvPr/>
          </p:nvSpPr>
          <p:spPr>
            <a:xfrm>
              <a:off x="2376968" y="1947075"/>
              <a:ext cx="12947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/>
              </a:r>
              <a:br>
                <a:rPr lang="en-US" sz="1400" dirty="0" smtClean="0"/>
              </a:br>
              <a:r>
                <a:rPr lang="en-US" sz="1400" dirty="0" smtClean="0"/>
                <a:t>CloudWatch</a:t>
              </a:r>
              <a:endParaRPr lang="en-US" sz="1400" dirty="0"/>
            </a:p>
          </p:txBody>
        </p:sp>
        <p:pic>
          <p:nvPicPr>
            <p:cNvPr id="86" name="Graphic 33">
              <a:extLst>
                <a:ext uri="{FF2B5EF4-FFF2-40B4-BE49-F238E27FC236}">
                  <a16:creationId xmlns="" xmlns:a16="http://schemas.microsoft.com/office/drawing/2014/main" id="{E8A76DD7-2470-9240-BE0E-8F1412C59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96DAC541-7B7A-43D3-8B79-37D633B846F1}">
                  <asvg:svgBlip xmlns=""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2668758" y="1257143"/>
              <a:ext cx="711200" cy="711200"/>
            </a:xfrm>
            <a:prstGeom prst="rect">
              <a:avLst/>
            </a:prstGeom>
          </p:spPr>
        </p:pic>
      </p:grpSp>
      <p:grpSp>
        <p:nvGrpSpPr>
          <p:cNvPr id="84" name="図形グループ 83"/>
          <p:cNvGrpSpPr/>
          <p:nvPr/>
        </p:nvGrpSpPr>
        <p:grpSpPr>
          <a:xfrm>
            <a:off x="2969718" y="1648380"/>
            <a:ext cx="1059100" cy="1031285"/>
            <a:chOff x="5262934" y="3959380"/>
            <a:chExt cx="1059100" cy="1031285"/>
          </a:xfrm>
        </p:grpSpPr>
        <p:sp>
          <p:nvSpPr>
            <p:cNvPr id="88" name="TextBox 8">
              <a:extLst>
                <a:ext uri="{FF2B5EF4-FFF2-40B4-BE49-F238E27FC236}">
                  <a16:creationId xmlns="" xmlns:a16="http://schemas.microsoft.com/office/drawing/2014/main" id="{D7ECF936-B8F2-B944-B1E5-0DC7D3F9AAB9}"/>
                </a:ext>
              </a:extLst>
            </p:cNvPr>
            <p:cNvSpPr txBox="1"/>
            <p:nvPr/>
          </p:nvSpPr>
          <p:spPr>
            <a:xfrm>
              <a:off x="5262934" y="4682888"/>
              <a:ext cx="1059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AWS WAF</a:t>
              </a:r>
            </a:p>
          </p:txBody>
        </p:sp>
        <p:pic>
          <p:nvPicPr>
            <p:cNvPr id="89" name="Graphic 26">
              <a:extLst>
                <a:ext uri="{FF2B5EF4-FFF2-40B4-BE49-F238E27FC236}">
                  <a16:creationId xmlns="" xmlns:a16="http://schemas.microsoft.com/office/drawing/2014/main" id="{6474A222-3CF8-3F41-AB6E-29E3FCA48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96DAC541-7B7A-43D3-8B79-37D633B846F1}">
                  <asvg:svgBlip xmlns=""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6884" y="3959380"/>
              <a:ext cx="711200" cy="711200"/>
            </a:xfrm>
            <a:prstGeom prst="rect">
              <a:avLst/>
            </a:prstGeom>
          </p:spPr>
        </p:pic>
      </p:grpSp>
      <p:grpSp>
        <p:nvGrpSpPr>
          <p:cNvPr id="15" name="図形グループ 14"/>
          <p:cNvGrpSpPr/>
          <p:nvPr/>
        </p:nvGrpSpPr>
        <p:grpSpPr>
          <a:xfrm>
            <a:off x="8549214" y="3110736"/>
            <a:ext cx="1580984" cy="1261241"/>
            <a:chOff x="6920831" y="3286073"/>
            <a:chExt cx="1580984" cy="1261241"/>
          </a:xfrm>
        </p:grpSpPr>
        <p:sp>
          <p:nvSpPr>
            <p:cNvPr id="90" name="TextBox 4">
              <a:extLst>
                <a:ext uri="{FF2B5EF4-FFF2-40B4-BE49-F238E27FC236}">
                  <a16:creationId xmlns:a16="http://schemas.microsoft.com/office/drawing/2014/main" xmlns="" id="{1D7C7DB3-3169-5B48-B331-8240019668A8}"/>
                </a:ext>
              </a:extLst>
            </p:cNvPr>
            <p:cNvSpPr txBox="1"/>
            <p:nvPr/>
          </p:nvSpPr>
          <p:spPr>
            <a:xfrm>
              <a:off x="6920831" y="4024094"/>
              <a:ext cx="15809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</a:t>
              </a:r>
              <a:r>
                <a:rPr lang="en-US" sz="1400" dirty="0" smtClean="0"/>
                <a:t>Aurora</a:t>
              </a:r>
            </a:p>
            <a:p>
              <a:pPr algn="ctr"/>
              <a:r>
                <a:rPr lang="en-US" sz="1400" dirty="0" smtClean="0"/>
                <a:t>(Serverless)</a:t>
              </a:r>
              <a:endParaRPr lang="en-US" sz="1400" dirty="0"/>
            </a:p>
          </p:txBody>
        </p:sp>
        <p:pic>
          <p:nvPicPr>
            <p:cNvPr id="92" name="Graphic 27">
              <a:extLst>
                <a:ext uri="{FF2B5EF4-FFF2-40B4-BE49-F238E27FC236}">
                  <a16:creationId xmlns:a16="http://schemas.microsoft.com/office/drawing/2014/main" xmlns="" id="{BE111FD0-BA65-1E49-9BA2-83EC0AED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355723" y="3286073"/>
              <a:ext cx="711200" cy="711200"/>
            </a:xfrm>
            <a:prstGeom prst="rect">
              <a:avLst/>
            </a:prstGeom>
          </p:spPr>
        </p:pic>
      </p:grpSp>
      <p:grpSp>
        <p:nvGrpSpPr>
          <p:cNvPr id="5" name="図形グループ 4"/>
          <p:cNvGrpSpPr/>
          <p:nvPr/>
        </p:nvGrpSpPr>
        <p:grpSpPr>
          <a:xfrm>
            <a:off x="8578991" y="1633668"/>
            <a:ext cx="1405404" cy="1015513"/>
            <a:chOff x="6186558" y="1444175"/>
            <a:chExt cx="1405404" cy="1015513"/>
          </a:xfrm>
        </p:grpSpPr>
        <p:sp>
          <p:nvSpPr>
            <p:cNvPr id="54" name="TextBox 34">
              <a:extLst>
                <a:ext uri="{FF2B5EF4-FFF2-40B4-BE49-F238E27FC236}">
                  <a16:creationId xmlns="" xmlns:a16="http://schemas.microsoft.com/office/drawing/2014/main" id="{15E56E6E-0E7C-E14A-90F3-EFD2E907FD70}"/>
                </a:ext>
              </a:extLst>
            </p:cNvPr>
            <p:cNvSpPr txBox="1"/>
            <p:nvPr/>
          </p:nvSpPr>
          <p:spPr>
            <a:xfrm>
              <a:off x="6186558" y="2151911"/>
              <a:ext cx="14054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AWS Lambda</a:t>
              </a:r>
              <a:endParaRPr lang="en-US" sz="1400" dirty="0"/>
            </a:p>
          </p:txBody>
        </p:sp>
        <p:pic>
          <p:nvPicPr>
            <p:cNvPr id="55" name="Graphic 44">
              <a:extLst>
                <a:ext uri="{FF2B5EF4-FFF2-40B4-BE49-F238E27FC236}">
                  <a16:creationId xmlns="" xmlns:a16="http://schemas.microsoft.com/office/drawing/2014/main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3660" y="1444175"/>
              <a:ext cx="711200" cy="711200"/>
            </a:xfrm>
            <a:prstGeom prst="rect">
              <a:avLst/>
            </a:prstGeom>
          </p:spPr>
        </p:pic>
      </p:grpSp>
      <p:grpSp>
        <p:nvGrpSpPr>
          <p:cNvPr id="18" name="図形グループ 17"/>
          <p:cNvGrpSpPr/>
          <p:nvPr/>
        </p:nvGrpSpPr>
        <p:grpSpPr>
          <a:xfrm>
            <a:off x="7492843" y="3119387"/>
            <a:ext cx="1053812" cy="1252371"/>
            <a:chOff x="3675104" y="5078509"/>
            <a:chExt cx="1053812" cy="1252371"/>
          </a:xfrm>
        </p:grpSpPr>
        <p:sp>
          <p:nvSpPr>
            <p:cNvPr id="101" name="TextBox 10">
              <a:extLst>
                <a:ext uri="{FF2B5EF4-FFF2-40B4-BE49-F238E27FC236}">
                  <a16:creationId xmlns:a16="http://schemas.microsoft.com/office/drawing/2014/main" xmlns="" id="{99E9A16C-C445-9643-9734-20DB6E5D3E42}"/>
                </a:ext>
              </a:extLst>
            </p:cNvPr>
            <p:cNvSpPr txBox="1"/>
            <p:nvPr/>
          </p:nvSpPr>
          <p:spPr>
            <a:xfrm>
              <a:off x="3675104" y="5807660"/>
              <a:ext cx="105381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Amazon</a:t>
              </a:r>
              <a:br>
                <a:rPr lang="en-US" sz="1400" dirty="0" smtClean="0"/>
              </a:br>
              <a:r>
                <a:rPr lang="en-US" sz="1400" dirty="0" smtClean="0"/>
                <a:t>Cognito</a:t>
              </a:r>
              <a:endParaRPr lang="en-US" sz="1400" dirty="0"/>
            </a:p>
          </p:txBody>
        </p:sp>
        <p:pic>
          <p:nvPicPr>
            <p:cNvPr id="107" name="Graphic 23">
              <a:extLst>
                <a:ext uri="{FF2B5EF4-FFF2-40B4-BE49-F238E27FC236}">
                  <a16:creationId xmlns:a16="http://schemas.microsoft.com/office/drawing/2014/main" xmlns="" id="{E9A0F7B5-2F3A-6242-BCA5-7273277F9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96DAC541-7B7A-43D3-8B79-37D633B846F1}">
                  <asvg:svgBlip xmlns:asvg="http://schemas.microsoft.com/office/drawing/2016/SVG/main" xmlns="" r:embed="rId55"/>
                </a:ext>
              </a:extLst>
            </a:blip>
            <a:stretch>
              <a:fillRect/>
            </a:stretch>
          </p:blipFill>
          <p:spPr>
            <a:xfrm>
              <a:off x="3846410" y="5078509"/>
              <a:ext cx="711200" cy="711200"/>
            </a:xfrm>
            <a:prstGeom prst="rect">
              <a:avLst/>
            </a:prstGeom>
          </p:spPr>
        </p:pic>
      </p:grpSp>
      <p:grpSp>
        <p:nvGrpSpPr>
          <p:cNvPr id="19" name="図形グループ 18"/>
          <p:cNvGrpSpPr/>
          <p:nvPr/>
        </p:nvGrpSpPr>
        <p:grpSpPr>
          <a:xfrm>
            <a:off x="4262536" y="5040565"/>
            <a:ext cx="1824348" cy="1018117"/>
            <a:chOff x="2852197" y="5145917"/>
            <a:chExt cx="1824348" cy="1018117"/>
          </a:xfrm>
        </p:grpSpPr>
        <p:sp>
          <p:nvSpPr>
            <p:cNvPr id="114" name="TextBox 14">
              <a:extLst>
                <a:ext uri="{FF2B5EF4-FFF2-40B4-BE49-F238E27FC236}">
                  <a16:creationId xmlns:a16="http://schemas.microsoft.com/office/drawing/2014/main" xmlns="" id="{70F1D858-0A61-B249-BFE8-EC03E7D2639D}"/>
                </a:ext>
              </a:extLst>
            </p:cNvPr>
            <p:cNvSpPr txBox="1"/>
            <p:nvPr/>
          </p:nvSpPr>
          <p:spPr>
            <a:xfrm>
              <a:off x="2852197" y="5856257"/>
              <a:ext cx="18243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Amazon Route 53</a:t>
              </a:r>
            </a:p>
          </p:txBody>
        </p:sp>
        <p:pic>
          <p:nvPicPr>
            <p:cNvPr id="115" name="Graphic 41">
              <a:extLst>
                <a:ext uri="{FF2B5EF4-FFF2-40B4-BE49-F238E27FC236}">
                  <a16:creationId xmlns:a16="http://schemas.microsoft.com/office/drawing/2014/main" xmlns="" id="{5B1FEEC0-A82C-C940-A6B4-4A85ED521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96DAC541-7B7A-43D3-8B79-37D633B846F1}">
                  <asvg:svgBlip xmlns:asvg="http://schemas.microsoft.com/office/drawing/2016/SVG/main" xmlns="" r:embed="rId24"/>
                </a:ext>
              </a:extLst>
            </a:blip>
            <a:stretch>
              <a:fillRect/>
            </a:stretch>
          </p:blipFill>
          <p:spPr>
            <a:xfrm>
              <a:off x="3408771" y="5145917"/>
              <a:ext cx="711200" cy="711200"/>
            </a:xfrm>
            <a:prstGeom prst="rect">
              <a:avLst/>
            </a:prstGeom>
          </p:spPr>
        </p:pic>
      </p:grpSp>
      <p:grpSp>
        <p:nvGrpSpPr>
          <p:cNvPr id="120" name="図形グループ 119"/>
          <p:cNvGrpSpPr/>
          <p:nvPr/>
        </p:nvGrpSpPr>
        <p:grpSpPr>
          <a:xfrm>
            <a:off x="4291383" y="2143163"/>
            <a:ext cx="2294452" cy="796452"/>
            <a:chOff x="6533660" y="1473373"/>
            <a:chExt cx="2294452" cy="796452"/>
          </a:xfrm>
        </p:grpSpPr>
        <p:sp>
          <p:nvSpPr>
            <p:cNvPr id="121" name="TextBox 34">
              <a:extLst>
                <a:ext uri="{FF2B5EF4-FFF2-40B4-BE49-F238E27FC236}">
                  <a16:creationId xmlns="" xmlns:a16="http://schemas.microsoft.com/office/drawing/2014/main" id="{15E56E6E-0E7C-E14A-90F3-EFD2E907FD70}"/>
                </a:ext>
              </a:extLst>
            </p:cNvPr>
            <p:cNvSpPr txBox="1"/>
            <p:nvPr/>
          </p:nvSpPr>
          <p:spPr>
            <a:xfrm>
              <a:off x="7256383" y="1746605"/>
              <a:ext cx="15717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AWS</a:t>
              </a:r>
              <a:br>
                <a:rPr lang="en-US" sz="1400" dirty="0" smtClean="0"/>
              </a:br>
              <a:r>
                <a:rPr lang="en-US" sz="1400" dirty="0" smtClean="0"/>
                <a:t>Lambda@Edge</a:t>
              </a:r>
              <a:endParaRPr lang="en-US" sz="1400" dirty="0"/>
            </a:p>
          </p:txBody>
        </p:sp>
        <p:pic>
          <p:nvPicPr>
            <p:cNvPr id="122" name="Graphic 44">
              <a:extLst>
                <a:ext uri="{FF2B5EF4-FFF2-40B4-BE49-F238E27FC236}">
                  <a16:creationId xmlns="" xmlns:a16="http://schemas.microsoft.com/office/drawing/2014/main" id="{E2DAEC15-20F6-3647-8A23-EC2BA0B08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=""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533660" y="1473373"/>
              <a:ext cx="711200" cy="711200"/>
            </a:xfrm>
            <a:prstGeom prst="rect">
              <a:avLst/>
            </a:prstGeom>
          </p:spPr>
        </p:pic>
      </p:grpSp>
      <p:grpSp>
        <p:nvGrpSpPr>
          <p:cNvPr id="30" name="図形グループ 29"/>
          <p:cNvGrpSpPr/>
          <p:nvPr/>
        </p:nvGrpSpPr>
        <p:grpSpPr>
          <a:xfrm>
            <a:off x="5641149" y="5419557"/>
            <a:ext cx="843765" cy="313871"/>
            <a:chOff x="5034507" y="5524909"/>
            <a:chExt cx="843765" cy="313871"/>
          </a:xfrm>
        </p:grpSpPr>
        <p:sp>
          <p:nvSpPr>
            <p:cNvPr id="130" name="角丸四角形吹き出し 129"/>
            <p:cNvSpPr/>
            <p:nvPr/>
          </p:nvSpPr>
          <p:spPr>
            <a:xfrm>
              <a:off x="5081448" y="5533117"/>
              <a:ext cx="796824" cy="305663"/>
            </a:xfrm>
            <a:prstGeom prst="wedgeRoundRectCallout">
              <a:avLst>
                <a:gd name="adj1" fmla="val -64901"/>
                <a:gd name="adj2" fmla="val 33409"/>
                <a:gd name="adj3" fmla="val 16667"/>
              </a:avLst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5034507" y="5524909"/>
              <a:ext cx="7070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 dirty="0" smtClean="0"/>
                <a:t>・</a:t>
              </a:r>
              <a:r>
                <a:rPr kumimoji="1" lang="en-US" altLang="ja-JP" sz="1200" dirty="0" smtClean="0"/>
                <a:t>Zone</a:t>
              </a:r>
              <a:endParaRPr kumimoji="1" lang="ja-JP" altLang="en-US" sz="1200" dirty="0"/>
            </a:p>
          </p:txBody>
        </p:sp>
      </p:grpSp>
      <p:sp>
        <p:nvSpPr>
          <p:cNvPr id="148" name="テキスト ボックス 147"/>
          <p:cNvSpPr txBox="1"/>
          <p:nvPr/>
        </p:nvSpPr>
        <p:spPr>
          <a:xfrm>
            <a:off x="2924472" y="1028423"/>
            <a:ext cx="6913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Global</a:t>
            </a:r>
            <a:endParaRPr kumimoji="1" lang="ja-JP" altLang="en-US" sz="1200" dirty="0"/>
          </a:p>
        </p:txBody>
      </p:sp>
      <p:cxnSp>
        <p:nvCxnSpPr>
          <p:cNvPr id="156" name="直線矢印コネクタ 155"/>
          <p:cNvCxnSpPr/>
          <p:nvPr/>
        </p:nvCxnSpPr>
        <p:spPr>
          <a:xfrm flipV="1">
            <a:off x="5006712" y="2128337"/>
            <a:ext cx="2525251" cy="237216"/>
          </a:xfrm>
          <a:prstGeom prst="straightConnector1">
            <a:avLst/>
          </a:prstGeom>
          <a:ln>
            <a:solidFill>
              <a:srgbClr val="00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直線矢印コネクタ 168"/>
          <p:cNvCxnSpPr/>
          <p:nvPr/>
        </p:nvCxnSpPr>
        <p:spPr>
          <a:xfrm flipV="1">
            <a:off x="8239368" y="2112470"/>
            <a:ext cx="678560" cy="461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130"/>
          <p:cNvCxnSpPr/>
          <p:nvPr/>
        </p:nvCxnSpPr>
        <p:spPr>
          <a:xfrm flipV="1">
            <a:off x="5014448" y="3417553"/>
            <a:ext cx="431524" cy="607"/>
          </a:xfrm>
          <a:prstGeom prst="straightConnector1">
            <a:avLst/>
          </a:prstGeom>
          <a:ln>
            <a:solidFill>
              <a:srgbClr val="13A0E7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線矢印コネクタ 131"/>
          <p:cNvCxnSpPr/>
          <p:nvPr/>
        </p:nvCxnSpPr>
        <p:spPr>
          <a:xfrm flipV="1">
            <a:off x="5022124" y="3569953"/>
            <a:ext cx="431524" cy="607"/>
          </a:xfrm>
          <a:prstGeom prst="straightConnector1">
            <a:avLst/>
          </a:prstGeom>
          <a:ln>
            <a:solidFill>
              <a:srgbClr val="D91A29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/>
          <p:cNvSpPr txBox="1"/>
          <p:nvPr/>
        </p:nvSpPr>
        <p:spPr>
          <a:xfrm>
            <a:off x="469320" y="2452734"/>
            <a:ext cx="197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スマートフォン</a:t>
            </a:r>
            <a:r>
              <a:rPr kumimoji="1" lang="en-US" altLang="ja-JP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AR</a:t>
            </a:r>
            <a:r>
              <a:rPr kumimoji="1" lang="ja-JP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アプリ</a:t>
            </a:r>
            <a:endParaRPr kumimoji="1" lang="ja-JP" altLang="en-US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469320" y="2178288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学校の生徒・父兄など</a:t>
            </a:r>
            <a:endParaRPr kumimoji="1" lang="en-US" altLang="ja-JP" sz="1200" dirty="0" smtClean="0"/>
          </a:p>
        </p:txBody>
      </p:sp>
      <p:grpSp>
        <p:nvGrpSpPr>
          <p:cNvPr id="127" name="図形グループ 126"/>
          <p:cNvGrpSpPr/>
          <p:nvPr/>
        </p:nvGrpSpPr>
        <p:grpSpPr>
          <a:xfrm>
            <a:off x="9337007" y="6132221"/>
            <a:ext cx="729963" cy="497544"/>
            <a:chOff x="1474280" y="919754"/>
            <a:chExt cx="729963" cy="497544"/>
          </a:xfrm>
        </p:grpSpPr>
        <p:sp>
          <p:nvSpPr>
            <p:cNvPr id="128" name="正方形/長方形 127"/>
            <p:cNvSpPr/>
            <p:nvPr/>
          </p:nvSpPr>
          <p:spPr>
            <a:xfrm>
              <a:off x="1474280" y="919754"/>
              <a:ext cx="729963" cy="497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3" name="テキスト ボックス 132"/>
            <p:cNvSpPr txBox="1"/>
            <p:nvPr/>
          </p:nvSpPr>
          <p:spPr>
            <a:xfrm>
              <a:off x="1481352" y="1024959"/>
              <a:ext cx="7114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Vuforia</a:t>
              </a:r>
              <a:endParaRPr kumimoji="1" lang="ja-JP" altLang="en-US" sz="1200" dirty="0"/>
            </a:p>
          </p:txBody>
        </p:sp>
      </p:grpSp>
      <p:sp>
        <p:nvSpPr>
          <p:cNvPr id="134" name="角丸四角形吹き出し 133"/>
          <p:cNvSpPr/>
          <p:nvPr/>
        </p:nvSpPr>
        <p:spPr>
          <a:xfrm>
            <a:off x="10344891" y="6190335"/>
            <a:ext cx="1477258" cy="317400"/>
          </a:xfrm>
          <a:prstGeom prst="wedgeRoundRectCallout">
            <a:avLst>
              <a:gd name="adj1" fmla="val -61119"/>
              <a:gd name="adj2" fmla="val -24921"/>
              <a:gd name="adj3" fmla="val 16667"/>
            </a:avLst>
          </a:prstGeom>
          <a:solidFill>
            <a:srgbClr val="FFFFFF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0295093" y="6188189"/>
            <a:ext cx="1469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ja-JP" sz="1200" dirty="0" smtClean="0"/>
              <a:t>AR</a:t>
            </a:r>
            <a:r>
              <a:rPr kumimoji="1" lang="ja-JP" altLang="en-US" sz="1200" dirty="0" smtClean="0"/>
              <a:t>マーカー作成</a:t>
            </a:r>
            <a:endParaRPr kumimoji="1" lang="ja-JP" altLang="en-US" sz="1200" dirty="0"/>
          </a:p>
        </p:txBody>
      </p:sp>
      <p:cxnSp>
        <p:nvCxnSpPr>
          <p:cNvPr id="139" name="直線矢印コネクタ 138"/>
          <p:cNvCxnSpPr>
            <a:stCxn id="143" idx="0"/>
          </p:cNvCxnSpPr>
          <p:nvPr/>
        </p:nvCxnSpPr>
        <p:spPr>
          <a:xfrm rot="16200000" flipV="1">
            <a:off x="7491636" y="2746997"/>
            <a:ext cx="767259" cy="3653447"/>
          </a:xfrm>
          <a:prstGeom prst="curvedConnector2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/>
          <p:cNvSpPr txBox="1"/>
          <p:nvPr/>
        </p:nvSpPr>
        <p:spPr>
          <a:xfrm>
            <a:off x="9313187" y="4957350"/>
            <a:ext cx="7776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 smtClean="0"/>
              <a:t>・</a:t>
            </a:r>
            <a:r>
              <a:rPr kumimoji="1" lang="en-US" altLang="en-US" sz="1200" dirty="0" smtClean="0"/>
              <a:t>Batch</a:t>
            </a:r>
            <a:endParaRPr kumimoji="1" lang="en-US" altLang="ja-JP" sz="1200" dirty="0" smtClean="0"/>
          </a:p>
        </p:txBody>
      </p:sp>
      <p:cxnSp>
        <p:nvCxnSpPr>
          <p:cNvPr id="144" name="直線矢印コネクタ 143"/>
          <p:cNvCxnSpPr>
            <a:stCxn id="143" idx="2"/>
            <a:endCxn id="128" idx="0"/>
          </p:cNvCxnSpPr>
          <p:nvPr/>
        </p:nvCxnSpPr>
        <p:spPr>
          <a:xfrm>
            <a:off x="9701988" y="5234349"/>
            <a:ext cx="1" cy="897872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5" name="図形グループ 144"/>
          <p:cNvGrpSpPr/>
          <p:nvPr/>
        </p:nvGrpSpPr>
        <p:grpSpPr>
          <a:xfrm>
            <a:off x="8494409" y="6132221"/>
            <a:ext cx="729963" cy="497544"/>
            <a:chOff x="1474280" y="919754"/>
            <a:chExt cx="729963" cy="497544"/>
          </a:xfrm>
        </p:grpSpPr>
        <p:sp>
          <p:nvSpPr>
            <p:cNvPr id="146" name="正方形/長方形 145"/>
            <p:cNvSpPr/>
            <p:nvPr/>
          </p:nvSpPr>
          <p:spPr>
            <a:xfrm>
              <a:off x="1474280" y="919754"/>
              <a:ext cx="729963" cy="49754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テキスト ボックス 146"/>
            <p:cNvSpPr txBox="1"/>
            <p:nvPr/>
          </p:nvSpPr>
          <p:spPr>
            <a:xfrm>
              <a:off x="1481352" y="94639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smtClean="0"/>
                <a:t>SMTP</a:t>
              </a:r>
            </a:p>
            <a:p>
              <a:r>
                <a:rPr kumimoji="1" lang="en-US" altLang="ja-JP" sz="1200" dirty="0" smtClean="0"/>
                <a:t>Server</a:t>
              </a:r>
              <a:endParaRPr kumimoji="1" lang="ja-JP" altLang="en-US" sz="1200" dirty="0"/>
            </a:p>
          </p:txBody>
        </p:sp>
      </p:grpSp>
      <p:cxnSp>
        <p:nvCxnSpPr>
          <p:cNvPr id="149" name="直線矢印コネクタ 148"/>
          <p:cNvCxnSpPr>
            <a:stCxn id="143" idx="2"/>
            <a:endCxn id="147" idx="0"/>
          </p:cNvCxnSpPr>
          <p:nvPr/>
        </p:nvCxnSpPr>
        <p:spPr>
          <a:xfrm flipH="1">
            <a:off x="8824647" y="5234349"/>
            <a:ext cx="877341" cy="924513"/>
          </a:xfrm>
          <a:prstGeom prst="straightConnector1">
            <a:avLst/>
          </a:prstGeom>
          <a:ln>
            <a:solidFill>
              <a:srgbClr val="FF66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84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II.</a:t>
            </a:r>
            <a:r>
              <a:rPr lang="ja-JP" altLang="en-US" dirty="0" smtClean="0"/>
              <a:t> アカウント準備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436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</a:t>
            </a:r>
            <a:r>
              <a:rPr lang="en-US" altLang="en-US" dirty="0" smtClean="0"/>
              <a:t>アカウント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アカウントの作成する。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メールアドレス、パスワード、アカウント名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連絡先情報を入力する。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フルネーム、会社名、電話番号、国、住所、市区町村、都道府県、郵便番号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お支払い情報を入力する。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クレジット</a:t>
            </a:r>
            <a:r>
              <a:rPr lang="en-US" altLang="ja-JP" dirty="0" smtClean="0"/>
              <a:t> / </a:t>
            </a:r>
            <a:r>
              <a:rPr lang="ja-JP" altLang="en-US" dirty="0" smtClean="0"/>
              <a:t>デビッドカード番号、有効期限日、カード保有者の氏名、請求先住所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アカウントを認証する。</a:t>
            </a:r>
            <a:r>
              <a:rPr lang="en-US" altLang="ja-JP" dirty="0" smtClean="0"/>
              <a:t> (</a:t>
            </a:r>
            <a:r>
              <a:rPr lang="en-US" altLang="ja-JP" dirty="0"/>
              <a:t>SMS</a:t>
            </a:r>
            <a:r>
              <a:rPr lang="en-US" altLang="en-US" dirty="0"/>
              <a:t> </a:t>
            </a:r>
            <a:r>
              <a:rPr lang="ja-JP" altLang="en-US" dirty="0"/>
              <a:t>または</a:t>
            </a:r>
            <a:r>
              <a:rPr lang="en-US" altLang="ja-JP" dirty="0"/>
              <a:t> </a:t>
            </a:r>
            <a:r>
              <a:rPr lang="ja-JP" altLang="en-US" dirty="0"/>
              <a:t>日本語自動音声</a:t>
            </a:r>
            <a:r>
              <a:rPr lang="ja-JP" altLang="en-US" dirty="0" smtClean="0"/>
              <a:t>電話</a:t>
            </a:r>
            <a:r>
              <a:rPr lang="en-US" altLang="ja-JP" dirty="0" smtClean="0"/>
              <a:t>)</a:t>
            </a:r>
          </a:p>
          <a:p>
            <a:pPr lvl="2">
              <a:buFont typeface="Arial"/>
              <a:buChar char="•"/>
            </a:pPr>
            <a:r>
              <a:rPr lang="en-US" altLang="ja-JP" dirty="0" smtClean="0"/>
              <a:t>SMS</a:t>
            </a:r>
            <a:r>
              <a:rPr lang="en-US" altLang="en-US" dirty="0" smtClean="0"/>
              <a:t> </a:t>
            </a:r>
            <a:r>
              <a:rPr lang="ja-JP" altLang="en-US" dirty="0" smtClean="0"/>
              <a:t>または 音声通話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サポートプランを選択する。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ベーシックプラン／開発者プラン／ビジネスプラン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91269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537244"/>
            <a:ext cx="8922376" cy="5872637"/>
          </a:xfrm>
        </p:spPr>
        <p:txBody>
          <a:bodyPr/>
          <a:lstStyle/>
          <a:p>
            <a:r>
              <a:rPr lang="en-US" altLang="ja-JP" dirty="0" smtClean="0"/>
              <a:t>AWS API</a:t>
            </a:r>
            <a:r>
              <a:rPr lang="ja-JP" altLang="en-US" dirty="0" smtClean="0"/>
              <a:t>アクセスキーを取得する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コンソールに入ったら、ヘッダーのユーザー名を押してサブメニューを開き、「マイセキュリティ資格情報」を選択する。</a:t>
            </a:r>
            <a:endParaRPr lang="en-US" altLang="ja-JP" dirty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アカウントの詳細ページにある「</a:t>
            </a:r>
            <a:r>
              <a:rPr lang="en-US" altLang="ja-JP" dirty="0" smtClean="0"/>
              <a:t>AWS IAM</a:t>
            </a:r>
            <a:r>
              <a:rPr lang="ja-JP" altLang="en-US" dirty="0" smtClean="0"/>
              <a:t>認証情報」で、</a:t>
            </a:r>
            <a:r>
              <a:rPr lang="en-US" altLang="ja-JP" dirty="0" smtClean="0"/>
              <a:t>CLI</a:t>
            </a:r>
            <a:r>
              <a:rPr lang="ja-JP" altLang="en-US" dirty="0" smtClean="0"/>
              <a:t>、</a:t>
            </a:r>
            <a:r>
              <a:rPr lang="en-US" altLang="ja-JP" dirty="0" smtClean="0"/>
              <a:t>SDK</a:t>
            </a:r>
            <a:r>
              <a:rPr lang="en-US" altLang="en-US" dirty="0"/>
              <a:t> </a:t>
            </a:r>
            <a:r>
              <a:rPr lang="en-US" altLang="en-US" dirty="0" smtClean="0"/>
              <a:t>&amp; API</a:t>
            </a:r>
            <a:r>
              <a:rPr lang="ja-JP" altLang="en-US" dirty="0" smtClean="0"/>
              <a:t>アクセスに使用する</a:t>
            </a:r>
            <a:r>
              <a:rPr lang="en-US" altLang="ja-JP" dirty="0" smtClean="0"/>
              <a:t>AWS</a:t>
            </a:r>
            <a:r>
              <a:rPr lang="ja-JP" altLang="en-US" dirty="0" smtClean="0"/>
              <a:t>アクセスキーエリアの「アクセスきーの作成」ボタンを押す。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「</a:t>
            </a:r>
            <a:r>
              <a:rPr lang="en-US" altLang="ja-JP" dirty="0" smtClean="0"/>
              <a:t>.csv</a:t>
            </a:r>
            <a:r>
              <a:rPr lang="ja-JP" altLang="en-US" dirty="0" smtClean="0"/>
              <a:t>ファイルをダウンロードする」ボタンを押して、ファイルをダウンロードする。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en-US" altLang="ja-JP" dirty="0" smtClean="0">
                <a:solidFill>
                  <a:schemeClr val="accent1"/>
                </a:solidFill>
              </a:rPr>
              <a:t>【</a:t>
            </a:r>
            <a:r>
              <a:rPr lang="ja-JP" altLang="en-US" dirty="0" smtClean="0">
                <a:solidFill>
                  <a:schemeClr val="accent1"/>
                </a:solidFill>
              </a:rPr>
              <a:t>本番環境の環境変数に使用する</a:t>
            </a:r>
            <a:r>
              <a:rPr lang="en-US" altLang="ja-JP" dirty="0" smtClean="0">
                <a:solidFill>
                  <a:schemeClr val="accent1"/>
                </a:solidFill>
              </a:rPr>
              <a:t>】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/>
              <a:t>AWS</a:t>
            </a:r>
            <a:r>
              <a:rPr lang="ja-JP" altLang="en-US" dirty="0" smtClean="0"/>
              <a:t>アカウント登録</a:t>
            </a:r>
            <a:endParaRPr lang="en-US" altLang="ja-JP" dirty="0" smtClean="0"/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 IAM</a:t>
            </a:r>
            <a:r>
              <a:rPr lang="ja-JP" altLang="en-US" dirty="0" smtClean="0">
                <a:solidFill>
                  <a:srgbClr val="BFBFBF"/>
                </a:solidFill>
              </a:rPr>
              <a:t> </a:t>
            </a:r>
            <a:r>
              <a:rPr lang="en-US" altLang="ja-JP" dirty="0" smtClean="0">
                <a:solidFill>
                  <a:srgbClr val="BFBFBF"/>
                </a:solidFill>
              </a:rPr>
              <a:t>(User)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091283" y="6096095"/>
            <a:ext cx="5982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参考</a:t>
            </a:r>
            <a:r>
              <a:rPr lang="en-US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公式</a:t>
            </a:r>
            <a:r>
              <a:rPr lang="ja-JP" altLang="ja-JP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ja-JP" dirty="0"/>
              <a:t>https://aws.amazon.com/jp/register-flow</a:t>
            </a:r>
            <a:r>
              <a:rPr lang="en-US" altLang="ja-JP" dirty="0" smtClean="0"/>
              <a:t>/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53119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xmlns="" id="{42238E76-FCE3-4A31-BD81-2D6CADD0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AWS</a:t>
            </a:r>
            <a:r>
              <a:rPr lang="ja-JP" altLang="en-US" dirty="0" smtClean="0"/>
              <a:t> </a:t>
            </a:r>
            <a:r>
              <a:rPr lang="en-US" altLang="ja-JP" dirty="0" smtClean="0"/>
              <a:t>IAM</a:t>
            </a:r>
            <a:r>
              <a:rPr lang="ja-JP" altLang="en-US" dirty="0" smtClean="0"/>
              <a:t>ユーザー作成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xmlns="" id="{8942456B-0BBA-47AC-A7AE-AC486DDE0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803" y="1494253"/>
            <a:ext cx="8922376" cy="4915628"/>
          </a:xfrm>
        </p:spPr>
        <p:txBody>
          <a:bodyPr/>
          <a:lstStyle/>
          <a:p>
            <a:pPr>
              <a:buFont typeface="Wingdings" charset="2"/>
              <a:buChar char="Ø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ユーザーを作る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sz="1600" dirty="0"/>
              <a:t>	</a:t>
            </a:r>
            <a:r>
              <a:rPr lang="en-US" altLang="ja-JP" sz="1600" dirty="0" smtClean="0"/>
              <a:t>AWS</a:t>
            </a:r>
            <a:r>
              <a:rPr lang="ja-JP" altLang="en-US" sz="1600" dirty="0" smtClean="0"/>
              <a:t>の管理コンソールにログインできるユーザーを作成する。</a:t>
            </a:r>
            <a:endParaRPr lang="en-US" altLang="ja-JP" sz="1600" dirty="0" smtClean="0"/>
          </a:p>
          <a:p>
            <a:pPr lvl="1">
              <a:buFont typeface="+mj-lt"/>
              <a:buAutoNum type="arabicPeriod"/>
            </a:pPr>
            <a:r>
              <a:rPr lang="en-US" altLang="ja-JP" dirty="0" smtClean="0"/>
              <a:t>IAM</a:t>
            </a:r>
            <a:r>
              <a:rPr lang="ja-JP" altLang="en-US" dirty="0" smtClean="0"/>
              <a:t>ページの「</a:t>
            </a:r>
            <a:r>
              <a:rPr lang="en-US" altLang="ja-JP" dirty="0" smtClean="0"/>
              <a:t>Users</a:t>
            </a:r>
            <a:r>
              <a:rPr lang="ja-JP" altLang="en-US" dirty="0" smtClean="0"/>
              <a:t>」メニューを開く。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新規ユーザーを作成する。</a:t>
            </a:r>
            <a:endParaRPr lang="en-US" altLang="ja-JP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ユーザー名、</a:t>
            </a:r>
            <a:r>
              <a:rPr lang="en-US" altLang="ja-JP" dirty="0" smtClean="0"/>
              <a:t>AWS </a:t>
            </a:r>
            <a:r>
              <a:rPr lang="ja-JP" altLang="en-US" dirty="0" smtClean="0"/>
              <a:t>アクセスタイプ「</a:t>
            </a:r>
            <a:r>
              <a:rPr lang="en-US" altLang="ja-JP" dirty="0" smtClean="0"/>
              <a:t>AWS</a:t>
            </a:r>
            <a:r>
              <a:rPr lang="en-US" altLang="en-US" dirty="0"/>
              <a:t> </a:t>
            </a:r>
            <a:r>
              <a:rPr lang="ja-JP" altLang="en-US" dirty="0" smtClean="0"/>
              <a:t>管理コンソール アクセス」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権限を設定する。</a:t>
            </a:r>
            <a:endParaRPr lang="en-US" altLang="en-US" dirty="0" smtClean="0"/>
          </a:p>
          <a:p>
            <a:pPr lvl="2">
              <a:buFont typeface="Arial"/>
              <a:buChar char="•"/>
            </a:pPr>
            <a:r>
              <a:rPr lang="ja-JP" altLang="en-US" dirty="0" smtClean="0"/>
              <a:t>グループユーザー／既存のユーザーからコピー／権限を選択して付与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タグを追加する。</a:t>
            </a:r>
            <a:endParaRPr lang="en-US" altLang="ja-JP" dirty="0" smtClean="0"/>
          </a:p>
          <a:p>
            <a:pPr lvl="1">
              <a:buFont typeface="+mj-lt"/>
              <a:buAutoNum type="arabicPeriod"/>
            </a:pPr>
            <a:r>
              <a:rPr lang="ja-JP" altLang="en-US" dirty="0" smtClean="0"/>
              <a:t>入力内容を確認して登録する。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xmlns="" id="{9BFAADB9-E460-4E56-A164-AAFA9F53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C04C-4975-46EC-A609-F7DE0D5B1B51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3064392" y="607452"/>
            <a:ext cx="0" cy="5867439"/>
          </a:xfrm>
          <a:prstGeom prst="line">
            <a:avLst/>
          </a:prstGeom>
          <a:ln>
            <a:solidFill>
              <a:srgbClr val="13A0E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ー 2"/>
          <p:cNvSpPr txBox="1">
            <a:spLocks/>
          </p:cNvSpPr>
          <p:nvPr/>
        </p:nvSpPr>
        <p:spPr>
          <a:xfrm>
            <a:off x="275150" y="548855"/>
            <a:ext cx="2761636" cy="5926035"/>
          </a:xfrm>
          <a:prstGeom prst="rect">
            <a:avLst/>
          </a:prstGeom>
        </p:spPr>
        <p:txBody>
          <a:bodyPr numCol="1"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8001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rgbClr val="00A0E7"/>
              </a:buClr>
              <a:buFont typeface="Wingdings" panose="05000000000000000000" pitchFamily="2" charset="2"/>
              <a:buChar char="Ø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BFBFBF"/>
                </a:solidFill>
              </a:rPr>
              <a:t>AWS</a:t>
            </a:r>
            <a:r>
              <a:rPr lang="ja-JP" altLang="en-US" dirty="0" smtClean="0">
                <a:solidFill>
                  <a:srgbClr val="BFBFBF"/>
                </a:solidFill>
              </a:rPr>
              <a:t>アカウント登録</a:t>
            </a:r>
            <a:endParaRPr lang="en-US" altLang="ja-JP" dirty="0" smtClean="0">
              <a:solidFill>
                <a:srgbClr val="BFBFB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altLang="ja-JP" dirty="0" smtClean="0">
                <a:solidFill>
                  <a:srgbClr val="404040"/>
                </a:solidFill>
              </a:rPr>
              <a:t>AWS IAM (User</a:t>
            </a:r>
            <a:r>
              <a:rPr lang="en-US" altLang="ja-JP" dirty="0" smtClean="0"/>
              <a:t>)</a:t>
            </a:r>
            <a:endParaRPr lang="en-US" altLang="ja-JP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3105803" y="548856"/>
            <a:ext cx="8889546" cy="883137"/>
          </a:xfrm>
          <a:prstGeom prst="roundRect">
            <a:avLst/>
          </a:prstGeom>
          <a:solidFill>
            <a:srgbClr val="FFFFFF"/>
          </a:solidFill>
          <a:ln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149938" y="610153"/>
            <a:ext cx="83920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 smtClean="0"/>
              <a:t>・</a:t>
            </a:r>
            <a:r>
              <a:rPr kumimoji="1" lang="en-US" altLang="ja-JP" sz="1600" dirty="0" smtClean="0"/>
              <a:t>AWS </a:t>
            </a:r>
            <a:r>
              <a:rPr kumimoji="1" lang="ja-JP" altLang="en-US" sz="1600" dirty="0" smtClean="0"/>
              <a:t>コンソールへのログインを許可するユーザーを追加する</a:t>
            </a:r>
            <a:endParaRPr kumimoji="1" lang="en-US" altLang="ja-JP" sz="1600" dirty="0" smtClean="0"/>
          </a:p>
          <a:p>
            <a:r>
              <a:rPr kumimoji="1" lang="en-US" altLang="en-US" sz="1600" dirty="0"/>
              <a:t> </a:t>
            </a:r>
            <a:r>
              <a:rPr kumimoji="1" lang="ja-JP" altLang="en-US" sz="1600" dirty="0" smtClean="0"/>
              <a:t>（環境構築・保守を行うエンジニア、システムを運用するシステム管理者が該当する）</a:t>
            </a:r>
            <a:endParaRPr kumimoji="1" lang="en-US" altLang="ja-JP" sz="1600" dirty="0" smtClean="0"/>
          </a:p>
        </p:txBody>
      </p:sp>
    </p:spTree>
    <p:extLst>
      <p:ext uri="{BB962C8B-B14F-4D97-AF65-F5344CB8AC3E}">
        <p14:creationId xmlns:p14="http://schemas.microsoft.com/office/powerpoint/2010/main" val="2480489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プレゼンテーション1" id="{E6564793-4896-4E0C-8801-A9230543B816}" vid="{FD5737D2-78B0-4D47-8894-10CDEF9A2F60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パワーポイント_テンプレート</Template>
  <TotalTime>10153</TotalTime>
  <Words>3791</Words>
  <Application>Microsoft Macintosh PowerPoint</Application>
  <PresentationFormat>ユーザー設定</PresentationFormat>
  <Paragraphs>1221</Paragraphs>
  <Slides>46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46</vt:i4>
      </vt:variant>
    </vt:vector>
  </HeadingPairs>
  <TitlesOfParts>
    <vt:vector size="47" baseType="lpstr">
      <vt:lpstr>ウィスプ</vt:lpstr>
      <vt:lpstr>PowerPoint プレゼンテーション</vt:lpstr>
      <vt:lpstr>改訂履歴</vt:lpstr>
      <vt:lpstr>目次</vt:lpstr>
      <vt:lpstr>I. インフラ構成図</vt:lpstr>
      <vt:lpstr>1. インフラ構成図</vt:lpstr>
      <vt:lpstr>II. アカウント準備</vt:lpstr>
      <vt:lpstr>AWSアカウント登録</vt:lpstr>
      <vt:lpstr>AWSアカウント登録</vt:lpstr>
      <vt:lpstr>AWS IAMユーザー作成</vt:lpstr>
      <vt:lpstr>III. 構築手順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AWS設定</vt:lpstr>
      <vt:lpstr>Google Analytics with Google Firebase</vt:lpstr>
      <vt:lpstr>API デプロイ</vt:lpstr>
      <vt:lpstr>API デプロイ</vt:lpstr>
      <vt:lpstr>CMS デプロイ</vt:lpstr>
      <vt:lpstr>Vuforiaでの認識画像の作成</vt:lpstr>
      <vt:lpstr>Vuforiaでの認識画像の作成</vt:lpstr>
      <vt:lpstr>IV. パラメータ一覧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  <vt:lpstr>パラメータ一覧 (v2.00)</vt:lpstr>
    </vt:vector>
  </TitlesOfParts>
  <Company>株式会社ウエトマエ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株式会社Ms 御中 卒アルAR プラットフォーム構築 見積仕様書 No. 019-001-0001-00</dc:title>
  <dc:creator>山口 亮太</dc:creator>
  <cp:lastModifiedBy>Tomohiro Ishiguro</cp:lastModifiedBy>
  <cp:revision>617</cp:revision>
  <dcterms:created xsi:type="dcterms:W3CDTF">2019-08-31T11:57:52Z</dcterms:created>
  <dcterms:modified xsi:type="dcterms:W3CDTF">2020-08-27T07:39:11Z</dcterms:modified>
</cp:coreProperties>
</file>