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63" r:id="rId3"/>
    <p:sldId id="260" r:id="rId4"/>
    <p:sldId id="262" r:id="rId5"/>
    <p:sldId id="264" r:id="rId6"/>
  </p:sldIdLst>
  <p:sldSz cx="9144000" cy="5715000" type="screen16x1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/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810" autoAdjust="0"/>
  </p:normalViewPr>
  <p:slideViewPr>
    <p:cSldViewPr snapToGrid="0" snapToObjects="1">
      <p:cViewPr varScale="1">
        <p:scale>
          <a:sx n="97" d="100"/>
          <a:sy n="97" d="100"/>
        </p:scale>
        <p:origin x="-632" y="-96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1775355"/>
            <a:ext cx="7772400" cy="1225021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238500"/>
            <a:ext cx="6400800" cy="14605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1165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911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28865"/>
            <a:ext cx="2057400" cy="4876271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457200" y="228865"/>
            <a:ext cx="6019800" cy="4876271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2447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135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3672417"/>
            <a:ext cx="7772400" cy="1135063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2313" y="2422261"/>
            <a:ext cx="7772400" cy="1250156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0146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48200" y="1333500"/>
            <a:ext cx="4038600" cy="37716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68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279261"/>
            <a:ext cx="4040188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57200" y="1812396"/>
            <a:ext cx="4040188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45026" y="1279261"/>
            <a:ext cx="4041775" cy="53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45026" y="1812396"/>
            <a:ext cx="4041775" cy="329274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9711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3366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2332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27542"/>
            <a:ext cx="3008313" cy="9683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575050" y="227542"/>
            <a:ext cx="5111750" cy="487759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57201" y="1195917"/>
            <a:ext cx="3008313" cy="390921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487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000500"/>
            <a:ext cx="5486400" cy="47228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792288" y="510646"/>
            <a:ext cx="5486400" cy="3429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792288" y="4472782"/>
            <a:ext cx="5486400" cy="6707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097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952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57200" y="13335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0CA962-355C-6949-859C-4E1075311AC0}" type="datetimeFigureOut">
              <a:rPr kumimoji="1" lang="ja-JP" altLang="en-US" smtClean="0"/>
              <a:t>20/08/03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6F1CDE-BFB9-4444-B483-4D48000AE8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965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28111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1800" dirty="0" smtClean="0"/>
              <a:t>アクセス解析機能</a:t>
            </a:r>
            <a:endParaRPr kumimoji="1" lang="ja-JP" altLang="en-US" sz="1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75728"/>
            <a:ext cx="8229600" cy="4429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 smtClean="0"/>
              <a:t>目的</a:t>
            </a:r>
            <a:endParaRPr kumimoji="1" lang="en-US" altLang="ja-JP" sz="2000" dirty="0" smtClean="0"/>
          </a:p>
          <a:p>
            <a:r>
              <a:rPr lang="ja-JP" altLang="en-US" sz="2000" dirty="0" smtClean="0"/>
              <a:t>利用頻度・マーケティング企画の効果測定</a:t>
            </a:r>
            <a:endParaRPr lang="en-US" altLang="ja-JP" sz="2000" dirty="0" smtClean="0"/>
          </a:p>
          <a:p>
            <a:r>
              <a:rPr lang="ja-JP" altLang="en-US" sz="2000" dirty="0" smtClean="0"/>
              <a:t>利用者層を特定する</a:t>
            </a:r>
            <a:endParaRPr lang="en-US" altLang="ja-JP" sz="2000" dirty="0" smtClean="0"/>
          </a:p>
          <a:p>
            <a:r>
              <a:rPr lang="ja-JP" altLang="en-US" sz="2000" dirty="0" smtClean="0"/>
              <a:t>卒</a:t>
            </a:r>
            <a:r>
              <a:rPr lang="en-US" altLang="ja-JP" sz="2000" dirty="0" smtClean="0"/>
              <a:t>ARu </a:t>
            </a:r>
            <a:r>
              <a:rPr lang="en-US" altLang="ja-JP" sz="2000" dirty="0" smtClean="0"/>
              <a:t>AR</a:t>
            </a:r>
            <a:r>
              <a:rPr lang="ja-JP" altLang="en-US" sz="2000" dirty="0" smtClean="0"/>
              <a:t>アプリの</a:t>
            </a:r>
            <a:r>
              <a:rPr lang="ja-JP" altLang="en-US" sz="2000" dirty="0" smtClean="0"/>
              <a:t>異常</a:t>
            </a:r>
            <a:r>
              <a:rPr lang="ja-JP" altLang="en-US" sz="2000" dirty="0" smtClean="0"/>
              <a:t>利用を</a:t>
            </a:r>
            <a:r>
              <a:rPr lang="ja-JP" altLang="en-US" sz="2000" dirty="0" smtClean="0"/>
              <a:t>検知</a:t>
            </a:r>
            <a:endParaRPr lang="en-US" altLang="ja-JP" sz="2000" dirty="0" smtClean="0"/>
          </a:p>
          <a:p>
            <a:endParaRPr lang="en-US" altLang="ja-JP" sz="2000" dirty="0"/>
          </a:p>
          <a:p>
            <a:pPr marL="0" indent="0">
              <a:buNone/>
            </a:pPr>
            <a:r>
              <a:rPr lang="ja-JP" altLang="en-US" sz="2000" dirty="0" smtClean="0"/>
              <a:t>システム機能要件</a:t>
            </a:r>
            <a:endParaRPr lang="en-US" altLang="ja-JP" sz="2000" dirty="0" smtClean="0"/>
          </a:p>
          <a:p>
            <a:r>
              <a:rPr lang="ja-JP" altLang="en-US" sz="2000" dirty="0" smtClean="0"/>
              <a:t>アクセスログ</a:t>
            </a:r>
            <a:r>
              <a:rPr lang="ja-JP" altLang="en-US" sz="2000" dirty="0" smtClean="0"/>
              <a:t>（処理、データ、表示）</a:t>
            </a:r>
            <a:endParaRPr lang="en-US" altLang="ja-JP" sz="2000" dirty="0" smtClean="0"/>
          </a:p>
          <a:p>
            <a:r>
              <a:rPr lang="ja-JP" altLang="en-US" sz="2000" dirty="0" smtClean="0"/>
              <a:t>アクセス回数カウント（処理、データ、表示）</a:t>
            </a:r>
            <a:endParaRPr lang="en-US" altLang="ja-JP" sz="2000" dirty="0" smtClean="0"/>
          </a:p>
        </p:txBody>
      </p:sp>
      <p:cxnSp>
        <p:nvCxnSpPr>
          <p:cNvPr id="5" name="直線コネクタ 4"/>
          <p:cNvCxnSpPr/>
          <p:nvPr/>
        </p:nvCxnSpPr>
        <p:spPr>
          <a:xfrm>
            <a:off x="457200" y="556200"/>
            <a:ext cx="8507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25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281118"/>
          </a:xfrm>
        </p:spPr>
        <p:txBody>
          <a:bodyPr>
            <a:noAutofit/>
          </a:bodyPr>
          <a:lstStyle/>
          <a:p>
            <a:pPr algn="l"/>
            <a:r>
              <a:rPr lang="ja-JP" altLang="en-US" sz="1800" dirty="0" smtClean="0"/>
              <a:t>目的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：</a:t>
            </a:r>
            <a:r>
              <a:rPr lang="ja-JP" altLang="en-US" sz="1800" dirty="0" smtClean="0"/>
              <a:t> </a:t>
            </a:r>
            <a:r>
              <a:rPr lang="ja-JP" altLang="en-US" sz="1800" dirty="0" smtClean="0"/>
              <a:t>利用頻度・</a:t>
            </a:r>
            <a:r>
              <a:rPr lang="ja-JP" altLang="en-US" sz="1800" dirty="0" smtClean="0"/>
              <a:t>マーケティング企画の</a:t>
            </a:r>
            <a:r>
              <a:rPr lang="ja-JP" altLang="en-US" sz="1800" dirty="0" smtClean="0"/>
              <a:t>効果</a:t>
            </a:r>
            <a:r>
              <a:rPr lang="ja-JP" altLang="en-US" sz="1800" dirty="0" smtClean="0"/>
              <a:t>を</a:t>
            </a:r>
            <a:r>
              <a:rPr lang="ja-JP" altLang="en-US" sz="1800" dirty="0" smtClean="0"/>
              <a:t>測定</a:t>
            </a:r>
            <a:r>
              <a:rPr lang="ja-JP" altLang="en-US" sz="1800" dirty="0" smtClean="0"/>
              <a:t>する</a:t>
            </a:r>
            <a:endParaRPr kumimoji="1" lang="ja-JP" altLang="en-US" sz="1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75728"/>
            <a:ext cx="8229600" cy="442940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コンテンツ</a:t>
            </a:r>
            <a:r>
              <a:rPr lang="en-US" altLang="ja-JP" sz="2000" dirty="0" smtClean="0"/>
              <a:t> </a:t>
            </a:r>
            <a:r>
              <a:rPr lang="ja-JP" altLang="en-US" sz="2000" dirty="0" smtClean="0"/>
              <a:t>アクセス推移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月単位</a:t>
            </a:r>
            <a:r>
              <a:rPr lang="en-US" altLang="ja-JP" sz="1600" dirty="0" smtClean="0"/>
              <a:t> : </a:t>
            </a:r>
            <a:r>
              <a:rPr lang="ja-JP" altLang="en-US" sz="1600" dirty="0" smtClean="0"/>
              <a:t>月別にカウント</a:t>
            </a:r>
            <a:r>
              <a:rPr lang="en-US" altLang="ja-JP" sz="1600" dirty="0" smtClean="0"/>
              <a:t> *</a:t>
            </a:r>
            <a:r>
              <a:rPr lang="ja-JP" altLang="en-US" sz="1600" dirty="0" smtClean="0"/>
              <a:t>解析画面の初期表示に使用する単位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年単位</a:t>
            </a:r>
            <a:r>
              <a:rPr lang="en-US" altLang="ja-JP" sz="1600" dirty="0" smtClean="0"/>
              <a:t> : </a:t>
            </a:r>
            <a:r>
              <a:rPr lang="ja-JP" altLang="en-US" sz="1600" dirty="0" smtClean="0"/>
              <a:t>月単位を集計</a:t>
            </a:r>
            <a:r>
              <a:rPr lang="en-US" altLang="ja-JP" sz="1600" dirty="0" smtClean="0"/>
              <a:t> (SQL</a:t>
            </a:r>
            <a:r>
              <a:rPr lang="en-US" altLang="en-US" sz="1600" dirty="0"/>
              <a:t>)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累計単位</a:t>
            </a:r>
            <a:r>
              <a:rPr lang="en-US" altLang="ja-JP" sz="1600" dirty="0" smtClean="0"/>
              <a:t> : </a:t>
            </a:r>
            <a:r>
              <a:rPr lang="ja-JP" altLang="en-US" sz="1600" dirty="0" smtClean="0"/>
              <a:t>月</a:t>
            </a:r>
            <a:r>
              <a:rPr lang="ja-JP" altLang="en-US" sz="1600" dirty="0" smtClean="0"/>
              <a:t>単位</a:t>
            </a:r>
            <a:r>
              <a:rPr lang="ja-JP" altLang="en-US" sz="1600" dirty="0" smtClean="0"/>
              <a:t>を</a:t>
            </a:r>
            <a:r>
              <a:rPr lang="ja-JP" altLang="en-US" sz="1600" dirty="0" smtClean="0"/>
              <a:t>集計</a:t>
            </a:r>
            <a:r>
              <a:rPr lang="en-US" altLang="ja-JP" sz="1600" dirty="0" smtClean="0"/>
              <a:t>(SQL</a:t>
            </a:r>
            <a:r>
              <a:rPr lang="en-US" altLang="en-US" sz="1600" dirty="0" smtClean="0"/>
              <a:t>)</a:t>
            </a:r>
          </a:p>
          <a:p>
            <a:pPr marL="57150" indent="0">
              <a:buNone/>
            </a:pPr>
            <a:endParaRPr lang="en-US" altLang="ja-JP" sz="2000" dirty="0" smtClean="0"/>
          </a:p>
          <a:p>
            <a:pPr marL="400050"/>
            <a:r>
              <a:rPr lang="ja-JP" altLang="en-US" sz="2000" dirty="0" smtClean="0"/>
              <a:t>詳細・不定期で測定するケース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日・週</a:t>
            </a:r>
            <a:r>
              <a:rPr lang="ja-JP" altLang="en-US" sz="1600" dirty="0" smtClean="0"/>
              <a:t>単位</a:t>
            </a:r>
            <a:r>
              <a:rPr lang="en-US" altLang="ja-JP" sz="1600" dirty="0" smtClean="0"/>
              <a:t> : </a:t>
            </a:r>
            <a:r>
              <a:rPr lang="ja-JP" altLang="en-US" sz="1600" dirty="0" smtClean="0"/>
              <a:t>ログを絞り込んで</a:t>
            </a:r>
            <a:r>
              <a:rPr lang="ja-JP" altLang="en-US" sz="1600" dirty="0" smtClean="0"/>
              <a:t>集計</a:t>
            </a:r>
            <a:r>
              <a:rPr lang="en-US" altLang="ja-JP" sz="1600" dirty="0" smtClean="0"/>
              <a:t> (SQL</a:t>
            </a:r>
            <a:r>
              <a:rPr lang="en-US" altLang="en-US" sz="1600" dirty="0" smtClean="0"/>
              <a:t>)</a:t>
            </a:r>
            <a:endParaRPr lang="en-US" altLang="ja-JP" sz="1200" dirty="0" smtClean="0"/>
          </a:p>
        </p:txBody>
      </p:sp>
      <p:cxnSp>
        <p:nvCxnSpPr>
          <p:cNvPr id="4" name="直線コネクタ 3"/>
          <p:cNvCxnSpPr/>
          <p:nvPr/>
        </p:nvCxnSpPr>
        <p:spPr>
          <a:xfrm>
            <a:off x="457200" y="556200"/>
            <a:ext cx="8507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736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281118"/>
          </a:xfrm>
        </p:spPr>
        <p:txBody>
          <a:bodyPr>
            <a:noAutofit/>
          </a:bodyPr>
          <a:lstStyle/>
          <a:p>
            <a:pPr algn="l"/>
            <a:r>
              <a:rPr lang="ja-JP" altLang="en-US" sz="1800" dirty="0" smtClean="0"/>
              <a:t>目的</a:t>
            </a:r>
            <a:r>
              <a:rPr lang="en-US" altLang="ja-JP" sz="1800" dirty="0" smtClean="0"/>
              <a:t> </a:t>
            </a:r>
            <a:r>
              <a:rPr kumimoji="1" lang="ja-JP" altLang="en-US" sz="1800" dirty="0" smtClean="0"/>
              <a:t>：</a:t>
            </a:r>
            <a:r>
              <a:rPr kumimoji="1" lang="en-US" altLang="ja-JP" sz="1800" dirty="0" smtClean="0"/>
              <a:t> </a:t>
            </a:r>
            <a:r>
              <a:rPr lang="ja-JP" altLang="en-US" sz="1800" dirty="0" smtClean="0"/>
              <a:t>利用者</a:t>
            </a:r>
            <a:r>
              <a:rPr lang="ja-JP" altLang="en-US" sz="1800" dirty="0"/>
              <a:t>の属性を特定</a:t>
            </a:r>
            <a:r>
              <a:rPr lang="ja-JP" altLang="en-US" sz="1800" dirty="0" smtClean="0"/>
              <a:t>する</a:t>
            </a:r>
            <a:endParaRPr kumimoji="1" lang="ja-JP" altLang="en-US" sz="1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75728"/>
            <a:ext cx="8229600" cy="442940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卒業生、卒業生の父兄</a:t>
            </a:r>
            <a:endParaRPr lang="en-US" altLang="ja-JP" sz="2000" dirty="0"/>
          </a:p>
          <a:p>
            <a:pPr lvl="1"/>
            <a:r>
              <a:rPr lang="ja-JP" altLang="en-US" sz="1600" dirty="0" smtClean="0"/>
              <a:t>アルバム</a:t>
            </a:r>
            <a:r>
              <a:rPr lang="en-US" altLang="ja-JP" sz="1600" dirty="0" smtClean="0"/>
              <a:t>ID</a:t>
            </a:r>
            <a:r>
              <a:rPr lang="ja-JP" altLang="en-US" sz="1600" dirty="0" smtClean="0"/>
              <a:t>から取得できる情報：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学校名、卒業年度</a:t>
            </a:r>
            <a:endParaRPr lang="en-US" altLang="ja-JP" sz="1600" dirty="0" smtClean="0"/>
          </a:p>
          <a:p>
            <a:pPr lvl="1"/>
            <a:endParaRPr lang="en-US" altLang="ja-JP" sz="1600" dirty="0" smtClean="0"/>
          </a:p>
          <a:p>
            <a:pPr lvl="1"/>
            <a:r>
              <a:rPr lang="ja-JP" altLang="en-US" sz="1600" dirty="0" smtClean="0"/>
              <a:t>アプリから</a:t>
            </a:r>
            <a:r>
              <a:rPr lang="ja-JP" altLang="en-US" sz="1600" dirty="0" smtClean="0"/>
              <a:t>取得できる情報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アプリ種別 </a:t>
            </a:r>
            <a:r>
              <a:rPr lang="en-US" altLang="ja-JP" sz="1600" dirty="0" smtClean="0"/>
              <a:t>(iPhone,</a:t>
            </a:r>
            <a:r>
              <a:rPr lang="ja-JP" altLang="en-US" sz="1600" dirty="0" smtClean="0"/>
              <a:t> </a:t>
            </a:r>
            <a:r>
              <a:rPr lang="en-US" altLang="ja-JP" sz="1600" dirty="0" smtClean="0"/>
              <a:t>Android)</a:t>
            </a:r>
            <a:r>
              <a:rPr lang="ja-JP" altLang="en-US" sz="1600" dirty="0" smtClean="0"/>
              <a:t>、アプリバージョン、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端末</a:t>
            </a:r>
            <a:r>
              <a:rPr lang="en-US" altLang="ja-JP" sz="1600" dirty="0" smtClean="0"/>
              <a:t>ID</a:t>
            </a:r>
            <a:r>
              <a:rPr lang="ja-JP" altLang="en-US" sz="1600" dirty="0" smtClean="0"/>
              <a:t>、</a:t>
            </a:r>
            <a:r>
              <a:rPr lang="en-US" altLang="ja-JP" sz="1600" dirty="0" smtClean="0"/>
              <a:t>OS</a:t>
            </a:r>
            <a:r>
              <a:rPr lang="ja-JP" altLang="en-US" sz="1600" dirty="0" smtClean="0"/>
              <a:t>バージョン</a:t>
            </a:r>
            <a:endParaRPr lang="en-US" altLang="ja-JP" sz="1600" dirty="0" smtClean="0"/>
          </a:p>
          <a:p>
            <a:pPr lvl="1"/>
            <a:endParaRPr lang="en-US" altLang="ja-JP" sz="1600" dirty="0" smtClean="0"/>
          </a:p>
          <a:p>
            <a:pPr lvl="1"/>
            <a:r>
              <a:rPr lang="ja-JP" altLang="en-US" sz="1600" dirty="0" smtClean="0"/>
              <a:t>取得できない</a:t>
            </a:r>
            <a:r>
              <a:rPr lang="ja-JP" altLang="en-US" sz="1600" dirty="0" smtClean="0"/>
              <a:t>情報</a:t>
            </a:r>
            <a:r>
              <a:rPr lang="ja-JP" altLang="en-US" sz="1600" dirty="0" smtClean="0"/>
              <a:t>：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利用者</a:t>
            </a:r>
            <a:r>
              <a:rPr lang="ja-JP" altLang="en-US" sz="1600" dirty="0" smtClean="0"/>
              <a:t>が本人か父兄か、本人と関係のない人か、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1600" dirty="0" smtClean="0"/>
              <a:t>スキャン対象がアルバムか、モニタ越しの画像か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600" dirty="0" smtClean="0"/>
              <a:t>AR</a:t>
            </a:r>
            <a:r>
              <a:rPr lang="ja-JP" altLang="en-US" sz="1600" dirty="0" smtClean="0"/>
              <a:t>アプリ利用者の</a:t>
            </a:r>
            <a:r>
              <a:rPr lang="ja-JP" altLang="en-US" sz="1600" dirty="0" smtClean="0"/>
              <a:t>個人情報</a:t>
            </a:r>
            <a:r>
              <a:rPr lang="en-US" altLang="ja-JP" sz="1600" dirty="0"/>
              <a:t> </a:t>
            </a:r>
            <a:r>
              <a:rPr lang="en-US" altLang="ja-JP" sz="1600" dirty="0" smtClean="0"/>
              <a:t>(</a:t>
            </a:r>
            <a:r>
              <a:rPr lang="ja-JP" altLang="en-US" sz="1600" dirty="0" smtClean="0"/>
              <a:t>氏名、住所</a:t>
            </a:r>
            <a:r>
              <a:rPr lang="ja-JP" altLang="en-US" sz="1600" dirty="0" smtClean="0"/>
              <a:t>、</a:t>
            </a:r>
            <a:r>
              <a:rPr lang="ja-JP" altLang="en-US" sz="1600" dirty="0" smtClean="0"/>
              <a:t>生年月日、</a:t>
            </a:r>
            <a:r>
              <a:rPr lang="ja-JP" altLang="en-US" sz="1600" dirty="0" smtClean="0"/>
              <a:t>性別</a:t>
            </a:r>
            <a:r>
              <a:rPr lang="ja-JP" altLang="en-US" sz="1600" dirty="0" smtClean="0"/>
              <a:t>など</a:t>
            </a:r>
            <a:r>
              <a:rPr lang="en-US" altLang="ja-JP" sz="1600" dirty="0" smtClean="0"/>
              <a:t>)</a:t>
            </a:r>
            <a:endParaRPr lang="en-US" altLang="ja-JP" sz="1600" dirty="0" smtClean="0"/>
          </a:p>
        </p:txBody>
      </p:sp>
      <p:cxnSp>
        <p:nvCxnSpPr>
          <p:cNvPr id="4" name="直線コネクタ 3"/>
          <p:cNvCxnSpPr/>
          <p:nvPr/>
        </p:nvCxnSpPr>
        <p:spPr>
          <a:xfrm>
            <a:off x="457200" y="556200"/>
            <a:ext cx="8507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1825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281118"/>
          </a:xfrm>
        </p:spPr>
        <p:txBody>
          <a:bodyPr>
            <a:noAutofit/>
          </a:bodyPr>
          <a:lstStyle/>
          <a:p>
            <a:pPr algn="l"/>
            <a:r>
              <a:rPr lang="ja-JP" altLang="en-US" sz="1800" dirty="0" smtClean="0"/>
              <a:t>目的</a:t>
            </a:r>
            <a:r>
              <a:rPr lang="en-US" altLang="ja-JP" sz="1800" dirty="0" smtClean="0"/>
              <a:t> </a:t>
            </a:r>
            <a:r>
              <a:rPr lang="ja-JP" altLang="en-US" sz="1800" dirty="0" smtClean="0"/>
              <a:t>：</a:t>
            </a:r>
            <a:r>
              <a:rPr lang="ja-JP" altLang="en-US" sz="1800" dirty="0" smtClean="0"/>
              <a:t>卒</a:t>
            </a:r>
            <a:r>
              <a:rPr lang="en-US" altLang="ja-JP" sz="1800" dirty="0" smtClean="0"/>
              <a:t>ARu AR</a:t>
            </a:r>
            <a:r>
              <a:rPr lang="ja-JP" altLang="en-US" sz="1800" dirty="0" smtClean="0"/>
              <a:t>アプリの</a:t>
            </a:r>
            <a:r>
              <a:rPr lang="ja-JP" altLang="en-US" sz="1800" dirty="0" smtClean="0"/>
              <a:t>異常</a:t>
            </a:r>
            <a:r>
              <a:rPr lang="ja-JP" altLang="en-US" sz="1800" dirty="0" smtClean="0"/>
              <a:t>利用を</a:t>
            </a:r>
            <a:r>
              <a:rPr lang="ja-JP" altLang="en-US" sz="1800" dirty="0" smtClean="0"/>
              <a:t>検知</a:t>
            </a:r>
            <a:endParaRPr kumimoji="1" lang="ja-JP" altLang="en-US" sz="1800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57200" y="675728"/>
            <a:ext cx="8229600" cy="4429408"/>
          </a:xfrm>
        </p:spPr>
        <p:txBody>
          <a:bodyPr>
            <a:normAutofit/>
          </a:bodyPr>
          <a:lstStyle/>
          <a:p>
            <a:r>
              <a:rPr lang="ja-JP" altLang="en-US" sz="2000" dirty="0" smtClean="0"/>
              <a:t>アルバムマーカー取得推移</a:t>
            </a:r>
            <a:endParaRPr lang="en-US" altLang="ja-JP" sz="2000" dirty="0" smtClean="0"/>
          </a:p>
          <a:p>
            <a:pPr lvl="1"/>
            <a:r>
              <a:rPr lang="ja-JP" altLang="en-US" sz="1600" dirty="0" smtClean="0"/>
              <a:t>累計</a:t>
            </a:r>
            <a:r>
              <a:rPr lang="en-US" altLang="ja-JP" sz="1600" dirty="0" smtClean="0"/>
              <a:t> </a:t>
            </a:r>
            <a:r>
              <a:rPr lang="en-US" altLang="ja-JP" sz="1600" dirty="0" smtClean="0"/>
              <a:t>: </a:t>
            </a:r>
            <a:r>
              <a:rPr lang="en-US" altLang="en-US" sz="1600" dirty="0" smtClean="0"/>
              <a:t>端末ごとにログを</a:t>
            </a:r>
            <a:r>
              <a:rPr lang="ja-JP" altLang="en-US" sz="1600" dirty="0" smtClean="0"/>
              <a:t>解析し、マーカーを取得したアルバム</a:t>
            </a:r>
            <a:r>
              <a:rPr lang="en-US" altLang="ja-JP" sz="1600" dirty="0" smtClean="0"/>
              <a:t>ID</a:t>
            </a:r>
            <a:r>
              <a:rPr lang="ja-JP" altLang="en-US" sz="1600" dirty="0" smtClean="0"/>
              <a:t>をカウント</a:t>
            </a:r>
            <a:r>
              <a:rPr lang="en-US" altLang="ja-JP" sz="1600" dirty="0" smtClean="0"/>
              <a:t> (SQL</a:t>
            </a:r>
            <a:r>
              <a:rPr lang="en-US" altLang="en-US" sz="1600" dirty="0" smtClean="0"/>
              <a:t>)</a:t>
            </a:r>
            <a:endParaRPr lang="en-US" altLang="ja-JP" sz="1600" dirty="0" smtClean="0"/>
          </a:p>
          <a:p>
            <a:pPr lvl="1"/>
            <a:r>
              <a:rPr lang="ja-JP" altLang="en-US" sz="1600" dirty="0" smtClean="0"/>
              <a:t>日・週</a:t>
            </a:r>
            <a:r>
              <a:rPr lang="en-US" altLang="ja-JP" sz="1600" dirty="0" smtClean="0"/>
              <a:t> : </a:t>
            </a:r>
            <a:r>
              <a:rPr lang="ja-JP" altLang="en-US" sz="1600" dirty="0" smtClean="0"/>
              <a:t>ログを絞り込んで集計</a:t>
            </a:r>
            <a:r>
              <a:rPr lang="en-US" altLang="ja-JP" sz="1600" dirty="0" smtClean="0"/>
              <a:t> (SQL</a:t>
            </a:r>
            <a:r>
              <a:rPr lang="en-US" altLang="en-US" sz="1600" dirty="0" smtClean="0"/>
              <a:t>)</a:t>
            </a:r>
            <a:endParaRPr lang="en-US" altLang="ja-JP" sz="1600" dirty="0" smtClean="0"/>
          </a:p>
          <a:p>
            <a:pPr marL="0" indent="0">
              <a:buNone/>
            </a:pPr>
            <a:endParaRPr lang="en-US" altLang="ja-JP" sz="1200" dirty="0" smtClean="0"/>
          </a:p>
          <a:p>
            <a:pPr marL="0" indent="0">
              <a:buNone/>
            </a:pPr>
            <a:r>
              <a:rPr lang="en-US" altLang="ja-JP" sz="1400" dirty="0" smtClean="0"/>
              <a:t>*</a:t>
            </a:r>
            <a:r>
              <a:rPr lang="en-US" altLang="en-US" sz="1400" dirty="0" smtClean="0"/>
              <a:t>説明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卒業生本人であれば、自分の卒業アルバムのアルバム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は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つ。または小学校と中学校で卒</a:t>
            </a:r>
            <a:r>
              <a:rPr lang="en-US" altLang="ja-JP" sz="1400" dirty="0" smtClean="0"/>
              <a:t>ARu</a:t>
            </a:r>
            <a:r>
              <a:rPr lang="ja-JP" altLang="en-US" sz="1400" dirty="0" smtClean="0"/>
              <a:t>に対応した卒業アルバムであればアルバム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は</a:t>
            </a:r>
            <a:r>
              <a:rPr lang="en-US" altLang="ja-JP" sz="1400" dirty="0" smtClean="0"/>
              <a:t>2</a:t>
            </a:r>
            <a:r>
              <a:rPr lang="ja-JP" altLang="en-US" sz="1400" dirty="0" smtClean="0"/>
              <a:t>つ。父兄であれば、</a:t>
            </a:r>
            <a:r>
              <a:rPr lang="en-US" altLang="ja-JP" sz="1400" dirty="0" smtClean="0"/>
              <a:t>2</a:t>
            </a:r>
            <a:r>
              <a:rPr lang="ja-JP" altLang="en-US" sz="1400" dirty="0" smtClean="0"/>
              <a:t>つ離れた兄弟で小学生と中学生でもアルバム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は</a:t>
            </a:r>
            <a:r>
              <a:rPr lang="en-US" altLang="ja-JP" sz="1400" dirty="0" smtClean="0"/>
              <a:t>2</a:t>
            </a:r>
            <a:r>
              <a:rPr lang="ja-JP" altLang="en-US" sz="1400" dirty="0" smtClean="0"/>
              <a:t>つなど。複数のアルバム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でアプリを利用するとしても、通常は</a:t>
            </a:r>
            <a:r>
              <a:rPr lang="en-US" altLang="ja-JP" sz="1400" dirty="0" smtClean="0"/>
              <a:t> 1</a:t>
            </a:r>
            <a:r>
              <a:rPr lang="ja-JP" altLang="en-US" sz="1400" dirty="0" smtClean="0"/>
              <a:t>つの端末からアクセスするアルバム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は少数。</a:t>
            </a:r>
            <a:endParaRPr lang="en-US" altLang="ja-JP" sz="1400" dirty="0" smtClean="0"/>
          </a:p>
          <a:p>
            <a:pPr marL="0" indent="0">
              <a:buNone/>
            </a:pPr>
            <a:r>
              <a:rPr lang="ja-JP" altLang="en-US" sz="1400" dirty="0" smtClean="0"/>
              <a:t>もしも</a:t>
            </a:r>
            <a:r>
              <a:rPr lang="en-US" altLang="ja-JP" sz="1400" dirty="0" smtClean="0"/>
              <a:t>1</a:t>
            </a:r>
            <a:r>
              <a:rPr lang="ja-JP" altLang="en-US" sz="1400" dirty="0" smtClean="0"/>
              <a:t>つの端末から多数のアルバム</a:t>
            </a:r>
            <a:r>
              <a:rPr lang="en-US" altLang="ja-JP" sz="1400" dirty="0" smtClean="0"/>
              <a:t>ID</a:t>
            </a:r>
            <a:r>
              <a:rPr lang="ja-JP" altLang="en-US" sz="1400" dirty="0" smtClean="0"/>
              <a:t>を切り替えてコンテンツにアクセスしている場合、通常の使い方ではない。利用者への対応は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別途</a:t>
            </a:r>
            <a:r>
              <a:rPr lang="en-US" altLang="ja-JP" sz="1400" dirty="0" smtClean="0"/>
              <a:t> </a:t>
            </a:r>
            <a:r>
              <a:rPr lang="ja-JP" altLang="en-US" sz="1400" dirty="0" smtClean="0"/>
              <a:t>対応を検討するとして、システム面では左記を検知していることが望ましい。</a:t>
            </a:r>
            <a:r>
              <a:rPr lang="en-US" altLang="ja-JP" sz="1400" dirty="0" smtClean="0"/>
              <a:t/>
            </a:r>
            <a:br>
              <a:rPr lang="en-US" altLang="ja-JP" sz="1400" dirty="0" smtClean="0"/>
            </a:br>
            <a:r>
              <a:rPr lang="ja-JP" altLang="en-US" sz="1400" dirty="0" smtClean="0"/>
              <a:t>尚、運営の関係者であれば業務内容としてあり得る。</a:t>
            </a:r>
            <a:endParaRPr lang="en-US" altLang="ja-JP" sz="1400" dirty="0" smtClean="0"/>
          </a:p>
        </p:txBody>
      </p:sp>
      <p:cxnSp>
        <p:nvCxnSpPr>
          <p:cNvPr id="4" name="直線コネクタ 3"/>
          <p:cNvCxnSpPr/>
          <p:nvPr/>
        </p:nvCxnSpPr>
        <p:spPr>
          <a:xfrm>
            <a:off x="457200" y="556200"/>
            <a:ext cx="8507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09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28865"/>
            <a:ext cx="8229600" cy="281118"/>
          </a:xfrm>
        </p:spPr>
        <p:txBody>
          <a:bodyPr>
            <a:noAutofit/>
          </a:bodyPr>
          <a:lstStyle/>
          <a:p>
            <a:pPr algn="l"/>
            <a:r>
              <a:rPr kumimoji="1" lang="ja-JP" altLang="en-US" sz="1800" dirty="0" smtClean="0"/>
              <a:t>システム機能要件</a:t>
            </a:r>
            <a:endParaRPr kumimoji="1" lang="ja-JP" altLang="en-US" sz="1800" dirty="0"/>
          </a:p>
        </p:txBody>
      </p:sp>
      <p:graphicFrame>
        <p:nvGraphicFramePr>
          <p:cNvPr id="6" name="コンテンツ プレースホルダー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975259"/>
              </p:ext>
            </p:extLst>
          </p:nvPr>
        </p:nvGraphicFramePr>
        <p:xfrm>
          <a:off x="457200" y="676275"/>
          <a:ext cx="8229600" cy="47955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9506"/>
                <a:gridCol w="1795038"/>
                <a:gridCol w="6055056"/>
              </a:tblGrid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コンテンツアクセス</a:t>
                      </a:r>
                      <a:r>
                        <a:rPr kumimoji="1" lang="ja-JP" altLang="en-US" dirty="0" smtClean="0"/>
                        <a:t>解析</a:t>
                      </a:r>
                      <a:r>
                        <a:rPr kumimoji="1" lang="en-US" altLang="ja-JP" dirty="0" smtClean="0"/>
                        <a:t> (CloudFront &amp; S3)</a:t>
                      </a:r>
                      <a:endParaRPr kumimoji="1" lang="en-US" altLang="ja-JP" dirty="0" smtClean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349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アクセスログ</a:t>
                      </a:r>
                      <a:endParaRPr kumimoji="1" lang="ja-JP" alt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処理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：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リクエストパラメータを解析し、</a:t>
                      </a:r>
                      <a:r>
                        <a:rPr kumimoji="1" lang="en-US" altLang="ja-JP" sz="1200" dirty="0" smtClean="0"/>
                        <a:t>DB</a:t>
                      </a:r>
                      <a:r>
                        <a:rPr kumimoji="1" lang="ja-JP" altLang="en-US" sz="1200" dirty="0" smtClean="0"/>
                        <a:t>で記録する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データ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：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lang="ja-JP" altLang="en-US" sz="1200" dirty="0" smtClean="0"/>
                        <a:t>アルバム</a:t>
                      </a:r>
                      <a:r>
                        <a:rPr lang="en-US" altLang="ja-JP" sz="1200" dirty="0" smtClean="0"/>
                        <a:t>ID</a:t>
                      </a:r>
                      <a:r>
                        <a:rPr lang="ja-JP" altLang="en-US" sz="1200" dirty="0" smtClean="0"/>
                        <a:t>、アプリ種別 </a:t>
                      </a:r>
                      <a:r>
                        <a:rPr lang="en-US" altLang="ja-JP" sz="1200" dirty="0" smtClean="0"/>
                        <a:t>(iPhone,</a:t>
                      </a:r>
                      <a:r>
                        <a:rPr lang="ja-JP" altLang="en-US" sz="1200" dirty="0" smtClean="0"/>
                        <a:t> </a:t>
                      </a:r>
                      <a:r>
                        <a:rPr lang="en-US" altLang="ja-JP" sz="1200" dirty="0" smtClean="0"/>
                        <a:t>Android)</a:t>
                      </a:r>
                      <a:r>
                        <a:rPr lang="ja-JP" altLang="en-US" sz="1200" dirty="0" smtClean="0"/>
                        <a:t>、アプリバージョン、端末</a:t>
                      </a:r>
                      <a:r>
                        <a:rPr lang="en-US" altLang="ja-JP" sz="1200" dirty="0" smtClean="0"/>
                        <a:t>ID</a:t>
                      </a:r>
                      <a:r>
                        <a:rPr lang="ja-JP" altLang="en-US" sz="1200" dirty="0" smtClean="0"/>
                        <a:t>、</a:t>
                      </a:r>
                      <a:r>
                        <a:rPr lang="en-US" altLang="ja-JP" sz="1200" dirty="0" smtClean="0"/>
                        <a:t>OS</a:t>
                      </a:r>
                      <a:r>
                        <a:rPr lang="ja-JP" altLang="en-US" sz="1200" dirty="0" smtClean="0"/>
                        <a:t>バージョン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5376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アクセス回数カウント</a:t>
                      </a:r>
                      <a:endParaRPr kumimoji="1" lang="ja-JP" altLang="en-US" sz="1400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処理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：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lang="ja-JP" altLang="en-US" sz="1200" dirty="0" smtClean="0"/>
                        <a:t>月ごとに、</a:t>
                      </a:r>
                      <a:r>
                        <a:rPr lang="ja-JP" altLang="en-US" sz="1200" dirty="0" smtClean="0"/>
                        <a:t>アルバム</a:t>
                      </a:r>
                      <a:r>
                        <a:rPr lang="en-US" altLang="ja-JP" sz="1200" dirty="0" smtClean="0"/>
                        <a:t>ID</a:t>
                      </a:r>
                      <a:r>
                        <a:rPr lang="ja-JP" altLang="en-US" sz="1200" dirty="0" smtClean="0"/>
                        <a:t>、</a:t>
                      </a:r>
                      <a:r>
                        <a:rPr lang="ja-JP" altLang="en-US" sz="1200" dirty="0" smtClean="0"/>
                        <a:t>コンテンツ</a:t>
                      </a:r>
                      <a:r>
                        <a:rPr lang="en-US" altLang="ja-JP" sz="1200" dirty="0" smtClean="0"/>
                        <a:t>ID</a:t>
                      </a:r>
                      <a:r>
                        <a:rPr lang="ja-JP" altLang="en-US" sz="1200" dirty="0" smtClean="0"/>
                        <a:t>で再生回数をインクリメントする</a:t>
                      </a:r>
                      <a:r>
                        <a:rPr lang="en-US" altLang="ja-JP" sz="1200" dirty="0" smtClean="0"/>
                        <a:t/>
                      </a:r>
                      <a:br>
                        <a:rPr lang="en-US" altLang="ja-JP" sz="1200" dirty="0" smtClean="0"/>
                      </a:br>
                      <a:r>
                        <a:rPr kumimoji="1" lang="ja-JP" altLang="en-US" sz="1200" dirty="0" smtClean="0"/>
                        <a:t>データ</a:t>
                      </a:r>
                      <a:r>
                        <a:rPr kumimoji="1" lang="en-US" altLang="ja-JP" sz="1200" dirty="0" smtClean="0"/>
                        <a:t> :</a:t>
                      </a:r>
                      <a:r>
                        <a:rPr kumimoji="1" lang="ja-JP" altLang="en-US" sz="1200" dirty="0" smtClean="0"/>
                        <a:t> 年月、アルバム</a:t>
                      </a:r>
                      <a:r>
                        <a:rPr kumimoji="1" lang="en-US" altLang="ja-JP" sz="1200" dirty="0" smtClean="0"/>
                        <a:t>ID</a:t>
                      </a:r>
                      <a:r>
                        <a:rPr kumimoji="1" lang="ja-JP" altLang="en-US" sz="1200" dirty="0" smtClean="0"/>
                        <a:t>、コンテンツ</a:t>
                      </a:r>
                      <a:r>
                        <a:rPr kumimoji="1" lang="en-US" altLang="ja-JP" sz="1200" dirty="0" smtClean="0"/>
                        <a:t>ID</a:t>
                      </a:r>
                      <a:r>
                        <a:rPr kumimoji="1" lang="ja-JP" altLang="en-US" sz="1200" dirty="0" smtClean="0"/>
                        <a:t>、カウント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238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アクセス回数</a:t>
                      </a:r>
                      <a:r>
                        <a:rPr kumimoji="1" lang="ja-JP" altLang="en-US" sz="1400" dirty="0" smtClean="0"/>
                        <a:t>表示</a:t>
                      </a:r>
                      <a:endParaRPr kumimoji="1" lang="ja-JP" alt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処理</a:t>
                      </a:r>
                      <a:r>
                        <a:rPr kumimoji="1" lang="en-US" altLang="ja-JP" sz="1200" dirty="0" smtClean="0"/>
                        <a:t> :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アルバム一覧にアクセス回数カラムを追加して、累計回数を表示する</a:t>
                      </a:r>
                      <a:endParaRPr kumimoji="1" lang="ja-JP" altLang="en-US" sz="1200" dirty="0"/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0238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処理</a:t>
                      </a:r>
                      <a:r>
                        <a:rPr kumimoji="1" lang="en-US" altLang="ja-JP" sz="1200" dirty="0" smtClean="0"/>
                        <a:t> :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折れ線グラフで月ごとのアルバム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アクセス推移を表示する</a:t>
                      </a:r>
                      <a:endParaRPr kumimoji="1" lang="ja-JP" altLang="en-US" sz="1200" dirty="0"/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20238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処理</a:t>
                      </a:r>
                      <a:r>
                        <a:rPr kumimoji="1" lang="en-US" altLang="ja-JP" sz="1200" dirty="0" smtClean="0"/>
                        <a:t> : </a:t>
                      </a:r>
                      <a:r>
                        <a:rPr kumimoji="1" lang="ja-JP" altLang="en-US" sz="1200" dirty="0" smtClean="0"/>
                        <a:t>折れ線グラフで</a:t>
                      </a:r>
                      <a:r>
                        <a:rPr kumimoji="1" lang="en-US" altLang="ja-JP" sz="1200" dirty="0" smtClean="0"/>
                        <a:t>1</a:t>
                      </a:r>
                      <a:r>
                        <a:rPr kumimoji="1" lang="ja-JP" altLang="en-US" sz="1200" dirty="0" smtClean="0"/>
                        <a:t>年</a:t>
                      </a:r>
                      <a:r>
                        <a:rPr kumimoji="1" lang="ja-JP" altLang="en-US" sz="1200" dirty="0" smtClean="0"/>
                        <a:t>ごとのアルバム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アクセス推移を表示する</a:t>
                      </a:r>
                      <a:endParaRPr kumimoji="1" lang="ja-JP" altLang="en-US" sz="1200" dirty="0"/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120238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R>
                      <a:noFill/>
                    </a:lnR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処理</a:t>
                      </a:r>
                      <a:r>
                        <a:rPr kumimoji="1" lang="en-US" altLang="ja-JP" sz="1200" dirty="0" smtClean="0"/>
                        <a:t> : </a:t>
                      </a:r>
                      <a:r>
                        <a:rPr kumimoji="1" lang="ja-JP" altLang="en-US" sz="1200" dirty="0" smtClean="0"/>
                        <a:t>折れ線グラフで</a:t>
                      </a:r>
                      <a:r>
                        <a:rPr kumimoji="1" lang="ja-JP" altLang="en-US" sz="1200" dirty="0" smtClean="0"/>
                        <a:t>期間</a:t>
                      </a:r>
                      <a:r>
                        <a:rPr kumimoji="1" lang="en-US" altLang="ja-JP" sz="1200" dirty="0" smtClean="0"/>
                        <a:t> (</a:t>
                      </a:r>
                      <a:r>
                        <a:rPr kumimoji="1" lang="ja-JP" altLang="en-US" sz="1200" dirty="0" smtClean="0"/>
                        <a:t>開始日、終了日</a:t>
                      </a:r>
                      <a:r>
                        <a:rPr kumimoji="1" lang="en-US" altLang="ja-JP" sz="1200" dirty="0" smtClean="0"/>
                        <a:t>)</a:t>
                      </a:r>
                      <a:r>
                        <a:rPr kumimoji="1" lang="ja-JP" altLang="en-US" sz="1200" dirty="0" smtClean="0"/>
                        <a:t>を指定し、単位</a:t>
                      </a:r>
                      <a:r>
                        <a:rPr kumimoji="1" lang="en-US" altLang="ja-JP" sz="1200" dirty="0" smtClean="0"/>
                        <a:t> (</a:t>
                      </a:r>
                      <a:r>
                        <a:rPr kumimoji="1" lang="ja-JP" altLang="en-US" sz="1200" dirty="0" smtClean="0"/>
                        <a:t>日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週</a:t>
                      </a:r>
                      <a:r>
                        <a:rPr kumimoji="1" lang="en-US" altLang="ja-JP" sz="1200" dirty="0" smtClean="0"/>
                        <a:t>/</a:t>
                      </a:r>
                      <a:r>
                        <a:rPr kumimoji="1" lang="ja-JP" altLang="en-US" sz="1200" dirty="0" smtClean="0"/>
                        <a:t>月</a:t>
                      </a:r>
                      <a:r>
                        <a:rPr kumimoji="1" lang="en-US" altLang="ja-JP" sz="1200" dirty="0" smtClean="0"/>
                        <a:t>)</a:t>
                      </a:r>
                      <a:r>
                        <a:rPr kumimoji="1" lang="ja-JP" altLang="en-US" sz="1200" dirty="0" smtClean="0"/>
                        <a:t>のアルバム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アクセス推移を表示する</a:t>
                      </a:r>
                      <a:endParaRPr kumimoji="1" lang="ja-JP" altLang="en-US" sz="1200" dirty="0"/>
                    </a:p>
                  </a:txBody>
                  <a:tcPr anchor="ctr">
                    <a:lnL>
                      <a:noFill/>
                    </a:lnL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0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ja-JP" sz="6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600" dirty="0"/>
                    </a:p>
                  </a:txBody>
                  <a:tcPr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70840">
                <a:tc gridSpan="3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 smtClean="0"/>
                        <a:t>アルバムアクセス</a:t>
                      </a:r>
                      <a:r>
                        <a:rPr kumimoji="1" lang="ja-JP" altLang="en-US" dirty="0" smtClean="0"/>
                        <a:t>解析</a:t>
                      </a:r>
                      <a:r>
                        <a:rPr kumimoji="1" lang="en-US" altLang="ja-JP" dirty="0" smtClean="0"/>
                        <a:t> (Lambda getImageUrl</a:t>
                      </a:r>
                      <a:r>
                        <a:rPr kumimoji="1" lang="ja-JP" altLang="en-US" dirty="0" smtClean="0"/>
                        <a:t>関数</a:t>
                      </a:r>
                      <a:r>
                        <a:rPr kumimoji="1" lang="en-US" altLang="ja-JP" dirty="0" smtClean="0"/>
                        <a:t>)</a:t>
                      </a:r>
                      <a:endParaRPr kumimoji="1" lang="en-US" altLang="ja-JP" dirty="0" smtClean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1753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アクセス</a:t>
                      </a:r>
                      <a:r>
                        <a:rPr kumimoji="1" lang="ja-JP" altLang="en-US" sz="1400" dirty="0" smtClean="0"/>
                        <a:t>ログ</a:t>
                      </a:r>
                      <a:endParaRPr kumimoji="1" lang="ja-JP" altLang="en-US" sz="1400" dirty="0"/>
                    </a:p>
                  </a:txBody>
                  <a:tcP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処理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：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リクエストパラメータを解析し、</a:t>
                      </a:r>
                      <a:r>
                        <a:rPr kumimoji="1" lang="en-US" altLang="ja-JP" sz="1200" dirty="0" smtClean="0"/>
                        <a:t>DB</a:t>
                      </a:r>
                      <a:r>
                        <a:rPr kumimoji="1" lang="ja-JP" altLang="en-US" sz="1200" dirty="0" smtClean="0"/>
                        <a:t>で記録する</a:t>
                      </a:r>
                      <a:endParaRPr kumimoji="1" lang="en-US" altLang="ja-JP" sz="1200" dirty="0" smtClean="0"/>
                    </a:p>
                    <a:p>
                      <a:r>
                        <a:rPr kumimoji="1" lang="ja-JP" altLang="en-US" sz="1200" dirty="0" smtClean="0"/>
                        <a:t>データ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：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lang="ja-JP" altLang="en-US" sz="1200" dirty="0" smtClean="0"/>
                        <a:t>アルバム</a:t>
                      </a:r>
                      <a:r>
                        <a:rPr lang="en-US" altLang="ja-JP" sz="1200" dirty="0" smtClean="0"/>
                        <a:t>ID</a:t>
                      </a:r>
                      <a:r>
                        <a:rPr lang="ja-JP" altLang="en-US" sz="1200" dirty="0" smtClean="0"/>
                        <a:t>、アプリ種別 </a:t>
                      </a:r>
                      <a:r>
                        <a:rPr lang="en-US" altLang="ja-JP" sz="1200" dirty="0" smtClean="0"/>
                        <a:t>(iPhone,</a:t>
                      </a:r>
                      <a:r>
                        <a:rPr lang="ja-JP" altLang="en-US" sz="1200" dirty="0" smtClean="0"/>
                        <a:t> </a:t>
                      </a:r>
                      <a:r>
                        <a:rPr lang="en-US" altLang="ja-JP" sz="1200" dirty="0" smtClean="0"/>
                        <a:t>Android)</a:t>
                      </a:r>
                      <a:r>
                        <a:rPr lang="ja-JP" altLang="en-US" sz="1200" dirty="0" smtClean="0"/>
                        <a:t>、アプリバージョン、端末</a:t>
                      </a:r>
                      <a:r>
                        <a:rPr lang="en-US" altLang="ja-JP" sz="1200" dirty="0" smtClean="0"/>
                        <a:t>ID</a:t>
                      </a:r>
                      <a:r>
                        <a:rPr lang="ja-JP" altLang="en-US" sz="1200" dirty="0" smtClean="0"/>
                        <a:t>、</a:t>
                      </a:r>
                      <a:r>
                        <a:rPr lang="en-US" altLang="ja-JP" sz="1200" dirty="0" smtClean="0"/>
                        <a:t>OS</a:t>
                      </a:r>
                      <a:r>
                        <a:rPr lang="ja-JP" altLang="en-US" sz="1200" dirty="0" smtClean="0"/>
                        <a:t>バージョン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672491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アルバム</a:t>
                      </a:r>
                      <a:r>
                        <a:rPr kumimoji="1" lang="ja-JP" altLang="en-US" sz="1400" dirty="0" smtClean="0"/>
                        <a:t>カウント</a:t>
                      </a:r>
                      <a:endParaRPr kumimoji="1" lang="ja-JP" altLang="en-US" sz="1400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処理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：</a:t>
                      </a:r>
                      <a:r>
                        <a:rPr kumimoji="1" lang="en-US" altLang="ja-JP" sz="1200" dirty="0" smtClean="0"/>
                        <a:t> </a:t>
                      </a:r>
                      <a:r>
                        <a:rPr kumimoji="1" lang="ja-JP" altLang="en-US" sz="1200" dirty="0" smtClean="0"/>
                        <a:t>リクエストパラメータの端末</a:t>
                      </a:r>
                      <a:r>
                        <a:rPr kumimoji="1" lang="en-US" altLang="ja-JP" sz="1200" dirty="0" smtClean="0"/>
                        <a:t>ID</a:t>
                      </a:r>
                      <a:r>
                        <a:rPr kumimoji="1" lang="ja-JP" altLang="en-US" sz="1200" dirty="0" smtClean="0"/>
                        <a:t>、アルバム</a:t>
                      </a:r>
                      <a:r>
                        <a:rPr kumimoji="1" lang="en-US" altLang="ja-JP" sz="1200" dirty="0" smtClean="0"/>
                        <a:t>ID</a:t>
                      </a:r>
                      <a:r>
                        <a:rPr kumimoji="1" lang="ja-JP" altLang="en-US" sz="1200" dirty="0" smtClean="0"/>
                        <a:t>を取得し、過去のアクセスログに無いアル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          </a:t>
                      </a:r>
                      <a:r>
                        <a:rPr kumimoji="1" lang="ja-JP" altLang="en-US" sz="1200" dirty="0" smtClean="0"/>
                        <a:t>バム</a:t>
                      </a:r>
                      <a:r>
                        <a:rPr kumimoji="1" lang="en-US" altLang="ja-JP" sz="1200" dirty="0" smtClean="0"/>
                        <a:t>ID</a:t>
                      </a:r>
                      <a:r>
                        <a:rPr kumimoji="1" lang="ja-JP" altLang="en-US" sz="1200" dirty="0" smtClean="0"/>
                        <a:t>の場合にアクセスしたことのあるアルバム</a:t>
                      </a:r>
                      <a:r>
                        <a:rPr kumimoji="1" lang="en-US" altLang="ja-JP" sz="1200" dirty="0" smtClean="0"/>
                        <a:t>ID</a:t>
                      </a:r>
                      <a:r>
                        <a:rPr kumimoji="1" lang="ja-JP" altLang="en-US" sz="1200" dirty="0" smtClean="0"/>
                        <a:t>をインクリメントする</a:t>
                      </a:r>
                      <a:r>
                        <a:rPr kumimoji="1" lang="en-US" altLang="ja-JP" sz="1200" dirty="0" smtClean="0"/>
                        <a:t> (</a:t>
                      </a:r>
                      <a:r>
                        <a:rPr kumimoji="1" lang="ja-JP" altLang="en-US" sz="1200" dirty="0" smtClean="0"/>
                        <a:t>タイミングは</a:t>
                      </a:r>
                      <a:r>
                        <a:rPr kumimoji="1" lang="en-US" altLang="ja-JP" sz="1200" dirty="0" smtClean="0"/>
                        <a:t/>
                      </a:r>
                      <a:br>
                        <a:rPr kumimoji="1" lang="en-US" altLang="ja-JP" sz="1200" dirty="0" smtClean="0"/>
                      </a:br>
                      <a:r>
                        <a:rPr kumimoji="1" lang="en-US" altLang="ja-JP" sz="1200" dirty="0" smtClean="0"/>
                        <a:t>              </a:t>
                      </a:r>
                      <a:r>
                        <a:rPr kumimoji="1" lang="ja-JP" altLang="en-US" sz="1200" dirty="0" smtClean="0"/>
                        <a:t>アクセスログ記録と同時</a:t>
                      </a:r>
                      <a:r>
                        <a:rPr kumimoji="1" lang="en-US" altLang="ja-JP" sz="1200" dirty="0" smtClean="0"/>
                        <a:t>)</a:t>
                      </a:r>
                      <a:br>
                        <a:rPr kumimoji="1" lang="en-US" altLang="ja-JP" sz="1200" dirty="0" smtClean="0"/>
                      </a:br>
                      <a:r>
                        <a:rPr kumimoji="1" lang="ja-JP" altLang="en-US" sz="1200" dirty="0" smtClean="0"/>
                        <a:t>データ</a:t>
                      </a:r>
                      <a:r>
                        <a:rPr kumimoji="1" lang="en-US" altLang="ja-JP" sz="1200" dirty="0" smtClean="0"/>
                        <a:t> : </a:t>
                      </a:r>
                      <a:r>
                        <a:rPr kumimoji="1" lang="ja-JP" altLang="en-US" sz="1200" dirty="0" smtClean="0"/>
                        <a:t>端末</a:t>
                      </a:r>
                      <a:r>
                        <a:rPr kumimoji="1" lang="en-US" altLang="ja-JP" sz="1200" dirty="0" smtClean="0"/>
                        <a:t>ID</a:t>
                      </a:r>
                      <a:r>
                        <a:rPr kumimoji="1" lang="ja-JP" altLang="en-US" sz="1200" dirty="0" smtClean="0"/>
                        <a:t>、アルバム</a:t>
                      </a:r>
                      <a:r>
                        <a:rPr kumimoji="1" lang="en-US" altLang="ja-JP" sz="1200" dirty="0" smtClean="0"/>
                        <a:t>ID</a:t>
                      </a:r>
                      <a:r>
                        <a:rPr kumimoji="1" lang="ja-JP" altLang="en-US" sz="1200" dirty="0" smtClean="0"/>
                        <a:t>、カウント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kumimoji="1" lang="ja-JP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 smtClean="0"/>
                        <a:t>アクセス回数表示</a:t>
                      </a:r>
                      <a:endParaRPr kumimoji="1" lang="ja-JP" altLang="en-US" sz="1400" dirty="0"/>
                    </a:p>
                  </a:txBody>
                  <a:tcPr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200" dirty="0" smtClean="0"/>
                        <a:t>処理</a:t>
                      </a:r>
                      <a:r>
                        <a:rPr kumimoji="1" lang="en-US" altLang="ja-JP" sz="1200" dirty="0" smtClean="0"/>
                        <a:t> : </a:t>
                      </a:r>
                      <a:r>
                        <a:rPr kumimoji="1" lang="ja-JP" altLang="en-US" sz="1200" dirty="0" smtClean="0"/>
                        <a:t>端末一覧表示</a:t>
                      </a:r>
                      <a:endParaRPr kumimoji="1" lang="ja-JP" altLang="en-US" sz="1200" dirty="0"/>
                    </a:p>
                  </a:txBody>
                  <a:tcPr anchor="ctr">
                    <a:lnT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white">
                          <a:lumMod val="7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" name="直線コネクタ 3"/>
          <p:cNvCxnSpPr/>
          <p:nvPr/>
        </p:nvCxnSpPr>
        <p:spPr>
          <a:xfrm>
            <a:off x="457200" y="556200"/>
            <a:ext cx="8507506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57200" y="5458323"/>
            <a:ext cx="551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smtClean="0"/>
              <a:t>*</a:t>
            </a:r>
            <a:r>
              <a:rPr kumimoji="1" lang="ja-JP" altLang="en-US" sz="1400" dirty="0" smtClean="0"/>
              <a:t>背景色が灰色のセルは、仕様の合意を取ってから改めてお伝えする。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682376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1679</TotalTime>
  <Words>413</Words>
  <Application>Microsoft Macintosh PowerPoint</Application>
  <PresentationFormat>画面に合わせる (16:10)</PresentationFormat>
  <Paragraphs>52</Paragraphs>
  <Slides>5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6" baseType="lpstr">
      <vt:lpstr>ホワイト</vt:lpstr>
      <vt:lpstr>アクセス解析機能</vt:lpstr>
      <vt:lpstr>目的 ： 利用頻度・マーケティング企画の効果を測定する</vt:lpstr>
      <vt:lpstr>目的 ： 利用者の属性を特定する</vt:lpstr>
      <vt:lpstr>目的 ：卒ARu ARアプリの異常利用を検知</vt:lpstr>
      <vt:lpstr>システム機能要件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アクセス解析機能</dc:title>
  <dc:creator>Tomohiro Ishiguro</dc:creator>
  <cp:lastModifiedBy>Tomohiro Ishiguro</cp:lastModifiedBy>
  <cp:revision>93</cp:revision>
  <dcterms:created xsi:type="dcterms:W3CDTF">2020-08-03T03:08:48Z</dcterms:created>
  <dcterms:modified xsi:type="dcterms:W3CDTF">2020-08-04T07:08:02Z</dcterms:modified>
</cp:coreProperties>
</file>