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99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8" r:id="rId28"/>
    <p:sldId id="282" r:id="rId29"/>
    <p:sldId id="283" r:id="rId30"/>
    <p:sldId id="284" r:id="rId31"/>
    <p:sldId id="285" r:id="rId32"/>
    <p:sldId id="286" r:id="rId33"/>
    <p:sldId id="287" r:id="rId34"/>
    <p:sldId id="290" r:id="rId35"/>
    <p:sldId id="288" r:id="rId36"/>
    <p:sldId id="289" r:id="rId37"/>
    <p:sldId id="291" r:id="rId38"/>
    <p:sldId id="295" r:id="rId39"/>
    <p:sldId id="296" r:id="rId40"/>
    <p:sldId id="294" r:id="rId41"/>
    <p:sldId id="297" r:id="rId42"/>
    <p:sldId id="300" r:id="rId43"/>
    <p:sldId id="301" r:id="rId44"/>
    <p:sldId id="302" r:id="rId45"/>
    <p:sldId id="30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>
            <a:normAutofit/>
          </a:bodyPr>
          <a:lstStyle/>
          <a:p>
            <a:r>
              <a:rPr lang="en-US" sz="3400" dirty="0"/>
              <a:t>A Novel Approach to Detecting Covert DNS</a:t>
            </a:r>
            <a:br>
              <a:rPr lang="en-US" sz="3400" dirty="0"/>
            </a:br>
            <a:r>
              <a:rPr lang="en-US" sz="3400" dirty="0"/>
              <a:t>Tunnels Using Throughput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3168352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sz="4900" dirty="0"/>
              <a:t>Michael </a:t>
            </a:r>
            <a:r>
              <a:rPr lang="en-US" sz="4900" dirty="0" err="1" smtClean="0"/>
              <a:t>Himbeault</a:t>
            </a:r>
            <a:endParaRPr lang="en-US" sz="4900" dirty="0" smtClean="0"/>
          </a:p>
          <a:p>
            <a:endParaRPr lang="en-US" dirty="0"/>
          </a:p>
          <a:p>
            <a:r>
              <a:rPr lang="en-US" dirty="0"/>
              <a:t>A Thesis</a:t>
            </a:r>
          </a:p>
          <a:p>
            <a:r>
              <a:rPr lang="en-US" dirty="0"/>
              <a:t>Submitted to the Faculty of Graduate Studies</a:t>
            </a:r>
          </a:p>
          <a:p>
            <a:r>
              <a:rPr lang="en-US" dirty="0"/>
              <a:t>of the University of Manitoba</a:t>
            </a:r>
          </a:p>
          <a:p>
            <a:r>
              <a:rPr lang="en-US" dirty="0"/>
              <a:t>in partial </a:t>
            </a:r>
            <a:r>
              <a:rPr lang="en-US" dirty="0" err="1" smtClean="0"/>
              <a:t>fulfilment</a:t>
            </a:r>
            <a:r>
              <a:rPr lang="en-US" dirty="0" smtClean="0"/>
              <a:t> </a:t>
            </a:r>
            <a:r>
              <a:rPr lang="en-US" dirty="0"/>
              <a:t>of the requirements</a:t>
            </a:r>
          </a:p>
          <a:p>
            <a:r>
              <a:rPr lang="en-US" dirty="0"/>
              <a:t>for the degree </a:t>
            </a:r>
            <a:r>
              <a:rPr lang="en-US" dirty="0" smtClean="0"/>
              <a:t>of</a:t>
            </a:r>
          </a:p>
          <a:p>
            <a:endParaRPr lang="en-US" dirty="0"/>
          </a:p>
          <a:p>
            <a:r>
              <a:rPr lang="en-US" sz="4900" dirty="0"/>
              <a:t>MASTER OF </a:t>
            </a:r>
            <a:r>
              <a:rPr lang="en-US" sz="4900" dirty="0" smtClean="0"/>
              <a:t>SCIENCE</a:t>
            </a:r>
          </a:p>
          <a:p>
            <a:endParaRPr lang="en-US" dirty="0"/>
          </a:p>
          <a:p>
            <a:r>
              <a:rPr lang="en-US" dirty="0"/>
              <a:t>Department of Electrical and Computer Engineering</a:t>
            </a:r>
          </a:p>
          <a:p>
            <a:r>
              <a:rPr lang="en-US" dirty="0"/>
              <a:t>University of Manitoba</a:t>
            </a:r>
          </a:p>
          <a:p>
            <a:r>
              <a:rPr lang="en-US" dirty="0"/>
              <a:t>Winnipeg, Manitoba, </a:t>
            </a:r>
            <a:r>
              <a:rPr lang="en-US" dirty="0" smtClean="0"/>
              <a:t>Canada</a:t>
            </a:r>
          </a:p>
          <a:p>
            <a:endParaRPr lang="en-CA" dirty="0"/>
          </a:p>
          <a:p>
            <a:endParaRPr lang="en-US" dirty="0"/>
          </a:p>
          <a:p>
            <a:r>
              <a:rPr lang="en-US" dirty="0"/>
              <a:t>Copyright </a:t>
            </a:r>
            <a:r>
              <a:rPr lang="en-US" dirty="0" smtClean="0"/>
              <a:t>2013 </a:t>
            </a:r>
            <a:r>
              <a:rPr lang="en-US" dirty="0"/>
              <a:t>Michael </a:t>
            </a:r>
            <a:r>
              <a:rPr lang="en-US" dirty="0" err="1"/>
              <a:t>Himbeault</a:t>
            </a:r>
            <a:endParaRPr lang="en-US" dirty="0"/>
          </a:p>
          <a:p>
            <a:r>
              <a:rPr lang="en-US" dirty="0" smtClean="0"/>
              <a:t>February 4, 2014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Context:</a:t>
            </a:r>
            <a:br>
              <a:rPr lang="en-CA" dirty="0" smtClean="0"/>
            </a:br>
            <a:r>
              <a:rPr lang="en-CA" dirty="0" smtClean="0"/>
              <a:t>Goals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 able to identify DNS tunnels that do not violate DNS RFCs or specifications in near real time with high accuracy.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Context:</a:t>
            </a:r>
            <a:br>
              <a:rPr lang="en-CA" dirty="0" smtClean="0"/>
            </a:br>
            <a:r>
              <a:rPr lang="en-CA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tunnels are used in malware as </a:t>
            </a:r>
            <a:r>
              <a:rPr lang="en-CA" dirty="0" err="1" smtClean="0"/>
              <a:t>botnet</a:t>
            </a:r>
            <a:r>
              <a:rPr lang="en-CA" dirty="0" smtClean="0"/>
              <a:t> command-and-control channels</a:t>
            </a:r>
          </a:p>
          <a:p>
            <a:r>
              <a:rPr lang="en-CA" dirty="0" smtClean="0"/>
              <a:t>DNS tunnels are used to in/ex-filtrate data through corporate security layers</a:t>
            </a:r>
          </a:p>
          <a:p>
            <a:r>
              <a:rPr lang="en-CA" dirty="0" smtClean="0"/>
              <a:t>The ability to monitor the existence of these channels is important when securing a network.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tunnels move more data than benign traffic</a:t>
            </a:r>
          </a:p>
          <a:p>
            <a:endParaRPr lang="en-CA" dirty="0"/>
          </a:p>
          <a:p>
            <a:r>
              <a:rPr lang="en-CA" dirty="0" smtClean="0"/>
              <a:t>Attempt to detect this increase in data transmission volume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Collect DNS queries into temporal buckets</a:t>
            </a:r>
          </a:p>
          <a:p>
            <a:pPr lvl="1"/>
            <a:r>
              <a:rPr lang="en-CA" dirty="0" smtClean="0"/>
              <a:t>Ten-second windows were used in the analysis</a:t>
            </a:r>
          </a:p>
          <a:p>
            <a:r>
              <a:rPr lang="en-CA" dirty="0" smtClean="0"/>
              <a:t>Further group queries by top-level domain (TLD)</a:t>
            </a:r>
          </a:p>
          <a:p>
            <a:pPr lvl="1"/>
            <a:r>
              <a:rPr lang="en-CA" dirty="0"/>
              <a:t>g</a:t>
            </a:r>
            <a:r>
              <a:rPr lang="en-CA" dirty="0" smtClean="0"/>
              <a:t>oogle.com</a:t>
            </a:r>
          </a:p>
          <a:p>
            <a:pPr lvl="1"/>
            <a:r>
              <a:rPr lang="en-CA" dirty="0" smtClean="0"/>
              <a:t>cbc.ca</a:t>
            </a:r>
          </a:p>
          <a:p>
            <a:pPr lvl="1"/>
            <a:r>
              <a:rPr lang="en-CA" dirty="0" smtClean="0"/>
              <a:t>Etc…</a:t>
            </a:r>
          </a:p>
          <a:p>
            <a:r>
              <a:rPr lang="en-CA" dirty="0" smtClean="0"/>
              <a:t>For each TLD (in the current window), compute a measure of how much data was transmitted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Measuring Data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Since common domains may appear more than uncommon, simple character count is insufficient</a:t>
            </a:r>
          </a:p>
          <a:p>
            <a:pPr lvl="1"/>
            <a:r>
              <a:rPr lang="en-CA" dirty="0" smtClean="0"/>
              <a:t>Modulo caching effects as described in section 5.1.3</a:t>
            </a:r>
          </a:p>
          <a:p>
            <a:r>
              <a:rPr lang="en-CA" dirty="0" smtClean="0"/>
              <a:t>Average character count is similarly uninformative</a:t>
            </a:r>
          </a:p>
          <a:p>
            <a:pPr lvl="1"/>
            <a:r>
              <a:rPr lang="en-CA" dirty="0" smtClean="0"/>
              <a:t>Tunnels can use any length queries, including modelling a length distribution of legitimate traffic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Measuring Data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tunnels can be expected to have very few queries that appear more than once</a:t>
            </a:r>
          </a:p>
          <a:p>
            <a:pPr lvl="1"/>
            <a:r>
              <a:rPr lang="en-CA" dirty="0" smtClean="0"/>
              <a:t>Since they are transmitting arbitrary data</a:t>
            </a:r>
          </a:p>
          <a:p>
            <a:r>
              <a:rPr lang="en-CA" dirty="0" smtClean="0"/>
              <a:t>Benign domains can have many queries that appear a great number of times</a:t>
            </a:r>
          </a:p>
          <a:p>
            <a:pPr lvl="1"/>
            <a:r>
              <a:rPr lang="en-CA" dirty="0" smtClean="0"/>
              <a:t>Such as </a:t>
            </a:r>
            <a:r>
              <a:rPr lang="en-CA" dirty="0" smtClean="0">
                <a:hlinkClick r:id="rId2"/>
              </a:rPr>
              <a:t>www.google.com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 smtClean="0"/>
              <a:t>Proposed Approach:</a:t>
            </a:r>
            <a:br>
              <a:rPr lang="en-CA" sz="3600" dirty="0" smtClean="0"/>
            </a:br>
            <a:r>
              <a:rPr lang="en-CA" sz="3600" dirty="0" smtClean="0"/>
              <a:t>Domain Length-Weighted Entropy (DLWE)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Consider the collection of queries to a TLD in an interval</a:t>
            </a:r>
          </a:p>
          <a:p>
            <a:r>
              <a:rPr lang="en-CA" dirty="0" smtClean="0"/>
              <a:t>Treat each query as a symbol, and compute the entropy of the collection.</a:t>
            </a:r>
          </a:p>
          <a:p>
            <a:r>
              <a:rPr lang="en-CA" dirty="0" smtClean="0"/>
              <a:t>Multiply the result by the average query length for the TLD in the interval.</a:t>
            </a:r>
          </a:p>
          <a:p>
            <a:endParaRPr lang="en-CA" dirty="0" smtClean="0"/>
          </a:p>
          <a:p>
            <a:r>
              <a:rPr lang="en-CA" dirty="0" smtClean="0"/>
              <a:t>Expect large values for tunnel domains, small values for benign </a:t>
            </a:r>
            <a:r>
              <a:rPr lang="en-CA" dirty="0"/>
              <a:t>d</a:t>
            </a:r>
            <a:r>
              <a:rPr lang="en-CA" dirty="0" smtClean="0"/>
              <a:t>omains.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Evaluation:</a:t>
            </a:r>
            <a:br>
              <a:rPr lang="en-CA" dirty="0" smtClean="0"/>
            </a:br>
            <a:r>
              <a:rPr lang="en-CA" dirty="0" smtClean="0"/>
              <a:t>Literature Candidates and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Proposed approach was tested against candidates from the literature</a:t>
            </a:r>
          </a:p>
          <a:p>
            <a:pPr lvl="1"/>
            <a:r>
              <a:rPr lang="en-CA" i="1" dirty="0" smtClean="0"/>
              <a:t>N</a:t>
            </a:r>
            <a:r>
              <a:rPr lang="en-CA" dirty="0" smtClean="0"/>
              <a:t>-gram detection proposed by Born</a:t>
            </a:r>
          </a:p>
          <a:p>
            <a:pPr lvl="1"/>
            <a:r>
              <a:rPr lang="en-CA" i="1" dirty="0" err="1" smtClean="0"/>
              <a:t>Gzip</a:t>
            </a:r>
            <a:r>
              <a:rPr lang="en-CA" dirty="0" smtClean="0"/>
              <a:t> compression detection proposed by </a:t>
            </a:r>
            <a:r>
              <a:rPr lang="en-CA" dirty="0" err="1" smtClean="0"/>
              <a:t>Paxson</a:t>
            </a:r>
            <a:endParaRPr lang="en-CA" dirty="0" smtClean="0"/>
          </a:p>
          <a:p>
            <a:pPr lvl="1"/>
            <a:r>
              <a:rPr lang="en-CA" dirty="0" smtClean="0"/>
              <a:t>Naïve counting of characters</a:t>
            </a:r>
          </a:p>
          <a:p>
            <a:pPr lvl="1"/>
            <a:endParaRPr lang="en-CA" dirty="0"/>
          </a:p>
          <a:p>
            <a:r>
              <a:rPr lang="en-CA" dirty="0" smtClean="0"/>
              <a:t>All approaches were implemented on a common Python framework</a:t>
            </a:r>
          </a:p>
          <a:p>
            <a:pPr lvl="1"/>
            <a:r>
              <a:rPr lang="en-CA" dirty="0" smtClean="0"/>
              <a:t>Analysis was done on approximately one billion UDP port 53 packets from a live ISP network</a:t>
            </a:r>
            <a:r>
              <a:rPr lang="en-US" dirty="0" smtClean="0"/>
              <a:t> as well as intentionally generated tunnel traffic</a:t>
            </a:r>
            <a:endParaRPr lang="en-CA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Evaluation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Packet processing performance</a:t>
            </a:r>
          </a:p>
          <a:p>
            <a:pPr lvl="1"/>
            <a:r>
              <a:rPr lang="en-CA" dirty="0" smtClean="0"/>
              <a:t>A relative comparison, due to lack of optimized implementations no absolute target is chosen</a:t>
            </a:r>
          </a:p>
          <a:p>
            <a:r>
              <a:rPr lang="en-CA" dirty="0" smtClean="0"/>
              <a:t>False positive rate</a:t>
            </a:r>
          </a:p>
          <a:p>
            <a:pPr lvl="1"/>
            <a:r>
              <a:rPr lang="en-CA" dirty="0" smtClean="0"/>
              <a:t>A relative ranking is employed </a:t>
            </a:r>
          </a:p>
          <a:p>
            <a:pPr lvl="1"/>
            <a:r>
              <a:rPr lang="en-CA" dirty="0" smtClean="0"/>
              <a:t>Intuitively, a false-positive rate of 1% will result in up to fifty alerts per second during average daytime traffic of the captured sample.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May contain malicious traffic</a:t>
            </a:r>
          </a:p>
          <a:p>
            <a:pPr lvl="1"/>
            <a:r>
              <a:rPr lang="en-CA" dirty="0" smtClean="0"/>
              <a:t>In particular, DNS tunnels which will affect the false-positive rates of the detection methods.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Rough measure of the amount of information contained in a collection, </a:t>
            </a:r>
            <a:r>
              <a:rPr lang="en-CA" sz="5000" i="1" dirty="0" smtClean="0">
                <a:latin typeface="DilleniaUPC" pitchFamily="18" charset="-34"/>
                <a:cs typeface="DilleniaUPC" pitchFamily="18" charset="-34"/>
              </a:rPr>
              <a:t>C: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  <p:graphicFrame>
        <p:nvGraphicFramePr>
          <p:cNvPr id="2051" name="Content Placeholder 3"/>
          <p:cNvGraphicFramePr>
            <a:graphicFrameLocks noChangeAspect="1"/>
          </p:cNvGraphicFramePr>
          <p:nvPr/>
        </p:nvGraphicFramePr>
        <p:xfrm>
          <a:off x="2555776" y="2924944"/>
          <a:ext cx="3984625" cy="1727200"/>
        </p:xfrm>
        <a:graphic>
          <a:graphicData uri="http://schemas.openxmlformats.org/presentationml/2006/ole">
            <p:oleObj spid="_x0000_s2051" name="Equation" r:id="rId3" imgW="1523880" imgH="660240" progId="Equation.3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Confounding Factor:</a:t>
            </a:r>
            <a:br>
              <a:rPr lang="en-CA" dirty="0" smtClean="0"/>
            </a:br>
            <a:r>
              <a:rPr lang="en-CA" dirty="0" smtClean="0"/>
              <a:t>Effect of DNS Caching</a:t>
            </a:r>
            <a:endParaRPr lang="en-US" dirty="0"/>
          </a:p>
        </p:txBody>
      </p:sp>
      <p:pic>
        <p:nvPicPr>
          <p:cNvPr id="4100" name="Picture 4" descr="D:\Documents\Projects\Thesis\Proposal\figures\caching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59" y="1628800"/>
            <a:ext cx="9009041" cy="4318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Processing Performance</a:t>
            </a:r>
            <a:endParaRPr lang="en-US" dirty="0"/>
          </a:p>
        </p:txBody>
      </p:sp>
      <p:pic>
        <p:nvPicPr>
          <p:cNvPr id="5122" name="Picture 2" descr="D:\Documents\Projects\Thesis\Proposal\figures\pmqr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44009"/>
            <a:ext cx="9144000" cy="56139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Processing Performance</a:t>
            </a:r>
            <a:endParaRPr lang="en-US" dirty="0"/>
          </a:p>
        </p:txBody>
      </p:sp>
      <p:pic>
        <p:nvPicPr>
          <p:cNvPr id="6147" name="Picture 3" descr="D:\Documents\Projects\Thesis\Proposal\figures\pmqr-100k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44009"/>
            <a:ext cx="9144000" cy="56139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Performance:</a:t>
            </a:r>
            <a:br>
              <a:rPr lang="en-CA" dirty="0" smtClean="0"/>
            </a:br>
            <a:r>
              <a:rPr lang="en-CA" dirty="0" smtClean="0"/>
              <a:t>Naïve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4580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smtClean="0"/>
              <a:t>Born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629886"/>
            <a:ext cx="9144000" cy="457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629886"/>
            <a:ext cx="9144000" cy="457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smtClean="0"/>
              <a:t>Proposed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629886"/>
            <a:ext cx="9144000" cy="457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Performance:</a:t>
            </a:r>
            <a:br>
              <a:rPr lang="en-CA" dirty="0" smtClean="0"/>
            </a:br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naïve and proposed methods far outperform the other methods</a:t>
            </a:r>
          </a:p>
          <a:p>
            <a:r>
              <a:rPr lang="en-CA" dirty="0" smtClean="0"/>
              <a:t>As throughput increases, both </a:t>
            </a:r>
            <a:r>
              <a:rPr lang="en-CA" dirty="0" err="1" smtClean="0"/>
              <a:t>Paxson</a:t>
            </a:r>
            <a:r>
              <a:rPr lang="en-CA" dirty="0" smtClean="0"/>
              <a:t> and Born approaches suffer severe degradation in performance.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smtClean="0"/>
              <a:t>Naïve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748733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smtClean="0"/>
              <a:t>Naïve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505609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Domain Name System (DNS)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Translates text references to other forms of records. For example:</a:t>
            </a:r>
          </a:p>
          <a:p>
            <a:pPr lvl="1"/>
            <a:r>
              <a:rPr lang="en-CA" dirty="0" smtClean="0"/>
              <a:t>IP or IPv6 address (A or AAAA)</a:t>
            </a:r>
          </a:p>
          <a:p>
            <a:pPr lvl="1"/>
            <a:r>
              <a:rPr lang="en-CA" dirty="0" smtClean="0"/>
              <a:t>Another domain name (CNAME)</a:t>
            </a:r>
          </a:p>
          <a:p>
            <a:pPr lvl="1"/>
            <a:r>
              <a:rPr lang="en-CA" dirty="0" smtClean="0"/>
              <a:t>IP address to name (PTR)</a:t>
            </a:r>
          </a:p>
          <a:p>
            <a:pPr lvl="1"/>
            <a:r>
              <a:rPr lang="en-CA" dirty="0" smtClean="0"/>
              <a:t>Name to bulk data (TXT)</a:t>
            </a:r>
          </a:p>
          <a:p>
            <a:pPr lvl="1"/>
            <a:endParaRPr lang="en-CA" dirty="0"/>
          </a:p>
          <a:p>
            <a:r>
              <a:rPr lang="en-CA" dirty="0" smtClean="0"/>
              <a:t>Provides the human-interaction layer for the Internet</a:t>
            </a:r>
          </a:p>
          <a:p>
            <a:r>
              <a:rPr lang="en-CA" dirty="0" smtClean="0"/>
              <a:t>Offers a great deal of flexibility for deploying automated services over existing infrastructure</a:t>
            </a:r>
          </a:p>
          <a:p>
            <a:pPr lvl="1"/>
            <a:r>
              <a:rPr lang="en-CA" dirty="0" smtClean="0"/>
              <a:t>For example: spam, malware, and address blacklists.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smtClean="0"/>
              <a:t>Born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748732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smtClean="0"/>
              <a:t>Born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748732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3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smtClean="0"/>
              <a:t>Proposed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402" y="1412776"/>
            <a:ext cx="9085196" cy="4748733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err="1" smtClean="0"/>
              <a:t>ProposedMethod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smtClean="0"/>
              <a:t>Proposed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Comparison of False Positive Rates</a:t>
            </a:r>
            <a:endParaRPr lang="en-US" dirty="0"/>
          </a:p>
        </p:txBody>
      </p:sp>
      <p:pic>
        <p:nvPicPr>
          <p:cNvPr id="4" name="Content Placeholder 3" descr="cplot2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71139"/>
            <a:ext cx="9144000" cy="5047746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Comparison of False Positive Rates</a:t>
            </a:r>
            <a:endParaRPr lang="en-US" dirty="0"/>
          </a:p>
        </p:txBody>
      </p:sp>
      <p:pic>
        <p:nvPicPr>
          <p:cNvPr id="4" name="Content Placeholder 3" descr="cplot2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9143999" cy="507644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Covert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Utilize standard means of transportation in non-standard ways</a:t>
            </a:r>
          </a:p>
          <a:p>
            <a:pPr lvl="1"/>
            <a:r>
              <a:rPr lang="en-CA" dirty="0" smtClean="0"/>
              <a:t>Often transporting unintended data types of existing protocols</a:t>
            </a:r>
          </a:p>
          <a:p>
            <a:pPr lvl="1"/>
            <a:r>
              <a:rPr lang="en-CA" dirty="0" smtClean="0"/>
              <a:t>Occasionally involves new custom protocols built on existing ones</a:t>
            </a:r>
          </a:p>
          <a:p>
            <a:r>
              <a:rPr lang="en-CA" dirty="0" smtClean="0"/>
              <a:t>Intention is rarely benign, often circumventing existing security layers</a:t>
            </a:r>
          </a:p>
          <a:p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Comparison of False Positive Rates</a:t>
            </a:r>
            <a:endParaRPr lang="en-US" dirty="0"/>
          </a:p>
        </p:txBody>
      </p:sp>
      <p:pic>
        <p:nvPicPr>
          <p:cNvPr id="4" name="Content Placeholder 3" descr="cplot2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9143999" cy="5076441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proposed approach achieves categorically lower false positive rates than all other approaches.</a:t>
            </a:r>
          </a:p>
          <a:p>
            <a:endParaRPr lang="en-CA" dirty="0"/>
          </a:p>
          <a:p>
            <a:r>
              <a:rPr lang="en-CA" dirty="0" smtClean="0"/>
              <a:t>The prototype next-gen tunnel is the most difficult tunnel to detect by far.</a:t>
            </a:r>
          </a:p>
          <a:p>
            <a:pPr lvl="1"/>
            <a:r>
              <a:rPr lang="en-CA" dirty="0" err="1" smtClean="0"/>
              <a:t>Born’s</a:t>
            </a:r>
            <a:r>
              <a:rPr lang="en-CA" dirty="0" smtClean="0"/>
              <a:t> approach has a false-positive rate little better than random chance.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Proposed method:</a:t>
            </a:r>
          </a:p>
          <a:p>
            <a:pPr lvl="1"/>
            <a:r>
              <a:rPr lang="en-CA" dirty="0" smtClean="0"/>
              <a:t>Achieves the best detection performance, and nearly the best processing performance.</a:t>
            </a:r>
          </a:p>
          <a:p>
            <a:pPr lvl="1"/>
            <a:r>
              <a:rPr lang="en-CA" dirty="0" smtClean="0"/>
              <a:t>Represents a notable and novel contribution to the field.</a:t>
            </a:r>
          </a:p>
          <a:p>
            <a:pPr lvl="1"/>
            <a:r>
              <a:rPr lang="en-CA" dirty="0" smtClean="0"/>
              <a:t>Is already implemented in high-performance C/C++, making deployment possible.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 on more strictly </a:t>
            </a:r>
            <a:r>
              <a:rPr lang="en-CA" dirty="0" err="1" smtClean="0"/>
              <a:t>curated</a:t>
            </a:r>
            <a:r>
              <a:rPr lang="en-CA" dirty="0" smtClean="0"/>
              <a:t> data sets to remove confounding factors.</a:t>
            </a:r>
          </a:p>
          <a:p>
            <a:r>
              <a:rPr lang="en-CA" dirty="0" smtClean="0"/>
              <a:t>Identify ways of improving false positive rate</a:t>
            </a:r>
          </a:p>
          <a:p>
            <a:pPr lvl="1"/>
            <a:r>
              <a:rPr lang="en-CA" dirty="0" smtClean="0"/>
              <a:t>Potentially with a more tailored metric</a:t>
            </a:r>
          </a:p>
          <a:p>
            <a:pPr lvl="1"/>
            <a:r>
              <a:rPr lang="en-CA" dirty="0" smtClean="0"/>
              <a:t>Potentially with more temporal knowledge and correlation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Covert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May or may not modify the standard protocols in ways that are conforming to specifications.</a:t>
            </a:r>
          </a:p>
          <a:p>
            <a:r>
              <a:rPr lang="en-CA" dirty="0" smtClean="0"/>
              <a:t>May sacrifice ‘common’ features such as </a:t>
            </a:r>
            <a:r>
              <a:rPr lang="en-CA" dirty="0" err="1" smtClean="0"/>
              <a:t>bidirectionality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Examples:</a:t>
            </a:r>
          </a:p>
          <a:p>
            <a:pPr lvl="1"/>
            <a:r>
              <a:rPr lang="en-CA" dirty="0" smtClean="0"/>
              <a:t>IP timing channels</a:t>
            </a:r>
          </a:p>
          <a:p>
            <a:pPr lvl="1"/>
            <a:r>
              <a:rPr lang="en-CA" dirty="0" smtClean="0"/>
              <a:t>May use third party services such as Twitter, </a:t>
            </a:r>
            <a:r>
              <a:rPr lang="en-CA" dirty="0" err="1" smtClean="0"/>
              <a:t>Facebook</a:t>
            </a:r>
            <a:r>
              <a:rPr lang="en-CA" dirty="0" smtClean="0"/>
              <a:t>, or image hosting providers</a:t>
            </a:r>
          </a:p>
          <a:p>
            <a:pPr lvl="2"/>
            <a:r>
              <a:rPr lang="en-CA" dirty="0" smtClean="0"/>
              <a:t>Encoding information in JPEG headers</a:t>
            </a:r>
          </a:p>
          <a:p>
            <a:pPr lvl="1"/>
            <a:r>
              <a:rPr lang="en-CA" dirty="0" smtClean="0"/>
              <a:t>DNS tunnels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DNS Tunnels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Raw DNS tunnels</a:t>
            </a:r>
          </a:p>
          <a:p>
            <a:pPr lvl="1"/>
            <a:r>
              <a:rPr lang="en-CA" dirty="0" smtClean="0"/>
              <a:t>Utilize UDP/TCP port 53 for transmitting arbitrary data without respect for DNS protocol specifications</a:t>
            </a:r>
          </a:p>
          <a:p>
            <a:pPr lvl="1"/>
            <a:r>
              <a:rPr lang="en-CA" dirty="0" smtClean="0"/>
              <a:t>Not difficult to block</a:t>
            </a:r>
          </a:p>
          <a:p>
            <a:r>
              <a:rPr lang="en-CA" dirty="0" smtClean="0"/>
              <a:t>Conforming DNS tunnels</a:t>
            </a:r>
          </a:p>
          <a:p>
            <a:pPr lvl="1"/>
            <a:r>
              <a:rPr lang="en-CA" dirty="0" smtClean="0"/>
              <a:t>Makes use of DNS packets that do not violate the protocol specifications to transmit arbitrary data</a:t>
            </a:r>
          </a:p>
          <a:p>
            <a:pPr lvl="1"/>
            <a:r>
              <a:rPr lang="en-CA" dirty="0" smtClean="0"/>
              <a:t>Can be very difficult to identify and block</a:t>
            </a:r>
          </a:p>
          <a:p>
            <a:pPr lvl="1"/>
            <a:r>
              <a:rPr lang="en-CA" dirty="0" smtClean="0"/>
              <a:t>The focus of this work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DNS Tunnels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Existing implementations are commonplace</a:t>
            </a:r>
          </a:p>
          <a:p>
            <a:pPr lvl="1"/>
            <a:r>
              <a:rPr lang="en-CA" dirty="0" smtClean="0"/>
              <a:t>Iodine</a:t>
            </a:r>
          </a:p>
          <a:p>
            <a:pPr lvl="1"/>
            <a:r>
              <a:rPr lang="en-CA" dirty="0" err="1" smtClean="0"/>
              <a:t>OzymanDNS</a:t>
            </a:r>
            <a:endParaRPr lang="en-CA" dirty="0" smtClean="0"/>
          </a:p>
          <a:p>
            <a:pPr lvl="1"/>
            <a:r>
              <a:rPr lang="en-CA" dirty="0" smtClean="0"/>
              <a:t>Dns2tcp</a:t>
            </a:r>
          </a:p>
          <a:p>
            <a:pPr lvl="1"/>
            <a:r>
              <a:rPr lang="en-CA" dirty="0" err="1" smtClean="0"/>
              <a:t>DNScat</a:t>
            </a:r>
            <a:endParaRPr lang="en-CA" dirty="0" smtClean="0"/>
          </a:p>
          <a:p>
            <a:pPr lvl="1"/>
            <a:r>
              <a:rPr lang="en-CA" dirty="0" err="1" smtClean="0"/>
              <a:t>DeNiSe</a:t>
            </a:r>
            <a:endParaRPr lang="en-CA" dirty="0" smtClean="0"/>
          </a:p>
          <a:p>
            <a:pPr lvl="1"/>
            <a:r>
              <a:rPr lang="en-CA" dirty="0" smtClean="0"/>
              <a:t>PSUDP</a:t>
            </a:r>
          </a:p>
          <a:p>
            <a:r>
              <a:rPr lang="en-CA" dirty="0" smtClean="0"/>
              <a:t>A custom implementation was built to simulate a next-generation tunnel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Custom DNS Tunnel</a:t>
            </a:r>
            <a:br>
              <a:rPr lang="en-CA" dirty="0" smtClean="0"/>
            </a:br>
            <a:r>
              <a:rPr lang="en-CA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Prototype proof-of-concept implementation</a:t>
            </a:r>
          </a:p>
          <a:p>
            <a:r>
              <a:rPr lang="en-CA" dirty="0" smtClean="0"/>
              <a:t>Implements encoding to match character frequencies to circumvent </a:t>
            </a:r>
            <a:r>
              <a:rPr lang="en-CA" dirty="0" err="1" smtClean="0"/>
              <a:t>Born’s</a:t>
            </a:r>
            <a:r>
              <a:rPr lang="en-CA" dirty="0" smtClean="0"/>
              <a:t> approach to detection.</a:t>
            </a:r>
          </a:p>
          <a:p>
            <a:r>
              <a:rPr lang="en-CA" dirty="0" smtClean="0"/>
              <a:t>Limited to client-to-server transfer only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State of the Art:</a:t>
            </a:r>
            <a:br>
              <a:rPr lang="en-CA" dirty="0" smtClean="0"/>
            </a:br>
            <a:r>
              <a:rPr lang="en-CA" dirty="0" smtClean="0"/>
              <a:t>DNS Tunnel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Fall into several categories</a:t>
            </a:r>
          </a:p>
          <a:p>
            <a:pPr lvl="1"/>
            <a:r>
              <a:rPr lang="en-CA" dirty="0" smtClean="0"/>
              <a:t>Signature based</a:t>
            </a:r>
          </a:p>
          <a:p>
            <a:pPr lvl="1"/>
            <a:r>
              <a:rPr lang="en-CA" dirty="0" smtClean="0"/>
              <a:t>Domain hash/blacklist</a:t>
            </a:r>
          </a:p>
          <a:p>
            <a:pPr lvl="1"/>
            <a:r>
              <a:rPr lang="en-CA" dirty="0" smtClean="0"/>
              <a:t>Flow data based</a:t>
            </a:r>
          </a:p>
          <a:p>
            <a:pPr lvl="1"/>
            <a:r>
              <a:rPr lang="en-CA" dirty="0" smtClean="0"/>
              <a:t>Character frequency analysis on queries</a:t>
            </a:r>
          </a:p>
          <a:p>
            <a:pPr lvl="1"/>
            <a:r>
              <a:rPr lang="en-CA" dirty="0" smtClean="0"/>
              <a:t>Behaviour of DNS queries on a per-domain basis</a:t>
            </a:r>
          </a:p>
          <a:p>
            <a:r>
              <a:rPr lang="en-CA" dirty="0" smtClean="0"/>
              <a:t>The proposed approach falls into the last category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990</Words>
  <Application>Microsoft Office PowerPoint</Application>
  <PresentationFormat>On-screen Show (4:3)</PresentationFormat>
  <Paragraphs>167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Microsoft Equation 3.0</vt:lpstr>
      <vt:lpstr>A Novel Approach to Detecting Covert DNS Tunnels Using Throughput Estimation</vt:lpstr>
      <vt:lpstr>Background: Entropy</vt:lpstr>
      <vt:lpstr>Background: Domain Name System (DNS)</vt:lpstr>
      <vt:lpstr>Background: Covert Channels</vt:lpstr>
      <vt:lpstr>Background: Covert Channels</vt:lpstr>
      <vt:lpstr>Background: DNS Tunnels</vt:lpstr>
      <vt:lpstr>Background: DNS Tunnels</vt:lpstr>
      <vt:lpstr>Custom DNS Tunnel Application</vt:lpstr>
      <vt:lpstr>State of the Art: DNS Tunnel Detection</vt:lpstr>
      <vt:lpstr>Context: Goals and Objectives</vt:lpstr>
      <vt:lpstr>Context: Motivation</vt:lpstr>
      <vt:lpstr>Proposed Approach: Assumptions</vt:lpstr>
      <vt:lpstr>Proposed Approach: Theory</vt:lpstr>
      <vt:lpstr>Proposed Approach: Measuring Data Volume</vt:lpstr>
      <vt:lpstr>Proposed Approach: Measuring Data Volume</vt:lpstr>
      <vt:lpstr>Proposed Approach: Domain Length-Weighted Entropy (DLWE)</vt:lpstr>
      <vt:lpstr>Evaluation: Literature Candidates and Test Data</vt:lpstr>
      <vt:lpstr>Evaluation Criteria</vt:lpstr>
      <vt:lpstr>Sample Data</vt:lpstr>
      <vt:lpstr>Confounding Factor: Effect of DNS Caching</vt:lpstr>
      <vt:lpstr>Processing Performance</vt:lpstr>
      <vt:lpstr>Processing Performance</vt:lpstr>
      <vt:lpstr>Processing Performance: Naïve Method</vt:lpstr>
      <vt:lpstr>Processing Performance : Born Method</vt:lpstr>
      <vt:lpstr>Processing Performance : Paxson Method</vt:lpstr>
      <vt:lpstr>Processing Performance : Proposed Method</vt:lpstr>
      <vt:lpstr>Processing Performance: Conclusions</vt:lpstr>
      <vt:lpstr>Detection Performance : Naïve Method</vt:lpstr>
      <vt:lpstr>Detection Performance : Naïve Method</vt:lpstr>
      <vt:lpstr>Detection Performance : Born Method</vt:lpstr>
      <vt:lpstr>Detection Performance : Born Method</vt:lpstr>
      <vt:lpstr>Detection Performance : Paxson Method</vt:lpstr>
      <vt:lpstr>Detection Performance : Paxson Method</vt:lpstr>
      <vt:lpstr>Detection Performance : Paxson Method</vt:lpstr>
      <vt:lpstr>Detection Performance : Proposed Method</vt:lpstr>
      <vt:lpstr>Detection Performance : ProposedMethod</vt:lpstr>
      <vt:lpstr>Detection Performance : Proposed Method</vt:lpstr>
      <vt:lpstr>Detection Performance: Comparison of False Positive Rates</vt:lpstr>
      <vt:lpstr>Detection Performance: Comparison of False Positive Rates</vt:lpstr>
      <vt:lpstr>Detection Performance: Comparison of False Positive Rates</vt:lpstr>
      <vt:lpstr>Detection Performance: Conclusions</vt:lpstr>
      <vt:lpstr>Conclusions</vt:lpstr>
      <vt:lpstr>Potential Future Work</vt:lpstr>
      <vt:lpstr>Thank you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Himbeault</dc:creator>
  <cp:lastModifiedBy>Michael Himbeault</cp:lastModifiedBy>
  <cp:revision>43</cp:revision>
  <dcterms:created xsi:type="dcterms:W3CDTF">2014-01-28T04:23:37Z</dcterms:created>
  <dcterms:modified xsi:type="dcterms:W3CDTF">2014-01-28T06:48:16Z</dcterms:modified>
</cp:coreProperties>
</file>