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8" r:id="rId4"/>
    <p:sldId id="258" r:id="rId5"/>
    <p:sldId id="259" r:id="rId6"/>
    <p:sldId id="264" r:id="rId7"/>
    <p:sldId id="265" r:id="rId8"/>
    <p:sldId id="266" r:id="rId9"/>
    <p:sldId id="260" r:id="rId10"/>
    <p:sldId id="274" r:id="rId11"/>
    <p:sldId id="275" r:id="rId12"/>
    <p:sldId id="261" r:id="rId13"/>
    <p:sldId id="262" r:id="rId14"/>
    <p:sldId id="269" r:id="rId15"/>
    <p:sldId id="263" r:id="rId16"/>
    <p:sldId id="267" r:id="rId17"/>
    <p:sldId id="271" r:id="rId18"/>
    <p:sldId id="272" r:id="rId19"/>
    <p:sldId id="273" r:id="rId20"/>
    <p:sldId id="270" r:id="rId21"/>
    <p:sldId id="276" r:id="rId22"/>
    <p:sldId id="277"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6" autoAdjust="0"/>
    <p:restoredTop sz="60714" autoAdjust="0"/>
  </p:normalViewPr>
  <p:slideViewPr>
    <p:cSldViewPr>
      <p:cViewPr varScale="1">
        <p:scale>
          <a:sx n="55" d="100"/>
          <a:sy n="55" d="100"/>
        </p:scale>
        <p:origin x="-21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0" d="100"/>
          <a:sy n="70" d="100"/>
        </p:scale>
        <p:origin x="-276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85BE6-D180-48A7-81B4-087E122BB749}" type="datetimeFigureOut">
              <a:rPr lang="en-CA" smtClean="0"/>
              <a:pPr/>
              <a:t>02/10/2012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155C9-BC71-490B-9228-DFA525F2FE8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dirty="0" smtClean="0"/>
              <a:t>Good Morning</a:t>
            </a:r>
          </a:p>
          <a:p>
            <a:pPr>
              <a:buFontTx/>
              <a:buChar char="-"/>
            </a:pPr>
            <a:r>
              <a:rPr lang="en-CA" dirty="0" smtClean="0"/>
              <a:t>Be brief for </a:t>
            </a:r>
            <a:r>
              <a:rPr lang="en-CA" baseline="0" dirty="0" smtClean="0"/>
              <a:t>Q&amp;A</a:t>
            </a:r>
          </a:p>
          <a:p>
            <a:pPr>
              <a:buFontTx/>
              <a:buChar char="-"/>
            </a:pPr>
            <a:r>
              <a:rPr lang="en-CA" baseline="0" dirty="0" smtClean="0"/>
              <a:t>Explain title at end</a:t>
            </a:r>
          </a:p>
          <a:p>
            <a:pPr>
              <a:buFontTx/>
              <a:buChar char="-"/>
            </a:pPr>
            <a:endParaRPr lang="en-CA" baseline="0" dirty="0" smtClean="0"/>
          </a:p>
          <a:p>
            <a:pPr>
              <a:buFontTx/>
              <a:buNone/>
            </a:pPr>
            <a:r>
              <a:rPr lang="en-CA" baseline="0" dirty="0" smtClean="0"/>
              <a:t>=====</a:t>
            </a:r>
            <a:endParaRPr lang="en-CA" dirty="0" smtClean="0"/>
          </a:p>
          <a:p>
            <a:pPr>
              <a:buFontTx/>
              <a:buChar char="-"/>
            </a:pPr>
            <a:endParaRPr lang="en-CA" dirty="0" smtClean="0"/>
          </a:p>
          <a:p>
            <a:endParaRPr lang="en-CA" dirty="0" smtClean="0"/>
          </a:p>
          <a:p>
            <a:r>
              <a:rPr lang="en-CA" dirty="0" smtClean="0"/>
              <a:t>Good morning.</a:t>
            </a:r>
            <a:r>
              <a:rPr lang="en-CA" baseline="0" dirty="0" smtClean="0"/>
              <a:t> In order to make time for the fun part, that is questions and answers, at the end of the session, I will be brief. We’re talking about cloud security and privacy.</a:t>
            </a:r>
          </a:p>
          <a:p>
            <a:endParaRPr lang="en-CA" baseline="0" dirty="0" smtClean="0"/>
          </a:p>
          <a:p>
            <a:r>
              <a:rPr lang="en-CA" baseline="0" dirty="0" smtClean="0"/>
              <a:t>You’ll observe I called this a magic trick. There’s a reason for that that we’ll get into later.</a:t>
            </a:r>
          </a:p>
          <a:p>
            <a:endParaRPr lang="en-CA" baseline="0" dirty="0" smtClean="0"/>
          </a:p>
          <a:p>
            <a:r>
              <a:rPr lang="en-CA" baseline="0" dirty="0" smtClean="0"/>
              <a:t>Alternatively, this session could be framed in the context of trust, or lack thereof, but again we’ll get to that later.</a:t>
            </a:r>
            <a:endParaRPr lang="en-CA" dirty="0"/>
          </a:p>
        </p:txBody>
      </p:sp>
      <p:sp>
        <p:nvSpPr>
          <p:cNvPr id="4" name="Slide Number Placeholder 3"/>
          <p:cNvSpPr>
            <a:spLocks noGrp="1"/>
          </p:cNvSpPr>
          <p:nvPr>
            <p:ph type="sldNum" sz="quarter" idx="10"/>
          </p:nvPr>
        </p:nvSpPr>
        <p:spPr/>
        <p:txBody>
          <a:bodyPr/>
          <a:lstStyle/>
          <a:p>
            <a:fld id="{20E155C9-BC71-490B-9228-DFA525F2FE8C}" type="slidenum">
              <a:rPr lang="en-CA" smtClean="0"/>
              <a:pPr/>
              <a:t>1</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aseline="0" dirty="0" smtClean="0"/>
              <a:t>-New option.</a:t>
            </a:r>
          </a:p>
          <a:p>
            <a:r>
              <a:rPr lang="en-CA" baseline="0" dirty="0" smtClean="0"/>
              <a:t>-Looked at cloud CRM</a:t>
            </a:r>
          </a:p>
          <a:p>
            <a:r>
              <a:rPr lang="en-CA" baseline="0" dirty="0" smtClean="0"/>
              <a:t>-Solutions for data residency</a:t>
            </a:r>
          </a:p>
          <a:p>
            <a:pPr>
              <a:buFontTx/>
              <a:buChar char="-"/>
            </a:pPr>
            <a:r>
              <a:rPr lang="en-CA" baseline="0" dirty="0" smtClean="0"/>
              <a:t>Doesn’t </a:t>
            </a:r>
            <a:r>
              <a:rPr lang="en-CA" baseline="0" dirty="0" err="1" smtClean="0"/>
              <a:t>scarifice</a:t>
            </a:r>
            <a:r>
              <a:rPr lang="en-CA" baseline="0" dirty="0" smtClean="0"/>
              <a:t> (much) in functionality</a:t>
            </a:r>
          </a:p>
          <a:p>
            <a:pPr>
              <a:buFontTx/>
              <a:buChar char="-"/>
            </a:pPr>
            <a:r>
              <a:rPr lang="en-CA" baseline="0" dirty="0" smtClean="0"/>
              <a:t>Hosted gateway acts as proxy</a:t>
            </a:r>
          </a:p>
          <a:p>
            <a:pPr>
              <a:buFontTx/>
              <a:buChar char="-"/>
            </a:pPr>
            <a:r>
              <a:rPr lang="en-CA" baseline="0" dirty="0" smtClean="0"/>
              <a:t>Tokenize, encrypt, or leave alone</a:t>
            </a:r>
          </a:p>
          <a:p>
            <a:pPr>
              <a:buFontTx/>
              <a:buChar char="-"/>
            </a:pPr>
            <a:r>
              <a:rPr lang="en-CA" baseline="0" dirty="0" smtClean="0"/>
              <a:t>Had quirks. Needed to rewrite scripts.</a:t>
            </a:r>
          </a:p>
          <a:p>
            <a:pPr>
              <a:buFontTx/>
              <a:buChar char="-"/>
            </a:pPr>
            <a:r>
              <a:rPr lang="en-CA" baseline="0" dirty="0" smtClean="0"/>
              <a:t>Opened doors. Cloud wasn’t so scary.</a:t>
            </a:r>
          </a:p>
          <a:p>
            <a:pPr>
              <a:buFontTx/>
              <a:buChar char="-"/>
            </a:pPr>
            <a:r>
              <a:rPr lang="en-CA" baseline="0" dirty="0" smtClean="0"/>
              <a:t>Didn’t tackle integrity, but divorce was OK</a:t>
            </a:r>
          </a:p>
          <a:p>
            <a:pPr>
              <a:buFontTx/>
              <a:buChar char="-"/>
            </a:pPr>
            <a:r>
              <a:rPr lang="en-CA" baseline="0" dirty="0" smtClean="0"/>
              <a:t>Without proxy, data was useless. Database was in our hands.</a:t>
            </a:r>
          </a:p>
          <a:p>
            <a:pPr>
              <a:buFontTx/>
              <a:buChar char="-"/>
            </a:pPr>
            <a:r>
              <a:rPr lang="en-CA" baseline="0" dirty="0" smtClean="0"/>
              <a:t>Problem solved.</a:t>
            </a:r>
          </a:p>
          <a:p>
            <a:pPr>
              <a:buFontTx/>
              <a:buChar char="-"/>
            </a:pPr>
            <a:endParaRPr lang="en-CA" baseline="0" dirty="0" smtClean="0"/>
          </a:p>
          <a:p>
            <a:pPr>
              <a:buFontTx/>
              <a:buNone/>
            </a:pPr>
            <a:r>
              <a:rPr lang="en-CA" baseline="0" dirty="0" smtClean="0"/>
              <a:t>=====</a:t>
            </a:r>
          </a:p>
          <a:p>
            <a:pPr>
              <a:buFontTx/>
              <a:buChar char="-"/>
            </a:pPr>
            <a:endParaRPr lang="en-CA" baseline="0" dirty="0" smtClean="0"/>
          </a:p>
          <a:p>
            <a:r>
              <a:rPr lang="en-CA" baseline="0" dirty="0" smtClean="0"/>
              <a:t>Now, though, there is a new option. When we looked at a particular cloud CRM solution, we also found solutions for dealing with the data residency problem without sacrificing (much) in the way of functionality. This product allows us to host our own gateway to the cloud service that acted as an intelligent, application aware, proxy. We could configure it to tokenize, encrypt, or leave alone any field we wanted. We could tokenize names, encrypt attachments, leave numbers alone so that remote scripts that operated on them would continue to work.</a:t>
            </a:r>
          </a:p>
          <a:p>
            <a:endParaRPr lang="en-CA" baseline="0" dirty="0" smtClean="0"/>
          </a:p>
          <a:p>
            <a:r>
              <a:rPr lang="en-CA" baseline="0" dirty="0" smtClean="0"/>
              <a:t>It definitely had its quirks, such as requiring us to rewrite some of our remote scripts that streamlined business processes because they couldn’t understand the tokenized information, but it opened up the doors for us. It meant that the cloud wasn’t such a scary place any more.</a:t>
            </a:r>
          </a:p>
          <a:p>
            <a:endParaRPr lang="en-CA" baseline="0" dirty="0" smtClean="0"/>
          </a:p>
          <a:p>
            <a:r>
              <a:rPr lang="en-CA" baseline="0" dirty="0" smtClean="0"/>
              <a:t>It didn’t tackle data integrity problems, but it meant that when we wanted out of the relationship, the information we left them with wasn’t actually our information (at least not in the clear). We didn’t need to worry about what was done with it after we left because there was nothing there of any use to anyone without our proxy’s database. That database was firmly in our hands.</a:t>
            </a:r>
          </a:p>
          <a:p>
            <a:endParaRPr lang="en-CA" baseline="0" dirty="0" smtClean="0"/>
          </a:p>
          <a:p>
            <a:r>
              <a:rPr lang="en-CA" baseline="0" dirty="0" smtClean="0"/>
              <a:t>Problem solved. You know that when people say that, there is always something after it, right?</a:t>
            </a:r>
          </a:p>
          <a:p>
            <a:endParaRPr lang="en-CA" baseline="0" dirty="0" smtClean="0"/>
          </a:p>
          <a:p>
            <a:r>
              <a:rPr lang="en-CA" baseline="0" dirty="0" smtClean="0"/>
              <a:t>While this solved our immediate problem, I’m not sure that this business model is really how we want to go into the future. For every cloud service, there is another business whose business model is to provide obfuscation for it. That sounds like great capitalism, but I don’t like its scalability potential given the proliferation of cloud services.</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baseline="0" dirty="0" smtClean="0"/>
              <a:t>Solved immediate problem, but business model?</a:t>
            </a:r>
          </a:p>
          <a:p>
            <a:pPr>
              <a:buFontTx/>
              <a:buChar char="-"/>
            </a:pPr>
            <a:r>
              <a:rPr lang="en-CA" baseline="0" dirty="0" smtClean="0"/>
              <a:t>Obfuscator for every cloud service?</a:t>
            </a:r>
          </a:p>
          <a:p>
            <a:pPr>
              <a:buFontTx/>
              <a:buChar char="-"/>
            </a:pPr>
            <a:r>
              <a:rPr lang="en-CA" baseline="0" dirty="0" smtClean="0"/>
              <a:t>Scalability </a:t>
            </a:r>
            <a:r>
              <a:rPr lang="en-CA" baseline="0" dirty="0" err="1" smtClean="0"/>
              <a:t>vs</a:t>
            </a:r>
            <a:r>
              <a:rPr lang="en-CA" baseline="0" dirty="0" smtClean="0"/>
              <a:t> capitalism.</a:t>
            </a:r>
          </a:p>
          <a:p>
            <a:pPr>
              <a:buFontTx/>
              <a:buChar char="-"/>
            </a:pPr>
            <a:endParaRPr lang="en-CA" baseline="0" dirty="0" smtClean="0"/>
          </a:p>
          <a:p>
            <a:pPr>
              <a:buFontTx/>
              <a:buNone/>
            </a:pPr>
            <a:r>
              <a:rPr lang="en-CA" baseline="0" dirty="0" smtClean="0"/>
              <a:t>=====</a:t>
            </a:r>
          </a:p>
          <a:p>
            <a:pPr>
              <a:buFontTx/>
              <a:buChar char="-"/>
            </a:pPr>
            <a:endParaRPr lang="en-CA" baseline="0" dirty="0" smtClean="0"/>
          </a:p>
          <a:p>
            <a:r>
              <a:rPr lang="en-CA" baseline="0" dirty="0" smtClean="0"/>
              <a:t>While this solved our immediate problem, I’m not sure that this business model is really how we want to go into the future. For every cloud service, there is another business whose business model is to provide obfuscation for it. That sounds like great capitalism, but I don’t like its scalability potential given the proliferation of cloud services.</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What follows is how I </a:t>
            </a:r>
            <a:r>
              <a:rPr lang="en-CA" dirty="0" smtClean="0"/>
              <a:t>envision things could be handled in the (near) future. </a:t>
            </a:r>
            <a:r>
              <a:rPr lang="en-CA" dirty="0" smtClean="0"/>
              <a:t>This is my opinion, not that of </a:t>
            </a:r>
            <a:r>
              <a:rPr lang="en-CA" dirty="0" err="1" smtClean="0"/>
              <a:t>TRLabs</a:t>
            </a:r>
            <a:r>
              <a:rPr lang="en-CA" baseline="0" dirty="0" smtClean="0"/>
              <a:t> and quite likely not that of anyone in this room.</a:t>
            </a:r>
            <a:endParaRPr lang="en-CA" dirty="0"/>
          </a:p>
        </p:txBody>
      </p:sp>
      <p:sp>
        <p:nvSpPr>
          <p:cNvPr id="4" name="Slide Number Placeholder 3"/>
          <p:cNvSpPr>
            <a:spLocks noGrp="1"/>
          </p:cNvSpPr>
          <p:nvPr>
            <p:ph type="sldNum" sz="quarter" idx="10"/>
          </p:nvPr>
        </p:nvSpPr>
        <p:spPr/>
        <p:txBody>
          <a:bodyPr/>
          <a:lstStyle/>
          <a:p>
            <a:fld id="{20E155C9-BC71-490B-9228-DFA525F2FE8C}" type="slidenum">
              <a:rPr lang="en-CA" smtClean="0"/>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-heard this term</a:t>
            </a:r>
          </a:p>
          <a:p>
            <a:pPr>
              <a:buFontTx/>
              <a:buChar char="-"/>
            </a:pPr>
            <a:r>
              <a:rPr lang="en-CA" dirty="0" smtClean="0"/>
              <a:t>Service provider sees encrypted goo</a:t>
            </a:r>
          </a:p>
          <a:p>
            <a:pPr>
              <a:buFontTx/>
              <a:buChar char="-"/>
            </a:pPr>
            <a:r>
              <a:rPr lang="en-CA" dirty="0" smtClean="0"/>
              <a:t>Common example</a:t>
            </a:r>
            <a:r>
              <a:rPr lang="en-CA" baseline="0" dirty="0" smtClean="0"/>
              <a:t> SSL and ISPs</a:t>
            </a:r>
          </a:p>
          <a:p>
            <a:pPr>
              <a:buFontTx/>
              <a:buChar char="-"/>
            </a:pPr>
            <a:r>
              <a:rPr lang="en-CA" baseline="0" dirty="0" smtClean="0"/>
              <a:t>Advantages both ways</a:t>
            </a:r>
          </a:p>
          <a:p>
            <a:pPr>
              <a:buFontTx/>
              <a:buChar char="-"/>
            </a:pPr>
            <a:r>
              <a:rPr lang="en-CA" dirty="0" smtClean="0"/>
              <a:t>C30’s</a:t>
            </a:r>
            <a:r>
              <a:rPr lang="en-CA" baseline="0" dirty="0" smtClean="0"/>
              <a:t> traffic capture</a:t>
            </a:r>
            <a:r>
              <a:rPr lang="en-CA" dirty="0" smtClean="0"/>
              <a:t> would be useless if everything was over </a:t>
            </a:r>
            <a:r>
              <a:rPr lang="en-CA" dirty="0" smtClean="0"/>
              <a:t>SSL</a:t>
            </a:r>
          </a:p>
          <a:p>
            <a:pPr>
              <a:buFontTx/>
              <a:buChar char="-"/>
            </a:pPr>
            <a:r>
              <a:rPr lang="en-CA" dirty="0" smtClean="0"/>
              <a:t>In</a:t>
            </a:r>
            <a:r>
              <a:rPr lang="en-CA" baseline="0" dirty="0" smtClean="0"/>
              <a:t> an ideal world</a:t>
            </a:r>
            <a:endParaRPr lang="en-CA" dirty="0" smtClean="0"/>
          </a:p>
          <a:p>
            <a:pPr>
              <a:buFontTx/>
              <a:buChar char="-"/>
            </a:pPr>
            <a:endParaRPr lang="en-CA" dirty="0" smtClean="0"/>
          </a:p>
          <a:p>
            <a:pPr>
              <a:buFontTx/>
              <a:buNone/>
            </a:pPr>
            <a:r>
              <a:rPr lang="en-CA" dirty="0" smtClean="0"/>
              <a:t>=====</a:t>
            </a:r>
          </a:p>
          <a:p>
            <a:pPr>
              <a:buFontTx/>
              <a:buChar char="-"/>
            </a:pPr>
            <a:endParaRPr lang="en-CA" dirty="0" smtClean="0"/>
          </a:p>
          <a:p>
            <a:pPr>
              <a:buFontTx/>
              <a:buNone/>
            </a:pPr>
            <a:r>
              <a:rPr lang="en-CA" dirty="0" smtClean="0"/>
              <a:t>We’ve heard this term</a:t>
            </a:r>
            <a:r>
              <a:rPr lang="en-CA" baseline="0" dirty="0" smtClean="0"/>
              <a:t> before. The client holds the encryption keys, which means the service provider sees an opaque blob of encrypted goo.</a:t>
            </a:r>
          </a:p>
          <a:p>
            <a:endParaRPr lang="en-CA" baseline="0" dirty="0" smtClean="0"/>
          </a:p>
          <a:p>
            <a:r>
              <a:rPr lang="en-CA" baseline="0" dirty="0" smtClean="0"/>
              <a:t>The simplest example of this is SSL and ISPs. An ISP (without doing some very nefarious things) can’t see into an SSL connection. They are hosting the service (network connection), but can’t see what it is they are enabling. This has some advantages for everyone. The client can do nefarious things without being caught, but the service provider also can’t be held responsible for, or be required to audit, the actions of its users. Things like bill C30 would be useless if everything was moved through an SSL tunnel.</a:t>
            </a:r>
          </a:p>
          <a:p>
            <a:endParaRPr lang="en-CA" baseline="0" dirty="0" smtClean="0"/>
          </a:p>
          <a:p>
            <a:r>
              <a:rPr lang="en-CA" baseline="0" dirty="0" smtClean="0"/>
              <a:t>Client-held keys are pretty straight forward for things like connection security (HTTPS, SSH, </a:t>
            </a:r>
            <a:r>
              <a:rPr lang="en-CA" baseline="0" dirty="0" err="1" smtClean="0"/>
              <a:t>Ipsec</a:t>
            </a:r>
            <a:r>
              <a:rPr lang="en-CA" baseline="0" dirty="0" smtClean="0"/>
              <a:t>), and we can all see how it would apply to cloud storage, but what about other more involved services? What about something like a web-based CRM? Or hosted mail? Can this same principle be applied there too?</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-Real world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-Straight </a:t>
            </a:r>
            <a:r>
              <a:rPr lang="en-CA" dirty="0" smtClean="0"/>
              <a:t>forward to connections and storage. CRM? Web mail?</a:t>
            </a:r>
          </a:p>
          <a:p>
            <a:endParaRPr lang="en-CA" dirty="0" smtClean="0"/>
          </a:p>
          <a:p>
            <a:r>
              <a:rPr lang="en-CA" baseline="0" dirty="0" smtClean="0"/>
              <a:t>=====</a:t>
            </a:r>
          </a:p>
          <a:p>
            <a:endParaRPr lang="en-CA" baseline="0" dirty="0" smtClean="0"/>
          </a:p>
          <a:p>
            <a:r>
              <a:rPr lang="en-CA" baseline="0" dirty="0" smtClean="0"/>
              <a:t>Client-held keys are pretty straight forward for things like connection security (HTTPS, SSH, </a:t>
            </a:r>
            <a:r>
              <a:rPr lang="en-CA" baseline="0" dirty="0" err="1" smtClean="0"/>
              <a:t>Ipsec</a:t>
            </a:r>
            <a:r>
              <a:rPr lang="en-CA" baseline="0" dirty="0" smtClean="0"/>
              <a:t>), and we can all see how it would apply to cloud storage, but what about other more involved services? What about something like a web-based CRM? Or hosted mail? Can this same principle be applied there too?</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Who has heard of </a:t>
            </a:r>
            <a:r>
              <a:rPr lang="en-CA" dirty="0" err="1" smtClean="0"/>
              <a:t>Pastebin</a:t>
            </a:r>
            <a:r>
              <a:rPr lang="en-CA" dirty="0" smtClean="0"/>
              <a:t>?</a:t>
            </a:r>
          </a:p>
          <a:p>
            <a:endParaRPr lang="en-CA" dirty="0" smtClean="0"/>
          </a:p>
          <a:p>
            <a:r>
              <a:rPr lang="en-CA" dirty="0" smtClean="0"/>
              <a:t>Who has heard of </a:t>
            </a:r>
            <a:r>
              <a:rPr lang="en-CA" dirty="0" err="1" smtClean="0"/>
              <a:t>Zerobin</a:t>
            </a:r>
            <a:r>
              <a:rPr lang="en-CA" dirty="0" smtClean="0"/>
              <a:t>?</a:t>
            </a:r>
          </a:p>
          <a:p>
            <a:endParaRPr lang="en-CA" dirty="0" smtClean="0"/>
          </a:p>
          <a:p>
            <a:r>
              <a:rPr lang="en-CA" dirty="0" smtClean="0"/>
              <a:t>-</a:t>
            </a:r>
            <a:r>
              <a:rPr lang="en-CA" dirty="0" err="1" smtClean="0"/>
              <a:t>Pastebin</a:t>
            </a:r>
            <a:r>
              <a:rPr lang="en-CA" dirty="0" smtClean="0"/>
              <a:t> is... (auditing)</a:t>
            </a:r>
          </a:p>
          <a:p>
            <a:r>
              <a:rPr lang="en-CA" dirty="0" smtClean="0"/>
              <a:t>-if they couldn’t see the</a:t>
            </a:r>
            <a:r>
              <a:rPr lang="en-CA" baseline="0" dirty="0" smtClean="0"/>
              <a:t> content, can’t audit it</a:t>
            </a:r>
          </a:p>
          <a:p>
            <a:endParaRPr lang="en-CA" baseline="0" dirty="0" smtClean="0"/>
          </a:p>
          <a:p>
            <a:r>
              <a:rPr lang="en-CA" baseline="0" dirty="0" smtClean="0"/>
              <a:t>-</a:t>
            </a:r>
            <a:r>
              <a:rPr lang="en-CA" baseline="0" dirty="0" err="1" smtClean="0"/>
              <a:t>Zerobin</a:t>
            </a:r>
            <a:r>
              <a:rPr lang="en-CA" baseline="0" dirty="0" smtClean="0"/>
              <a:t> is...</a:t>
            </a:r>
          </a:p>
          <a:p>
            <a:r>
              <a:rPr lang="en-CA" baseline="0" dirty="0" smtClean="0"/>
              <a:t>-</a:t>
            </a:r>
            <a:r>
              <a:rPr lang="en-CA" baseline="0" dirty="0" err="1" smtClean="0"/>
              <a:t>Zerobin</a:t>
            </a:r>
            <a:r>
              <a:rPr lang="en-CA" baseline="0" dirty="0" smtClean="0"/>
              <a:t> is a </a:t>
            </a:r>
            <a:r>
              <a:rPr lang="en-CA" baseline="0" dirty="0" err="1" smtClean="0"/>
              <a:t>webservice</a:t>
            </a:r>
            <a:r>
              <a:rPr lang="en-CA" baseline="0" dirty="0" smtClean="0"/>
              <a:t> that gives the client the key</a:t>
            </a:r>
          </a:p>
          <a:p>
            <a:endParaRPr lang="en-CA" baseline="0" dirty="0" smtClean="0"/>
          </a:p>
          <a:p>
            <a:r>
              <a:rPr lang="en-CA" baseline="0" dirty="0" smtClean="0"/>
              <a:t>=====</a:t>
            </a:r>
            <a:endParaRPr lang="en-CA" dirty="0" smtClean="0"/>
          </a:p>
          <a:p>
            <a:endParaRPr lang="en-CA" dirty="0" smtClean="0"/>
          </a:p>
          <a:p>
            <a:r>
              <a:rPr lang="en-CA" dirty="0" err="1" smtClean="0"/>
              <a:t>Pastebin</a:t>
            </a:r>
            <a:r>
              <a:rPr lang="en-CA" dirty="0" smtClean="0"/>
              <a:t> is,</a:t>
            </a:r>
            <a:r>
              <a:rPr lang="en-CA" baseline="0" dirty="0" smtClean="0"/>
              <a:t> for those who haven’t really used the internet in the last decade, lets you paste text, get a link, and then share the link with friends who can then see the text. They have decided recently though that they are going to monitor the pastes they see and proactively take down those that contain sensitive information.</a:t>
            </a:r>
          </a:p>
          <a:p>
            <a:endParaRPr lang="en-CA" baseline="0" dirty="0" smtClean="0"/>
          </a:p>
          <a:p>
            <a:r>
              <a:rPr lang="en-CA" baseline="0" dirty="0" smtClean="0"/>
              <a:t>If they couldn’t see the content, they couldn’t do this. Their inability to see into pastes would also mean that they couldn’t be legally required to audit such content either.</a:t>
            </a:r>
          </a:p>
          <a:p>
            <a:endParaRPr lang="en-CA" baseline="0" dirty="0" smtClean="0"/>
          </a:p>
          <a:p>
            <a:r>
              <a:rPr lang="en-CA" baseline="0" dirty="0" err="1" smtClean="0"/>
              <a:t>Zerobin</a:t>
            </a:r>
            <a:r>
              <a:rPr lang="en-CA" baseline="0" dirty="0" smtClean="0"/>
              <a:t> does just that. It is an open source project that provides a text pasting service but allows the client to hold the encryption keys. It implements AES-256 in CBC mode and Sha256 in </a:t>
            </a:r>
            <a:r>
              <a:rPr lang="en-CA" baseline="0" dirty="0" err="1" smtClean="0"/>
              <a:t>javascript</a:t>
            </a:r>
            <a:r>
              <a:rPr lang="en-CA" baseline="0" dirty="0" smtClean="0"/>
              <a:t> that runs on the client’s browser (including all current mobile devices!) that encrypts the content in the same domain as the data was entered (the client’s browser), then transmits the encrypted blob to the server for storage. The link that comes out is made up of the unique paste ID from the server, and the encryption key from the </a:t>
            </a:r>
            <a:r>
              <a:rPr lang="en-CA" baseline="0" dirty="0" err="1" smtClean="0"/>
              <a:t>javascript</a:t>
            </a:r>
            <a:r>
              <a:rPr lang="en-CA" baseline="0" dirty="0" smtClean="0"/>
              <a:t> on the client. Sharing this link will allow others to view the paste and the server operator never has to worry about hosting sensitive information because they can’t reasonably be expected to read the contents of the pastes.</a:t>
            </a:r>
          </a:p>
          <a:p>
            <a:endParaRPr lang="en-CA" baseline="0" dirty="0" smtClean="0"/>
          </a:p>
          <a:p>
            <a:r>
              <a:rPr lang="en-CA" baseline="0" dirty="0" err="1" smtClean="0"/>
              <a:t>Zerobin</a:t>
            </a:r>
            <a:r>
              <a:rPr lang="en-CA" baseline="0" dirty="0" smtClean="0"/>
              <a:t> is an example of taking a web service, and giving the client the key to their data.</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baseline="0" dirty="0" smtClean="0"/>
              <a:t>Not perfect, but how far?</a:t>
            </a:r>
          </a:p>
          <a:p>
            <a:pPr>
              <a:buFontTx/>
              <a:buChar char="-"/>
            </a:pPr>
            <a:r>
              <a:rPr lang="en-CA" baseline="0" dirty="0" smtClean="0"/>
              <a:t>Should still be a cloud service</a:t>
            </a:r>
          </a:p>
          <a:p>
            <a:pPr>
              <a:buFontTx/>
              <a:buChar char="-"/>
            </a:pPr>
            <a:r>
              <a:rPr lang="en-CA" baseline="0" dirty="0" smtClean="0"/>
              <a:t>No hardware or software.</a:t>
            </a:r>
          </a:p>
          <a:p>
            <a:pPr>
              <a:buFontTx/>
              <a:buChar char="-"/>
            </a:pPr>
            <a:r>
              <a:rPr lang="en-CA" baseline="0" dirty="0" smtClean="0"/>
              <a:t>Work on handheld</a:t>
            </a:r>
          </a:p>
          <a:p>
            <a:pPr>
              <a:buFontTx/>
              <a:buChar char="-"/>
            </a:pPr>
            <a:endParaRPr lang="en-CA" baseline="0" dirty="0" smtClean="0"/>
          </a:p>
          <a:p>
            <a:pPr>
              <a:buFontTx/>
              <a:buNone/>
            </a:pPr>
            <a:r>
              <a:rPr lang="en-CA" baseline="0" dirty="0" smtClean="0"/>
              <a:t>=====</a:t>
            </a:r>
          </a:p>
          <a:p>
            <a:pPr>
              <a:buFontTx/>
              <a:buChar char="-"/>
            </a:pPr>
            <a:endParaRPr lang="en-CA" baseline="0" dirty="0" smtClean="0"/>
          </a:p>
          <a:p>
            <a:r>
              <a:rPr lang="en-CA" baseline="0" dirty="0" smtClean="0"/>
              <a:t>Clearly nothing is perfect, but how far can we take this idea? The requirement for any solution must be that the entire service can be hosted in the cloud. I don’t want to have to run any hardware, or store a bunch of data, just to make it work on my computer. Ideally, any solution would also work on my handheld device, or whatever these things are.</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baseline="0" dirty="0" smtClean="0"/>
              <a:t>Hosted mail is bad. Need to receive mail to you</a:t>
            </a:r>
          </a:p>
          <a:p>
            <a:pPr>
              <a:buFontTx/>
              <a:buChar char="-"/>
            </a:pPr>
            <a:r>
              <a:rPr lang="en-CA" baseline="0" dirty="0" smtClean="0"/>
              <a:t>Cloud computing is bad. Needs to be unencrypted</a:t>
            </a:r>
          </a:p>
          <a:p>
            <a:pPr>
              <a:buFontTx/>
              <a:buChar char="-"/>
            </a:pPr>
            <a:endParaRPr lang="en-CA" baseline="0" dirty="0" smtClean="0"/>
          </a:p>
          <a:p>
            <a:pPr>
              <a:buFontTx/>
              <a:buNone/>
            </a:pPr>
            <a:r>
              <a:rPr lang="en-CA" baseline="0" dirty="0" smtClean="0"/>
              <a:t>=====</a:t>
            </a:r>
          </a:p>
          <a:p>
            <a:pPr>
              <a:buFontTx/>
              <a:buChar char="-"/>
            </a:pPr>
            <a:endParaRPr lang="en-CA" baseline="0" dirty="0" smtClean="0"/>
          </a:p>
          <a:p>
            <a:pPr>
              <a:buFontTx/>
              <a:buNone/>
            </a:pPr>
            <a:r>
              <a:rPr lang="en-CA" baseline="0" dirty="0" smtClean="0"/>
              <a:t>Hosted mail is almost immediately evident as one of those things that you can’t really secure like this. Their servers need to accept incoming mail that may, or may not, be encrypted. There is no way around that. While your outgoing mail may all be encrypted, the incoming mail almost certainly won’t be.</a:t>
            </a:r>
          </a:p>
          <a:p>
            <a:endParaRPr lang="en-CA" baseline="0" dirty="0" smtClean="0"/>
          </a:p>
          <a:p>
            <a:r>
              <a:rPr lang="en-CA" baseline="0" dirty="0" smtClean="0"/>
              <a:t>Cloud computing solutions are also out. The remote VM needs to see the decrypted data and if it sees it, they see it and can capture it.</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aseline="0" dirty="0" smtClean="0"/>
              <a:t>-CRM is better, but caveats.</a:t>
            </a:r>
          </a:p>
          <a:p>
            <a:r>
              <a:rPr lang="en-CA" baseline="0" dirty="0" smtClean="0"/>
              <a:t>-JS can encrypt, but that rules out server-side scripts most of the time</a:t>
            </a:r>
          </a:p>
          <a:p>
            <a:r>
              <a:rPr lang="en-CA" baseline="0" dirty="0" smtClean="0"/>
              <a:t>-tokenizing requires a global view </a:t>
            </a:r>
          </a:p>
          <a:p>
            <a:r>
              <a:rPr lang="en-CA" baseline="0" dirty="0" smtClean="0"/>
              <a:t>-needs special </a:t>
            </a:r>
            <a:r>
              <a:rPr lang="en-CA" baseline="0" dirty="0" err="1" smtClean="0"/>
              <a:t>special</a:t>
            </a:r>
            <a:r>
              <a:rPr lang="en-CA" baseline="0" dirty="0" smtClean="0"/>
              <a:t> hardware/software</a:t>
            </a:r>
          </a:p>
          <a:p>
            <a:endParaRPr lang="en-CA" baseline="0" dirty="0" smtClean="0"/>
          </a:p>
          <a:p>
            <a:r>
              <a:rPr lang="en-CA" baseline="0" dirty="0" smtClean="0"/>
              <a:t>=====</a:t>
            </a:r>
          </a:p>
          <a:p>
            <a:endParaRPr lang="en-CA" baseline="0" dirty="0" smtClean="0"/>
          </a:p>
          <a:p>
            <a:r>
              <a:rPr lang="en-CA" baseline="0" dirty="0" smtClean="0"/>
              <a:t>CRM solutions can get a bit more ground, but there’s some caveats. Sure, we can use </a:t>
            </a:r>
            <a:r>
              <a:rPr lang="en-CA" baseline="0" dirty="0" err="1" smtClean="0"/>
              <a:t>javascript</a:t>
            </a:r>
            <a:r>
              <a:rPr lang="en-CA" baseline="0" dirty="0" smtClean="0"/>
              <a:t> to encrypt everything, but then we don’t get the option to do things like sorting or filtering on the remote side. This isn’t an issue for small databases where we can just send the whole thing to the client every time. For databases with hundreds of thousands of records it isn’t feasible to transmit the entire database to everyone even once every time they want to do a sort of anything that requires a more global view. There are other things one can do besides encryption though and tokenization tackles this problem really nicely.</a:t>
            </a:r>
          </a:p>
          <a:p>
            <a:endParaRPr lang="en-CA" baseline="0" dirty="0" smtClean="0"/>
          </a:p>
          <a:p>
            <a:r>
              <a:rPr lang="en-CA" baseline="0" dirty="0" smtClean="0"/>
              <a:t>Normally tokenization schemes require a global view of all tokens and their mappings if you want to find tokens that preserve an order. There isn’t really a way around this.</a:t>
            </a:r>
          </a:p>
        </p:txBody>
      </p:sp>
      <p:sp>
        <p:nvSpPr>
          <p:cNvPr id="4" name="Slide Number Placeholder 3"/>
          <p:cNvSpPr>
            <a:spLocks noGrp="1"/>
          </p:cNvSpPr>
          <p:nvPr>
            <p:ph type="sldNum" sz="quarter" idx="10"/>
          </p:nvPr>
        </p:nvSpPr>
        <p:spPr/>
        <p:txBody>
          <a:bodyPr/>
          <a:lstStyle/>
          <a:p>
            <a:fld id="{20E155C9-BC71-490B-9228-DFA525F2FE8C}" type="slidenum">
              <a:rPr lang="en-CA" smtClean="0"/>
              <a:pPr/>
              <a:t>18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-Cloud storage is perfect.</a:t>
            </a:r>
          </a:p>
          <a:p>
            <a:r>
              <a:rPr lang="en-CA" dirty="0" smtClean="0"/>
              <a:t>-Build encryption into the account,</a:t>
            </a:r>
            <a:r>
              <a:rPr lang="en-CA" baseline="0" dirty="0" smtClean="0"/>
              <a:t> like how mobile devices do it</a:t>
            </a:r>
          </a:p>
          <a:p>
            <a:r>
              <a:rPr lang="en-CA" baseline="0" dirty="0" smtClean="0"/>
              <a:t>-Build the functions into the ‘magic’ client</a:t>
            </a:r>
          </a:p>
          <a:p>
            <a:r>
              <a:rPr lang="en-CA" baseline="0" dirty="0" smtClean="0"/>
              <a:t>-Unix does it nicely.</a:t>
            </a:r>
          </a:p>
          <a:p>
            <a:r>
              <a:rPr lang="en-CA" baseline="0" dirty="0" smtClean="0"/>
              <a:t>-Open source projects for this too</a:t>
            </a:r>
          </a:p>
          <a:p>
            <a:endParaRPr lang="en-CA" baseline="0" dirty="0" smtClean="0"/>
          </a:p>
          <a:p>
            <a:r>
              <a:rPr lang="en-CA" baseline="0" dirty="0" smtClean="0"/>
              <a:t>=====</a:t>
            </a:r>
          </a:p>
          <a:p>
            <a:endParaRPr lang="en-CA" dirty="0" smtClean="0"/>
          </a:p>
          <a:p>
            <a:r>
              <a:rPr lang="en-CA" dirty="0" smtClean="0"/>
              <a:t>Cloud</a:t>
            </a:r>
            <a:r>
              <a:rPr lang="en-CA" baseline="0" dirty="0" smtClean="0"/>
              <a:t> storage is perfect though. Build encryption into your user account. Store a master key that is encrypted with your password, similar to how </a:t>
            </a:r>
            <a:r>
              <a:rPr lang="en-CA" baseline="0" dirty="0" err="1" smtClean="0"/>
              <a:t>iOS</a:t>
            </a:r>
            <a:r>
              <a:rPr lang="en-CA" baseline="0" dirty="0" smtClean="0"/>
              <a:t> devices handle it. Build the encryption and decryption into the client-side application (if there is one), or let them do it with a crypto provider of their choice. There are some phenomenal open source projects that do this, and most Unix based operating systems also do it out of the box.</a:t>
            </a:r>
            <a:endParaRPr lang="en-CA" dirty="0" smtClean="0"/>
          </a:p>
        </p:txBody>
      </p:sp>
      <p:sp>
        <p:nvSpPr>
          <p:cNvPr id="4" name="Slide Number Placeholder 3"/>
          <p:cNvSpPr>
            <a:spLocks noGrp="1"/>
          </p:cNvSpPr>
          <p:nvPr>
            <p:ph type="sldNum" sz="quarter" idx="10"/>
          </p:nvPr>
        </p:nvSpPr>
        <p:spPr/>
        <p:txBody>
          <a:bodyPr/>
          <a:lstStyle/>
          <a:p>
            <a:fld id="{20E155C9-BC71-490B-9228-DFA525F2FE8C}" type="slidenum">
              <a:rPr lang="en-CA" smtClean="0"/>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-Michael </a:t>
            </a:r>
            <a:r>
              <a:rPr lang="en-CA" baseline="0" dirty="0" err="1" smtClean="0"/>
              <a:t>Himbeault</a:t>
            </a:r>
            <a:endParaRPr lang="en-CA" baseline="0" dirty="0" smtClean="0"/>
          </a:p>
          <a:p>
            <a:pPr>
              <a:buFontTx/>
              <a:buChar char="-"/>
            </a:pPr>
            <a:r>
              <a:rPr lang="en-CA" baseline="0" dirty="0" smtClean="0"/>
              <a:t>IT Admin for </a:t>
            </a:r>
            <a:r>
              <a:rPr lang="en-CA" baseline="0" dirty="0" err="1" smtClean="0"/>
              <a:t>TRLabs</a:t>
            </a:r>
            <a:r>
              <a:rPr lang="en-CA" baseline="0" dirty="0" smtClean="0"/>
              <a:t> Winnipeg</a:t>
            </a:r>
          </a:p>
          <a:p>
            <a:pPr>
              <a:buFontTx/>
              <a:buChar char="-"/>
            </a:pPr>
            <a:r>
              <a:rPr lang="en-CA" baseline="0" dirty="0" smtClean="0"/>
              <a:t>Technical contact for projects</a:t>
            </a:r>
          </a:p>
          <a:p>
            <a:pPr>
              <a:buFontTx/>
              <a:buChar char="-"/>
            </a:pPr>
            <a:r>
              <a:rPr lang="en-CA" baseline="0" dirty="0" smtClean="0"/>
              <a:t>Corporate IT projects</a:t>
            </a:r>
          </a:p>
          <a:p>
            <a:pPr>
              <a:buFontTx/>
              <a:buChar char="-"/>
            </a:pPr>
            <a:endParaRPr lang="en-CA" baseline="0" dirty="0" smtClean="0"/>
          </a:p>
          <a:p>
            <a:pPr>
              <a:buFontTx/>
              <a:buChar char="-"/>
            </a:pPr>
            <a:r>
              <a:rPr lang="en-CA" baseline="0" dirty="0" err="1" smtClean="0"/>
              <a:t>Trlabs</a:t>
            </a:r>
            <a:r>
              <a:rPr lang="en-CA" baseline="0" dirty="0" smtClean="0"/>
              <a:t> Brief – NPO that works to bring R&amp;D to commercial market</a:t>
            </a:r>
          </a:p>
          <a:p>
            <a:pPr>
              <a:buFontTx/>
              <a:buNone/>
            </a:pPr>
            <a:endParaRPr lang="en-CA" baseline="0" dirty="0" smtClean="0"/>
          </a:p>
          <a:p>
            <a:pPr>
              <a:buFontTx/>
              <a:buNone/>
            </a:pPr>
            <a:r>
              <a:rPr lang="en-CA" baseline="0" dirty="0" smtClean="0"/>
              <a:t>=====</a:t>
            </a:r>
          </a:p>
          <a:p>
            <a:endParaRPr lang="en-CA" baseline="0" dirty="0" smtClean="0"/>
          </a:p>
          <a:p>
            <a:r>
              <a:rPr lang="en-CA" baseline="0" dirty="0" smtClean="0"/>
              <a:t>My name is Michael </a:t>
            </a:r>
            <a:r>
              <a:rPr lang="en-CA" baseline="0" dirty="0" err="1" smtClean="0"/>
              <a:t>Himbeault</a:t>
            </a:r>
            <a:r>
              <a:rPr lang="en-CA" baseline="0" dirty="0" smtClean="0"/>
              <a:t> and I am the IT Infrastructure Administrator for the </a:t>
            </a:r>
            <a:r>
              <a:rPr lang="en-CA" baseline="0" dirty="0" err="1" smtClean="0"/>
              <a:t>TRLabs</a:t>
            </a:r>
            <a:r>
              <a:rPr lang="en-CA" baseline="0" dirty="0" smtClean="0"/>
              <a:t> location in Winnipeg. In addition to my standard IT admin duties that primarily involve babysitting, I am also the technical contact and resource for all of the projects we do at the Winnipeg lab. Being one of the three IT </a:t>
            </a:r>
            <a:r>
              <a:rPr lang="en-CA" baseline="0" dirty="0" err="1" smtClean="0"/>
              <a:t>admins</a:t>
            </a:r>
            <a:r>
              <a:rPr lang="en-CA" baseline="0" dirty="0" smtClean="0"/>
              <a:t> of </a:t>
            </a:r>
            <a:r>
              <a:rPr lang="en-CA" baseline="0" dirty="0" err="1" smtClean="0"/>
              <a:t>Trlabs</a:t>
            </a:r>
            <a:r>
              <a:rPr lang="en-CA" baseline="0" dirty="0" smtClean="0"/>
              <a:t>, one in each province, we together are responsible for architecting and deploying all corporate infrastructure and software.</a:t>
            </a:r>
          </a:p>
          <a:p>
            <a:endParaRPr lang="en-CA" baseline="0" dirty="0" smtClean="0"/>
          </a:p>
          <a:p>
            <a:r>
              <a:rPr lang="en-CA" baseline="0" dirty="0" smtClean="0"/>
              <a:t>In brief, </a:t>
            </a:r>
            <a:r>
              <a:rPr lang="en-CA" baseline="0" dirty="0" err="1" smtClean="0"/>
              <a:t>TRLabs</a:t>
            </a:r>
            <a:r>
              <a:rPr lang="en-CA" baseline="0" dirty="0" smtClean="0"/>
              <a:t> is a not-for-profit organization that works with industry members to bring research and innovation to the commercial market.</a:t>
            </a:r>
          </a:p>
        </p:txBody>
      </p:sp>
      <p:sp>
        <p:nvSpPr>
          <p:cNvPr id="4" name="Slide Number Placeholder 3"/>
          <p:cNvSpPr>
            <a:spLocks noGrp="1"/>
          </p:cNvSpPr>
          <p:nvPr>
            <p:ph type="sldNum" sz="quarter" idx="10"/>
          </p:nvPr>
        </p:nvSpPr>
        <p:spPr/>
        <p:txBody>
          <a:bodyPr/>
          <a:lstStyle/>
          <a:p>
            <a:fld id="{20E155C9-BC71-490B-9228-DFA525F2FE8C}" type="slidenum">
              <a:rPr lang="en-CA" smtClean="0"/>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dirty="0" smtClean="0"/>
              <a:t>Why magic?</a:t>
            </a:r>
          </a:p>
          <a:p>
            <a:pPr>
              <a:buFontTx/>
              <a:buChar char="-"/>
            </a:pPr>
            <a:r>
              <a:rPr lang="en-CA" dirty="0" smtClean="0"/>
              <a:t>Because</a:t>
            </a:r>
            <a:r>
              <a:rPr lang="en-CA" baseline="0" dirty="0" smtClean="0"/>
              <a:t> includes illusion, deception and misdirection.</a:t>
            </a:r>
          </a:p>
          <a:p>
            <a:pPr>
              <a:buFontTx/>
              <a:buChar char="-"/>
            </a:pPr>
            <a:r>
              <a:rPr lang="en-CA" baseline="0" dirty="0" smtClean="0"/>
              <a:t>Agreements (always read, right?)</a:t>
            </a:r>
          </a:p>
          <a:p>
            <a:pPr>
              <a:buFontTx/>
              <a:buChar char="-"/>
            </a:pPr>
            <a:r>
              <a:rPr lang="en-CA" baseline="0" dirty="0" smtClean="0"/>
              <a:t>Looking at specs and claims and features</a:t>
            </a:r>
          </a:p>
          <a:p>
            <a:pPr>
              <a:buFontTx/>
              <a:buChar char="-"/>
            </a:pPr>
            <a:r>
              <a:rPr lang="en-CA" baseline="0" dirty="0" smtClean="0"/>
              <a:t>Not asking questions about post-deletion</a:t>
            </a:r>
          </a:p>
          <a:p>
            <a:pPr>
              <a:buFontTx/>
              <a:buChar char="-"/>
            </a:pPr>
            <a:r>
              <a:rPr lang="en-CA" baseline="0" dirty="0" smtClean="0"/>
              <a:t>People sign up for services without realizing</a:t>
            </a:r>
          </a:p>
          <a:p>
            <a:pPr lvl="1">
              <a:buFontTx/>
              <a:buChar char="-"/>
            </a:pPr>
            <a:r>
              <a:rPr lang="en-CA" baseline="0" dirty="0" smtClean="0"/>
              <a:t>What is made available</a:t>
            </a:r>
          </a:p>
          <a:p>
            <a:pPr lvl="1">
              <a:buFontTx/>
              <a:buChar char="-"/>
            </a:pPr>
            <a:r>
              <a:rPr lang="en-CA" baseline="0" dirty="0" smtClean="0"/>
              <a:t>Under what terms</a:t>
            </a:r>
          </a:p>
          <a:p>
            <a:pPr lvl="1">
              <a:buFontTx/>
              <a:buChar char="-"/>
            </a:pPr>
            <a:r>
              <a:rPr lang="en-CA" dirty="0" smtClean="0"/>
              <a:t>How private was that information?</a:t>
            </a:r>
          </a:p>
          <a:p>
            <a:endParaRPr lang="en-CA" dirty="0" smtClean="0"/>
          </a:p>
          <a:p>
            <a:r>
              <a:rPr lang="en-CA" dirty="0" smtClean="0"/>
              <a:t>=====</a:t>
            </a:r>
          </a:p>
          <a:p>
            <a:endParaRPr lang="en-CA" dirty="0" smtClean="0"/>
          </a:p>
          <a:p>
            <a:r>
              <a:rPr lang="en-CA" dirty="0" smtClean="0"/>
              <a:t>Why did I call</a:t>
            </a:r>
            <a:r>
              <a:rPr lang="en-CA" baseline="0" dirty="0" smtClean="0"/>
              <a:t> it a magic trick? Because cloud security and privacy right now involves a fair bit of illusion, deception and misdirection. People are distracted by the long agreements they agree to (and always read top to bottom, right?) when they sign up for a new service. They spend time looking at things they shouldn’t, such as how things are stored on enterprise grade hardware and software or that you can get your files anywhere you have internet access, when they should be asking the questions that matter such as what is happening to those files after you delete them.</a:t>
            </a:r>
          </a:p>
          <a:p>
            <a:endParaRPr lang="en-CA" baseline="0" dirty="0" smtClean="0"/>
          </a:p>
          <a:p>
            <a:r>
              <a:rPr lang="en-CA" baseline="0" dirty="0" smtClean="0"/>
              <a:t>The end result is that people are signing up for services without realizing what information they are making available, what terms that information is made available under, and, in most cases, what they actually think about the privacy of that information.</a:t>
            </a:r>
          </a:p>
        </p:txBody>
      </p:sp>
      <p:sp>
        <p:nvSpPr>
          <p:cNvPr id="4" name="Slide Number Placeholder 3"/>
          <p:cNvSpPr>
            <a:spLocks noGrp="1"/>
          </p:cNvSpPr>
          <p:nvPr>
            <p:ph type="sldNum" sz="quarter" idx="10"/>
          </p:nvPr>
        </p:nvSpPr>
        <p:spPr/>
        <p:txBody>
          <a:bodyPr/>
          <a:lstStyle/>
          <a:p>
            <a:fld id="{20E155C9-BC71-490B-9228-DFA525F2FE8C}" type="slidenum">
              <a:rPr lang="en-CA" smtClean="0"/>
              <a:pPr/>
              <a:t>20</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aseline="0" dirty="0" smtClean="0"/>
              <a:t>-break down to simple matter of trust</a:t>
            </a:r>
          </a:p>
          <a:p>
            <a:r>
              <a:rPr lang="en-CA" baseline="0" dirty="0" smtClean="0"/>
              <a:t>-If everyone trusted, no problem</a:t>
            </a:r>
          </a:p>
          <a:p>
            <a:r>
              <a:rPr lang="en-CA" baseline="0" dirty="0" smtClean="0"/>
              <a:t>-Problem is in general, they don’t.</a:t>
            </a:r>
          </a:p>
          <a:p>
            <a:r>
              <a:rPr lang="en-CA" baseline="0" dirty="0" smtClean="0"/>
              <a:t>-No one trusts anyway.</a:t>
            </a:r>
          </a:p>
          <a:p>
            <a:pPr>
              <a:buFontTx/>
              <a:buChar char="-"/>
            </a:pPr>
            <a:r>
              <a:rPr lang="en-CA" baseline="0" dirty="0" smtClean="0"/>
              <a:t>Big mess</a:t>
            </a:r>
          </a:p>
          <a:p>
            <a:pPr>
              <a:buFontTx/>
              <a:buChar char="-"/>
            </a:pPr>
            <a:r>
              <a:rPr lang="en-CA" baseline="0" dirty="0" smtClean="0"/>
              <a:t>I trust my email provider for the last 13 years.</a:t>
            </a:r>
          </a:p>
          <a:p>
            <a:pPr>
              <a:buFontTx/>
              <a:buChar char="-"/>
            </a:pPr>
            <a:r>
              <a:rPr lang="en-CA" baseline="0" dirty="0" smtClean="0"/>
              <a:t>I use SSL though, so there is that trust thing.</a:t>
            </a:r>
          </a:p>
          <a:p>
            <a:pPr>
              <a:buFontTx/>
              <a:buChar char="-"/>
            </a:pPr>
            <a:r>
              <a:rPr lang="en-CA" baseline="0" dirty="0" smtClean="0"/>
              <a:t>I don’t trust them to host my files, hence no cloud storage.</a:t>
            </a:r>
          </a:p>
          <a:p>
            <a:pPr>
              <a:buFontTx/>
              <a:buChar char="-"/>
            </a:pPr>
            <a:endParaRPr lang="en-CA" baseline="0" dirty="0" smtClean="0"/>
          </a:p>
          <a:p>
            <a:pPr>
              <a:buFontTx/>
              <a:buNone/>
            </a:pPr>
            <a:r>
              <a:rPr lang="en-CA" baseline="0" dirty="0" smtClean="0"/>
              <a:t>=====</a:t>
            </a:r>
          </a:p>
          <a:p>
            <a:pPr>
              <a:buFontTx/>
              <a:buChar char="-"/>
            </a:pPr>
            <a:endParaRPr lang="en-CA" baseline="0" dirty="0" smtClean="0"/>
          </a:p>
          <a:p>
            <a:r>
              <a:rPr lang="en-CA" baseline="0" dirty="0" smtClean="0"/>
              <a:t>We can break this down to a simple matter of trust. If I trusted my cloud provider, and my ISP, and all intervening network operators, and everyone trusted each other, none of this would be an issue. The problem is that in general, we don’t. They don’t. No one trusts anyone and it is really just a mess.</a:t>
            </a:r>
          </a:p>
          <a:p>
            <a:endParaRPr lang="en-CA" baseline="0" dirty="0" smtClean="0"/>
          </a:p>
          <a:p>
            <a:r>
              <a:rPr lang="en-CA" baseline="0" dirty="0" smtClean="0"/>
              <a:t>As it happens, I do use a webmail service for all of my email from the last thirteen years, and as it turns out I trust my provider far enough that I’m comfortable with that. I don’t trust intervening network operators though, so I am thankful for SSL, but I do trust the end provider. I don’t, however, trust them to host all of my files without client-held keys. That is why I don’t use any cloud backup services. </a:t>
            </a:r>
          </a:p>
        </p:txBody>
      </p:sp>
      <p:sp>
        <p:nvSpPr>
          <p:cNvPr id="4" name="Slide Number Placeholder 3"/>
          <p:cNvSpPr>
            <a:spLocks noGrp="1"/>
          </p:cNvSpPr>
          <p:nvPr>
            <p:ph type="sldNum" sz="quarter" idx="10"/>
          </p:nvPr>
        </p:nvSpPr>
        <p:spPr/>
        <p:txBody>
          <a:bodyPr/>
          <a:lstStyle/>
          <a:p>
            <a:fld id="{20E155C9-BC71-490B-9228-DFA525F2FE8C}" type="slidenum">
              <a:rPr lang="en-CA" smtClean="0"/>
              <a:pPr/>
              <a:t>21</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aseline="0" dirty="0" smtClean="0"/>
              <a:t>-Boil it down, trust doesn’t really matter.</a:t>
            </a:r>
          </a:p>
          <a:p>
            <a:r>
              <a:rPr lang="en-CA" baseline="0" dirty="0" smtClean="0"/>
              <a:t>-those concerned, will protect themselves</a:t>
            </a:r>
          </a:p>
          <a:p>
            <a:r>
              <a:rPr lang="en-CA" baseline="0" dirty="0" smtClean="0"/>
              <a:t>-Those who aren’t, won’t.</a:t>
            </a:r>
          </a:p>
          <a:p>
            <a:r>
              <a:rPr lang="en-CA" baseline="0" dirty="0" smtClean="0"/>
              <a:t>-Everyone should know what they think about their information</a:t>
            </a:r>
          </a:p>
          <a:p>
            <a:r>
              <a:rPr lang="en-CA" baseline="0" dirty="0" smtClean="0"/>
              <a:t>-Everyone should know who has what information of theirs, and under what terms.</a:t>
            </a:r>
          </a:p>
          <a:p>
            <a:r>
              <a:rPr lang="en-CA" baseline="0" dirty="0" smtClean="0"/>
              <a:t>-Social media scares me here, because the young people I know don’t know these things.</a:t>
            </a:r>
          </a:p>
          <a:p>
            <a:r>
              <a:rPr lang="en-CA" baseline="0" dirty="0" smtClean="0"/>
              <a:t>-And in five years, things will change. (Amazon EC2 six years ago)</a:t>
            </a:r>
          </a:p>
          <a:p>
            <a:endParaRPr lang="en-CA" baseline="0" dirty="0" smtClean="0"/>
          </a:p>
          <a:p>
            <a:r>
              <a:rPr lang="en-CA" baseline="0" dirty="0" smtClean="0"/>
              <a:t>=====</a:t>
            </a:r>
          </a:p>
          <a:p>
            <a:endParaRPr lang="en-CA" baseline="0" dirty="0" smtClean="0"/>
          </a:p>
          <a:p>
            <a:r>
              <a:rPr lang="en-CA" baseline="0" dirty="0" smtClean="0"/>
              <a:t>If you boil it down though, it really doesn’t matter who trusts who. If you are concerned about privacy and security, you will find a way to get the obfuscation you require. If you are less concerned, you won’t. What is important though is that people know what information they are putting where and </a:t>
            </a:r>
            <a:r>
              <a:rPr lang="en-CA" baseline="0" dirty="0" err="1" smtClean="0"/>
              <a:t>uner</a:t>
            </a:r>
            <a:r>
              <a:rPr lang="en-CA" baseline="0" dirty="0" smtClean="0"/>
              <a:t> what terms when they use a cloud service. In particular, because this is the scary one, end users and as it pertains to social media.</a:t>
            </a:r>
          </a:p>
        </p:txBody>
      </p:sp>
      <p:sp>
        <p:nvSpPr>
          <p:cNvPr id="4" name="Slide Number Placeholder 3"/>
          <p:cNvSpPr>
            <a:spLocks noGrp="1"/>
          </p:cNvSpPr>
          <p:nvPr>
            <p:ph type="sldNum" sz="quarter" idx="10"/>
          </p:nvPr>
        </p:nvSpPr>
        <p:spPr/>
        <p:txBody>
          <a:bodyPr/>
          <a:lstStyle/>
          <a:p>
            <a:fld id="{20E155C9-BC71-490B-9228-DFA525F2FE8C}" type="slidenum">
              <a:rPr lang="en-CA" smtClean="0"/>
              <a:pPr/>
              <a:t>22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So. Clouds.</a:t>
            </a:r>
            <a:endParaRPr lang="en-CA" dirty="0"/>
          </a:p>
        </p:txBody>
      </p:sp>
      <p:sp>
        <p:nvSpPr>
          <p:cNvPr id="4" name="Slide Number Placeholder 3"/>
          <p:cNvSpPr>
            <a:spLocks noGrp="1"/>
          </p:cNvSpPr>
          <p:nvPr>
            <p:ph type="sldNum" sz="quarter" idx="10"/>
          </p:nvPr>
        </p:nvSpPr>
        <p:spPr/>
        <p:txBody>
          <a:bodyPr/>
          <a:lstStyle/>
          <a:p>
            <a:fld id="{20E155C9-BC71-490B-9228-DFA525F2FE8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-Five primary areas for projects, internal services such as students</a:t>
            </a:r>
          </a:p>
          <a:p>
            <a:pPr>
              <a:buFontTx/>
              <a:buChar char="-"/>
            </a:pPr>
            <a:r>
              <a:rPr lang="en-CA" baseline="0" dirty="0" smtClean="0"/>
              <a:t>Variety of work coming our way</a:t>
            </a:r>
          </a:p>
          <a:p>
            <a:pPr>
              <a:buFontTx/>
              <a:buChar char="-"/>
            </a:pPr>
            <a:r>
              <a:rPr lang="en-CA" baseline="0" dirty="0" smtClean="0"/>
              <a:t>Clouds seen in: compute, TRA, internal</a:t>
            </a:r>
          </a:p>
          <a:p>
            <a:pPr>
              <a:buFontTx/>
              <a:buChar char="-"/>
            </a:pPr>
            <a:endParaRPr lang="en-CA" baseline="0" dirty="0" smtClean="0"/>
          </a:p>
          <a:p>
            <a:pPr>
              <a:buFontTx/>
              <a:buNone/>
            </a:pPr>
            <a:r>
              <a:rPr lang="en-CA" baseline="0" dirty="0" smtClean="0"/>
              <a:t>=====</a:t>
            </a:r>
          </a:p>
          <a:p>
            <a:pPr>
              <a:buFontTx/>
              <a:buNone/>
            </a:pPr>
            <a:endParaRPr lang="en-CA" dirty="0" smtClean="0"/>
          </a:p>
          <a:p>
            <a:r>
              <a:rPr lang="en-CA" dirty="0" err="1" smtClean="0"/>
              <a:t>TRLabs</a:t>
            </a:r>
            <a:r>
              <a:rPr lang="en-CA" dirty="0" smtClean="0"/>
              <a:t> does projects</a:t>
            </a:r>
            <a:r>
              <a:rPr lang="en-CA" baseline="0" dirty="0" smtClean="0"/>
              <a:t> in five primary areas. This results in a vide variety of work coming our way and clouds come up relatively often. We have used cloud compute in several projects and we have been tasked with performing something akin to a Threat and Risk assessment of cloud environments in an </a:t>
            </a:r>
            <a:r>
              <a:rPr lang="en-CA" baseline="0" dirty="0" err="1" smtClean="0"/>
              <a:t>eHealth</a:t>
            </a:r>
            <a:r>
              <a:rPr lang="en-CA" baseline="0" dirty="0" smtClean="0"/>
              <a:t> scenario.</a:t>
            </a:r>
          </a:p>
          <a:p>
            <a:endParaRPr lang="en-CA" baseline="0" dirty="0" smtClean="0"/>
          </a:p>
          <a:p>
            <a:r>
              <a:rPr lang="en-CA" baseline="0" dirty="0" smtClean="0"/>
              <a:t>We have also investigated cloud services for our own internal operations. These included hosted mail, backup and offsite storage, and most recently a CRM tool.</a:t>
            </a:r>
            <a:endParaRPr lang="en-CA" dirty="0"/>
          </a:p>
        </p:txBody>
      </p:sp>
      <p:sp>
        <p:nvSpPr>
          <p:cNvPr id="4" name="Slide Number Placeholder 3"/>
          <p:cNvSpPr>
            <a:spLocks noGrp="1"/>
          </p:cNvSpPr>
          <p:nvPr>
            <p:ph type="sldNum" sz="quarter" idx="10"/>
          </p:nvPr>
        </p:nvSpPr>
        <p:spPr/>
        <p:txBody>
          <a:bodyPr/>
          <a:lstStyle/>
          <a:p>
            <a:fld id="{20E155C9-BC71-490B-9228-DFA525F2FE8C}"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Let’s get specific.</a:t>
            </a:r>
          </a:p>
          <a:p>
            <a:endParaRPr lang="en-CA" baseline="0" dirty="0" smtClean="0"/>
          </a:p>
          <a:p>
            <a:r>
              <a:rPr lang="en-CA" baseline="0" dirty="0" smtClean="0"/>
              <a:t>-Cloud compute when no data set. Nothing to transfer</a:t>
            </a:r>
          </a:p>
          <a:p>
            <a:r>
              <a:rPr lang="en-CA" baseline="0" dirty="0" smtClean="0"/>
              <a:t>-All we needed was number crunching</a:t>
            </a:r>
          </a:p>
          <a:p>
            <a:r>
              <a:rPr lang="en-CA" baseline="0" dirty="0" smtClean="0"/>
              <a:t>-High performance code, clever algorithms, threw it at the cloud and walked away for a month.</a:t>
            </a:r>
          </a:p>
          <a:p>
            <a:r>
              <a:rPr lang="en-CA" baseline="0" dirty="0" smtClean="0"/>
              <a:t>-Out came a bunch of data, digested remotely.</a:t>
            </a:r>
          </a:p>
          <a:p>
            <a:r>
              <a:rPr lang="en-CA" baseline="0" dirty="0" smtClean="0"/>
              <a:t>-didn’t have to transfer back</a:t>
            </a:r>
          </a:p>
          <a:p>
            <a:r>
              <a:rPr lang="en-CA" baseline="0" dirty="0" smtClean="0"/>
              <a:t>-stats drove marketing campaign for Canadian security company.</a:t>
            </a:r>
          </a:p>
          <a:p>
            <a:pPr>
              <a:buFontTx/>
              <a:buChar char="-"/>
            </a:pPr>
            <a:r>
              <a:rPr lang="en-CA" baseline="0" dirty="0" smtClean="0"/>
              <a:t>Data wasn’t unique, confidential, and needed the context of the project.</a:t>
            </a:r>
          </a:p>
          <a:p>
            <a:pPr>
              <a:buFontTx/>
              <a:buChar char="-"/>
            </a:pPr>
            <a:r>
              <a:rPr lang="en-CA" baseline="0" dirty="0" smtClean="0"/>
              <a:t>Breach wasn’t an issue, no issue with data residency.</a:t>
            </a:r>
          </a:p>
          <a:p>
            <a:pPr>
              <a:buFontTx/>
              <a:buChar char="-"/>
            </a:pPr>
            <a:endParaRPr lang="en-CA" baseline="0" dirty="0" smtClean="0"/>
          </a:p>
          <a:p>
            <a:pPr>
              <a:buFontTx/>
              <a:buNone/>
            </a:pPr>
            <a:r>
              <a:rPr lang="en-CA" baseline="0" dirty="0" smtClean="0"/>
              <a:t>=====</a:t>
            </a:r>
          </a:p>
          <a:p>
            <a:endParaRPr lang="en-CA" baseline="0" dirty="0" smtClean="0"/>
          </a:p>
          <a:p>
            <a:r>
              <a:rPr lang="en-CA" baseline="0" dirty="0" smtClean="0"/>
              <a:t>We’ve used cloud compute when there was no data set involved, and so nothing to transfer to the cloud, and all we needed was number crunching on a very large space. We wrote some high performance code, devised a few clever algorithms, then threw it at the biggest general purpose cloud compute provider we could find and left it for a month.</a:t>
            </a:r>
          </a:p>
          <a:p>
            <a:endParaRPr lang="en-CA" baseline="0" dirty="0" smtClean="0"/>
          </a:p>
          <a:p>
            <a:r>
              <a:rPr lang="en-CA" baseline="0" dirty="0" smtClean="0"/>
              <a:t>Out the other end came a boatload of data that we were able to digest on the remote side (and so avoided transferring it all the way back to us) into some statistics. These statistics then went on to drive the marketing for a Canadian security company that has a potential replacement for passwords. </a:t>
            </a:r>
          </a:p>
          <a:p>
            <a:endParaRPr lang="en-CA" baseline="0" dirty="0" smtClean="0"/>
          </a:p>
          <a:p>
            <a:r>
              <a:rPr lang="en-CA" dirty="0" smtClean="0"/>
              <a:t>This was a Canadian security company, and we used a US-based cloud compute provider. They didn’t have any issues with the data being stored there because it wasn’t unique,</a:t>
            </a:r>
            <a:r>
              <a:rPr lang="en-CA" baseline="0" dirty="0" smtClean="0"/>
              <a:t> confidential, or really all that intelligible without the context in which our experiment was run. Because a breach of this data was not deemed an issue, there were no issues with data residency in this case.</a:t>
            </a:r>
          </a:p>
        </p:txBody>
      </p:sp>
      <p:sp>
        <p:nvSpPr>
          <p:cNvPr id="4" name="Slide Number Placeholder 3"/>
          <p:cNvSpPr>
            <a:spLocks noGrp="1"/>
          </p:cNvSpPr>
          <p:nvPr>
            <p:ph type="sldNum" sz="quarter" idx="10"/>
          </p:nvPr>
        </p:nvSpPr>
        <p:spPr/>
        <p:txBody>
          <a:bodyPr/>
          <a:lstStyle/>
          <a:p>
            <a:fld id="{20E155C9-BC71-490B-9228-DFA525F2FE8C}"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aseline="0" dirty="0" smtClean="0"/>
              <a:t>-Not always the case</a:t>
            </a:r>
          </a:p>
          <a:p>
            <a:r>
              <a:rPr lang="en-CA" baseline="0" dirty="0" smtClean="0"/>
              <a:t>-At least one member is strict and explicit.</a:t>
            </a:r>
          </a:p>
          <a:p>
            <a:pPr>
              <a:buFontTx/>
              <a:buChar char="-"/>
            </a:pPr>
            <a:r>
              <a:rPr lang="en-CA" baseline="0" dirty="0" smtClean="0"/>
              <a:t>No transactions on non-Canadian</a:t>
            </a:r>
          </a:p>
          <a:p>
            <a:pPr>
              <a:buFontTx/>
              <a:buChar char="-"/>
            </a:pPr>
            <a:r>
              <a:rPr lang="en-CA" baseline="0" dirty="0" smtClean="0"/>
              <a:t>Actually no US hops in one case.</a:t>
            </a:r>
          </a:p>
          <a:p>
            <a:pPr>
              <a:buFontTx/>
              <a:buChar char="-"/>
            </a:pPr>
            <a:r>
              <a:rPr lang="en-CA" baseline="0" dirty="0" smtClean="0"/>
              <a:t>Spun up </a:t>
            </a:r>
            <a:r>
              <a:rPr lang="en-CA" baseline="0" dirty="0" err="1" smtClean="0"/>
              <a:t>Openstack</a:t>
            </a:r>
            <a:endParaRPr lang="en-CA" baseline="0" dirty="0" smtClean="0"/>
          </a:p>
          <a:p>
            <a:pPr>
              <a:buFontTx/>
              <a:buChar char="-"/>
            </a:pPr>
            <a:r>
              <a:rPr lang="en-CA" baseline="0" dirty="0" smtClean="0"/>
              <a:t>Opposite end of spectrum compared to previous</a:t>
            </a:r>
          </a:p>
          <a:p>
            <a:pPr>
              <a:buFontTx/>
              <a:buChar char="-"/>
            </a:pPr>
            <a:endParaRPr lang="en-CA" baseline="0" dirty="0" smtClean="0"/>
          </a:p>
          <a:p>
            <a:pPr>
              <a:buFontTx/>
              <a:buNone/>
            </a:pPr>
            <a:r>
              <a:rPr lang="en-CA" baseline="0" dirty="0" smtClean="0"/>
              <a:t>=====</a:t>
            </a:r>
          </a:p>
          <a:p>
            <a:pPr>
              <a:buFontTx/>
              <a:buChar char="-"/>
            </a:pPr>
            <a:endParaRPr lang="en-CA" baseline="0" dirty="0" smtClean="0"/>
          </a:p>
          <a:p>
            <a:r>
              <a:rPr lang="en-CA" baseline="0" dirty="0" smtClean="0"/>
              <a:t>Now, that isn’t always the case. We have at least one member that has a very strict, and very explicit, requirement that no data about any of our transactions with them be stored on a non-Canadian server. When we had to do some work for them, we actually spun up our own private cloud running </a:t>
            </a:r>
            <a:r>
              <a:rPr lang="en-CA" baseline="0" dirty="0" err="1" smtClean="0"/>
              <a:t>OpenStack</a:t>
            </a:r>
            <a:r>
              <a:rPr lang="en-CA" baseline="0" dirty="0" smtClean="0"/>
              <a:t> in order to do the work. This marks the exact opposite end of the spectrum in which it didn’t matter what the data was, it couldn’t leave Canadian servers.</a:t>
            </a:r>
          </a:p>
        </p:txBody>
      </p:sp>
      <p:sp>
        <p:nvSpPr>
          <p:cNvPr id="4" name="Slide Number Placeholder 3"/>
          <p:cNvSpPr>
            <a:spLocks noGrp="1"/>
          </p:cNvSpPr>
          <p:nvPr>
            <p:ph type="sldNum" sz="quarter" idx="10"/>
          </p:nvPr>
        </p:nvSpPr>
        <p:spPr/>
        <p:txBody>
          <a:bodyPr/>
          <a:lstStyle/>
          <a:p>
            <a:fld id="{20E155C9-BC71-490B-9228-DFA525F2FE8C}"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baseline="0" dirty="0" smtClean="0"/>
              <a:t>Some are in the middle.</a:t>
            </a:r>
          </a:p>
          <a:p>
            <a:pPr>
              <a:buFontTx/>
              <a:buChar char="-"/>
            </a:pPr>
            <a:r>
              <a:rPr lang="en-CA" baseline="0" dirty="0" smtClean="0"/>
              <a:t>Small ISP generously use their traffic as data source</a:t>
            </a:r>
          </a:p>
          <a:p>
            <a:pPr>
              <a:buFontTx/>
              <a:buChar char="-"/>
            </a:pPr>
            <a:r>
              <a:rPr lang="en-CA" baseline="0" dirty="0" err="1" smtClean="0"/>
              <a:t>TRLabs</a:t>
            </a:r>
            <a:r>
              <a:rPr lang="en-CA" baseline="0" dirty="0" smtClean="0"/>
              <a:t> employees or agents under NDA</a:t>
            </a:r>
          </a:p>
          <a:p>
            <a:pPr>
              <a:buFontTx/>
              <a:buChar char="-"/>
            </a:pPr>
            <a:r>
              <a:rPr lang="en-CA" baseline="0" dirty="0" smtClean="0"/>
              <a:t>Often sanitized for PII, truncating packets.</a:t>
            </a:r>
          </a:p>
          <a:p>
            <a:pPr>
              <a:buFontTx/>
              <a:buChar char="-"/>
            </a:pPr>
            <a:r>
              <a:rPr lang="en-CA" baseline="0" dirty="0" smtClean="0"/>
              <a:t>Location/channels need to be secure</a:t>
            </a:r>
          </a:p>
          <a:p>
            <a:pPr>
              <a:buFontTx/>
              <a:buChar char="-"/>
            </a:pPr>
            <a:r>
              <a:rPr lang="en-CA" baseline="0" dirty="0" smtClean="0"/>
              <a:t>Related: amazing how long webmail providers using SSL</a:t>
            </a:r>
          </a:p>
          <a:p>
            <a:pPr>
              <a:buFontTx/>
              <a:buChar char="-"/>
            </a:pPr>
            <a:endParaRPr lang="en-CA" baseline="0" dirty="0" smtClean="0"/>
          </a:p>
          <a:p>
            <a:pPr>
              <a:buFontTx/>
              <a:buNone/>
            </a:pPr>
            <a:r>
              <a:rPr lang="en-CA" baseline="0" dirty="0" smtClean="0"/>
              <a:t>=====</a:t>
            </a:r>
          </a:p>
          <a:p>
            <a:endParaRPr lang="en-CA" baseline="0" dirty="0" smtClean="0"/>
          </a:p>
          <a:p>
            <a:r>
              <a:rPr lang="en-CA" baseline="0" dirty="0" smtClean="0"/>
              <a:t>We have situations that are somewhere in the middle. We work with a small ISP that often shows extreme generosity in allowing us to use their traffic as a source of data. Their requirements are that no one but </a:t>
            </a:r>
            <a:r>
              <a:rPr lang="en-CA" baseline="0" dirty="0" err="1" smtClean="0"/>
              <a:t>TRLabs</a:t>
            </a:r>
            <a:r>
              <a:rPr lang="en-CA" baseline="0" dirty="0" smtClean="0"/>
              <a:t> employees or our agents under NDA see that data. The data, after we get it, is generally also sanitized to remove personally identifiable information (normally by truncating packets) before we run any analysis on it. This data’s location and transit isn’t so much a problem as long as that location and the channels it passes through are secure. Encryption, in other words, is their requirement.</a:t>
            </a:r>
          </a:p>
          <a:p>
            <a:endParaRPr lang="en-CA" baseline="0" dirty="0" smtClean="0"/>
          </a:p>
          <a:p>
            <a:r>
              <a:rPr lang="en-CA" baseline="0" dirty="0" smtClean="0"/>
              <a:t>Somewhat related point, it is amazing how long it took some web email providers to jump on the SSL bandwagon... And then for them to realize that hashing, and salting, their password tables is probably a good idea... I digress.</a:t>
            </a:r>
          </a:p>
        </p:txBody>
      </p:sp>
      <p:sp>
        <p:nvSpPr>
          <p:cNvPr id="4" name="Slide Number Placeholder 3"/>
          <p:cNvSpPr>
            <a:spLocks noGrp="1"/>
          </p:cNvSpPr>
          <p:nvPr>
            <p:ph type="sldNum" sz="quarter" idx="10"/>
          </p:nvPr>
        </p:nvSpPr>
        <p:spPr/>
        <p:txBody>
          <a:bodyPr/>
          <a:lstStyle/>
          <a:p>
            <a:fld id="{20E155C9-BC71-490B-9228-DFA525F2FE8C}"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baseline="0" dirty="0" smtClean="0"/>
              <a:t>Internally, investigated cloud services</a:t>
            </a:r>
          </a:p>
          <a:p>
            <a:pPr>
              <a:buFontTx/>
              <a:buChar char="-"/>
            </a:pPr>
            <a:r>
              <a:rPr lang="en-CA" baseline="0" dirty="0" smtClean="0"/>
              <a:t>Hosted mail, collaboration environments.</a:t>
            </a:r>
          </a:p>
          <a:p>
            <a:pPr>
              <a:buFontTx/>
              <a:buChar char="-"/>
            </a:pPr>
            <a:r>
              <a:rPr lang="en-CA" baseline="0" dirty="0" smtClean="0"/>
              <a:t>Sales call once a year for online office suite</a:t>
            </a:r>
          </a:p>
          <a:p>
            <a:pPr>
              <a:buFontTx/>
              <a:buChar char="-"/>
            </a:pPr>
            <a:r>
              <a:rPr lang="en-CA" baseline="0" dirty="0" smtClean="0"/>
              <a:t>Collaboration environments</a:t>
            </a:r>
          </a:p>
          <a:p>
            <a:pPr>
              <a:buFontTx/>
              <a:buChar char="-"/>
            </a:pPr>
            <a:r>
              <a:rPr lang="en-CA" baseline="0" dirty="0" smtClean="0"/>
              <a:t>See a pattern?</a:t>
            </a:r>
          </a:p>
          <a:p>
            <a:pPr>
              <a:buFontTx/>
              <a:buChar char="-"/>
            </a:pPr>
            <a:r>
              <a:rPr lang="en-CA" baseline="0" dirty="0" smtClean="0"/>
              <a:t>Came around to CRM</a:t>
            </a:r>
          </a:p>
          <a:p>
            <a:pPr>
              <a:buFontTx/>
              <a:buChar char="-"/>
            </a:pPr>
            <a:r>
              <a:rPr lang="en-CA" baseline="0" dirty="0" smtClean="0"/>
              <a:t>Didn’t look so bad</a:t>
            </a:r>
          </a:p>
          <a:p>
            <a:pPr>
              <a:buFontTx/>
              <a:buChar char="-"/>
            </a:pPr>
            <a:r>
              <a:rPr lang="en-CA" baseline="0" dirty="0" smtClean="0"/>
              <a:t>What changed?</a:t>
            </a:r>
          </a:p>
          <a:p>
            <a:endParaRPr lang="en-CA" baseline="0" dirty="0" smtClean="0"/>
          </a:p>
          <a:p>
            <a:r>
              <a:rPr lang="en-CA" baseline="0" dirty="0" smtClean="0"/>
              <a:t>=====</a:t>
            </a:r>
          </a:p>
          <a:p>
            <a:endParaRPr lang="en-CA" baseline="0" dirty="0" smtClean="0"/>
          </a:p>
          <a:p>
            <a:r>
              <a:rPr lang="en-CA" dirty="0" smtClean="0"/>
              <a:t>Internally, we’ve investigated cloud services as potential options for some of our services. Hosted mail was investigated early on before we decided</a:t>
            </a:r>
            <a:r>
              <a:rPr lang="en-CA" baseline="0" dirty="0" smtClean="0"/>
              <a:t> to host our own (multiple!) mail services. We have investigated hosted and cloud-based collaboration environments before, again, deciding to host our own.</a:t>
            </a:r>
          </a:p>
          <a:p>
            <a:endParaRPr lang="en-CA" baseline="0" dirty="0" smtClean="0"/>
          </a:p>
          <a:p>
            <a:r>
              <a:rPr lang="en-CA" baseline="0" dirty="0" smtClean="0"/>
              <a:t>I get a sales cold-call about once a year about an online office suite that offers to replace our local solutions. Again, I say no.</a:t>
            </a:r>
          </a:p>
          <a:p>
            <a:endParaRPr lang="en-CA" baseline="0" dirty="0" smtClean="0"/>
          </a:p>
          <a:p>
            <a:r>
              <a:rPr lang="en-CA" baseline="0" dirty="0" smtClean="0"/>
              <a:t>See a pattern here?</a:t>
            </a:r>
          </a:p>
          <a:p>
            <a:endParaRPr lang="en-CA" baseline="0" dirty="0" smtClean="0"/>
          </a:p>
          <a:p>
            <a:r>
              <a:rPr lang="en-CA" baseline="0" dirty="0" smtClean="0"/>
              <a:t>So, when we came around to looking for a new CRM tool, we investigated hosted and cloud-based options as we had in the past. This time though, something changed. The cloud option didn’t look so bad. Why not? What changed?</a:t>
            </a:r>
          </a:p>
        </p:txBody>
      </p:sp>
      <p:sp>
        <p:nvSpPr>
          <p:cNvPr id="4" name="Slide Number Placeholder 3"/>
          <p:cNvSpPr>
            <a:spLocks noGrp="1"/>
          </p:cNvSpPr>
          <p:nvPr>
            <p:ph type="sldNum" sz="quarter" idx="10"/>
          </p:nvPr>
        </p:nvSpPr>
        <p:spPr/>
        <p:txBody>
          <a:bodyPr/>
          <a:lstStyle/>
          <a:p>
            <a:fld id="{20E155C9-BC71-490B-9228-DFA525F2FE8C}"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CA" dirty="0" smtClean="0"/>
              <a:t>Deciding factor.</a:t>
            </a:r>
          </a:p>
          <a:p>
            <a:pPr>
              <a:buFontTx/>
              <a:buChar char="-"/>
            </a:pPr>
            <a:r>
              <a:rPr lang="en-CA" dirty="0" smtClean="0"/>
              <a:t>Not</a:t>
            </a:r>
            <a:r>
              <a:rPr lang="en-CA" baseline="0" dirty="0" smtClean="0"/>
              <a:t> just patriot act, just someone else in general</a:t>
            </a:r>
          </a:p>
          <a:p>
            <a:pPr>
              <a:buFontTx/>
              <a:buChar char="-"/>
            </a:pPr>
            <a:r>
              <a:rPr lang="en-CA" baseline="0" dirty="0" smtClean="0"/>
              <a:t>How do we know they doing what they say they are doing.</a:t>
            </a:r>
          </a:p>
          <a:p>
            <a:pPr>
              <a:buFontTx/>
              <a:buChar char="-"/>
            </a:pPr>
            <a:r>
              <a:rPr lang="en-CA" baseline="0" dirty="0" smtClean="0"/>
              <a:t>Applies to redundancy, backups, etc...</a:t>
            </a:r>
          </a:p>
          <a:p>
            <a:pPr>
              <a:buFontTx/>
              <a:buChar char="-"/>
            </a:pPr>
            <a:r>
              <a:rPr lang="en-CA" baseline="0" dirty="0" smtClean="0"/>
              <a:t>Quote colleague, Divorce, get stuff back</a:t>
            </a:r>
          </a:p>
          <a:p>
            <a:pPr>
              <a:buFontTx/>
              <a:buChar char="-"/>
            </a:pPr>
            <a:r>
              <a:rPr lang="en-CA" baseline="0" dirty="0" smtClean="0"/>
              <a:t>More importantly, ensure no one else has it</a:t>
            </a:r>
          </a:p>
          <a:p>
            <a:pPr>
              <a:buFontTx/>
              <a:buChar char="-"/>
            </a:pPr>
            <a:r>
              <a:rPr lang="en-CA" baseline="0" dirty="0" smtClean="0"/>
              <a:t>Social media doesn’t have a stellar record.</a:t>
            </a:r>
          </a:p>
          <a:p>
            <a:pPr>
              <a:buFontTx/>
              <a:buChar char="-"/>
            </a:pPr>
            <a:r>
              <a:rPr lang="en-CA" baseline="0" dirty="0" smtClean="0"/>
              <a:t>Concerns were big factors</a:t>
            </a:r>
          </a:p>
          <a:p>
            <a:pPr>
              <a:buFontTx/>
              <a:buChar char="-"/>
            </a:pPr>
            <a:r>
              <a:rPr lang="en-CA" baseline="0" dirty="0" smtClean="0"/>
              <a:t>Resulted in hosting our own</a:t>
            </a:r>
          </a:p>
          <a:p>
            <a:pPr>
              <a:buFontTx/>
              <a:buChar char="-"/>
            </a:pPr>
            <a:endParaRPr lang="en-CA" baseline="0" dirty="0" smtClean="0"/>
          </a:p>
          <a:p>
            <a:pPr>
              <a:buFontTx/>
              <a:buNone/>
            </a:pPr>
            <a:r>
              <a:rPr lang="en-CA" baseline="0" dirty="0" smtClean="0"/>
              <a:t>=====</a:t>
            </a:r>
          </a:p>
          <a:p>
            <a:pPr>
              <a:buFontTx/>
              <a:buChar char="-"/>
            </a:pPr>
            <a:endParaRPr lang="en-CA" dirty="0" smtClean="0"/>
          </a:p>
          <a:p>
            <a:r>
              <a:rPr lang="en-CA" dirty="0" smtClean="0"/>
              <a:t>In the past, data residency has been the deciding factor. Not just the Patriot Act, but just giving someone</a:t>
            </a:r>
            <a:r>
              <a:rPr lang="en-CA" baseline="0" dirty="0" smtClean="0"/>
              <a:t> else our data in general. How do we know they are doing with it what they say they are doing with it? This applies to redundancy of the data in the event of any combination of disk, enclosure, rack, or facility failures or something else.</a:t>
            </a:r>
          </a:p>
          <a:p>
            <a:endParaRPr lang="en-CA" baseline="0" dirty="0" smtClean="0"/>
          </a:p>
          <a:p>
            <a:r>
              <a:rPr lang="en-CA" baseline="0" dirty="0" smtClean="0"/>
              <a:t>What happens if something </a:t>
            </a:r>
            <a:r>
              <a:rPr lang="en-CA" i="1" baseline="0" dirty="0" smtClean="0"/>
              <a:t>does</a:t>
            </a:r>
            <a:r>
              <a:rPr lang="en-CA" i="0" baseline="0" dirty="0" smtClean="0"/>
              <a:t> happen to my data</a:t>
            </a:r>
            <a:r>
              <a:rPr lang="en-CA" baseline="0" dirty="0" smtClean="0"/>
              <a:t>? What if it happened to a the beginning of a compressed archive that caused the entire archive to become unreadable? They had my data when it happened, what can I do about the damage they (arguably) caused? If it happened on my disk shelves, my boss knows exactly who to point the finger at. That is less clear when someone else holds the data.</a:t>
            </a:r>
          </a:p>
          <a:p>
            <a:endParaRPr lang="en-CA" baseline="0" dirty="0" smtClean="0"/>
          </a:p>
          <a:p>
            <a:r>
              <a:rPr lang="en-CA" baseline="0" dirty="0" smtClean="0"/>
              <a:t>Additionally, to quote a colleague, when I want a divorce how do I guarantee I get my stuff back or, perhaps more importantly, that no one else keeps. Social media hasn’t had a stellar record in this regard, with some sites actually hanging onto data that users had explicitly deleted.</a:t>
            </a:r>
          </a:p>
          <a:p>
            <a:endParaRPr lang="en-CA" baseline="0" dirty="0" smtClean="0"/>
          </a:p>
          <a:p>
            <a:r>
              <a:rPr lang="en-CA" baseline="0" dirty="0" smtClean="0"/>
              <a:t>These concerns were big factors in our choices to host our own solutions.</a:t>
            </a:r>
          </a:p>
        </p:txBody>
      </p:sp>
      <p:sp>
        <p:nvSpPr>
          <p:cNvPr id="4" name="Slide Number Placeholder 3"/>
          <p:cNvSpPr>
            <a:spLocks noGrp="1"/>
          </p:cNvSpPr>
          <p:nvPr>
            <p:ph type="sldNum" sz="quarter" idx="10"/>
          </p:nvPr>
        </p:nvSpPr>
        <p:spPr/>
        <p:txBody>
          <a:bodyPr/>
          <a:lstStyle/>
          <a:p>
            <a:fld id="{20E155C9-BC71-490B-9228-DFA525F2FE8C}"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44B1C-A1D9-4DDE-A76D-83ECD1DEE2F9}" type="datetimeFigureOut">
              <a:rPr lang="en-CA" smtClean="0"/>
              <a:pPr/>
              <a:t>02/10/2012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DB0C7CA-56E4-460C-B29D-389F60687B51}"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44B1C-A1D9-4DDE-A76D-83ECD1DEE2F9}" type="datetimeFigureOut">
              <a:rPr lang="en-CA" smtClean="0"/>
              <a:pPr/>
              <a:t>02/10/2012</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0C7CA-56E4-460C-B29D-389F60687B51}"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Magic Trick That is</a:t>
            </a:r>
            <a:br>
              <a:rPr lang="en-CA" dirty="0" smtClean="0"/>
            </a:br>
            <a:r>
              <a:rPr lang="en-CA" i="1" dirty="0" smtClean="0"/>
              <a:t>Cloud Security and Privacy</a:t>
            </a:r>
            <a:endParaRPr lang="en-CA" i="1" dirty="0"/>
          </a:p>
        </p:txBody>
      </p:sp>
      <p:sp>
        <p:nvSpPr>
          <p:cNvPr id="3" name="Subtitle 2"/>
          <p:cNvSpPr>
            <a:spLocks noGrp="1"/>
          </p:cNvSpPr>
          <p:nvPr>
            <p:ph type="subTitle" idx="1"/>
          </p:nvPr>
        </p:nvSpPr>
        <p:spPr/>
        <p:txBody>
          <a:bodyPr/>
          <a:lstStyle/>
          <a:p>
            <a:r>
              <a:rPr lang="en-CA" dirty="0" smtClean="0"/>
              <a:t>Alternatively:</a:t>
            </a:r>
          </a:p>
          <a:p>
            <a:r>
              <a:rPr lang="en-CA" dirty="0" smtClean="0"/>
              <a:t>Why I don’t trust you, you don’t trust me, and the middlemen are evil.</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Residency</a:t>
            </a:r>
            <a:endParaRPr lang="en-CA" dirty="0"/>
          </a:p>
        </p:txBody>
      </p:sp>
      <p:sp>
        <p:nvSpPr>
          <p:cNvPr id="3" name="Content Placeholder 2"/>
          <p:cNvSpPr>
            <a:spLocks noGrp="1"/>
          </p:cNvSpPr>
          <p:nvPr>
            <p:ph idx="1"/>
          </p:nvPr>
        </p:nvSpPr>
        <p:spPr/>
        <p:txBody>
          <a:bodyPr/>
          <a:lstStyle/>
          <a:p>
            <a:r>
              <a:rPr lang="en-CA" dirty="0" smtClean="0"/>
              <a:t>This was where the discussion used to end...</a:t>
            </a:r>
          </a:p>
          <a:p>
            <a:r>
              <a:rPr lang="en-CA" dirty="0" smtClean="0"/>
              <a:t>Then someone else saw the business opportunity and the landscape changed</a:t>
            </a:r>
          </a:p>
          <a:p>
            <a:endParaRPr lang="en-CA"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Residency</a:t>
            </a:r>
            <a:endParaRPr lang="en-CA" dirty="0"/>
          </a:p>
        </p:txBody>
      </p:sp>
      <p:sp>
        <p:nvSpPr>
          <p:cNvPr id="3" name="Content Placeholder 2"/>
          <p:cNvSpPr>
            <a:spLocks noGrp="1"/>
          </p:cNvSpPr>
          <p:nvPr>
            <p:ph idx="1"/>
          </p:nvPr>
        </p:nvSpPr>
        <p:spPr/>
        <p:txBody>
          <a:bodyPr/>
          <a:lstStyle/>
          <a:p>
            <a:r>
              <a:rPr lang="en-CA" dirty="0" smtClean="0"/>
              <a:t>This was where the discussion used to end...</a:t>
            </a:r>
          </a:p>
          <a:p>
            <a:r>
              <a:rPr lang="en-CA" dirty="0" smtClean="0"/>
              <a:t>Then someone else saw the business opportunity and the landscape changed</a:t>
            </a:r>
          </a:p>
          <a:p>
            <a:endParaRPr lang="en-CA" dirty="0" smtClean="0"/>
          </a:p>
          <a:p>
            <a:r>
              <a:rPr lang="en-CA" dirty="0" smtClean="0"/>
              <a:t>Might it be possible to do better?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u="sng" dirty="0" smtClean="0">
                <a:solidFill>
                  <a:srgbClr val="FF0000"/>
                </a:solidFill>
              </a:rPr>
              <a:t>WARNING and DISCLAIMER</a:t>
            </a:r>
            <a:endParaRPr lang="en-CA" b="1" u="sng" dirty="0">
              <a:solidFill>
                <a:srgbClr val="FF0000"/>
              </a:solidFill>
            </a:endParaRPr>
          </a:p>
        </p:txBody>
      </p:sp>
      <p:sp>
        <p:nvSpPr>
          <p:cNvPr id="3" name="Content Placeholder 2"/>
          <p:cNvSpPr>
            <a:spLocks noGrp="1"/>
          </p:cNvSpPr>
          <p:nvPr>
            <p:ph idx="1"/>
          </p:nvPr>
        </p:nvSpPr>
        <p:spPr/>
        <p:txBody>
          <a:bodyPr/>
          <a:lstStyle/>
          <a:p>
            <a:endParaRPr lang="en-CA" dirty="0" smtClean="0"/>
          </a:p>
          <a:p>
            <a:endParaRPr lang="en-CA" dirty="0" smtClean="0"/>
          </a:p>
          <a:p>
            <a:r>
              <a:rPr lang="en-CA" dirty="0" smtClean="0"/>
              <a:t>Speculation, conjecture, extreme opinion, bias and copious application of imagination may follow.</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Client-Held Keys</a:t>
            </a:r>
            <a:endParaRPr lang="en-CA" dirty="0"/>
          </a:p>
        </p:txBody>
      </p:sp>
      <p:sp>
        <p:nvSpPr>
          <p:cNvPr id="3" name="Content Placeholder 2"/>
          <p:cNvSpPr>
            <a:spLocks noGrp="1"/>
          </p:cNvSpPr>
          <p:nvPr>
            <p:ph idx="1"/>
          </p:nvPr>
        </p:nvSpPr>
        <p:spPr/>
        <p:txBody>
          <a:bodyPr/>
          <a:lstStyle/>
          <a:p>
            <a:r>
              <a:rPr lang="en-CA" dirty="0" smtClean="0"/>
              <a:t>In an ideal world:</a:t>
            </a:r>
          </a:p>
          <a:p>
            <a:pPr lvl="1"/>
            <a:r>
              <a:rPr lang="en-CA" dirty="0" smtClean="0"/>
              <a:t>For every service</a:t>
            </a:r>
          </a:p>
          <a:p>
            <a:pPr lvl="1"/>
            <a:r>
              <a:rPr lang="en-CA" dirty="0" smtClean="0"/>
              <a:t>Everywhere</a:t>
            </a:r>
          </a:p>
          <a:p>
            <a:pPr lvl="1"/>
            <a:r>
              <a:rPr lang="en-CA" dirty="0" smtClean="0"/>
              <a:t>All the time</a:t>
            </a:r>
          </a:p>
          <a:p>
            <a:pPr lvl="1">
              <a:buNone/>
            </a:pPr>
            <a:endParaRPr lang="en-CA"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Client-Held Keys</a:t>
            </a:r>
            <a:endParaRPr lang="en-CA" dirty="0"/>
          </a:p>
        </p:txBody>
      </p:sp>
      <p:sp>
        <p:nvSpPr>
          <p:cNvPr id="3" name="Content Placeholder 2"/>
          <p:cNvSpPr>
            <a:spLocks noGrp="1"/>
          </p:cNvSpPr>
          <p:nvPr>
            <p:ph idx="1"/>
          </p:nvPr>
        </p:nvSpPr>
        <p:spPr/>
        <p:txBody>
          <a:bodyPr/>
          <a:lstStyle/>
          <a:p>
            <a:r>
              <a:rPr lang="en-CA" dirty="0" smtClean="0"/>
              <a:t>In an ideal world:</a:t>
            </a:r>
          </a:p>
          <a:p>
            <a:pPr lvl="1"/>
            <a:r>
              <a:rPr lang="en-CA" dirty="0" smtClean="0"/>
              <a:t>For every service</a:t>
            </a:r>
          </a:p>
          <a:p>
            <a:pPr lvl="1"/>
            <a:r>
              <a:rPr lang="en-CA" dirty="0" smtClean="0"/>
              <a:t>Everywhere</a:t>
            </a:r>
          </a:p>
          <a:p>
            <a:pPr lvl="1"/>
            <a:r>
              <a:rPr lang="en-CA" dirty="0" smtClean="0"/>
              <a:t>All the time</a:t>
            </a:r>
          </a:p>
          <a:p>
            <a:pPr lvl="1"/>
            <a:endParaRPr lang="en-CA" dirty="0" smtClean="0"/>
          </a:p>
          <a:p>
            <a:r>
              <a:rPr lang="en-CA" dirty="0" smtClean="0"/>
              <a:t>In the real world though?</a:t>
            </a:r>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Little Poll</a:t>
            </a:r>
            <a:endParaRPr lang="en-CA" dirty="0"/>
          </a:p>
        </p:txBody>
      </p:sp>
      <p:sp>
        <p:nvSpPr>
          <p:cNvPr id="3" name="Content Placeholder 2"/>
          <p:cNvSpPr>
            <a:spLocks noGrp="1"/>
          </p:cNvSpPr>
          <p:nvPr>
            <p:ph idx="1"/>
          </p:nvPr>
        </p:nvSpPr>
        <p:spPr/>
        <p:txBody>
          <a:bodyPr/>
          <a:lstStyle/>
          <a:p>
            <a:endParaRPr lang="en-CA" dirty="0" smtClean="0"/>
          </a:p>
          <a:p>
            <a:endParaRPr lang="en-CA" dirty="0" smtClean="0"/>
          </a:p>
          <a:p>
            <a:r>
              <a:rPr lang="en-CA" dirty="0" err="1" smtClean="0"/>
              <a:t>Pastebin</a:t>
            </a:r>
            <a:endParaRPr lang="en-CA" dirty="0" smtClean="0"/>
          </a:p>
          <a:p>
            <a:pPr lvl="1"/>
            <a:r>
              <a:rPr lang="en-CA" dirty="0" smtClean="0"/>
              <a:t>Vs –</a:t>
            </a:r>
          </a:p>
          <a:p>
            <a:r>
              <a:rPr lang="en-CA" dirty="0" err="1" smtClean="0"/>
              <a:t>Zerobin</a:t>
            </a:r>
            <a:endParaRPr lang="en-C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Far Does it Go?</a:t>
            </a:r>
            <a:endParaRPr lang="en-CA" dirty="0"/>
          </a:p>
        </p:txBody>
      </p:sp>
      <p:sp>
        <p:nvSpPr>
          <p:cNvPr id="3" name="Content Placeholder 2"/>
          <p:cNvSpPr>
            <a:spLocks noGrp="1"/>
          </p:cNvSpPr>
          <p:nvPr>
            <p:ph idx="1"/>
          </p:nvPr>
        </p:nvSpPr>
        <p:spPr/>
        <p:txBody>
          <a:bodyPr/>
          <a:lstStyle/>
          <a:p>
            <a:r>
              <a:rPr lang="en-CA" dirty="0" smtClean="0"/>
              <a:t>Primary requirements are simple</a:t>
            </a:r>
          </a:p>
          <a:p>
            <a:pPr lvl="1"/>
            <a:r>
              <a:rPr lang="en-CA" dirty="0" smtClean="0"/>
              <a:t>No additional hardware</a:t>
            </a:r>
          </a:p>
          <a:p>
            <a:pPr lvl="1"/>
            <a:r>
              <a:rPr lang="en-CA" dirty="0" smtClean="0"/>
              <a:t>No additional software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Far Does it Go?</a:t>
            </a:r>
            <a:endParaRPr lang="en-CA" dirty="0"/>
          </a:p>
        </p:txBody>
      </p:sp>
      <p:sp>
        <p:nvSpPr>
          <p:cNvPr id="3" name="Content Placeholder 2"/>
          <p:cNvSpPr>
            <a:spLocks noGrp="1"/>
          </p:cNvSpPr>
          <p:nvPr>
            <p:ph idx="1"/>
          </p:nvPr>
        </p:nvSpPr>
        <p:spPr/>
        <p:txBody>
          <a:bodyPr/>
          <a:lstStyle/>
          <a:p>
            <a:r>
              <a:rPr lang="en-CA" dirty="0" smtClean="0"/>
              <a:t>Some things are hopeless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Far Does it Go?</a:t>
            </a:r>
            <a:endParaRPr lang="en-CA" dirty="0"/>
          </a:p>
        </p:txBody>
      </p:sp>
      <p:sp>
        <p:nvSpPr>
          <p:cNvPr id="3" name="Content Placeholder 2"/>
          <p:cNvSpPr>
            <a:spLocks noGrp="1"/>
          </p:cNvSpPr>
          <p:nvPr>
            <p:ph idx="1"/>
          </p:nvPr>
        </p:nvSpPr>
        <p:spPr/>
        <p:txBody>
          <a:bodyPr/>
          <a:lstStyle/>
          <a:p>
            <a:r>
              <a:rPr lang="en-CA" dirty="0" smtClean="0"/>
              <a:t>Some things are hopeless</a:t>
            </a:r>
          </a:p>
          <a:p>
            <a:r>
              <a:rPr lang="en-CA" dirty="0" smtClean="0"/>
              <a:t>Proxies can fill in some gaps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Far Does it Go?</a:t>
            </a:r>
            <a:endParaRPr lang="en-CA" dirty="0"/>
          </a:p>
        </p:txBody>
      </p:sp>
      <p:sp>
        <p:nvSpPr>
          <p:cNvPr id="3" name="Content Placeholder 2"/>
          <p:cNvSpPr>
            <a:spLocks noGrp="1"/>
          </p:cNvSpPr>
          <p:nvPr>
            <p:ph idx="1"/>
          </p:nvPr>
        </p:nvSpPr>
        <p:spPr/>
        <p:txBody>
          <a:bodyPr/>
          <a:lstStyle/>
          <a:p>
            <a:r>
              <a:rPr lang="en-CA" dirty="0" smtClean="0"/>
              <a:t>Some things are hopeless</a:t>
            </a:r>
          </a:p>
          <a:p>
            <a:r>
              <a:rPr lang="en-CA" dirty="0" smtClean="0"/>
              <a:t>Proxies can fill in some gaps</a:t>
            </a:r>
          </a:p>
          <a:p>
            <a:r>
              <a:rPr lang="en-CA" dirty="0" smtClean="0"/>
              <a:t>Some services fit this model perfectly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One Minute or Less</a:t>
            </a:r>
            <a:endParaRPr lang="en-CA" dirty="0"/>
          </a:p>
        </p:txBody>
      </p:sp>
      <p:sp>
        <p:nvSpPr>
          <p:cNvPr id="3" name="Content Placeholder 2"/>
          <p:cNvSpPr>
            <a:spLocks noGrp="1"/>
          </p:cNvSpPr>
          <p:nvPr>
            <p:ph idx="1"/>
          </p:nvPr>
        </p:nvSpPr>
        <p:spPr/>
        <p:txBody>
          <a:bodyPr/>
          <a:lstStyle/>
          <a:p>
            <a:r>
              <a:rPr lang="en-CA" dirty="0" smtClean="0"/>
              <a:t>Who I am</a:t>
            </a:r>
          </a:p>
          <a:p>
            <a:r>
              <a:rPr lang="en-CA" dirty="0" smtClean="0"/>
              <a:t>What I do</a:t>
            </a:r>
          </a:p>
          <a:p>
            <a:r>
              <a:rPr lang="en-CA" dirty="0" smtClean="0"/>
              <a:t>Who I do it for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They All Lived Mostly Not Unhappy For the Next Few Years</a:t>
            </a:r>
            <a:endParaRPr lang="en-CA" dirty="0"/>
          </a:p>
        </p:txBody>
      </p:sp>
      <p:sp>
        <p:nvSpPr>
          <p:cNvPr id="3" name="Content Placeholder 2"/>
          <p:cNvSpPr>
            <a:spLocks noGrp="1"/>
          </p:cNvSpPr>
          <p:nvPr>
            <p:ph idx="1"/>
          </p:nvPr>
        </p:nvSpPr>
        <p:spPr/>
        <p:txBody>
          <a:bodyPr/>
          <a:lstStyle/>
          <a:p>
            <a:r>
              <a:rPr lang="en-CA" dirty="0" smtClean="0"/>
              <a:t>You still haven’t told me why it is magic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They All Lived Mostly Not Unhappy For the Next Few Years</a:t>
            </a:r>
            <a:endParaRPr lang="en-CA" dirty="0"/>
          </a:p>
        </p:txBody>
      </p:sp>
      <p:sp>
        <p:nvSpPr>
          <p:cNvPr id="3" name="Content Placeholder 2"/>
          <p:cNvSpPr>
            <a:spLocks noGrp="1"/>
          </p:cNvSpPr>
          <p:nvPr>
            <p:ph idx="1"/>
          </p:nvPr>
        </p:nvSpPr>
        <p:spPr/>
        <p:txBody>
          <a:bodyPr/>
          <a:lstStyle/>
          <a:p>
            <a:r>
              <a:rPr lang="en-CA" dirty="0" smtClean="0"/>
              <a:t>You still haven’t told me why it is magic</a:t>
            </a:r>
          </a:p>
          <a:p>
            <a:r>
              <a:rPr lang="en-CA" dirty="0" smtClean="0"/>
              <a:t>You also forgot about the fact that no one trusts anyone</a:t>
            </a:r>
          </a:p>
          <a:p>
            <a:pPr>
              <a:buNone/>
            </a:pPr>
            <a:endParaRPr lang="en-CA"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They All Lived Mostly Not Unhappy For the Next Few Years</a:t>
            </a:r>
            <a:endParaRPr lang="en-CA" dirty="0"/>
          </a:p>
        </p:txBody>
      </p:sp>
      <p:sp>
        <p:nvSpPr>
          <p:cNvPr id="3" name="Content Placeholder 2"/>
          <p:cNvSpPr>
            <a:spLocks noGrp="1"/>
          </p:cNvSpPr>
          <p:nvPr>
            <p:ph idx="1"/>
          </p:nvPr>
        </p:nvSpPr>
        <p:spPr/>
        <p:txBody>
          <a:bodyPr/>
          <a:lstStyle/>
          <a:p>
            <a:r>
              <a:rPr lang="en-CA" dirty="0" smtClean="0"/>
              <a:t>You still haven’t told me why it is magic</a:t>
            </a:r>
          </a:p>
          <a:p>
            <a:r>
              <a:rPr lang="en-CA" dirty="0" smtClean="0"/>
              <a:t>You also forgot about the fact that no one trusts anyone</a:t>
            </a:r>
          </a:p>
          <a:p>
            <a:endParaRPr lang="en-CA" dirty="0" smtClean="0"/>
          </a:p>
          <a:p>
            <a:r>
              <a:rPr lang="en-CA" dirty="0" smtClean="0"/>
              <a:t>But it really doesn’t matter anyway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One Minute or Less</a:t>
            </a:r>
            <a:endParaRPr lang="en-CA" dirty="0"/>
          </a:p>
        </p:txBody>
      </p:sp>
      <p:sp>
        <p:nvSpPr>
          <p:cNvPr id="3" name="Content Placeholder 2"/>
          <p:cNvSpPr>
            <a:spLocks noGrp="1"/>
          </p:cNvSpPr>
          <p:nvPr>
            <p:ph idx="1"/>
          </p:nvPr>
        </p:nvSpPr>
        <p:spPr/>
        <p:txBody>
          <a:bodyPr/>
          <a:lstStyle/>
          <a:p>
            <a:r>
              <a:rPr lang="en-CA" dirty="0" smtClean="0"/>
              <a:t>Who I am</a:t>
            </a:r>
          </a:p>
          <a:p>
            <a:r>
              <a:rPr lang="en-CA" dirty="0" smtClean="0"/>
              <a:t>What I do</a:t>
            </a:r>
          </a:p>
          <a:p>
            <a:r>
              <a:rPr lang="en-CA" dirty="0" smtClean="0"/>
              <a:t>Who I do it for</a:t>
            </a:r>
          </a:p>
          <a:p>
            <a:pPr>
              <a:buNone/>
            </a:pPr>
            <a:endParaRPr lang="en-CA" dirty="0" smtClean="0"/>
          </a:p>
          <a:p>
            <a:r>
              <a:rPr lang="en-CA" dirty="0" smtClean="0"/>
              <a:t>What was that about clouds?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Context</a:t>
            </a:r>
            <a:endParaRPr lang="en-CA" dirty="0"/>
          </a:p>
        </p:txBody>
      </p:sp>
      <p:sp>
        <p:nvSpPr>
          <p:cNvPr id="3" name="Content Placeholder 2"/>
          <p:cNvSpPr>
            <a:spLocks noGrp="1"/>
          </p:cNvSpPr>
          <p:nvPr>
            <p:ph idx="1"/>
          </p:nvPr>
        </p:nvSpPr>
        <p:spPr/>
        <p:txBody>
          <a:bodyPr/>
          <a:lstStyle/>
          <a:p>
            <a:r>
              <a:rPr lang="en-CA" dirty="0" smtClean="0"/>
              <a:t>Projects</a:t>
            </a:r>
          </a:p>
          <a:p>
            <a:pPr lvl="1"/>
            <a:r>
              <a:rPr lang="en-CA" dirty="0" err="1" smtClean="0"/>
              <a:t>eHealth</a:t>
            </a:r>
            <a:endParaRPr lang="en-CA" dirty="0" smtClean="0"/>
          </a:p>
          <a:p>
            <a:pPr lvl="1"/>
            <a:r>
              <a:rPr lang="en-CA" dirty="0" smtClean="0"/>
              <a:t>Data Analytics</a:t>
            </a:r>
          </a:p>
          <a:p>
            <a:pPr lvl="1"/>
            <a:r>
              <a:rPr lang="en-CA" dirty="0" smtClean="0"/>
              <a:t>ICT Security</a:t>
            </a:r>
          </a:p>
          <a:p>
            <a:pPr lvl="1"/>
            <a:r>
              <a:rPr lang="en-CA" dirty="0" smtClean="0"/>
              <a:t>Interactive Applications</a:t>
            </a:r>
          </a:p>
          <a:p>
            <a:pPr lvl="1"/>
            <a:r>
              <a:rPr lang="en-CA" dirty="0" smtClean="0"/>
              <a:t>Intelligent Wireless</a:t>
            </a:r>
          </a:p>
          <a:p>
            <a:r>
              <a:rPr lang="en-CA" dirty="0" smtClean="0"/>
              <a:t>Internal services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history and context...</a:t>
            </a:r>
            <a:endParaRPr lang="en-CA" dirty="0"/>
          </a:p>
        </p:txBody>
      </p:sp>
      <p:sp>
        <p:nvSpPr>
          <p:cNvPr id="3" name="Content Placeholder 2"/>
          <p:cNvSpPr>
            <a:spLocks noGrp="1"/>
          </p:cNvSpPr>
          <p:nvPr>
            <p:ph idx="1"/>
          </p:nvPr>
        </p:nvSpPr>
        <p:spPr/>
        <p:txBody>
          <a:bodyPr/>
          <a:lstStyle/>
          <a:p>
            <a:r>
              <a:rPr lang="en-CA" dirty="0" smtClean="0"/>
              <a:t>Not all Canadian security companies hate the Patriot Act all the time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history and context...</a:t>
            </a:r>
            <a:endParaRPr lang="en-CA" dirty="0"/>
          </a:p>
        </p:txBody>
      </p:sp>
      <p:sp>
        <p:nvSpPr>
          <p:cNvPr id="3" name="Content Placeholder 2"/>
          <p:cNvSpPr>
            <a:spLocks noGrp="1"/>
          </p:cNvSpPr>
          <p:nvPr>
            <p:ph idx="1"/>
          </p:nvPr>
        </p:nvSpPr>
        <p:spPr/>
        <p:txBody>
          <a:bodyPr/>
          <a:lstStyle/>
          <a:p>
            <a:r>
              <a:rPr lang="en-CA" dirty="0" smtClean="0"/>
              <a:t>Not all Canadian security companies hate the Patriot Act all the time</a:t>
            </a:r>
          </a:p>
          <a:p>
            <a:r>
              <a:rPr lang="en-CA" dirty="0" smtClean="0"/>
              <a:t>Some companies are a little zealous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history and context...</a:t>
            </a:r>
            <a:endParaRPr lang="en-CA" dirty="0"/>
          </a:p>
        </p:txBody>
      </p:sp>
      <p:sp>
        <p:nvSpPr>
          <p:cNvPr id="3" name="Content Placeholder 2"/>
          <p:cNvSpPr>
            <a:spLocks noGrp="1"/>
          </p:cNvSpPr>
          <p:nvPr>
            <p:ph idx="1"/>
          </p:nvPr>
        </p:nvSpPr>
        <p:spPr/>
        <p:txBody>
          <a:bodyPr/>
          <a:lstStyle/>
          <a:p>
            <a:r>
              <a:rPr lang="en-CA" dirty="0" smtClean="0"/>
              <a:t>Not all Canadian security companies hate the Patriot Act all the time</a:t>
            </a:r>
          </a:p>
          <a:p>
            <a:r>
              <a:rPr lang="en-CA" dirty="0" smtClean="0"/>
              <a:t>Some companies are a little zealous</a:t>
            </a:r>
          </a:p>
          <a:p>
            <a:r>
              <a:rPr lang="en-CA" dirty="0" smtClean="0"/>
              <a:t>Some companies take a liberal approach that relies on best practices and common sense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history and context...</a:t>
            </a:r>
            <a:endParaRPr lang="en-CA" dirty="0"/>
          </a:p>
        </p:txBody>
      </p:sp>
      <p:sp>
        <p:nvSpPr>
          <p:cNvPr id="3" name="Content Placeholder 2"/>
          <p:cNvSpPr>
            <a:spLocks noGrp="1"/>
          </p:cNvSpPr>
          <p:nvPr>
            <p:ph idx="1"/>
          </p:nvPr>
        </p:nvSpPr>
        <p:spPr/>
        <p:txBody>
          <a:bodyPr/>
          <a:lstStyle/>
          <a:p>
            <a:r>
              <a:rPr lang="en-CA" dirty="0" smtClean="0"/>
              <a:t>Not all Canadian security companies hate the Patriot Act all the time</a:t>
            </a:r>
          </a:p>
          <a:p>
            <a:r>
              <a:rPr lang="en-CA" dirty="0" smtClean="0"/>
              <a:t>Some companies are a little zealous</a:t>
            </a:r>
          </a:p>
          <a:p>
            <a:r>
              <a:rPr lang="en-CA" dirty="0" smtClean="0"/>
              <a:t>Some companies take a liberal approach that relies on best practices and common sense</a:t>
            </a:r>
          </a:p>
          <a:p>
            <a:r>
              <a:rPr lang="en-CA" dirty="0" smtClean="0"/>
              <a:t>Sometimes the landscape changes and companies change their mind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Residency</a:t>
            </a:r>
            <a:endParaRPr lang="en-CA" dirty="0"/>
          </a:p>
        </p:txBody>
      </p:sp>
      <p:sp>
        <p:nvSpPr>
          <p:cNvPr id="3" name="Content Placeholder 2"/>
          <p:cNvSpPr>
            <a:spLocks noGrp="1"/>
          </p:cNvSpPr>
          <p:nvPr>
            <p:ph idx="1"/>
          </p:nvPr>
        </p:nvSpPr>
        <p:spPr/>
        <p:txBody>
          <a:bodyPr/>
          <a:lstStyle/>
          <a:p>
            <a:r>
              <a:rPr lang="en-CA" dirty="0" smtClean="0"/>
              <a:t>This was where the discussion used to end...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4191</Words>
  <Application>Microsoft Office PowerPoint</Application>
  <PresentationFormat>On-screen Show (4:3)</PresentationFormat>
  <Paragraphs>368</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The Magic Trick That is Cloud Security and Privacy</vt:lpstr>
      <vt:lpstr>In One Minute or Less</vt:lpstr>
      <vt:lpstr>In One Minute or Less</vt:lpstr>
      <vt:lpstr>Some Context</vt:lpstr>
      <vt:lpstr>Some history and context...</vt:lpstr>
      <vt:lpstr>Some history and context...</vt:lpstr>
      <vt:lpstr>Some history and context...</vt:lpstr>
      <vt:lpstr>Some history and context...</vt:lpstr>
      <vt:lpstr>Data Residency</vt:lpstr>
      <vt:lpstr>Data Residency</vt:lpstr>
      <vt:lpstr>Data Residency</vt:lpstr>
      <vt:lpstr>WARNING and DISCLAIMER</vt:lpstr>
      <vt:lpstr>Client-Held Keys</vt:lpstr>
      <vt:lpstr>Client-Held Keys</vt:lpstr>
      <vt:lpstr>A Little Poll</vt:lpstr>
      <vt:lpstr>How Far Does it Go?</vt:lpstr>
      <vt:lpstr>How Far Does it Go?</vt:lpstr>
      <vt:lpstr>How Far Does it Go?</vt:lpstr>
      <vt:lpstr>How Far Does it Go?</vt:lpstr>
      <vt:lpstr>And They All Lived Mostly Not Unhappy For the Next Few Years</vt:lpstr>
      <vt:lpstr>And They All Lived Mostly Not Unhappy For the Next Few Years</vt:lpstr>
      <vt:lpstr>And They All Lived Mostly Not Unhappy For the Next Few Years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Security and Privacy</dc:title>
  <dc:creator>Michael Himbeault</dc:creator>
  <cp:lastModifiedBy>Michael Himbeault</cp:lastModifiedBy>
  <cp:revision>502</cp:revision>
  <dcterms:created xsi:type="dcterms:W3CDTF">2012-09-28T00:16:24Z</dcterms:created>
  <dcterms:modified xsi:type="dcterms:W3CDTF">2012-10-02T19:13:52Z</dcterms:modified>
</cp:coreProperties>
</file>