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89" r:id="rId10"/>
    <p:sldId id="264" r:id="rId11"/>
    <p:sldId id="265" r:id="rId12"/>
    <p:sldId id="266" r:id="rId13"/>
    <p:sldId id="278" r:id="rId14"/>
    <p:sldId id="267" r:id="rId15"/>
    <p:sldId id="291" r:id="rId16"/>
    <p:sldId id="268" r:id="rId17"/>
    <p:sldId id="269" r:id="rId18"/>
    <p:sldId id="270" r:id="rId19"/>
    <p:sldId id="271" r:id="rId20"/>
    <p:sldId id="274" r:id="rId21"/>
    <p:sldId id="275" r:id="rId22"/>
    <p:sldId id="276" r:id="rId23"/>
    <p:sldId id="272" r:id="rId24"/>
    <p:sldId id="277" r:id="rId25"/>
    <p:sldId id="273" r:id="rId26"/>
    <p:sldId id="279" r:id="rId27"/>
    <p:sldId id="281" r:id="rId28"/>
    <p:sldId id="282" r:id="rId29"/>
    <p:sldId id="283" r:id="rId30"/>
    <p:sldId id="284" r:id="rId31"/>
    <p:sldId id="285" r:id="rId32"/>
    <p:sldId id="280" r:id="rId33"/>
    <p:sldId id="286" r:id="rId34"/>
    <p:sldId id="287" r:id="rId35"/>
    <p:sldId id="288" r:id="rId36"/>
    <p:sldId id="293" r:id="rId37"/>
    <p:sldId id="294" r:id="rId38"/>
    <p:sldId id="295" r:id="rId39"/>
    <p:sldId id="296" r:id="rId40"/>
    <p:sldId id="292" r:id="rId41"/>
    <p:sldId id="290" r:id="rId42"/>
    <p:sldId id="29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47" autoAdjust="0"/>
  </p:normalViewPr>
  <p:slideViewPr>
    <p:cSldViewPr>
      <p:cViewPr varScale="1">
        <p:scale>
          <a:sx n="103" d="100"/>
          <a:sy n="103" d="100"/>
        </p:scale>
        <p:origin x="-2238"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7F59EA-C702-4ECC-9A29-CD25AEF53C21}" type="datetimeFigureOut">
              <a:rPr lang="en-US" smtClean="0"/>
              <a:pPr/>
              <a:t>7/4/2013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8ECF60-5850-4E05-A241-B353AD5C59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8ECF60-5850-4E05-A241-B353AD5C59B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roughly equivalent to transmitting something over a rate-limited</a:t>
            </a:r>
            <a:r>
              <a:rPr lang="en-CA" baseline="0" dirty="0" smtClean="0"/>
              <a:t> channel.</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There are</a:t>
            </a:r>
            <a:r>
              <a:rPr lang="en-CA" baseline="0" dirty="0" smtClean="0"/>
              <a:t> actually three lines.</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differences are so small the are barely</a:t>
            </a:r>
            <a:r>
              <a:rPr lang="en-CA" baseline="0" dirty="0" smtClean="0"/>
              <a:t> visible in the plots.</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You can see some variation</a:t>
            </a:r>
            <a:r>
              <a:rPr lang="en-CA" baseline="0" dirty="0" smtClean="0"/>
              <a:t>, but overall the match is very good. One would have an exceptionally hard time telling the two apart from these statistics.</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Until</a:t>
            </a:r>
            <a:r>
              <a:rPr lang="en-CA" baseline="0" dirty="0" smtClean="0"/>
              <a:t> you actually look at its output.</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Markov text</a:t>
            </a:r>
            <a:r>
              <a:rPr lang="en-CA" baseline="0" dirty="0" smtClean="0"/>
              <a:t> generation can work really well given appropriate input material.</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Pretty broken,</a:t>
            </a:r>
            <a:r>
              <a:rPr lang="en-CA" baseline="0" dirty="0" smtClean="0"/>
              <a:t> and sentences just feel random.</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Getting better...</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Maybe someone wrote feelings poetry after a few too many beers? Getting better.</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CA" dirty="0" err="1" smtClean="0"/>
              <a:t>Quantile</a:t>
            </a:r>
            <a:r>
              <a:rPr lang="en-CA" dirty="0" smtClean="0"/>
              <a:t> function</a:t>
            </a:r>
          </a:p>
          <a:p>
            <a:pPr lvl="1">
              <a:buFontTx/>
              <a:buChar char="-"/>
            </a:pPr>
            <a:r>
              <a:rPr lang="en-CA" dirty="0" smtClean="0"/>
              <a:t>Inverse of CDF</a:t>
            </a:r>
          </a:p>
          <a:p>
            <a:pPr lvl="1">
              <a:buFontTx/>
              <a:buChar char="-"/>
            </a:pPr>
            <a:r>
              <a:rPr lang="en-CA" dirty="0" smtClean="0"/>
              <a:t>Input uniform distribution, get out some other </a:t>
            </a:r>
            <a:r>
              <a:rPr lang="en-CA" dirty="0" err="1" smtClean="0"/>
              <a:t>ditribution</a:t>
            </a:r>
            <a:r>
              <a:rPr lang="en-CA" baseline="0" dirty="0" smtClean="0"/>
              <a:t> defined by the CDF you inverted</a:t>
            </a:r>
            <a:endParaRPr lang="en-CA" dirty="0" smtClean="0"/>
          </a:p>
          <a:p>
            <a:pPr lvl="0">
              <a:buFontTx/>
              <a:buChar char="-"/>
            </a:pPr>
            <a:r>
              <a:rPr lang="en-CA" dirty="0" err="1" smtClean="0"/>
              <a:t>Zipf’s</a:t>
            </a:r>
            <a:r>
              <a:rPr lang="en-CA" dirty="0" smtClean="0"/>
              <a:t> law</a:t>
            </a:r>
          </a:p>
          <a:p>
            <a:pPr lvl="1">
              <a:buFontTx/>
              <a:buChar char="-"/>
            </a:pPr>
            <a:r>
              <a:rPr lang="en-CA" dirty="0" smtClean="0"/>
              <a:t>The frequency of a word is inversely proportional to its rank in the frequency</a:t>
            </a:r>
            <a:r>
              <a:rPr lang="en-CA" baseline="0" dirty="0" smtClean="0"/>
              <a:t> table.</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Small,</a:t>
            </a:r>
            <a:r>
              <a:rPr lang="en-CA" baseline="0" dirty="0" smtClean="0"/>
              <a:t> medium, and large inputs. 100, 10000 and 100000 bytes respectively.</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8ECF60-5850-4E05-A241-B353AD5C59B9}"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You can see it tighten up. The large corpus follows the trends of </a:t>
            </a:r>
            <a:r>
              <a:rPr lang="en-CA" dirty="0" err="1" smtClean="0"/>
              <a:t>english</a:t>
            </a:r>
            <a:r>
              <a:rPr lang="en-CA" dirty="0" smtClean="0"/>
              <a:t> very well.</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Everything we’ve done so far we can undo! This is a completely reversible encoding!</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8ECF60-5850-4E05-A241-B353AD5C59B9}"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8ECF60-5850-4E05-A241-B353AD5C59B9}"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Questions?</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reason for a high entropy source will be clear shortly</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implication here is that the most probably output symbol cannot have probability greater than 50%, or we won’t be able to match it.</a:t>
            </a:r>
          </a:p>
          <a:p>
            <a:endParaRPr lang="en-CA" dirty="0" smtClean="0"/>
          </a:p>
          <a:p>
            <a:r>
              <a:rPr lang="en-CA" dirty="0" smtClean="0"/>
              <a:t>Efficient</a:t>
            </a:r>
            <a:r>
              <a:rPr lang="en-CA" baseline="0" dirty="0" smtClean="0"/>
              <a:t> mapping has a considerably impact on output distribution for a reasonable savings in output size (20%-</a:t>
            </a:r>
            <a:r>
              <a:rPr lang="en-CA" baseline="0" dirty="0" err="1" smtClean="0"/>
              <a:t>ish</a:t>
            </a:r>
            <a:r>
              <a:rPr lang="en-CA" baseline="0" dirty="0" smtClean="0"/>
              <a:t>).</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8ECF60-5850-4E05-A241-B353AD5C59B9}"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Decoding is really straight forward.</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Unicity</a:t>
            </a:r>
            <a:r>
              <a:rPr lang="en-CA" dirty="0" smtClean="0"/>
              <a:t> distance is how much encoded content you need to see before a</a:t>
            </a:r>
            <a:r>
              <a:rPr lang="en-CA" baseline="0" dirty="0" smtClean="0"/>
              <a:t> spurious key will show itself as spurious.</a:t>
            </a:r>
          </a:p>
          <a:p>
            <a:endParaRPr lang="en-CA" baseline="0" dirty="0" smtClean="0"/>
          </a:p>
          <a:p>
            <a:r>
              <a:rPr lang="en-CA" baseline="0" dirty="0" smtClean="0"/>
              <a:t>What is the ‘size’ of a Markov chain distribution? Is it bounded?</a:t>
            </a:r>
          </a:p>
        </p:txBody>
      </p:sp>
      <p:sp>
        <p:nvSpPr>
          <p:cNvPr id="4" name="Slide Number Placeholder 3"/>
          <p:cNvSpPr>
            <a:spLocks noGrp="1"/>
          </p:cNvSpPr>
          <p:nvPr>
            <p:ph type="sldNum" sz="quarter" idx="10"/>
          </p:nvPr>
        </p:nvSpPr>
        <p:spPr/>
        <p:txBody>
          <a:bodyPr/>
          <a:lstStyle/>
          <a:p>
            <a:fld id="{188ECF60-5850-4E05-A241-B353AD5C59B9}"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Data came from /dev/</a:t>
            </a:r>
            <a:r>
              <a:rPr lang="en-CA" dirty="0" err="1" smtClean="0"/>
              <a:t>urandom</a:t>
            </a:r>
            <a:r>
              <a:rPr lang="en-CA" dirty="0" smtClean="0"/>
              <a:t> </a:t>
            </a:r>
          </a:p>
          <a:p>
            <a:endParaRPr lang="en-CA" dirty="0" smtClean="0"/>
          </a:p>
          <a:p>
            <a:r>
              <a:rPr lang="en-CA" dirty="0" smtClean="0"/>
              <a:t>Note the systemic differences. They are ALL</a:t>
            </a:r>
            <a:r>
              <a:rPr lang="en-CA" baseline="0" dirty="0" smtClean="0"/>
              <a:t> off by three to four percent.</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Took the original distribution specification, and encoded a few bytes. Then encoded ten million bytes of /dev/</a:t>
            </a:r>
            <a:r>
              <a:rPr lang="en-CA" dirty="0" err="1" smtClean="0"/>
              <a:t>urandom</a:t>
            </a:r>
            <a:r>
              <a:rPr lang="en-CA" dirty="0" smtClean="0"/>
              <a:t>, converted that into a distribution specification, and encoded the same few bytes as with the original.</a:t>
            </a:r>
          </a:p>
          <a:p>
            <a:endParaRPr lang="en-CA" dirty="0" smtClean="0"/>
          </a:p>
          <a:p>
            <a:r>
              <a:rPr lang="en-CA" dirty="0" smtClean="0"/>
              <a:t>Not everything is wrong, but enough.</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Different implementations</a:t>
            </a:r>
            <a:r>
              <a:rPr lang="en-CA" baseline="0" dirty="0" smtClean="0"/>
              <a:t> will introduce different biases. </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 added in 10^3</a:t>
            </a:r>
            <a:r>
              <a:rPr lang="en-CA" baseline="0" dirty="0" smtClean="0"/>
              <a:t> and 10^4 byte samples to demonstrate that shorter amounts of text demonstrate more variability in error.</a:t>
            </a:r>
          </a:p>
          <a:p>
            <a:endParaRPr lang="en-CA" baseline="0" dirty="0" smtClean="0"/>
          </a:p>
          <a:p>
            <a:r>
              <a:rPr lang="en-CA" baseline="0" dirty="0" smtClean="0"/>
              <a:t>It is the uniformity of error that is exploitable.</a:t>
            </a:r>
          </a:p>
        </p:txBody>
      </p:sp>
      <p:sp>
        <p:nvSpPr>
          <p:cNvPr id="4" name="Slide Number Placeholder 3"/>
          <p:cNvSpPr>
            <a:spLocks noGrp="1"/>
          </p:cNvSpPr>
          <p:nvPr>
            <p:ph type="sldNum" sz="quarter" idx="10"/>
          </p:nvPr>
        </p:nvSpPr>
        <p:spPr/>
        <p:txBody>
          <a:bodyPr/>
          <a:lstStyle/>
          <a:p>
            <a:fld id="{188ECF60-5850-4E05-A241-B353AD5C59B9}"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 closer view of one section. We can see how close everything</a:t>
            </a:r>
            <a:r>
              <a:rPr lang="en-CA" baseline="0" dirty="0" smtClean="0"/>
              <a:t> is.</a:t>
            </a:r>
          </a:p>
          <a:p>
            <a:endParaRPr lang="en-C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Note that even though it is a sample of 10^6 bytes of </a:t>
            </a:r>
            <a:r>
              <a:rPr lang="en-CA" baseline="0" dirty="0" err="1" smtClean="0"/>
              <a:t>intput</a:t>
            </a:r>
            <a:r>
              <a:rPr lang="en-CA" baseline="0" dirty="0" smtClean="0"/>
              <a:t>, it doesn’t match as well as the ‘real’ 10^6 sample.</a:t>
            </a:r>
          </a:p>
          <a:p>
            <a:endParaRPr lang="en-CA" baseline="0" dirty="0" smtClean="0"/>
          </a:p>
          <a:p>
            <a:r>
              <a:rPr lang="en-CA" baseline="0" dirty="0" smtClean="0"/>
              <a:t>The 10^6 adjusted plot is covering the 10^5 byte plot, but you can just barely make out a sliver of the 10^5 byte plot behind it.</a:t>
            </a:r>
          </a:p>
        </p:txBody>
      </p:sp>
      <p:sp>
        <p:nvSpPr>
          <p:cNvPr id="4" name="Slide Number Placeholder 3"/>
          <p:cNvSpPr>
            <a:spLocks noGrp="1"/>
          </p:cNvSpPr>
          <p:nvPr>
            <p:ph type="sldNum" sz="quarter" idx="10"/>
          </p:nvPr>
        </p:nvSpPr>
        <p:spPr/>
        <p:txBody>
          <a:bodyPr/>
          <a:lstStyle/>
          <a:p>
            <a:fld id="{188ECF60-5850-4E05-A241-B353AD5C59B9}"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Guesses?</a:t>
            </a:r>
          </a:p>
          <a:p>
            <a:endParaRPr lang="en-CA" dirty="0" smtClean="0"/>
          </a:p>
        </p:txBody>
      </p:sp>
      <p:sp>
        <p:nvSpPr>
          <p:cNvPr id="4" name="Slide Number Placeholder 3"/>
          <p:cNvSpPr>
            <a:spLocks noGrp="1"/>
          </p:cNvSpPr>
          <p:nvPr>
            <p:ph type="sldNum" sz="quarter" idx="10"/>
          </p:nvPr>
        </p:nvSpPr>
        <p:spPr/>
        <p:txBody>
          <a:bodyPr/>
          <a:lstStyle/>
          <a:p>
            <a:fld id="{188ECF60-5850-4E05-A241-B353AD5C59B9}"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smtClean="0"/>
          </a:p>
        </p:txBody>
      </p:sp>
      <p:sp>
        <p:nvSpPr>
          <p:cNvPr id="4" name="Slide Number Placeholder 3"/>
          <p:cNvSpPr>
            <a:spLocks noGrp="1"/>
          </p:cNvSpPr>
          <p:nvPr>
            <p:ph type="sldNum" sz="quarter" idx="10"/>
          </p:nvPr>
        </p:nvSpPr>
        <p:spPr/>
        <p:txBody>
          <a:bodyPr/>
          <a:lstStyle/>
          <a:p>
            <a:fld id="{188ECF60-5850-4E05-A241-B353AD5C59B9}"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CA" baseline="0" dirty="0" smtClean="0"/>
              <a:t>Actually a pretty robust distribution</a:t>
            </a:r>
          </a:p>
          <a:p>
            <a:pPr lvl="1">
              <a:buFontTx/>
              <a:buChar char="-"/>
            </a:pPr>
            <a:r>
              <a:rPr lang="en-CA" baseline="0" dirty="0" smtClean="0"/>
              <a:t>Shuffle the list, take a few hundred and the distribution starts to appear.</a:t>
            </a:r>
          </a:p>
        </p:txBody>
      </p:sp>
      <p:sp>
        <p:nvSpPr>
          <p:cNvPr id="4" name="Slide Number Placeholder 3"/>
          <p:cNvSpPr>
            <a:spLocks noGrp="1"/>
          </p:cNvSpPr>
          <p:nvPr>
            <p:ph type="sldNum" sz="quarter" idx="10"/>
          </p:nvPr>
        </p:nvSpPr>
        <p:spPr/>
        <p:txBody>
          <a:bodyPr/>
          <a:lstStyle/>
          <a:p>
            <a:fld id="{188ECF60-5850-4E05-A241-B353AD5C59B9}"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Different implementations</a:t>
            </a:r>
            <a:r>
              <a:rPr lang="en-CA" baseline="0" dirty="0" smtClean="0"/>
              <a:t> will introduce different biases. </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8ECF60-5850-4E05-A241-B353AD5C59B9}" type="slidenum">
              <a:rPr lang="en-US" smtClean="0"/>
              <a:pPr/>
              <a:t>41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-Note that it follows </a:t>
            </a:r>
            <a:r>
              <a:rPr lang="en-CA" dirty="0" err="1" smtClean="0"/>
              <a:t>english</a:t>
            </a:r>
            <a:r>
              <a:rPr lang="en-CA" dirty="0" smtClean="0"/>
              <a:t>,</a:t>
            </a:r>
            <a:r>
              <a:rPr lang="en-CA" baseline="0" dirty="0" smtClean="0"/>
              <a:t> but doesn’t actually mirror it. There are marked differences.</a:t>
            </a:r>
          </a:p>
          <a:p>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CA" dirty="0" smtClean="0"/>
              <a:t> I chose iodine</a:t>
            </a:r>
            <a:r>
              <a:rPr lang="en-CA" baseline="0" dirty="0" smtClean="0"/>
              <a:t> but all tunnel software exhibits the same kind of behaviour </a:t>
            </a:r>
          </a:p>
          <a:p>
            <a:pPr>
              <a:buFontTx/>
              <a:buChar char="-"/>
            </a:pPr>
            <a:r>
              <a:rPr lang="en-CA" baseline="0" dirty="0" smtClean="0"/>
              <a:t>This plot is deception; it marginalizes the differences. Iodine appears to match for a good potion of the characters with only a few deviants but...</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Easily discerned using a number of different classifiers or statistics.</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 Except we need</a:t>
            </a:r>
            <a:r>
              <a:rPr lang="en-CA" baseline="0" dirty="0" smtClean="0"/>
              <a:t> to be able to reverse the operation somehow.</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B61E14-A7B0-4FAB-ADEA-2D5B0091074B}" type="datetimeFigureOut">
              <a:rPr lang="en-US" smtClean="0"/>
              <a:pPr/>
              <a:t>7/4/2013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2452CC-C339-45D1-BE7B-3F2245202D5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61E14-A7B0-4FAB-ADEA-2D5B0091074B}" type="datetimeFigureOut">
              <a:rPr lang="en-US" smtClean="0"/>
              <a:pPr/>
              <a:t>7/4/2013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2452CC-C339-45D1-BE7B-3F2245202D5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61E14-A7B0-4FAB-ADEA-2D5B0091074B}" type="datetimeFigureOut">
              <a:rPr lang="en-US" smtClean="0"/>
              <a:pPr/>
              <a:t>7/4/2013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2452CC-C339-45D1-BE7B-3F2245202D5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61E14-A7B0-4FAB-ADEA-2D5B0091074B}" type="datetimeFigureOut">
              <a:rPr lang="en-US" smtClean="0"/>
              <a:pPr/>
              <a:t>7/4/2013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2452CC-C339-45D1-BE7B-3F2245202D5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B61E14-A7B0-4FAB-ADEA-2D5B0091074B}" type="datetimeFigureOut">
              <a:rPr lang="en-US" smtClean="0"/>
              <a:pPr/>
              <a:t>7/4/2013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2452CC-C339-45D1-BE7B-3F2245202D5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B61E14-A7B0-4FAB-ADEA-2D5B0091074B}" type="datetimeFigureOut">
              <a:rPr lang="en-US" smtClean="0"/>
              <a:pPr/>
              <a:t>7/4/2013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2452CC-C339-45D1-BE7B-3F2245202D5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B61E14-A7B0-4FAB-ADEA-2D5B0091074B}" type="datetimeFigureOut">
              <a:rPr lang="en-US" smtClean="0"/>
              <a:pPr/>
              <a:t>7/4/2013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A2452CC-C339-45D1-BE7B-3F2245202D5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B61E14-A7B0-4FAB-ADEA-2D5B0091074B}" type="datetimeFigureOut">
              <a:rPr lang="en-US" smtClean="0"/>
              <a:pPr/>
              <a:t>7/4/2013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A2452CC-C339-45D1-BE7B-3F2245202D5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61E14-A7B0-4FAB-ADEA-2D5B0091074B}" type="datetimeFigureOut">
              <a:rPr lang="en-US" smtClean="0"/>
              <a:pPr/>
              <a:t>7/4/2013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A2452CC-C339-45D1-BE7B-3F2245202D5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B61E14-A7B0-4FAB-ADEA-2D5B0091074B}" type="datetimeFigureOut">
              <a:rPr lang="en-US" smtClean="0"/>
              <a:pPr/>
              <a:t>7/4/2013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2452CC-C339-45D1-BE7B-3F2245202D5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B61E14-A7B0-4FAB-ADEA-2D5B0091074B}" type="datetimeFigureOut">
              <a:rPr lang="en-US" smtClean="0"/>
              <a:pPr/>
              <a:t>7/4/2013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2452CC-C339-45D1-BE7B-3F2245202D5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61E14-A7B0-4FAB-ADEA-2D5B0091074B}" type="datetimeFigureOut">
              <a:rPr lang="en-US" smtClean="0"/>
              <a:pPr/>
              <a:t>7/4/2013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452CC-C339-45D1-BE7B-3F2245202D5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“All Your Secret Data Makes a Great Nigerian Prince”</a:t>
            </a:r>
            <a:endParaRPr lang="en-US" dirty="0"/>
          </a:p>
        </p:txBody>
      </p:sp>
      <p:sp>
        <p:nvSpPr>
          <p:cNvPr id="3" name="Subtitle 2"/>
          <p:cNvSpPr>
            <a:spLocks noGrp="1"/>
          </p:cNvSpPr>
          <p:nvPr>
            <p:ph type="subTitle" idx="1"/>
          </p:nvPr>
        </p:nvSpPr>
        <p:spPr/>
        <p:txBody>
          <a:bodyPr/>
          <a:lstStyle/>
          <a:p>
            <a:r>
              <a:rPr lang="en-CA" dirty="0" smtClean="0"/>
              <a:t>Encoding data for quantitative and qualitative properties through greedy algorithms for no reason at all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Theoretically</a:t>
            </a:r>
            <a:endParaRPr lang="en-US" dirty="0"/>
          </a:p>
        </p:txBody>
      </p:sp>
      <p:sp>
        <p:nvSpPr>
          <p:cNvPr id="4" name="Content Placeholder 3"/>
          <p:cNvSpPr>
            <a:spLocks noGrp="1"/>
          </p:cNvSpPr>
          <p:nvPr>
            <p:ph idx="1"/>
          </p:nvPr>
        </p:nvSpPr>
        <p:spPr/>
        <p:txBody>
          <a:bodyPr/>
          <a:lstStyle/>
          <a:p>
            <a:r>
              <a:rPr lang="en-CA" dirty="0" smtClean="0"/>
              <a:t>Yes</a:t>
            </a:r>
          </a:p>
          <a:p>
            <a:endParaRPr lang="en-CA" dirty="0"/>
          </a:p>
          <a:p>
            <a:r>
              <a:rPr lang="en-CA" dirty="0" smtClean="0"/>
              <a:t>Specify the PDF description of the desired output, and then Shannon can come into play.</a:t>
            </a:r>
          </a:p>
          <a:p>
            <a:pPr lvl="1"/>
            <a:r>
              <a:rPr lang="en-CA" dirty="0" smtClean="0"/>
              <a:t>If the output entropy is lower, we will see inflation of the stream</a:t>
            </a:r>
          </a:p>
          <a:p>
            <a:pPr lvl="1"/>
            <a:endParaRPr lang="en-CA"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 Practice</a:t>
            </a:r>
            <a:endParaRPr lang="en-US" dirty="0"/>
          </a:p>
        </p:txBody>
      </p:sp>
      <p:sp>
        <p:nvSpPr>
          <p:cNvPr id="3" name="Content Placeholder 2"/>
          <p:cNvSpPr>
            <a:spLocks noGrp="1"/>
          </p:cNvSpPr>
          <p:nvPr>
            <p:ph idx="1"/>
          </p:nvPr>
        </p:nvSpPr>
        <p:spPr/>
        <p:txBody>
          <a:bodyPr/>
          <a:lstStyle/>
          <a:p>
            <a:r>
              <a:rPr lang="en-CA" dirty="0" smtClean="0"/>
              <a:t>As it turns out, also yes.</a:t>
            </a:r>
          </a:p>
          <a:p>
            <a:endParaRPr lang="en-CA" dirty="0"/>
          </a:p>
          <a:p>
            <a:r>
              <a:rPr lang="en-CA" dirty="0" smtClean="0"/>
              <a:t>1422 lines of C and 123 lines of Bash implements character distribution matching as well as Markovian text generation and some output prettifying.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does it really work?</a:t>
            </a:r>
            <a:endParaRPr lang="en-US" dirty="0"/>
          </a:p>
        </p:txBody>
      </p:sp>
      <p:pic>
        <p:nvPicPr>
          <p:cNvPr id="10" name="Content Placeholder 9" descr="alexa_iodine_prob_v_english-r.eps"/>
          <p:cNvPicPr>
            <a:picLocks noGrp="1" noChangeAspect="1"/>
          </p:cNvPicPr>
          <p:nvPr>
            <p:ph idx="1"/>
          </p:nvPr>
        </p:nvPicPr>
        <p:blipFill>
          <a:blip r:embed="rId3" cstate="print"/>
          <a:stretch>
            <a:fillRect/>
          </a:stretch>
        </p:blipFill>
        <p:spPr>
          <a:xfrm>
            <a:off x="571500" y="1393031"/>
            <a:ext cx="8001000" cy="5464969"/>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does it really work?</a:t>
            </a:r>
            <a:endParaRPr lang="en-US" dirty="0"/>
          </a:p>
        </p:txBody>
      </p:sp>
      <p:pic>
        <p:nvPicPr>
          <p:cNvPr id="10" name="Content Placeholder 9" descr="alexa_iodine_prob_v_english-r.eps"/>
          <p:cNvPicPr>
            <a:picLocks noGrp="1" noChangeAspect="1"/>
          </p:cNvPicPr>
          <p:nvPr>
            <p:ph idx="1"/>
          </p:nvPr>
        </p:nvPicPr>
        <p:blipFill>
          <a:blip r:embed="rId3" cstate="print"/>
          <a:srcRect l="13101" t="71513" b="19264"/>
          <a:stretch>
            <a:fillRect/>
          </a:stretch>
        </p:blipFill>
        <p:spPr>
          <a:xfrm>
            <a:off x="1095586" y="1772816"/>
            <a:ext cx="6952828" cy="504056"/>
          </a:xfrm>
        </p:spPr>
      </p:pic>
      <p:pic>
        <p:nvPicPr>
          <p:cNvPr id="4" name="Content Placeholder 9" descr="alexa_iodine_prob_v_english-r.eps"/>
          <p:cNvPicPr>
            <a:picLocks noChangeAspect="1"/>
          </p:cNvPicPr>
          <p:nvPr/>
        </p:nvPicPr>
        <p:blipFill>
          <a:blip r:embed="rId3" cstate="print"/>
          <a:srcRect l="41900" t="71513" r="47300" b="19264"/>
          <a:stretch>
            <a:fillRect/>
          </a:stretch>
        </p:blipFill>
        <p:spPr>
          <a:xfrm>
            <a:off x="1799692" y="2924944"/>
            <a:ext cx="5544616" cy="3234359"/>
          </a:xfrm>
          <a:prstGeom prst="rect">
            <a:avLst/>
          </a:prstGeom>
        </p:spPr>
      </p:pic>
      <p:cxnSp>
        <p:nvCxnSpPr>
          <p:cNvPr id="6" name="Straight Connector 5"/>
          <p:cNvCxnSpPr/>
          <p:nvPr/>
        </p:nvCxnSpPr>
        <p:spPr>
          <a:xfrm flipH="1">
            <a:off x="1691680" y="2132856"/>
            <a:ext cx="1656184"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283968" y="2060848"/>
            <a:ext cx="3096344" cy="936104"/>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347864" y="1628800"/>
            <a:ext cx="936104" cy="720080"/>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does it really work?</a:t>
            </a:r>
            <a:endParaRPr lang="en-US" dirty="0"/>
          </a:p>
        </p:txBody>
      </p:sp>
      <p:pic>
        <p:nvPicPr>
          <p:cNvPr id="8" name="Content Placeholder 7" descr="alexa_iodine_prob_v_english-a.eps"/>
          <p:cNvPicPr>
            <a:picLocks noGrp="1" noChangeAspect="1"/>
          </p:cNvPicPr>
          <p:nvPr>
            <p:ph idx="1"/>
          </p:nvPr>
        </p:nvPicPr>
        <p:blipFill>
          <a:blip r:embed="rId3" cstate="print"/>
          <a:stretch>
            <a:fillRect/>
          </a:stretch>
        </p:blipFill>
        <p:spPr>
          <a:xfrm>
            <a:off x="667512" y="1175575"/>
            <a:ext cx="7808976" cy="568242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does it really work?</a:t>
            </a:r>
            <a:endParaRPr lang="en-US" dirty="0"/>
          </a:p>
        </p:txBody>
      </p:sp>
      <p:sp>
        <p:nvSpPr>
          <p:cNvPr id="4" name="Content Placeholder 3"/>
          <p:cNvSpPr>
            <a:spLocks noGrp="1"/>
          </p:cNvSpPr>
          <p:nvPr>
            <p:ph idx="1"/>
          </p:nvPr>
        </p:nvSpPr>
        <p:spPr/>
        <p:txBody>
          <a:bodyPr/>
          <a:lstStyle/>
          <a:p>
            <a:pPr>
              <a:buNone/>
            </a:pPr>
            <a:r>
              <a:rPr lang="en-US" i="1" dirty="0" err="1" smtClean="0"/>
              <a:t>teiocrgbahnuswmk</a:t>
            </a:r>
            <a:r>
              <a:rPr lang="en-US" i="1" dirty="0" smtClean="0"/>
              <a:t> </a:t>
            </a:r>
            <a:r>
              <a:rPr lang="en-US" i="1" dirty="0" err="1" smtClean="0"/>
              <a:t>doejtael</a:t>
            </a:r>
            <a:r>
              <a:rPr lang="en-US" i="1" dirty="0" smtClean="0"/>
              <a:t> </a:t>
            </a:r>
            <a:r>
              <a:rPr lang="en-US" i="1" dirty="0" err="1" smtClean="0"/>
              <a:t>ev</a:t>
            </a:r>
            <a:r>
              <a:rPr lang="en-US" i="1" dirty="0" smtClean="0"/>
              <a:t> </a:t>
            </a:r>
            <a:r>
              <a:rPr lang="en-US" i="1" dirty="0" err="1" smtClean="0"/>
              <a:t>npfsiiaeyqxtsaldhewoureis</a:t>
            </a:r>
            <a:r>
              <a:rPr lang="en-US" i="1" dirty="0" smtClean="0"/>
              <a:t> </a:t>
            </a:r>
            <a:r>
              <a:rPr lang="en-US" i="1" dirty="0" err="1" smtClean="0"/>
              <a:t>nrtazlreaeeiishcru</a:t>
            </a:r>
            <a:r>
              <a:rPr lang="en-US" i="1" dirty="0" smtClean="0"/>
              <a:t> </a:t>
            </a:r>
            <a:r>
              <a:rPr lang="en-US" i="1" dirty="0" err="1" smtClean="0"/>
              <a:t>po</a:t>
            </a:r>
            <a:r>
              <a:rPr lang="en-US" i="1" dirty="0" smtClean="0"/>
              <a:t> </a:t>
            </a:r>
            <a:r>
              <a:rPr lang="en-US" i="1" dirty="0" err="1" smtClean="0"/>
              <a:t>atdelisemeyia</a:t>
            </a:r>
            <a:r>
              <a:rPr lang="en-US" i="1" dirty="0" smtClean="0"/>
              <a:t> </a:t>
            </a:r>
            <a:r>
              <a:rPr lang="en-US" i="1" dirty="0" err="1" smtClean="0"/>
              <a:t>toanrlershe</a:t>
            </a:r>
            <a:r>
              <a:rPr lang="en-US" i="1" dirty="0" smtClean="0"/>
              <a:t>  </a:t>
            </a:r>
            <a:r>
              <a:rPr lang="en-US" i="1" dirty="0" err="1" smtClean="0"/>
              <a:t>uvhgoigfw</a:t>
            </a:r>
            <a:r>
              <a:rPr lang="en-US" i="1" dirty="0" smtClean="0"/>
              <a:t> </a:t>
            </a:r>
            <a:r>
              <a:rPr lang="en-US" i="1" dirty="0" err="1" smtClean="0"/>
              <a:t>onatscr</a:t>
            </a:r>
            <a:r>
              <a:rPr lang="en-US" i="1" dirty="0" smtClean="0"/>
              <a:t> </a:t>
            </a:r>
            <a:r>
              <a:rPr lang="en-US" i="1" dirty="0" err="1" smtClean="0"/>
              <a:t>bentadlem</a:t>
            </a:r>
            <a:r>
              <a:rPr lang="en-US" i="1" dirty="0" smtClean="0"/>
              <a:t> </a:t>
            </a:r>
            <a:r>
              <a:rPr lang="en-US" i="1" dirty="0" err="1" smtClean="0"/>
              <a:t>topieensa</a:t>
            </a:r>
            <a:r>
              <a:rPr lang="en-US" i="1" dirty="0" smtClean="0"/>
              <a:t> </a:t>
            </a:r>
            <a:r>
              <a:rPr lang="en-US" i="1" dirty="0" err="1" smtClean="0"/>
              <a:t>dhrft</a:t>
            </a:r>
            <a:r>
              <a:rPr lang="en-US" i="1" dirty="0" smtClean="0"/>
              <a:t>  </a:t>
            </a:r>
            <a:r>
              <a:rPr lang="en-US" i="1" dirty="0" err="1" smtClean="0"/>
              <a:t>istna</a:t>
            </a:r>
            <a:r>
              <a:rPr lang="en-US" i="1" dirty="0" smtClean="0"/>
              <a:t> </a:t>
            </a:r>
            <a:r>
              <a:rPr lang="en-US" i="1" dirty="0" err="1" smtClean="0"/>
              <a:t>luderephnwyts</a:t>
            </a:r>
            <a:r>
              <a:rPr lang="en-US" i="1" dirty="0" smtClean="0"/>
              <a:t> a </a:t>
            </a:r>
            <a:r>
              <a:rPr lang="en-US" i="1" dirty="0" err="1" smtClean="0"/>
              <a:t>ieiemtaongclr</a:t>
            </a:r>
            <a:r>
              <a:rPr lang="en-US" i="1" dirty="0" smtClean="0"/>
              <a:t> </a:t>
            </a:r>
            <a:r>
              <a:rPr lang="en-US" i="1" dirty="0" err="1" smtClean="0"/>
              <a:t>edtaoroueibecwka</a:t>
            </a:r>
            <a:r>
              <a:rPr lang="en-US" i="1" dirty="0" smtClean="0"/>
              <a:t> </a:t>
            </a:r>
            <a:r>
              <a:rPr lang="en-US" i="1" dirty="0" err="1" smtClean="0"/>
              <a:t>sl</a:t>
            </a:r>
            <a:r>
              <a:rPr lang="en-US" i="1" dirty="0" smtClean="0"/>
              <a:t> </a:t>
            </a:r>
            <a:r>
              <a:rPr lang="en-US" i="1" dirty="0" err="1" smtClean="0"/>
              <a:t>ieenhvoigueyt</a:t>
            </a:r>
            <a:r>
              <a:rPr lang="en-US" i="1" dirty="0" smtClean="0"/>
              <a:t> </a:t>
            </a:r>
            <a:r>
              <a:rPr lang="en-US" i="1" dirty="0" err="1" smtClean="0"/>
              <a:t>ranosdta</a:t>
            </a:r>
            <a:r>
              <a:rPr lang="en-US" i="1" dirty="0" smtClean="0"/>
              <a:t> </a:t>
            </a:r>
            <a:r>
              <a:rPr lang="en-US" i="1" dirty="0" err="1" smtClean="0"/>
              <a:t>plseirore</a:t>
            </a:r>
            <a:r>
              <a:rPr lang="en-US" i="1" dirty="0" smtClean="0"/>
              <a:t> </a:t>
            </a:r>
            <a:r>
              <a:rPr lang="en-US" i="1" dirty="0" err="1" smtClean="0"/>
              <a:t>tihe</a:t>
            </a:r>
            <a:r>
              <a:rPr lang="en-US" i="1" dirty="0" smtClean="0"/>
              <a:t> </a:t>
            </a:r>
            <a:r>
              <a:rPr lang="en-US" i="1" dirty="0" err="1" smtClean="0"/>
              <a:t>etfuda</a:t>
            </a:r>
            <a:r>
              <a:rPr lang="en-US" i="1" dirty="0" smtClean="0"/>
              <a:t> </a:t>
            </a:r>
            <a:r>
              <a:rPr lang="en-US" i="1" dirty="0" err="1" smtClean="0"/>
              <a:t>gwie</a:t>
            </a:r>
            <a:r>
              <a:rPr lang="en-US" i="1" dirty="0" smtClean="0"/>
              <a:t> </a:t>
            </a:r>
            <a:r>
              <a:rPr lang="en-US" i="1" dirty="0" err="1" smtClean="0"/>
              <a:t>renmhnsiethf</a:t>
            </a:r>
            <a:r>
              <a:rPr lang="en-US" i="1" dirty="0" smtClean="0"/>
              <a:t> </a:t>
            </a:r>
            <a:r>
              <a:rPr lang="en-US" i="1" dirty="0" err="1" smtClean="0"/>
              <a:t>sctnraeyroslwaiosdupa</a:t>
            </a:r>
            <a:r>
              <a:rPr lang="en-US" i="1" dirty="0" smtClean="0"/>
              <a:t> </a:t>
            </a:r>
            <a:r>
              <a:rPr lang="en-US" i="1" dirty="0" err="1" smtClean="0"/>
              <a:t>lhaehemriaocge</a:t>
            </a:r>
            <a:r>
              <a:rPr lang="en-US" i="1" dirty="0" smtClean="0"/>
              <a:t> </a:t>
            </a:r>
            <a:r>
              <a:rPr lang="en-US" i="1" dirty="0" err="1" smtClean="0"/>
              <a:t>stnhe</a:t>
            </a:r>
            <a:r>
              <a:rPr lang="en-US" i="1" dirty="0" smtClean="0"/>
              <a:t> </a:t>
            </a:r>
            <a:r>
              <a:rPr lang="en-US" i="1" dirty="0" err="1" smtClean="0"/>
              <a:t>wtsasb</a:t>
            </a:r>
            <a:r>
              <a:rPr lang="en-US" i="1" dirty="0" smtClean="0"/>
              <a:t> </a:t>
            </a:r>
            <a:r>
              <a:rPr lang="en-US" i="1" dirty="0" err="1" smtClean="0"/>
              <a:t>avfeloaelid</a:t>
            </a:r>
            <a:endParaRPr lang="en-US"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Markovian Text Generation</a:t>
            </a:r>
            <a:endParaRPr lang="en-US" dirty="0"/>
          </a:p>
        </p:txBody>
      </p:sp>
      <p:sp>
        <p:nvSpPr>
          <p:cNvPr id="3" name="Content Placeholder 2"/>
          <p:cNvSpPr>
            <a:spLocks noGrp="1"/>
          </p:cNvSpPr>
          <p:nvPr>
            <p:ph idx="1"/>
          </p:nvPr>
        </p:nvSpPr>
        <p:spPr/>
        <p:txBody>
          <a:bodyPr/>
          <a:lstStyle/>
          <a:p>
            <a:r>
              <a:rPr lang="en-CA" dirty="0" smtClean="0"/>
              <a:t>Since a Markov chain can be thought of as a PDF where each ‘symbol’ is a PDF, Markov chains were easily implemented.</a:t>
            </a:r>
          </a:p>
          <a:p>
            <a:endParaRPr lang="en-CA" dirty="0" smtClean="0"/>
          </a:p>
          <a:p>
            <a:r>
              <a:rPr lang="en-CA" dirty="0" smtClean="0"/>
              <a:t>Generated the transition data from Sherlock Holmes, Huckleberry Finn, </a:t>
            </a:r>
            <a:r>
              <a:rPr lang="en-CA" dirty="0" smtClean="0"/>
              <a:t>the complete works of </a:t>
            </a:r>
            <a:r>
              <a:rPr lang="en-CA" smtClean="0"/>
              <a:t>Alexander Dumas, </a:t>
            </a:r>
            <a:r>
              <a:rPr lang="en-CA" smtClean="0"/>
              <a:t>and </a:t>
            </a:r>
            <a:r>
              <a:rPr lang="en-CA" dirty="0" smtClean="0"/>
              <a:t>Dante’s Divine Comedy.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Feed it random data...</a:t>
            </a:r>
            <a:endParaRPr lang="en-US" dirty="0"/>
          </a:p>
        </p:txBody>
      </p:sp>
      <p:sp>
        <p:nvSpPr>
          <p:cNvPr id="3" name="Content Placeholder 2"/>
          <p:cNvSpPr>
            <a:spLocks noGrp="1"/>
          </p:cNvSpPr>
          <p:nvPr>
            <p:ph idx="1"/>
          </p:nvPr>
        </p:nvSpPr>
        <p:spPr/>
        <p:txBody>
          <a:bodyPr>
            <a:normAutofit/>
          </a:bodyPr>
          <a:lstStyle/>
          <a:p>
            <a:r>
              <a:rPr lang="en-CA" dirty="0" smtClean="0"/>
              <a:t>25 bytes, one-word transition matrix.</a:t>
            </a:r>
          </a:p>
          <a:p>
            <a:endParaRPr lang="en-CA" dirty="0" smtClean="0"/>
          </a:p>
          <a:p>
            <a:pPr>
              <a:buNone/>
            </a:pPr>
            <a:r>
              <a:rPr lang="en-US" sz="2200" i="1" dirty="0" smtClean="0"/>
              <a:t>Other, that the king he was a little, but I was the way, and the time. The world, which I have a man. But the rest of a good. I could see the matter, when I am sure that, as the last, I see it was, the door, who had a long as I had been a couple of them. You have to be a lot of the first. In the right, where I got to do not, so that you know what you think that I know that he, it would be the old gentleman, for a few minutes, this is.</a:t>
            </a:r>
            <a:endParaRPr lang="en-US" sz="2200"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Feed it random data...</a:t>
            </a:r>
            <a:endParaRPr lang="en-US" dirty="0"/>
          </a:p>
        </p:txBody>
      </p:sp>
      <p:sp>
        <p:nvSpPr>
          <p:cNvPr id="3" name="Content Placeholder 2"/>
          <p:cNvSpPr>
            <a:spLocks noGrp="1"/>
          </p:cNvSpPr>
          <p:nvPr>
            <p:ph idx="1"/>
          </p:nvPr>
        </p:nvSpPr>
        <p:spPr/>
        <p:txBody>
          <a:bodyPr>
            <a:normAutofit fontScale="85000" lnSpcReduction="10000"/>
          </a:bodyPr>
          <a:lstStyle/>
          <a:p>
            <a:r>
              <a:rPr lang="en-CA" sz="3800" dirty="0" smtClean="0"/>
              <a:t>25 bytes, two-word transition matrix.</a:t>
            </a:r>
          </a:p>
          <a:p>
            <a:endParaRPr lang="en-CA" dirty="0" smtClean="0"/>
          </a:p>
          <a:p>
            <a:pPr>
              <a:buNone/>
            </a:pPr>
            <a:r>
              <a:rPr lang="en-US" sz="2600" i="1" dirty="0" smtClean="0"/>
              <a:t>The king, who was the first time, and the two men, who has been a very good. And what did you not? Yes. Well? Asked dartagnan, and I am a man of the young girl. I am the only one of the church, a little. I have been the case of the two friends. I will not be able, he had not been able to see the king. I was not a man in a low tone, and a half, also, said he, in a few minutes the belfry, where the devil! Cried the king was at this time the door, and who was in the morning. The young men, but the queen, and that the queen of england. He had been made to the queen. I had been taken from me, and he was a great number of the world, I have not been a soldier. And now.</a:t>
            </a:r>
            <a:endParaRPr lang="en-US" sz="2600" i="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Feed it random data...</a:t>
            </a:r>
            <a:endParaRPr lang="en-US" dirty="0"/>
          </a:p>
        </p:txBody>
      </p:sp>
      <p:sp>
        <p:nvSpPr>
          <p:cNvPr id="3" name="Content Placeholder 2"/>
          <p:cNvSpPr>
            <a:spLocks noGrp="1"/>
          </p:cNvSpPr>
          <p:nvPr>
            <p:ph idx="1"/>
          </p:nvPr>
        </p:nvSpPr>
        <p:spPr/>
        <p:txBody>
          <a:bodyPr>
            <a:normAutofit/>
          </a:bodyPr>
          <a:lstStyle/>
          <a:p>
            <a:r>
              <a:rPr lang="en-CA" dirty="0" smtClean="0"/>
              <a:t>10 bytes, three-word transition matrix.</a:t>
            </a:r>
          </a:p>
          <a:p>
            <a:endParaRPr lang="en-CA" dirty="0" smtClean="0"/>
          </a:p>
          <a:p>
            <a:pPr>
              <a:buNone/>
            </a:pPr>
            <a:r>
              <a:rPr lang="en-US" sz="2200" i="1" dirty="0" smtClean="0"/>
              <a:t>And the other two dying. The first was the wish to make me a little, and colored a great deal, it seems to me that you are a brave man, and I will tell him that I shall never be aught but an ass, answered la ramee. Grimaud, in a voice of gloom what have I done to you, and I have no more to be dreaded, and displayed his own friendship for the victim, as the king has said nothing to porthos of his wound, as usual, and the two friends were announced they started and exchanged some rapid.</a:t>
            </a:r>
            <a:endParaRPr lang="en-CA" sz="2200" i="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Some words/phrases for context</a:t>
            </a:r>
            <a:endParaRPr lang="en-US" dirty="0"/>
          </a:p>
        </p:txBody>
      </p:sp>
      <p:sp>
        <p:nvSpPr>
          <p:cNvPr id="3" name="Content Placeholder 2"/>
          <p:cNvSpPr>
            <a:spLocks noGrp="1"/>
          </p:cNvSpPr>
          <p:nvPr>
            <p:ph idx="1"/>
          </p:nvPr>
        </p:nvSpPr>
        <p:spPr/>
        <p:txBody>
          <a:bodyPr>
            <a:normAutofit fontScale="92500"/>
          </a:bodyPr>
          <a:lstStyle/>
          <a:p>
            <a:r>
              <a:rPr lang="en-CA" dirty="0" smtClean="0"/>
              <a:t>Markov text generator</a:t>
            </a:r>
          </a:p>
          <a:p>
            <a:pPr lvl="1"/>
            <a:r>
              <a:rPr lang="en-CA" dirty="0" smtClean="0"/>
              <a:t>Dissociated press</a:t>
            </a:r>
          </a:p>
          <a:p>
            <a:pPr lvl="1"/>
            <a:r>
              <a:rPr lang="en-CA" dirty="0" smtClean="0"/>
              <a:t>Mark V Shaney</a:t>
            </a:r>
          </a:p>
          <a:p>
            <a:pPr lvl="2"/>
            <a:r>
              <a:rPr lang="en-CA" i="1" dirty="0" smtClean="0"/>
              <a:t>“</a:t>
            </a:r>
            <a:r>
              <a:rPr lang="en-US" i="1" dirty="0" smtClean="0"/>
              <a:t>I spent an interesting evening recently with a grain of salt.“</a:t>
            </a:r>
          </a:p>
          <a:p>
            <a:r>
              <a:rPr lang="en-CA" dirty="0" smtClean="0"/>
              <a:t>Probability distribution function</a:t>
            </a:r>
          </a:p>
          <a:p>
            <a:pPr lvl="1"/>
            <a:r>
              <a:rPr lang="en-CA" dirty="0" smtClean="0"/>
              <a:t>Cumulative distribution function</a:t>
            </a:r>
          </a:p>
          <a:p>
            <a:pPr lvl="1"/>
            <a:r>
              <a:rPr lang="en-CA" dirty="0" err="1" smtClean="0"/>
              <a:t>Quantile</a:t>
            </a:r>
            <a:r>
              <a:rPr lang="en-CA" dirty="0" smtClean="0"/>
              <a:t> function</a:t>
            </a:r>
          </a:p>
          <a:p>
            <a:pPr lvl="1"/>
            <a:endParaRPr lang="en-CA" dirty="0" smtClean="0"/>
          </a:p>
          <a:p>
            <a:r>
              <a:rPr lang="en-CA" dirty="0" err="1" smtClean="0"/>
              <a:t>Zipf’s</a:t>
            </a:r>
            <a:r>
              <a:rPr lang="en-CA" dirty="0" smtClean="0"/>
              <a:t> Law</a:t>
            </a:r>
          </a:p>
          <a:p>
            <a:pPr>
              <a:buNone/>
            </a:pPr>
            <a:endParaRPr lang="en-CA" dirty="0" smtClean="0"/>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does it fare?</a:t>
            </a:r>
            <a:endParaRPr lang="en-US" dirty="0"/>
          </a:p>
        </p:txBody>
      </p:sp>
      <p:pic>
        <p:nvPicPr>
          <p:cNvPr id="8" name="Content Placeholder 7" descr="markov-a.eps"/>
          <p:cNvPicPr>
            <a:picLocks noGrp="1" noChangeAspect="1"/>
          </p:cNvPicPr>
          <p:nvPr>
            <p:ph idx="1"/>
          </p:nvPr>
        </p:nvPicPr>
        <p:blipFill>
          <a:blip r:embed="rId3" cstate="print"/>
          <a:stretch>
            <a:fillRect/>
          </a:stretch>
        </p:blipFill>
        <p:spPr>
          <a:xfrm>
            <a:off x="667512" y="1175575"/>
            <a:ext cx="7808976" cy="568242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does it fare?</a:t>
            </a:r>
            <a:endParaRPr lang="en-US" dirty="0"/>
          </a:p>
        </p:txBody>
      </p:sp>
      <p:pic>
        <p:nvPicPr>
          <p:cNvPr id="6" name="Content Placeholder 5" descr="markov2-a.eps"/>
          <p:cNvPicPr>
            <a:picLocks noGrp="1" noChangeAspect="1"/>
          </p:cNvPicPr>
          <p:nvPr>
            <p:ph idx="1"/>
          </p:nvPr>
        </p:nvPicPr>
        <p:blipFill>
          <a:blip r:embed="rId3" cstate="print"/>
          <a:stretch>
            <a:fillRect/>
          </a:stretch>
        </p:blipFill>
        <p:spPr>
          <a:xfrm>
            <a:off x="667512" y="1175575"/>
            <a:ext cx="7808976" cy="5682425"/>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does it fare?</a:t>
            </a:r>
            <a:endParaRPr lang="en-US" dirty="0"/>
          </a:p>
        </p:txBody>
      </p:sp>
      <p:pic>
        <p:nvPicPr>
          <p:cNvPr id="6" name="Content Placeholder 5" descr="markov3-a.eps"/>
          <p:cNvPicPr>
            <a:picLocks noGrp="1" noChangeAspect="1"/>
          </p:cNvPicPr>
          <p:nvPr>
            <p:ph idx="1"/>
          </p:nvPr>
        </p:nvPicPr>
        <p:blipFill>
          <a:blip r:embed="rId3" cstate="print"/>
          <a:stretch>
            <a:fillRect/>
          </a:stretch>
        </p:blipFill>
        <p:spPr>
          <a:xfrm>
            <a:off x="667512" y="1175575"/>
            <a:ext cx="7808976" cy="5682425"/>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US" dirty="0"/>
          </a:p>
        </p:txBody>
      </p:sp>
      <p:sp>
        <p:nvSpPr>
          <p:cNvPr id="3" name="Content Placeholder 2"/>
          <p:cNvSpPr>
            <a:spLocks noGrp="1"/>
          </p:cNvSpPr>
          <p:nvPr>
            <p:ph idx="1"/>
          </p:nvPr>
        </p:nvSpPr>
        <p:spPr/>
        <p:txBody>
          <a:bodyPr/>
          <a:lstStyle/>
          <a:p>
            <a:r>
              <a:rPr lang="en-CA" dirty="0" smtClean="0"/>
              <a:t>The initial motivation:</a:t>
            </a:r>
          </a:p>
          <a:p>
            <a:pPr lvl="1"/>
            <a:r>
              <a:rPr lang="en-CA" dirty="0" smtClean="0"/>
              <a:t>Evade detection based on character frequency</a:t>
            </a:r>
          </a:p>
          <a:p>
            <a:pPr lvl="1"/>
            <a:endParaRPr lang="en-CA" dirty="0" smtClean="0"/>
          </a:p>
          <a:p>
            <a:r>
              <a:rPr lang="en-CA" dirty="0" smtClean="0"/>
              <a:t>The outcome:</a:t>
            </a:r>
          </a:p>
          <a:p>
            <a:pPr lvl="1"/>
            <a:r>
              <a:rPr lang="en-CA" dirty="0" smtClean="0"/>
              <a:t>Able to encode/decode arbitrary data into a form that is nearly indistinguishable from English to a computer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a:t>
            </a:r>
            <a:endParaRPr lang="en-US" dirty="0"/>
          </a:p>
        </p:txBody>
      </p:sp>
      <p:sp>
        <p:nvSpPr>
          <p:cNvPr id="3" name="Content Placeholder 2"/>
          <p:cNvSpPr>
            <a:spLocks noGrp="1"/>
          </p:cNvSpPr>
          <p:nvPr>
            <p:ph idx="1"/>
          </p:nvPr>
        </p:nvSpPr>
        <p:spPr/>
        <p:txBody>
          <a:bodyPr/>
          <a:lstStyle/>
          <a:p>
            <a:endParaRPr lang="en-CA" dirty="0" smtClean="0"/>
          </a:p>
          <a:p>
            <a:endParaRPr lang="en-CA" dirty="0" smtClean="0"/>
          </a:p>
          <a:p>
            <a:endParaRPr lang="en-CA" dirty="0" smtClean="0"/>
          </a:p>
          <a:p>
            <a:r>
              <a:rPr lang="en-CA" dirty="0" smtClean="0"/>
              <a:t>What practical use does this have?</a:t>
            </a:r>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Possibility:</a:t>
            </a:r>
            <a:br>
              <a:rPr lang="en-CA" dirty="0" smtClean="0"/>
            </a:br>
            <a:r>
              <a:rPr lang="en-CA" dirty="0" smtClean="0"/>
              <a:t>Covert Instruction Spam</a:t>
            </a:r>
            <a:endParaRPr lang="en-US" dirty="0"/>
          </a:p>
        </p:txBody>
      </p:sp>
      <p:sp>
        <p:nvSpPr>
          <p:cNvPr id="3" name="Content Placeholder 2"/>
          <p:cNvSpPr>
            <a:spLocks noGrp="1"/>
          </p:cNvSpPr>
          <p:nvPr>
            <p:ph idx="1"/>
          </p:nvPr>
        </p:nvSpPr>
        <p:spPr/>
        <p:txBody>
          <a:bodyPr/>
          <a:lstStyle/>
          <a:p>
            <a:r>
              <a:rPr lang="en-CA" dirty="0" smtClean="0"/>
              <a:t>How could you send secret data to an operative in the field, without anyone knowing you sent anything to them?</a:t>
            </a:r>
          </a:p>
          <a:p>
            <a:pPr lvl="1"/>
            <a:r>
              <a:rPr lang="en-CA" dirty="0" smtClean="0"/>
              <a:t>Encode the covert data as spammy English, and send it to millions of people.</a:t>
            </a:r>
          </a:p>
          <a:p>
            <a:pPr lvl="1"/>
            <a:r>
              <a:rPr lang="en-CA" dirty="0" smtClean="0"/>
              <a:t>How would you identify the intended recipient?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Intermission</a:t>
            </a:r>
            <a:endParaRPr lang="en-US" dirty="0"/>
          </a:p>
        </p:txBody>
      </p:sp>
      <p:sp>
        <p:nvSpPr>
          <p:cNvPr id="3" name="Content Placeholder 2"/>
          <p:cNvSpPr>
            <a:spLocks noGrp="1"/>
          </p:cNvSpPr>
          <p:nvPr>
            <p:ph idx="1"/>
          </p:nvPr>
        </p:nvSpPr>
        <p:spPr/>
        <p:txBody>
          <a:bodyPr/>
          <a:lstStyle/>
          <a:p>
            <a:r>
              <a:rPr lang="en-CA" dirty="0" smtClean="0"/>
              <a:t>High level overview complete</a:t>
            </a:r>
          </a:p>
          <a:p>
            <a:r>
              <a:rPr lang="en-CA" dirty="0" smtClean="0"/>
              <a:t>Normal people can leave</a:t>
            </a:r>
          </a:p>
          <a:p>
            <a:endParaRPr lang="en-CA" dirty="0" smtClean="0"/>
          </a:p>
          <a:p>
            <a:r>
              <a:rPr lang="en-CA" dirty="0" smtClean="0"/>
              <a:t>What follows:</a:t>
            </a:r>
          </a:p>
          <a:p>
            <a:pPr lvl="1"/>
            <a:r>
              <a:rPr lang="en-CA" dirty="0" smtClean="0"/>
              <a:t>Implementation discussion</a:t>
            </a:r>
          </a:p>
          <a:p>
            <a:pPr lvl="1"/>
            <a:r>
              <a:rPr lang="en-CA" dirty="0" smtClean="0"/>
              <a:t>Security discussion</a:t>
            </a:r>
          </a:p>
          <a:p>
            <a:pPr lvl="1"/>
            <a:r>
              <a:rPr lang="en-CA" dirty="0" smtClean="0"/>
              <a:t>Technical details</a:t>
            </a:r>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Implementation Overview:</a:t>
            </a:r>
            <a:br>
              <a:rPr lang="en-CA" dirty="0" smtClean="0"/>
            </a:br>
            <a:r>
              <a:rPr lang="en-CA" dirty="0" smtClean="0"/>
              <a:t>Inputs</a:t>
            </a:r>
            <a:endParaRPr lang="en-US" dirty="0"/>
          </a:p>
        </p:txBody>
      </p:sp>
      <p:sp>
        <p:nvSpPr>
          <p:cNvPr id="3" name="Content Placeholder 2"/>
          <p:cNvSpPr>
            <a:spLocks noGrp="1"/>
          </p:cNvSpPr>
          <p:nvPr>
            <p:ph idx="1"/>
          </p:nvPr>
        </p:nvSpPr>
        <p:spPr/>
        <p:txBody>
          <a:bodyPr/>
          <a:lstStyle/>
          <a:p>
            <a:r>
              <a:rPr lang="en-CA" dirty="0" smtClean="0"/>
              <a:t>Input: High-entropy source</a:t>
            </a:r>
          </a:p>
          <a:p>
            <a:pPr lvl="1"/>
            <a:r>
              <a:rPr lang="en-CA" dirty="0" smtClean="0"/>
              <a:t>Easily obtained via compression or encryption</a:t>
            </a:r>
          </a:p>
          <a:p>
            <a:r>
              <a:rPr lang="en-CA" dirty="0" smtClean="0"/>
              <a:t>Input: Description of PDF to match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Implementation Overview:</a:t>
            </a:r>
            <a:br>
              <a:rPr lang="en-CA" dirty="0" smtClean="0"/>
            </a:br>
            <a:r>
              <a:rPr lang="en-CA" dirty="0" smtClean="0"/>
              <a:t>Setup</a:t>
            </a:r>
            <a:endParaRPr lang="en-US" dirty="0"/>
          </a:p>
        </p:txBody>
      </p:sp>
      <p:sp>
        <p:nvSpPr>
          <p:cNvPr id="3" name="Content Placeholder 2"/>
          <p:cNvSpPr>
            <a:spLocks noGrp="1"/>
          </p:cNvSpPr>
          <p:nvPr>
            <p:ph idx="1"/>
          </p:nvPr>
        </p:nvSpPr>
        <p:spPr/>
        <p:txBody>
          <a:bodyPr>
            <a:normAutofit/>
          </a:bodyPr>
          <a:lstStyle/>
          <a:p>
            <a:r>
              <a:rPr lang="en-CA" dirty="0" smtClean="0"/>
              <a:t>Sort PDF from most to least probable symbol</a:t>
            </a:r>
          </a:p>
          <a:p>
            <a:r>
              <a:rPr lang="en-CA" dirty="0" smtClean="0"/>
              <a:t>Map between symbols and bit strings</a:t>
            </a:r>
          </a:p>
          <a:p>
            <a:pPr lvl="1"/>
            <a:r>
              <a:rPr lang="en-CA" dirty="0" smtClean="0"/>
              <a:t>Prefix-free mappings are not a requirement here (you’ll see why later)</a:t>
            </a:r>
          </a:p>
          <a:p>
            <a:pPr lvl="1"/>
            <a:r>
              <a:rPr lang="en-CA" dirty="0" smtClean="0"/>
              <a:t>Each symbol gets a bit string that is at least as likely in a high-entropy input as the symbol should be in the output</a:t>
            </a:r>
          </a:p>
          <a:p>
            <a:pPr lvl="2"/>
            <a:r>
              <a:rPr lang="en-CA" dirty="0" smtClean="0"/>
              <a:t>This ensures that we get enough opportunities to choose this as the output symbol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Implementation Overview:</a:t>
            </a:r>
            <a:br>
              <a:rPr lang="en-CA" dirty="0" smtClean="0"/>
            </a:br>
            <a:r>
              <a:rPr lang="en-CA" dirty="0" smtClean="0"/>
              <a:t>Setup</a:t>
            </a:r>
            <a:endParaRPr lang="en-US" dirty="0"/>
          </a:p>
        </p:txBody>
      </p:sp>
      <p:sp>
        <p:nvSpPr>
          <p:cNvPr id="3" name="Content Placeholder 2"/>
          <p:cNvSpPr>
            <a:spLocks noGrp="1"/>
          </p:cNvSpPr>
          <p:nvPr>
            <p:ph idx="1"/>
          </p:nvPr>
        </p:nvSpPr>
        <p:spPr/>
        <p:txBody>
          <a:bodyPr>
            <a:normAutofit/>
          </a:bodyPr>
          <a:lstStyle/>
          <a:p>
            <a:r>
              <a:rPr lang="en-CA" dirty="0" smtClean="0"/>
              <a:t>The two most common symbols get mapped to single bits 0 and 1</a:t>
            </a:r>
          </a:p>
          <a:p>
            <a:pPr lvl="1"/>
            <a:r>
              <a:rPr lang="en-CA" dirty="0" smtClean="0"/>
              <a:t>This ensures we can eat up extra bits with something</a:t>
            </a:r>
          </a:p>
          <a:p>
            <a:r>
              <a:rPr lang="en-CA" dirty="0" smtClean="0"/>
              <a:t>Two ways of mapping bit strings:</a:t>
            </a:r>
          </a:p>
          <a:p>
            <a:pPr lvl="1"/>
            <a:r>
              <a:rPr lang="en-CA" dirty="0" smtClean="0"/>
              <a:t>Efficient: Choose the longest bit string that satisfies the opportunity requirement</a:t>
            </a:r>
          </a:p>
          <a:p>
            <a:pPr lvl="1"/>
            <a:r>
              <a:rPr lang="en-CA" dirty="0" smtClean="0"/>
              <a:t>Accurate: Choose the shortest bit string we haven’t used yet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Motivation</a:t>
            </a:r>
            <a:endParaRPr lang="en-US" dirty="0"/>
          </a:p>
        </p:txBody>
      </p:sp>
      <p:sp>
        <p:nvSpPr>
          <p:cNvPr id="3" name="Content Placeholder 2"/>
          <p:cNvSpPr>
            <a:spLocks noGrp="1"/>
          </p:cNvSpPr>
          <p:nvPr>
            <p:ph idx="1"/>
          </p:nvPr>
        </p:nvSpPr>
        <p:spPr/>
        <p:txBody>
          <a:bodyPr/>
          <a:lstStyle/>
          <a:p>
            <a:r>
              <a:rPr lang="en-CA" dirty="0" smtClean="0"/>
              <a:t>DNS tunnel detection</a:t>
            </a:r>
          </a:p>
          <a:p>
            <a:pPr lvl="1"/>
            <a:r>
              <a:rPr lang="en-CA" dirty="0" smtClean="0"/>
              <a:t>Assumption: DNS queries have a characteristic character frequency distribution</a:t>
            </a:r>
          </a:p>
          <a:p>
            <a:pPr lvl="1"/>
            <a:r>
              <a:rPr lang="en-CA" dirty="0" smtClean="0"/>
              <a:t>Assumption: DNS tunnels produce a character frequency distribution that is quantifiably different from that of normal queries.</a:t>
            </a:r>
          </a:p>
          <a:p>
            <a:r>
              <a:rPr lang="en-CA" dirty="0" smtClean="0"/>
              <a:t>Several detection methods rely on these two assumptions.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Implementation Overview:</a:t>
            </a:r>
            <a:br>
              <a:rPr lang="en-CA" dirty="0" smtClean="0"/>
            </a:br>
            <a:r>
              <a:rPr lang="en-CA" dirty="0" smtClean="0"/>
              <a:t>Encoding (Greedy Algorithm)</a:t>
            </a:r>
            <a:endParaRPr lang="en-US" dirty="0"/>
          </a:p>
        </p:txBody>
      </p:sp>
      <p:sp>
        <p:nvSpPr>
          <p:cNvPr id="3" name="Content Placeholder 2"/>
          <p:cNvSpPr>
            <a:spLocks noGrp="1"/>
          </p:cNvSpPr>
          <p:nvPr>
            <p:ph idx="1"/>
          </p:nvPr>
        </p:nvSpPr>
        <p:spPr/>
        <p:txBody>
          <a:bodyPr>
            <a:normAutofit/>
          </a:bodyPr>
          <a:lstStyle/>
          <a:p>
            <a:r>
              <a:rPr lang="en-CA" dirty="0" smtClean="0"/>
              <a:t>Look at the first </a:t>
            </a:r>
            <a:r>
              <a:rPr lang="en-CA" i="1" dirty="0" smtClean="0"/>
              <a:t>N</a:t>
            </a:r>
            <a:r>
              <a:rPr lang="en-CA" dirty="0" smtClean="0"/>
              <a:t> bits of input, where </a:t>
            </a:r>
            <a:r>
              <a:rPr lang="en-CA" i="1" dirty="0" smtClean="0"/>
              <a:t>N</a:t>
            </a:r>
            <a:r>
              <a:rPr lang="en-CA" dirty="0" smtClean="0"/>
              <a:t> is the maximum length of a bit string we mapped to a symbol</a:t>
            </a:r>
          </a:p>
          <a:p>
            <a:r>
              <a:rPr lang="en-CA" dirty="0" smtClean="0"/>
              <a:t>Find the symbols that could match (a portion of) the bits</a:t>
            </a:r>
          </a:p>
          <a:p>
            <a:pPr lvl="1"/>
            <a:r>
              <a:rPr lang="en-CA" dirty="0" smtClean="0"/>
              <a:t>Choose the one that is farthest from reaching its quota so far (greedy portion). Resolve ties arbitrarily.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Implementation Overview:</a:t>
            </a:r>
            <a:br>
              <a:rPr lang="en-CA" dirty="0" smtClean="0"/>
            </a:br>
            <a:r>
              <a:rPr lang="en-CA" dirty="0" smtClean="0"/>
              <a:t>Decoding</a:t>
            </a:r>
            <a:endParaRPr lang="en-US" dirty="0"/>
          </a:p>
        </p:txBody>
      </p:sp>
      <p:sp>
        <p:nvSpPr>
          <p:cNvPr id="3" name="Content Placeholder 2"/>
          <p:cNvSpPr>
            <a:spLocks noGrp="1"/>
          </p:cNvSpPr>
          <p:nvPr>
            <p:ph idx="1"/>
          </p:nvPr>
        </p:nvSpPr>
        <p:spPr/>
        <p:txBody>
          <a:bodyPr>
            <a:normAutofit/>
          </a:bodyPr>
          <a:lstStyle/>
          <a:p>
            <a:r>
              <a:rPr lang="en-CA" dirty="0" smtClean="0"/>
              <a:t>Look at a symbol of input</a:t>
            </a:r>
          </a:p>
          <a:p>
            <a:r>
              <a:rPr lang="en-CA" dirty="0" smtClean="0"/>
              <a:t>Output its associated bit string</a:t>
            </a:r>
          </a:p>
          <a:p>
            <a:pPr lvl="1"/>
            <a:r>
              <a:rPr lang="en-CA" dirty="0" smtClean="0"/>
              <a:t>Because parsing the input distribution is completely deterministic, so are bit string mappings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Security</a:t>
            </a:r>
            <a:endParaRPr lang="en-US" dirty="0"/>
          </a:p>
        </p:txBody>
      </p:sp>
      <p:sp>
        <p:nvSpPr>
          <p:cNvPr id="3" name="Content Placeholder 2"/>
          <p:cNvSpPr>
            <a:spLocks noGrp="1"/>
          </p:cNvSpPr>
          <p:nvPr>
            <p:ph idx="1"/>
          </p:nvPr>
        </p:nvSpPr>
        <p:spPr/>
        <p:txBody>
          <a:bodyPr/>
          <a:lstStyle/>
          <a:p>
            <a:r>
              <a:rPr lang="en-CA" dirty="0" smtClean="0"/>
              <a:t>Unicity distance is weird</a:t>
            </a:r>
            <a:r>
              <a:rPr lang="en-US" dirty="0" smtClean="0"/>
              <a:t> here (</a:t>
            </a:r>
            <a:r>
              <a:rPr lang="en-CA" dirty="0" smtClean="0"/>
              <a:t>Especially for Markov chains)</a:t>
            </a:r>
          </a:p>
          <a:p>
            <a:pPr lvl="1"/>
            <a:r>
              <a:rPr lang="en-CA" dirty="0" smtClean="0"/>
              <a:t>‘Key’ may be way larger than message</a:t>
            </a:r>
            <a:endParaRPr lang="en-US" dirty="0" smtClean="0"/>
          </a:p>
          <a:p>
            <a:r>
              <a:rPr lang="en-CA" dirty="0" smtClean="0"/>
              <a:t>No consistent notion of keyspace size</a:t>
            </a:r>
          </a:p>
          <a:p>
            <a:r>
              <a:rPr lang="en-CA" dirty="0" smtClean="0"/>
              <a:t>Large amounts of output by definition reveal the input distribution allowing for decoding</a:t>
            </a:r>
          </a:p>
          <a:p>
            <a:pPr lvl="1"/>
            <a:r>
              <a:rPr lang="en-CA" dirty="0" smtClean="0"/>
              <a:t>But do they reveal enough to be practically dangerous?</a:t>
            </a:r>
          </a:p>
          <a:p>
            <a:endParaRPr lang="en-CA" dirty="0" smtClean="0"/>
          </a:p>
          <a:p>
            <a:endParaRPr lang="en-CA"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Security:</a:t>
            </a:r>
            <a:br>
              <a:rPr lang="en-CA" dirty="0" smtClean="0"/>
            </a:br>
            <a:r>
              <a:rPr lang="en-CA" dirty="0" smtClean="0"/>
              <a:t>Convergence to Input Distribution</a:t>
            </a:r>
            <a:endParaRPr lang="en-US" dirty="0"/>
          </a:p>
        </p:txBody>
      </p:sp>
      <p:pic>
        <p:nvPicPr>
          <p:cNvPr id="9" name="Content Placeholder 8" descr="pdf_convergence.eps"/>
          <p:cNvPicPr>
            <a:picLocks noGrp="1" noChangeAspect="1"/>
          </p:cNvPicPr>
          <p:nvPr>
            <p:ph idx="1"/>
          </p:nvPr>
        </p:nvPicPr>
        <p:blipFill>
          <a:blip r:embed="rId3" cstate="print"/>
          <a:stretch>
            <a:fillRect/>
          </a:stretch>
        </p:blipFill>
        <p:spPr>
          <a:xfrm>
            <a:off x="571500" y="1428750"/>
            <a:ext cx="8001000" cy="5429250"/>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Security:</a:t>
            </a:r>
            <a:br>
              <a:rPr lang="en-CA" dirty="0" smtClean="0"/>
            </a:br>
            <a:r>
              <a:rPr lang="en-CA" dirty="0" smtClean="0"/>
              <a:t>Convergence to Input Distribution</a:t>
            </a:r>
            <a:endParaRPr lang="en-US" dirty="0"/>
          </a:p>
        </p:txBody>
      </p:sp>
      <p:sp>
        <p:nvSpPr>
          <p:cNvPr id="4" name="Content Placeholder 3"/>
          <p:cNvSpPr>
            <a:spLocks noGrp="1"/>
          </p:cNvSpPr>
          <p:nvPr>
            <p:ph idx="1"/>
          </p:nvPr>
        </p:nvSpPr>
        <p:spPr/>
        <p:txBody>
          <a:bodyPr/>
          <a:lstStyle/>
          <a:p>
            <a:r>
              <a:rPr lang="en-CA" dirty="0" err="1" smtClean="0"/>
              <a:t>Unicity</a:t>
            </a:r>
            <a:r>
              <a:rPr lang="en-CA" dirty="0" smtClean="0"/>
              <a:t> distance of 6!</a:t>
            </a:r>
          </a:p>
          <a:p>
            <a:r>
              <a:rPr lang="en-CA" dirty="0" smtClean="0"/>
              <a:t>Original</a:t>
            </a:r>
          </a:p>
          <a:p>
            <a:pPr lvl="1"/>
            <a:r>
              <a:rPr lang="en-US" dirty="0" smtClean="0">
                <a:latin typeface="Courier New" pitchFamily="49" charset="0"/>
                <a:cs typeface="Courier New" pitchFamily="49" charset="0"/>
              </a:rPr>
              <a:t> teio</a:t>
            </a:r>
            <a:r>
              <a:rPr lang="en-US" b="1" dirty="0" smtClean="0">
                <a:solidFill>
                  <a:srgbClr val="FF0000"/>
                </a:solidFill>
                <a:latin typeface="Courier New" pitchFamily="49" charset="0"/>
                <a:cs typeface="Courier New" pitchFamily="49" charset="0"/>
              </a:rPr>
              <a:t>u</a:t>
            </a:r>
            <a:r>
              <a:rPr lang="en-US" dirty="0" smtClean="0">
                <a:solidFill>
                  <a:srgbClr val="FF0000"/>
                </a:solidFill>
                <a:latin typeface="Courier New" pitchFamily="49" charset="0"/>
                <a:cs typeface="Courier New" pitchFamily="49" charset="0"/>
              </a:rPr>
              <a:t>h</a:t>
            </a:r>
            <a:r>
              <a:rPr lang="en-US" dirty="0" smtClean="0">
                <a:latin typeface="Courier New" pitchFamily="49" charset="0"/>
                <a:cs typeface="Courier New" pitchFamily="49" charset="0"/>
              </a:rPr>
              <a:t>gba</a:t>
            </a:r>
            <a:r>
              <a:rPr lang="en-US" dirty="0" smtClean="0">
                <a:solidFill>
                  <a:srgbClr val="FF0000"/>
                </a:solidFill>
                <a:latin typeface="Courier New" pitchFamily="49" charset="0"/>
                <a:cs typeface="Courier New" pitchFamily="49" charset="0"/>
              </a:rPr>
              <a:t>rscnmw</a:t>
            </a:r>
            <a:r>
              <a:rPr lang="en-US" dirty="0" smtClean="0">
                <a:latin typeface="Courier New" pitchFamily="49" charset="0"/>
                <a:cs typeface="Courier New" pitchFamily="49" charset="0"/>
              </a:rPr>
              <a:t>k </a:t>
            </a:r>
            <a:r>
              <a:rPr lang="en-US" dirty="0" smtClean="0">
                <a:solidFill>
                  <a:srgbClr val="FF0000"/>
                </a:solidFill>
                <a:latin typeface="Courier New" pitchFamily="49" charset="0"/>
                <a:cs typeface="Courier New" pitchFamily="49" charset="0"/>
              </a:rPr>
              <a:t>l</a:t>
            </a:r>
            <a:r>
              <a:rPr lang="en-US" dirty="0" smtClean="0">
                <a:latin typeface="Courier New" pitchFamily="49" charset="0"/>
                <a:cs typeface="Courier New" pitchFamily="49" charset="0"/>
              </a:rPr>
              <a:t>oejtae</a:t>
            </a:r>
            <a:r>
              <a:rPr lang="en-US" dirty="0" smtClean="0">
                <a:solidFill>
                  <a:srgbClr val="FF0000"/>
                </a:solidFill>
                <a:latin typeface="Courier New" pitchFamily="49" charset="0"/>
                <a:cs typeface="Courier New" pitchFamily="49" charset="0"/>
              </a:rPr>
              <a:t>d</a:t>
            </a:r>
            <a:r>
              <a:rPr lang="en-US" dirty="0" smtClean="0">
                <a:latin typeface="Courier New" pitchFamily="49" charset="0"/>
                <a:cs typeface="Courier New" pitchFamily="49" charset="0"/>
              </a:rPr>
              <a:t> ev </a:t>
            </a:r>
            <a:r>
              <a:rPr lang="en-US" dirty="0" smtClean="0">
                <a:solidFill>
                  <a:srgbClr val="FF0000"/>
                </a:solidFill>
                <a:latin typeface="Courier New" pitchFamily="49" charset="0"/>
                <a:cs typeface="Courier New" pitchFamily="49" charset="0"/>
              </a:rPr>
              <a:t>s</a:t>
            </a:r>
            <a:r>
              <a:rPr lang="en-US" dirty="0" smtClean="0">
                <a:latin typeface="Courier New" pitchFamily="49" charset="0"/>
                <a:cs typeface="Courier New" pitchFamily="49" charset="0"/>
              </a:rPr>
              <a:t>a</a:t>
            </a:r>
          </a:p>
          <a:p>
            <a:endParaRPr lang="en-CA" dirty="0" smtClean="0"/>
          </a:p>
          <a:p>
            <a:r>
              <a:rPr lang="en-CA" dirty="0" smtClean="0"/>
              <a:t>10-million character sample</a:t>
            </a:r>
          </a:p>
          <a:p>
            <a:pPr lvl="1"/>
            <a:r>
              <a:rPr lang="en-US" dirty="0" smtClean="0">
                <a:latin typeface="Courier New" pitchFamily="49" charset="0"/>
                <a:cs typeface="Courier New" pitchFamily="49" charset="0"/>
              </a:rPr>
              <a:t> teio</a:t>
            </a:r>
            <a:r>
              <a:rPr lang="en-US" b="1" dirty="0" smtClean="0">
                <a:solidFill>
                  <a:srgbClr val="FF0000"/>
                </a:solidFill>
                <a:latin typeface="Courier New" pitchFamily="49" charset="0"/>
                <a:cs typeface="Courier New" pitchFamily="49" charset="0"/>
              </a:rPr>
              <a:t>c</a:t>
            </a:r>
            <a:r>
              <a:rPr lang="en-US" dirty="0" smtClean="0">
                <a:solidFill>
                  <a:srgbClr val="FF0000"/>
                </a:solidFill>
                <a:latin typeface="Courier New" pitchFamily="49" charset="0"/>
                <a:cs typeface="Courier New" pitchFamily="49" charset="0"/>
              </a:rPr>
              <a:t>r</a:t>
            </a:r>
            <a:r>
              <a:rPr lang="en-US" dirty="0" smtClean="0">
                <a:latin typeface="Courier New" pitchFamily="49" charset="0"/>
                <a:cs typeface="Courier New" pitchFamily="49" charset="0"/>
              </a:rPr>
              <a:t>gba</a:t>
            </a:r>
            <a:r>
              <a:rPr lang="en-US" dirty="0" smtClean="0">
                <a:solidFill>
                  <a:srgbClr val="FF0000"/>
                </a:solidFill>
                <a:latin typeface="Courier New" pitchFamily="49" charset="0"/>
                <a:cs typeface="Courier New" pitchFamily="49" charset="0"/>
              </a:rPr>
              <a:t>hnuswm</a:t>
            </a:r>
            <a:r>
              <a:rPr lang="en-US" dirty="0" smtClean="0">
                <a:latin typeface="Courier New" pitchFamily="49" charset="0"/>
                <a:cs typeface="Courier New" pitchFamily="49" charset="0"/>
              </a:rPr>
              <a:t>k </a:t>
            </a:r>
            <a:r>
              <a:rPr lang="en-US" dirty="0" smtClean="0">
                <a:solidFill>
                  <a:srgbClr val="FF0000"/>
                </a:solidFill>
                <a:latin typeface="Courier New" pitchFamily="49" charset="0"/>
                <a:cs typeface="Courier New" pitchFamily="49" charset="0"/>
              </a:rPr>
              <a:t>d</a:t>
            </a:r>
            <a:r>
              <a:rPr lang="en-US" dirty="0" smtClean="0">
                <a:latin typeface="Courier New" pitchFamily="49" charset="0"/>
                <a:cs typeface="Courier New" pitchFamily="49" charset="0"/>
              </a:rPr>
              <a:t>oejtae</a:t>
            </a:r>
            <a:r>
              <a:rPr lang="en-US" dirty="0" smtClean="0">
                <a:solidFill>
                  <a:srgbClr val="FF0000"/>
                </a:solidFill>
                <a:latin typeface="Courier New" pitchFamily="49" charset="0"/>
                <a:cs typeface="Courier New" pitchFamily="49" charset="0"/>
              </a:rPr>
              <a:t>l</a:t>
            </a:r>
            <a:r>
              <a:rPr lang="en-US" dirty="0" smtClean="0">
                <a:latin typeface="Courier New" pitchFamily="49" charset="0"/>
                <a:cs typeface="Courier New" pitchFamily="49" charset="0"/>
              </a:rPr>
              <a:t> ev </a:t>
            </a:r>
            <a:r>
              <a:rPr lang="en-US" dirty="0" smtClean="0">
                <a:solidFill>
                  <a:srgbClr val="FF0000"/>
                </a:solidFill>
                <a:latin typeface="Courier New" pitchFamily="49" charset="0"/>
                <a:cs typeface="Courier New" pitchFamily="49" charset="0"/>
              </a:rPr>
              <a:t>n</a:t>
            </a:r>
            <a:r>
              <a:rPr lang="en-US" dirty="0" smtClean="0">
                <a:latin typeface="Courier New" pitchFamily="49" charset="0"/>
                <a:cs typeface="Courier New" pitchFamily="49" charset="0"/>
              </a:rPr>
              <a:t>a</a:t>
            </a:r>
            <a:endParaRPr lang="en-US" dirty="0">
              <a:latin typeface="Courier New" pitchFamily="49" charset="0"/>
              <a:cs typeface="Courier New"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Security:</a:t>
            </a:r>
            <a:br>
              <a:rPr lang="en-CA" dirty="0" smtClean="0"/>
            </a:br>
            <a:r>
              <a:rPr lang="en-CA" dirty="0" smtClean="0"/>
              <a:t>Convergence to Input Distribution</a:t>
            </a:r>
            <a:endParaRPr lang="en-US" dirty="0"/>
          </a:p>
        </p:txBody>
      </p:sp>
      <p:sp>
        <p:nvSpPr>
          <p:cNvPr id="4" name="Content Placeholder 3"/>
          <p:cNvSpPr>
            <a:spLocks noGrp="1"/>
          </p:cNvSpPr>
          <p:nvPr>
            <p:ph idx="1"/>
          </p:nvPr>
        </p:nvSpPr>
        <p:spPr/>
        <p:txBody>
          <a:bodyPr>
            <a:normAutofit/>
          </a:bodyPr>
          <a:lstStyle/>
          <a:p>
            <a:r>
              <a:rPr lang="en-CA" dirty="0" smtClean="0"/>
              <a:t>Systemic bias is introduced</a:t>
            </a:r>
          </a:p>
          <a:p>
            <a:r>
              <a:rPr lang="en-CA" dirty="0" smtClean="0"/>
              <a:t>This is implementation specific behaviour though</a:t>
            </a:r>
          </a:p>
          <a:p>
            <a:pPr lvl="1"/>
            <a:r>
              <a:rPr lang="en-CA" dirty="0" smtClean="0"/>
              <a:t>Can this be adjusted for? Note the 100k-v-1M shift gives direction of “off”-</a:t>
            </a:r>
            <a:r>
              <a:rPr lang="en-CA" dirty="0" err="1" smtClean="0"/>
              <a:t>ness</a:t>
            </a:r>
            <a:r>
              <a:rPr lang="en-CA" dirty="0" smtClean="0"/>
              <a:t>.</a:t>
            </a:r>
          </a:p>
          <a:p>
            <a:pPr lvl="1"/>
            <a:r>
              <a:rPr lang="en-CA" dirty="0" smtClean="0"/>
              <a:t>Adjust everything we got from the 10-M sample by 3.5%.</a:t>
            </a:r>
            <a:endParaRPr lang="en-CA" dirty="0" smtClean="0">
              <a:latin typeface="Courier New" pitchFamily="49" charset="0"/>
              <a:cs typeface="Courier New"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Security:</a:t>
            </a:r>
            <a:br>
              <a:rPr lang="en-CA" dirty="0" smtClean="0"/>
            </a:br>
            <a:r>
              <a:rPr lang="en-CA" dirty="0" smtClean="0"/>
              <a:t>Convergence to Input Distribution</a:t>
            </a:r>
            <a:endParaRPr lang="en-US" dirty="0"/>
          </a:p>
        </p:txBody>
      </p:sp>
      <p:pic>
        <p:nvPicPr>
          <p:cNvPr id="7" name="Content Placeholder 6" descr="pdf_convergence_adjusted2.eps"/>
          <p:cNvPicPr>
            <a:picLocks noGrp="1" noChangeAspect="1"/>
          </p:cNvPicPr>
          <p:nvPr>
            <p:ph idx="1"/>
          </p:nvPr>
        </p:nvPicPr>
        <p:blipFill>
          <a:blip r:embed="rId3" cstate="print"/>
          <a:stretch>
            <a:fillRect/>
          </a:stretch>
        </p:blipFill>
        <p:spPr>
          <a:xfrm>
            <a:off x="571500" y="1393031"/>
            <a:ext cx="8001000" cy="5464969"/>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Security:</a:t>
            </a:r>
            <a:br>
              <a:rPr lang="en-CA" dirty="0" smtClean="0"/>
            </a:br>
            <a:r>
              <a:rPr lang="en-CA" dirty="0" smtClean="0"/>
              <a:t>Convergence to Input Distribution</a:t>
            </a:r>
            <a:endParaRPr lang="en-US" dirty="0"/>
          </a:p>
        </p:txBody>
      </p:sp>
      <p:pic>
        <p:nvPicPr>
          <p:cNvPr id="7" name="Content Placeholder 6" descr="pdf_convergence_adjusted2.eps"/>
          <p:cNvPicPr>
            <a:picLocks noGrp="1" noChangeAspect="1"/>
          </p:cNvPicPr>
          <p:nvPr>
            <p:ph idx="1"/>
          </p:nvPr>
        </p:nvPicPr>
        <p:blipFill>
          <a:blip r:embed="rId4" cstate="print"/>
          <a:srcRect t="38573" b="56157"/>
          <a:stretch>
            <a:fillRect/>
          </a:stretch>
        </p:blipFill>
        <p:spPr>
          <a:xfrm>
            <a:off x="571500" y="1484784"/>
            <a:ext cx="8001000" cy="288032"/>
          </a:xfrm>
        </p:spPr>
      </p:pic>
      <p:pic>
        <p:nvPicPr>
          <p:cNvPr id="8" name="Content Placeholder 6" descr="pdf_convergence_adjusted2.eps"/>
          <p:cNvPicPr>
            <a:picLocks noChangeAspect="1"/>
          </p:cNvPicPr>
          <p:nvPr/>
        </p:nvPicPr>
        <p:blipFill>
          <a:blip r:embed="rId4" cstate="print"/>
          <a:srcRect l="63500" t="37255" r="26600" b="57474"/>
          <a:stretch>
            <a:fillRect/>
          </a:stretch>
        </p:blipFill>
        <p:spPr>
          <a:xfrm>
            <a:off x="1205626" y="2780928"/>
            <a:ext cx="6732748" cy="2448272"/>
          </a:xfrm>
          <a:prstGeom prst="rect">
            <a:avLst/>
          </a:prstGeom>
        </p:spPr>
      </p:pic>
      <p:grpSp>
        <p:nvGrpSpPr>
          <p:cNvPr id="423" name="Group 422"/>
          <p:cNvGrpSpPr/>
          <p:nvPr/>
        </p:nvGrpSpPr>
        <p:grpSpPr>
          <a:xfrm>
            <a:off x="7524328" y="2852936"/>
            <a:ext cx="573088" cy="284163"/>
            <a:chOff x="-74092" y="5674965"/>
            <a:chExt cx="573088" cy="284163"/>
          </a:xfrm>
        </p:grpSpPr>
        <p:sp>
          <p:nvSpPr>
            <p:cNvPr id="1370" name="Rectangle 346"/>
            <p:cNvSpPr>
              <a:spLocks noChangeArrowheads="1"/>
            </p:cNvSpPr>
            <p:nvPr/>
          </p:nvSpPr>
          <p:spPr bwMode="auto">
            <a:xfrm>
              <a:off x="-74092" y="5936903"/>
              <a:ext cx="238125" cy="22225"/>
            </a:xfrm>
            <a:prstGeom prst="rect">
              <a:avLst/>
            </a:prstGeom>
            <a:solidFill>
              <a:srgbClr val="993D71"/>
            </a:solidFill>
            <a:ln w="0">
              <a:solidFill>
                <a:srgbClr val="993D7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71" name="Freeform 347"/>
            <p:cNvSpPr>
              <a:spLocks/>
            </p:cNvSpPr>
            <p:nvPr/>
          </p:nvSpPr>
          <p:spPr bwMode="auto">
            <a:xfrm>
              <a:off x="127521" y="5697190"/>
              <a:ext cx="26988" cy="69850"/>
            </a:xfrm>
            <a:custGeom>
              <a:avLst/>
              <a:gdLst/>
              <a:ahLst/>
              <a:cxnLst>
                <a:cxn ang="0">
                  <a:pos x="11" y="0"/>
                </a:cxn>
                <a:cxn ang="0">
                  <a:pos x="11" y="0"/>
                </a:cxn>
                <a:cxn ang="0">
                  <a:pos x="11" y="37"/>
                </a:cxn>
                <a:cxn ang="0">
                  <a:pos x="11" y="40"/>
                </a:cxn>
                <a:cxn ang="0">
                  <a:pos x="11" y="41"/>
                </a:cxn>
                <a:cxn ang="0">
                  <a:pos x="12" y="43"/>
                </a:cxn>
                <a:cxn ang="0">
                  <a:pos x="14" y="43"/>
                </a:cxn>
                <a:cxn ang="0">
                  <a:pos x="17" y="43"/>
                </a:cxn>
                <a:cxn ang="0">
                  <a:pos x="17" y="44"/>
                </a:cxn>
                <a:cxn ang="0">
                  <a:pos x="0" y="44"/>
                </a:cxn>
                <a:cxn ang="0">
                  <a:pos x="0" y="43"/>
                </a:cxn>
                <a:cxn ang="0">
                  <a:pos x="3" y="43"/>
                </a:cxn>
                <a:cxn ang="0">
                  <a:pos x="5" y="43"/>
                </a:cxn>
                <a:cxn ang="0">
                  <a:pos x="6" y="41"/>
                </a:cxn>
                <a:cxn ang="0">
                  <a:pos x="6" y="40"/>
                </a:cxn>
                <a:cxn ang="0">
                  <a:pos x="6" y="37"/>
                </a:cxn>
                <a:cxn ang="0">
                  <a:pos x="6" y="12"/>
                </a:cxn>
                <a:cxn ang="0">
                  <a:pos x="6" y="9"/>
                </a:cxn>
                <a:cxn ang="0">
                  <a:pos x="6" y="6"/>
                </a:cxn>
                <a:cxn ang="0">
                  <a:pos x="5" y="5"/>
                </a:cxn>
                <a:cxn ang="0">
                  <a:pos x="3" y="5"/>
                </a:cxn>
                <a:cxn ang="0">
                  <a:pos x="2" y="5"/>
                </a:cxn>
                <a:cxn ang="0">
                  <a:pos x="0" y="6"/>
                </a:cxn>
                <a:cxn ang="0">
                  <a:pos x="0" y="5"/>
                </a:cxn>
                <a:cxn ang="0">
                  <a:pos x="11" y="0"/>
                </a:cxn>
              </a:cxnLst>
              <a:rect l="0" t="0" r="r" b="b"/>
              <a:pathLst>
                <a:path w="17" h="44">
                  <a:moveTo>
                    <a:pt x="11" y="0"/>
                  </a:moveTo>
                  <a:lnTo>
                    <a:pt x="11" y="0"/>
                  </a:lnTo>
                  <a:lnTo>
                    <a:pt x="11" y="37"/>
                  </a:lnTo>
                  <a:lnTo>
                    <a:pt x="11" y="40"/>
                  </a:lnTo>
                  <a:lnTo>
                    <a:pt x="11" y="41"/>
                  </a:lnTo>
                  <a:lnTo>
                    <a:pt x="12" y="43"/>
                  </a:lnTo>
                  <a:lnTo>
                    <a:pt x="14" y="43"/>
                  </a:lnTo>
                  <a:lnTo>
                    <a:pt x="17" y="43"/>
                  </a:lnTo>
                  <a:lnTo>
                    <a:pt x="17" y="44"/>
                  </a:lnTo>
                  <a:lnTo>
                    <a:pt x="0" y="44"/>
                  </a:lnTo>
                  <a:lnTo>
                    <a:pt x="0" y="43"/>
                  </a:lnTo>
                  <a:lnTo>
                    <a:pt x="3" y="43"/>
                  </a:lnTo>
                  <a:lnTo>
                    <a:pt x="5" y="43"/>
                  </a:lnTo>
                  <a:lnTo>
                    <a:pt x="6" y="41"/>
                  </a:lnTo>
                  <a:lnTo>
                    <a:pt x="6" y="40"/>
                  </a:lnTo>
                  <a:lnTo>
                    <a:pt x="6" y="37"/>
                  </a:lnTo>
                  <a:lnTo>
                    <a:pt x="6" y="12"/>
                  </a:lnTo>
                  <a:lnTo>
                    <a:pt x="6" y="9"/>
                  </a:lnTo>
                  <a:lnTo>
                    <a:pt x="6" y="6"/>
                  </a:lnTo>
                  <a:lnTo>
                    <a:pt x="5" y="5"/>
                  </a:lnTo>
                  <a:lnTo>
                    <a:pt x="3" y="5"/>
                  </a:lnTo>
                  <a:lnTo>
                    <a:pt x="2" y="5"/>
                  </a:lnTo>
                  <a:lnTo>
                    <a:pt x="0" y="6"/>
                  </a:lnTo>
                  <a:lnTo>
                    <a:pt x="0" y="5"/>
                  </a:lnTo>
                  <a:lnTo>
                    <a:pt x="1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2" name="Freeform 348"/>
            <p:cNvSpPr>
              <a:spLocks noEditPoints="1"/>
            </p:cNvSpPr>
            <p:nvPr/>
          </p:nvSpPr>
          <p:spPr bwMode="auto">
            <a:xfrm>
              <a:off x="171971" y="5697190"/>
              <a:ext cx="42863" cy="69850"/>
            </a:xfrm>
            <a:custGeom>
              <a:avLst/>
              <a:gdLst/>
              <a:ahLst/>
              <a:cxnLst>
                <a:cxn ang="0">
                  <a:pos x="13" y="2"/>
                </a:cxn>
                <a:cxn ang="0">
                  <a:pos x="10" y="3"/>
                </a:cxn>
                <a:cxn ang="0">
                  <a:pos x="9" y="5"/>
                </a:cxn>
                <a:cxn ang="0">
                  <a:pos x="7" y="8"/>
                </a:cxn>
                <a:cxn ang="0">
                  <a:pos x="6" y="12"/>
                </a:cxn>
                <a:cxn ang="0">
                  <a:pos x="6" y="23"/>
                </a:cxn>
                <a:cxn ang="0">
                  <a:pos x="6" y="32"/>
                </a:cxn>
                <a:cxn ang="0">
                  <a:pos x="7" y="38"/>
                </a:cxn>
                <a:cxn ang="0">
                  <a:pos x="9" y="41"/>
                </a:cxn>
                <a:cxn ang="0">
                  <a:pos x="10" y="43"/>
                </a:cxn>
                <a:cxn ang="0">
                  <a:pos x="13" y="43"/>
                </a:cxn>
                <a:cxn ang="0">
                  <a:pos x="15" y="43"/>
                </a:cxn>
                <a:cxn ang="0">
                  <a:pos x="16" y="41"/>
                </a:cxn>
                <a:cxn ang="0">
                  <a:pos x="18" y="40"/>
                </a:cxn>
                <a:cxn ang="0">
                  <a:pos x="19" y="37"/>
                </a:cxn>
                <a:cxn ang="0">
                  <a:pos x="19" y="29"/>
                </a:cxn>
                <a:cxn ang="0">
                  <a:pos x="21" y="20"/>
                </a:cxn>
                <a:cxn ang="0">
                  <a:pos x="19" y="14"/>
                </a:cxn>
                <a:cxn ang="0">
                  <a:pos x="19" y="8"/>
                </a:cxn>
                <a:cxn ang="0">
                  <a:pos x="18" y="5"/>
                </a:cxn>
                <a:cxn ang="0">
                  <a:pos x="16" y="3"/>
                </a:cxn>
                <a:cxn ang="0">
                  <a:pos x="15" y="3"/>
                </a:cxn>
                <a:cxn ang="0">
                  <a:pos x="13" y="2"/>
                </a:cxn>
                <a:cxn ang="0">
                  <a:pos x="13" y="0"/>
                </a:cxn>
                <a:cxn ang="0">
                  <a:pos x="18" y="2"/>
                </a:cxn>
                <a:cxn ang="0">
                  <a:pos x="21" y="5"/>
                </a:cxn>
                <a:cxn ang="0">
                  <a:pos x="24" y="9"/>
                </a:cxn>
                <a:cxn ang="0">
                  <a:pos x="25" y="15"/>
                </a:cxn>
                <a:cxn ang="0">
                  <a:pos x="27" y="22"/>
                </a:cxn>
                <a:cxn ang="0">
                  <a:pos x="25" y="29"/>
                </a:cxn>
                <a:cxn ang="0">
                  <a:pos x="24" y="35"/>
                </a:cxn>
                <a:cxn ang="0">
                  <a:pos x="22" y="40"/>
                </a:cxn>
                <a:cxn ang="0">
                  <a:pos x="19" y="43"/>
                </a:cxn>
                <a:cxn ang="0">
                  <a:pos x="16" y="44"/>
                </a:cxn>
                <a:cxn ang="0">
                  <a:pos x="13" y="44"/>
                </a:cxn>
                <a:cxn ang="0">
                  <a:pos x="9" y="44"/>
                </a:cxn>
                <a:cxn ang="0">
                  <a:pos x="6" y="41"/>
                </a:cxn>
                <a:cxn ang="0">
                  <a:pos x="3" y="38"/>
                </a:cxn>
                <a:cxn ang="0">
                  <a:pos x="0" y="31"/>
                </a:cxn>
                <a:cxn ang="0">
                  <a:pos x="0" y="23"/>
                </a:cxn>
                <a:cxn ang="0">
                  <a:pos x="0" y="15"/>
                </a:cxn>
                <a:cxn ang="0">
                  <a:pos x="1" y="11"/>
                </a:cxn>
                <a:cxn ang="0">
                  <a:pos x="4" y="6"/>
                </a:cxn>
                <a:cxn ang="0">
                  <a:pos x="7" y="2"/>
                </a:cxn>
                <a:cxn ang="0">
                  <a:pos x="10" y="0"/>
                </a:cxn>
                <a:cxn ang="0">
                  <a:pos x="13" y="0"/>
                </a:cxn>
              </a:cxnLst>
              <a:rect l="0" t="0" r="r" b="b"/>
              <a:pathLst>
                <a:path w="27" h="44">
                  <a:moveTo>
                    <a:pt x="13" y="2"/>
                  </a:moveTo>
                  <a:lnTo>
                    <a:pt x="10" y="3"/>
                  </a:lnTo>
                  <a:lnTo>
                    <a:pt x="9" y="5"/>
                  </a:lnTo>
                  <a:lnTo>
                    <a:pt x="7" y="8"/>
                  </a:lnTo>
                  <a:lnTo>
                    <a:pt x="6" y="12"/>
                  </a:lnTo>
                  <a:lnTo>
                    <a:pt x="6" y="23"/>
                  </a:lnTo>
                  <a:lnTo>
                    <a:pt x="6" y="32"/>
                  </a:lnTo>
                  <a:lnTo>
                    <a:pt x="7" y="38"/>
                  </a:lnTo>
                  <a:lnTo>
                    <a:pt x="9" y="41"/>
                  </a:lnTo>
                  <a:lnTo>
                    <a:pt x="10" y="43"/>
                  </a:lnTo>
                  <a:lnTo>
                    <a:pt x="13" y="43"/>
                  </a:lnTo>
                  <a:lnTo>
                    <a:pt x="15" y="43"/>
                  </a:lnTo>
                  <a:lnTo>
                    <a:pt x="16" y="41"/>
                  </a:lnTo>
                  <a:lnTo>
                    <a:pt x="18" y="40"/>
                  </a:lnTo>
                  <a:lnTo>
                    <a:pt x="19" y="37"/>
                  </a:lnTo>
                  <a:lnTo>
                    <a:pt x="19" y="29"/>
                  </a:lnTo>
                  <a:lnTo>
                    <a:pt x="21" y="20"/>
                  </a:lnTo>
                  <a:lnTo>
                    <a:pt x="19" y="14"/>
                  </a:lnTo>
                  <a:lnTo>
                    <a:pt x="19" y="8"/>
                  </a:lnTo>
                  <a:lnTo>
                    <a:pt x="18" y="5"/>
                  </a:lnTo>
                  <a:lnTo>
                    <a:pt x="16" y="3"/>
                  </a:lnTo>
                  <a:lnTo>
                    <a:pt x="15" y="3"/>
                  </a:lnTo>
                  <a:lnTo>
                    <a:pt x="13" y="2"/>
                  </a:lnTo>
                  <a:close/>
                  <a:moveTo>
                    <a:pt x="13" y="0"/>
                  </a:moveTo>
                  <a:lnTo>
                    <a:pt x="18" y="2"/>
                  </a:lnTo>
                  <a:lnTo>
                    <a:pt x="21" y="5"/>
                  </a:lnTo>
                  <a:lnTo>
                    <a:pt x="24" y="9"/>
                  </a:lnTo>
                  <a:lnTo>
                    <a:pt x="25" y="15"/>
                  </a:lnTo>
                  <a:lnTo>
                    <a:pt x="27" y="22"/>
                  </a:lnTo>
                  <a:lnTo>
                    <a:pt x="25" y="29"/>
                  </a:lnTo>
                  <a:lnTo>
                    <a:pt x="24" y="35"/>
                  </a:lnTo>
                  <a:lnTo>
                    <a:pt x="22" y="40"/>
                  </a:lnTo>
                  <a:lnTo>
                    <a:pt x="19" y="43"/>
                  </a:lnTo>
                  <a:lnTo>
                    <a:pt x="16" y="44"/>
                  </a:lnTo>
                  <a:lnTo>
                    <a:pt x="13" y="44"/>
                  </a:lnTo>
                  <a:lnTo>
                    <a:pt x="9" y="44"/>
                  </a:lnTo>
                  <a:lnTo>
                    <a:pt x="6" y="41"/>
                  </a:lnTo>
                  <a:lnTo>
                    <a:pt x="3" y="38"/>
                  </a:lnTo>
                  <a:lnTo>
                    <a:pt x="0" y="31"/>
                  </a:lnTo>
                  <a:lnTo>
                    <a:pt x="0" y="23"/>
                  </a:lnTo>
                  <a:lnTo>
                    <a:pt x="0" y="15"/>
                  </a:lnTo>
                  <a:lnTo>
                    <a:pt x="1" y="11"/>
                  </a:lnTo>
                  <a:lnTo>
                    <a:pt x="4" y="6"/>
                  </a:lnTo>
                  <a:lnTo>
                    <a:pt x="7" y="2"/>
                  </a:lnTo>
                  <a:lnTo>
                    <a:pt x="10" y="0"/>
                  </a:lnTo>
                  <a:lnTo>
                    <a:pt x="1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3" name="Freeform 349"/>
            <p:cNvSpPr>
              <a:spLocks/>
            </p:cNvSpPr>
            <p:nvPr/>
          </p:nvSpPr>
          <p:spPr bwMode="auto">
            <a:xfrm>
              <a:off x="222771" y="5674965"/>
              <a:ext cx="25400" cy="50800"/>
            </a:xfrm>
            <a:custGeom>
              <a:avLst/>
              <a:gdLst/>
              <a:ahLst/>
              <a:cxnLst>
                <a:cxn ang="0">
                  <a:pos x="7" y="0"/>
                </a:cxn>
                <a:cxn ang="0">
                  <a:pos x="10" y="0"/>
                </a:cxn>
                <a:cxn ang="0">
                  <a:pos x="13" y="2"/>
                </a:cxn>
                <a:cxn ang="0">
                  <a:pos x="15" y="5"/>
                </a:cxn>
                <a:cxn ang="0">
                  <a:pos x="15" y="7"/>
                </a:cxn>
                <a:cxn ang="0">
                  <a:pos x="13" y="10"/>
                </a:cxn>
                <a:cxn ang="0">
                  <a:pos x="10" y="13"/>
                </a:cxn>
                <a:cxn ang="0">
                  <a:pos x="13" y="14"/>
                </a:cxn>
                <a:cxn ang="0">
                  <a:pos x="15" y="16"/>
                </a:cxn>
                <a:cxn ang="0">
                  <a:pos x="16" y="19"/>
                </a:cxn>
                <a:cxn ang="0">
                  <a:pos x="16" y="22"/>
                </a:cxn>
                <a:cxn ang="0">
                  <a:pos x="15" y="25"/>
                </a:cxn>
                <a:cxn ang="0">
                  <a:pos x="13" y="28"/>
                </a:cxn>
                <a:cxn ang="0">
                  <a:pos x="12" y="29"/>
                </a:cxn>
                <a:cxn ang="0">
                  <a:pos x="9" y="31"/>
                </a:cxn>
                <a:cxn ang="0">
                  <a:pos x="4" y="32"/>
                </a:cxn>
                <a:cxn ang="0">
                  <a:pos x="1" y="31"/>
                </a:cxn>
                <a:cxn ang="0">
                  <a:pos x="0" y="31"/>
                </a:cxn>
                <a:cxn ang="0">
                  <a:pos x="0" y="29"/>
                </a:cxn>
                <a:cxn ang="0">
                  <a:pos x="0" y="28"/>
                </a:cxn>
                <a:cxn ang="0">
                  <a:pos x="1" y="28"/>
                </a:cxn>
                <a:cxn ang="0">
                  <a:pos x="1" y="28"/>
                </a:cxn>
                <a:cxn ang="0">
                  <a:pos x="4" y="29"/>
                </a:cxn>
                <a:cxn ang="0">
                  <a:pos x="6" y="29"/>
                </a:cxn>
                <a:cxn ang="0">
                  <a:pos x="7" y="29"/>
                </a:cxn>
                <a:cxn ang="0">
                  <a:pos x="9" y="29"/>
                </a:cxn>
                <a:cxn ang="0">
                  <a:pos x="12" y="28"/>
                </a:cxn>
                <a:cxn ang="0">
                  <a:pos x="12" y="26"/>
                </a:cxn>
                <a:cxn ang="0">
                  <a:pos x="13" y="23"/>
                </a:cxn>
                <a:cxn ang="0">
                  <a:pos x="12" y="20"/>
                </a:cxn>
                <a:cxn ang="0">
                  <a:pos x="10" y="19"/>
                </a:cxn>
                <a:cxn ang="0">
                  <a:pos x="9" y="17"/>
                </a:cxn>
                <a:cxn ang="0">
                  <a:pos x="4" y="16"/>
                </a:cxn>
                <a:cxn ang="0">
                  <a:pos x="4" y="16"/>
                </a:cxn>
                <a:cxn ang="0">
                  <a:pos x="4" y="16"/>
                </a:cxn>
                <a:cxn ang="0">
                  <a:pos x="7" y="14"/>
                </a:cxn>
                <a:cxn ang="0">
                  <a:pos x="10" y="11"/>
                </a:cxn>
                <a:cxn ang="0">
                  <a:pos x="12" y="8"/>
                </a:cxn>
                <a:cxn ang="0">
                  <a:pos x="10" y="7"/>
                </a:cxn>
                <a:cxn ang="0">
                  <a:pos x="10" y="5"/>
                </a:cxn>
                <a:cxn ang="0">
                  <a:pos x="9" y="3"/>
                </a:cxn>
                <a:cxn ang="0">
                  <a:pos x="6" y="3"/>
                </a:cxn>
                <a:cxn ang="0">
                  <a:pos x="3" y="3"/>
                </a:cxn>
                <a:cxn ang="0">
                  <a:pos x="0" y="7"/>
                </a:cxn>
                <a:cxn ang="0">
                  <a:pos x="0" y="7"/>
                </a:cxn>
                <a:cxn ang="0">
                  <a:pos x="1" y="3"/>
                </a:cxn>
                <a:cxn ang="0">
                  <a:pos x="3" y="2"/>
                </a:cxn>
                <a:cxn ang="0">
                  <a:pos x="6" y="0"/>
                </a:cxn>
                <a:cxn ang="0">
                  <a:pos x="7" y="0"/>
                </a:cxn>
              </a:cxnLst>
              <a:rect l="0" t="0" r="r" b="b"/>
              <a:pathLst>
                <a:path w="16" h="32">
                  <a:moveTo>
                    <a:pt x="7" y="0"/>
                  </a:moveTo>
                  <a:lnTo>
                    <a:pt x="10" y="0"/>
                  </a:lnTo>
                  <a:lnTo>
                    <a:pt x="13" y="2"/>
                  </a:lnTo>
                  <a:lnTo>
                    <a:pt x="15" y="5"/>
                  </a:lnTo>
                  <a:lnTo>
                    <a:pt x="15" y="7"/>
                  </a:lnTo>
                  <a:lnTo>
                    <a:pt x="13" y="10"/>
                  </a:lnTo>
                  <a:lnTo>
                    <a:pt x="10" y="13"/>
                  </a:lnTo>
                  <a:lnTo>
                    <a:pt x="13" y="14"/>
                  </a:lnTo>
                  <a:lnTo>
                    <a:pt x="15" y="16"/>
                  </a:lnTo>
                  <a:lnTo>
                    <a:pt x="16" y="19"/>
                  </a:lnTo>
                  <a:lnTo>
                    <a:pt x="16" y="22"/>
                  </a:lnTo>
                  <a:lnTo>
                    <a:pt x="15" y="25"/>
                  </a:lnTo>
                  <a:lnTo>
                    <a:pt x="13" y="28"/>
                  </a:lnTo>
                  <a:lnTo>
                    <a:pt x="12" y="29"/>
                  </a:lnTo>
                  <a:lnTo>
                    <a:pt x="9" y="31"/>
                  </a:lnTo>
                  <a:lnTo>
                    <a:pt x="4" y="32"/>
                  </a:lnTo>
                  <a:lnTo>
                    <a:pt x="1" y="31"/>
                  </a:lnTo>
                  <a:lnTo>
                    <a:pt x="0" y="31"/>
                  </a:lnTo>
                  <a:lnTo>
                    <a:pt x="0" y="29"/>
                  </a:lnTo>
                  <a:lnTo>
                    <a:pt x="0" y="28"/>
                  </a:lnTo>
                  <a:lnTo>
                    <a:pt x="1" y="28"/>
                  </a:lnTo>
                  <a:lnTo>
                    <a:pt x="1" y="28"/>
                  </a:lnTo>
                  <a:lnTo>
                    <a:pt x="4" y="29"/>
                  </a:lnTo>
                  <a:lnTo>
                    <a:pt x="6" y="29"/>
                  </a:lnTo>
                  <a:lnTo>
                    <a:pt x="7" y="29"/>
                  </a:lnTo>
                  <a:lnTo>
                    <a:pt x="9" y="29"/>
                  </a:lnTo>
                  <a:lnTo>
                    <a:pt x="12" y="28"/>
                  </a:lnTo>
                  <a:lnTo>
                    <a:pt x="12" y="26"/>
                  </a:lnTo>
                  <a:lnTo>
                    <a:pt x="13" y="23"/>
                  </a:lnTo>
                  <a:lnTo>
                    <a:pt x="12" y="20"/>
                  </a:lnTo>
                  <a:lnTo>
                    <a:pt x="10" y="19"/>
                  </a:lnTo>
                  <a:lnTo>
                    <a:pt x="9" y="17"/>
                  </a:lnTo>
                  <a:lnTo>
                    <a:pt x="4" y="16"/>
                  </a:lnTo>
                  <a:lnTo>
                    <a:pt x="4" y="16"/>
                  </a:lnTo>
                  <a:lnTo>
                    <a:pt x="4" y="16"/>
                  </a:lnTo>
                  <a:lnTo>
                    <a:pt x="7" y="14"/>
                  </a:lnTo>
                  <a:lnTo>
                    <a:pt x="10" y="11"/>
                  </a:lnTo>
                  <a:lnTo>
                    <a:pt x="12" y="8"/>
                  </a:lnTo>
                  <a:lnTo>
                    <a:pt x="10" y="7"/>
                  </a:lnTo>
                  <a:lnTo>
                    <a:pt x="10" y="5"/>
                  </a:lnTo>
                  <a:lnTo>
                    <a:pt x="9" y="3"/>
                  </a:lnTo>
                  <a:lnTo>
                    <a:pt x="6" y="3"/>
                  </a:lnTo>
                  <a:lnTo>
                    <a:pt x="3" y="3"/>
                  </a:lnTo>
                  <a:lnTo>
                    <a:pt x="0" y="7"/>
                  </a:lnTo>
                  <a:lnTo>
                    <a:pt x="0" y="7"/>
                  </a:lnTo>
                  <a:lnTo>
                    <a:pt x="1" y="3"/>
                  </a:lnTo>
                  <a:lnTo>
                    <a:pt x="3" y="2"/>
                  </a:lnTo>
                  <a:lnTo>
                    <a:pt x="6" y="0"/>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4" name="Freeform 350"/>
            <p:cNvSpPr>
              <a:spLocks noEditPoints="1"/>
            </p:cNvSpPr>
            <p:nvPr/>
          </p:nvSpPr>
          <p:spPr bwMode="auto">
            <a:xfrm>
              <a:off x="287859" y="5695603"/>
              <a:ext cx="46038" cy="71438"/>
            </a:xfrm>
            <a:custGeom>
              <a:avLst/>
              <a:gdLst/>
              <a:ahLst/>
              <a:cxnLst>
                <a:cxn ang="0">
                  <a:pos x="17" y="19"/>
                </a:cxn>
                <a:cxn ang="0">
                  <a:pos x="12" y="21"/>
                </a:cxn>
                <a:cxn ang="0">
                  <a:pos x="11" y="23"/>
                </a:cxn>
                <a:cxn ang="0">
                  <a:pos x="9" y="24"/>
                </a:cxn>
                <a:cxn ang="0">
                  <a:pos x="9" y="41"/>
                </a:cxn>
                <a:cxn ang="0">
                  <a:pos x="12" y="42"/>
                </a:cxn>
                <a:cxn ang="0">
                  <a:pos x="17" y="44"/>
                </a:cxn>
                <a:cxn ang="0">
                  <a:pos x="20" y="42"/>
                </a:cxn>
                <a:cxn ang="0">
                  <a:pos x="21" y="41"/>
                </a:cxn>
                <a:cxn ang="0">
                  <a:pos x="24" y="36"/>
                </a:cxn>
                <a:cxn ang="0">
                  <a:pos x="24" y="32"/>
                </a:cxn>
                <a:cxn ang="0">
                  <a:pos x="24" y="27"/>
                </a:cxn>
                <a:cxn ang="0">
                  <a:pos x="21" y="23"/>
                </a:cxn>
                <a:cxn ang="0">
                  <a:pos x="20" y="21"/>
                </a:cxn>
                <a:cxn ang="0">
                  <a:pos x="17" y="19"/>
                </a:cxn>
                <a:cxn ang="0">
                  <a:pos x="7" y="0"/>
                </a:cxn>
                <a:cxn ang="0">
                  <a:pos x="9" y="0"/>
                </a:cxn>
                <a:cxn ang="0">
                  <a:pos x="9" y="21"/>
                </a:cxn>
                <a:cxn ang="0">
                  <a:pos x="12" y="18"/>
                </a:cxn>
                <a:cxn ang="0">
                  <a:pos x="15" y="16"/>
                </a:cxn>
                <a:cxn ang="0">
                  <a:pos x="18" y="15"/>
                </a:cxn>
                <a:cxn ang="0">
                  <a:pos x="23" y="16"/>
                </a:cxn>
                <a:cxn ang="0">
                  <a:pos x="26" y="19"/>
                </a:cxn>
                <a:cxn ang="0">
                  <a:pos x="29" y="24"/>
                </a:cxn>
                <a:cxn ang="0">
                  <a:pos x="29" y="30"/>
                </a:cxn>
                <a:cxn ang="0">
                  <a:pos x="29" y="35"/>
                </a:cxn>
                <a:cxn ang="0">
                  <a:pos x="27" y="38"/>
                </a:cxn>
                <a:cxn ang="0">
                  <a:pos x="24" y="42"/>
                </a:cxn>
                <a:cxn ang="0">
                  <a:pos x="20" y="45"/>
                </a:cxn>
                <a:cxn ang="0">
                  <a:pos x="15" y="45"/>
                </a:cxn>
                <a:cxn ang="0">
                  <a:pos x="9" y="45"/>
                </a:cxn>
                <a:cxn ang="0">
                  <a:pos x="4" y="42"/>
                </a:cxn>
                <a:cxn ang="0">
                  <a:pos x="4" y="12"/>
                </a:cxn>
                <a:cxn ang="0">
                  <a:pos x="4" y="7"/>
                </a:cxn>
                <a:cxn ang="0">
                  <a:pos x="4" y="6"/>
                </a:cxn>
                <a:cxn ang="0">
                  <a:pos x="3" y="4"/>
                </a:cxn>
                <a:cxn ang="0">
                  <a:pos x="1" y="4"/>
                </a:cxn>
                <a:cxn ang="0">
                  <a:pos x="0" y="4"/>
                </a:cxn>
                <a:cxn ang="0">
                  <a:pos x="0" y="3"/>
                </a:cxn>
                <a:cxn ang="0">
                  <a:pos x="7" y="0"/>
                </a:cxn>
              </a:cxnLst>
              <a:rect l="0" t="0" r="r" b="b"/>
              <a:pathLst>
                <a:path w="29" h="45">
                  <a:moveTo>
                    <a:pt x="17" y="19"/>
                  </a:moveTo>
                  <a:lnTo>
                    <a:pt x="12" y="21"/>
                  </a:lnTo>
                  <a:lnTo>
                    <a:pt x="11" y="23"/>
                  </a:lnTo>
                  <a:lnTo>
                    <a:pt x="9" y="24"/>
                  </a:lnTo>
                  <a:lnTo>
                    <a:pt x="9" y="41"/>
                  </a:lnTo>
                  <a:lnTo>
                    <a:pt x="12" y="42"/>
                  </a:lnTo>
                  <a:lnTo>
                    <a:pt x="17" y="44"/>
                  </a:lnTo>
                  <a:lnTo>
                    <a:pt x="20" y="42"/>
                  </a:lnTo>
                  <a:lnTo>
                    <a:pt x="21" y="41"/>
                  </a:lnTo>
                  <a:lnTo>
                    <a:pt x="24" y="36"/>
                  </a:lnTo>
                  <a:lnTo>
                    <a:pt x="24" y="32"/>
                  </a:lnTo>
                  <a:lnTo>
                    <a:pt x="24" y="27"/>
                  </a:lnTo>
                  <a:lnTo>
                    <a:pt x="21" y="23"/>
                  </a:lnTo>
                  <a:lnTo>
                    <a:pt x="20" y="21"/>
                  </a:lnTo>
                  <a:lnTo>
                    <a:pt x="17" y="19"/>
                  </a:lnTo>
                  <a:close/>
                  <a:moveTo>
                    <a:pt x="7" y="0"/>
                  </a:moveTo>
                  <a:lnTo>
                    <a:pt x="9" y="0"/>
                  </a:lnTo>
                  <a:lnTo>
                    <a:pt x="9" y="21"/>
                  </a:lnTo>
                  <a:lnTo>
                    <a:pt x="12" y="18"/>
                  </a:lnTo>
                  <a:lnTo>
                    <a:pt x="15" y="16"/>
                  </a:lnTo>
                  <a:lnTo>
                    <a:pt x="18" y="15"/>
                  </a:lnTo>
                  <a:lnTo>
                    <a:pt x="23" y="16"/>
                  </a:lnTo>
                  <a:lnTo>
                    <a:pt x="26" y="19"/>
                  </a:lnTo>
                  <a:lnTo>
                    <a:pt x="29" y="24"/>
                  </a:lnTo>
                  <a:lnTo>
                    <a:pt x="29" y="30"/>
                  </a:lnTo>
                  <a:lnTo>
                    <a:pt x="29" y="35"/>
                  </a:lnTo>
                  <a:lnTo>
                    <a:pt x="27" y="38"/>
                  </a:lnTo>
                  <a:lnTo>
                    <a:pt x="24" y="42"/>
                  </a:lnTo>
                  <a:lnTo>
                    <a:pt x="20" y="45"/>
                  </a:lnTo>
                  <a:lnTo>
                    <a:pt x="15" y="45"/>
                  </a:lnTo>
                  <a:lnTo>
                    <a:pt x="9" y="45"/>
                  </a:lnTo>
                  <a:lnTo>
                    <a:pt x="4" y="42"/>
                  </a:lnTo>
                  <a:lnTo>
                    <a:pt x="4" y="12"/>
                  </a:lnTo>
                  <a:lnTo>
                    <a:pt x="4" y="7"/>
                  </a:lnTo>
                  <a:lnTo>
                    <a:pt x="4" y="6"/>
                  </a:lnTo>
                  <a:lnTo>
                    <a:pt x="3" y="4"/>
                  </a:lnTo>
                  <a:lnTo>
                    <a:pt x="1" y="4"/>
                  </a:lnTo>
                  <a:lnTo>
                    <a:pt x="0" y="4"/>
                  </a:lnTo>
                  <a:lnTo>
                    <a:pt x="0" y="3"/>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5" name="Freeform 351"/>
            <p:cNvSpPr>
              <a:spLocks/>
            </p:cNvSpPr>
            <p:nvPr/>
          </p:nvSpPr>
          <p:spPr bwMode="auto">
            <a:xfrm>
              <a:off x="338659" y="5721003"/>
              <a:ext cx="47625" cy="68263"/>
            </a:xfrm>
            <a:custGeom>
              <a:avLst/>
              <a:gdLst/>
              <a:ahLst/>
              <a:cxnLst>
                <a:cxn ang="0">
                  <a:pos x="0" y="0"/>
                </a:cxn>
                <a:cxn ang="0">
                  <a:pos x="14" y="0"/>
                </a:cxn>
                <a:cxn ang="0">
                  <a:pos x="14" y="0"/>
                </a:cxn>
                <a:cxn ang="0">
                  <a:pos x="14" y="0"/>
                </a:cxn>
                <a:cxn ang="0">
                  <a:pos x="11" y="2"/>
                </a:cxn>
                <a:cxn ang="0">
                  <a:pos x="11" y="3"/>
                </a:cxn>
                <a:cxn ang="0">
                  <a:pos x="11" y="5"/>
                </a:cxn>
                <a:cxn ang="0">
                  <a:pos x="11" y="7"/>
                </a:cxn>
                <a:cxn ang="0">
                  <a:pos x="18" y="22"/>
                </a:cxn>
                <a:cxn ang="0">
                  <a:pos x="24" y="5"/>
                </a:cxn>
                <a:cxn ang="0">
                  <a:pos x="26" y="2"/>
                </a:cxn>
                <a:cxn ang="0">
                  <a:pos x="24" y="2"/>
                </a:cxn>
                <a:cxn ang="0">
                  <a:pos x="24" y="0"/>
                </a:cxn>
                <a:cxn ang="0">
                  <a:pos x="23" y="0"/>
                </a:cxn>
                <a:cxn ang="0">
                  <a:pos x="23" y="0"/>
                </a:cxn>
                <a:cxn ang="0">
                  <a:pos x="30" y="0"/>
                </a:cxn>
                <a:cxn ang="0">
                  <a:pos x="30" y="0"/>
                </a:cxn>
                <a:cxn ang="0">
                  <a:pos x="29" y="2"/>
                </a:cxn>
                <a:cxn ang="0">
                  <a:pos x="27" y="3"/>
                </a:cxn>
                <a:cxn ang="0">
                  <a:pos x="27" y="3"/>
                </a:cxn>
                <a:cxn ang="0">
                  <a:pos x="27" y="5"/>
                </a:cxn>
                <a:cxn ang="0">
                  <a:pos x="15" y="34"/>
                </a:cxn>
                <a:cxn ang="0">
                  <a:pos x="14" y="39"/>
                </a:cxn>
                <a:cxn ang="0">
                  <a:pos x="11" y="42"/>
                </a:cxn>
                <a:cxn ang="0">
                  <a:pos x="8" y="43"/>
                </a:cxn>
                <a:cxn ang="0">
                  <a:pos x="6" y="43"/>
                </a:cxn>
                <a:cxn ang="0">
                  <a:pos x="3" y="43"/>
                </a:cxn>
                <a:cxn ang="0">
                  <a:pos x="1" y="42"/>
                </a:cxn>
                <a:cxn ang="0">
                  <a:pos x="1" y="40"/>
                </a:cxn>
                <a:cxn ang="0">
                  <a:pos x="1" y="39"/>
                </a:cxn>
                <a:cxn ang="0">
                  <a:pos x="1" y="37"/>
                </a:cxn>
                <a:cxn ang="0">
                  <a:pos x="3" y="36"/>
                </a:cxn>
                <a:cxn ang="0">
                  <a:pos x="5" y="36"/>
                </a:cxn>
                <a:cxn ang="0">
                  <a:pos x="6" y="36"/>
                </a:cxn>
                <a:cxn ang="0">
                  <a:pos x="8" y="37"/>
                </a:cxn>
                <a:cxn ang="0">
                  <a:pos x="9" y="37"/>
                </a:cxn>
                <a:cxn ang="0">
                  <a:pos x="9" y="37"/>
                </a:cxn>
                <a:cxn ang="0">
                  <a:pos x="11" y="36"/>
                </a:cxn>
                <a:cxn ang="0">
                  <a:pos x="12" y="34"/>
                </a:cxn>
                <a:cxn ang="0">
                  <a:pos x="14" y="32"/>
                </a:cxn>
                <a:cxn ang="0">
                  <a:pos x="15" y="28"/>
                </a:cxn>
                <a:cxn ang="0">
                  <a:pos x="5" y="7"/>
                </a:cxn>
                <a:cxn ang="0">
                  <a:pos x="3" y="3"/>
                </a:cxn>
                <a:cxn ang="0">
                  <a:pos x="1" y="2"/>
                </a:cxn>
                <a:cxn ang="0">
                  <a:pos x="0" y="0"/>
                </a:cxn>
                <a:cxn ang="0">
                  <a:pos x="0" y="0"/>
                </a:cxn>
              </a:cxnLst>
              <a:rect l="0" t="0" r="r" b="b"/>
              <a:pathLst>
                <a:path w="30" h="43">
                  <a:moveTo>
                    <a:pt x="0" y="0"/>
                  </a:moveTo>
                  <a:lnTo>
                    <a:pt x="14" y="0"/>
                  </a:lnTo>
                  <a:lnTo>
                    <a:pt x="14" y="0"/>
                  </a:lnTo>
                  <a:lnTo>
                    <a:pt x="14" y="0"/>
                  </a:lnTo>
                  <a:lnTo>
                    <a:pt x="11" y="2"/>
                  </a:lnTo>
                  <a:lnTo>
                    <a:pt x="11" y="3"/>
                  </a:lnTo>
                  <a:lnTo>
                    <a:pt x="11" y="5"/>
                  </a:lnTo>
                  <a:lnTo>
                    <a:pt x="11" y="7"/>
                  </a:lnTo>
                  <a:lnTo>
                    <a:pt x="18" y="22"/>
                  </a:lnTo>
                  <a:lnTo>
                    <a:pt x="24" y="5"/>
                  </a:lnTo>
                  <a:lnTo>
                    <a:pt x="26" y="2"/>
                  </a:lnTo>
                  <a:lnTo>
                    <a:pt x="24" y="2"/>
                  </a:lnTo>
                  <a:lnTo>
                    <a:pt x="24" y="0"/>
                  </a:lnTo>
                  <a:lnTo>
                    <a:pt x="23" y="0"/>
                  </a:lnTo>
                  <a:lnTo>
                    <a:pt x="23" y="0"/>
                  </a:lnTo>
                  <a:lnTo>
                    <a:pt x="30" y="0"/>
                  </a:lnTo>
                  <a:lnTo>
                    <a:pt x="30" y="0"/>
                  </a:lnTo>
                  <a:lnTo>
                    <a:pt x="29" y="2"/>
                  </a:lnTo>
                  <a:lnTo>
                    <a:pt x="27" y="3"/>
                  </a:lnTo>
                  <a:lnTo>
                    <a:pt x="27" y="3"/>
                  </a:lnTo>
                  <a:lnTo>
                    <a:pt x="27" y="5"/>
                  </a:lnTo>
                  <a:lnTo>
                    <a:pt x="15" y="34"/>
                  </a:lnTo>
                  <a:lnTo>
                    <a:pt x="14" y="39"/>
                  </a:lnTo>
                  <a:lnTo>
                    <a:pt x="11" y="42"/>
                  </a:lnTo>
                  <a:lnTo>
                    <a:pt x="8" y="43"/>
                  </a:lnTo>
                  <a:lnTo>
                    <a:pt x="6" y="43"/>
                  </a:lnTo>
                  <a:lnTo>
                    <a:pt x="3" y="43"/>
                  </a:lnTo>
                  <a:lnTo>
                    <a:pt x="1" y="42"/>
                  </a:lnTo>
                  <a:lnTo>
                    <a:pt x="1" y="40"/>
                  </a:lnTo>
                  <a:lnTo>
                    <a:pt x="1" y="39"/>
                  </a:lnTo>
                  <a:lnTo>
                    <a:pt x="1" y="37"/>
                  </a:lnTo>
                  <a:lnTo>
                    <a:pt x="3" y="36"/>
                  </a:lnTo>
                  <a:lnTo>
                    <a:pt x="5" y="36"/>
                  </a:lnTo>
                  <a:lnTo>
                    <a:pt x="6" y="36"/>
                  </a:lnTo>
                  <a:lnTo>
                    <a:pt x="8" y="37"/>
                  </a:lnTo>
                  <a:lnTo>
                    <a:pt x="9" y="37"/>
                  </a:lnTo>
                  <a:lnTo>
                    <a:pt x="9" y="37"/>
                  </a:lnTo>
                  <a:lnTo>
                    <a:pt x="11" y="36"/>
                  </a:lnTo>
                  <a:lnTo>
                    <a:pt x="12" y="34"/>
                  </a:lnTo>
                  <a:lnTo>
                    <a:pt x="14" y="32"/>
                  </a:lnTo>
                  <a:lnTo>
                    <a:pt x="15" y="28"/>
                  </a:lnTo>
                  <a:lnTo>
                    <a:pt x="5" y="7"/>
                  </a:lnTo>
                  <a:lnTo>
                    <a:pt x="3" y="3"/>
                  </a:lnTo>
                  <a:lnTo>
                    <a:pt x="1" y="2"/>
                  </a:lnTo>
                  <a:lnTo>
                    <a:pt x="0" y="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6" name="Freeform 352"/>
            <p:cNvSpPr>
              <a:spLocks/>
            </p:cNvSpPr>
            <p:nvPr/>
          </p:nvSpPr>
          <p:spPr bwMode="auto">
            <a:xfrm>
              <a:off x="386284" y="5706715"/>
              <a:ext cx="30163" cy="60325"/>
            </a:xfrm>
            <a:custGeom>
              <a:avLst/>
              <a:gdLst/>
              <a:ahLst/>
              <a:cxnLst>
                <a:cxn ang="0">
                  <a:pos x="10" y="0"/>
                </a:cxn>
                <a:cxn ang="0">
                  <a:pos x="11" y="0"/>
                </a:cxn>
                <a:cxn ang="0">
                  <a:pos x="11" y="9"/>
                </a:cxn>
                <a:cxn ang="0">
                  <a:pos x="17" y="9"/>
                </a:cxn>
                <a:cxn ang="0">
                  <a:pos x="17" y="11"/>
                </a:cxn>
                <a:cxn ang="0">
                  <a:pos x="11" y="11"/>
                </a:cxn>
                <a:cxn ang="0">
                  <a:pos x="11" y="29"/>
                </a:cxn>
                <a:cxn ang="0">
                  <a:pos x="11" y="32"/>
                </a:cxn>
                <a:cxn ang="0">
                  <a:pos x="11" y="34"/>
                </a:cxn>
                <a:cxn ang="0">
                  <a:pos x="14" y="35"/>
                </a:cxn>
                <a:cxn ang="0">
                  <a:pos x="16" y="34"/>
                </a:cxn>
                <a:cxn ang="0">
                  <a:pos x="17" y="32"/>
                </a:cxn>
                <a:cxn ang="0">
                  <a:pos x="19" y="32"/>
                </a:cxn>
                <a:cxn ang="0">
                  <a:pos x="17" y="35"/>
                </a:cxn>
                <a:cxn ang="0">
                  <a:pos x="16" y="37"/>
                </a:cxn>
                <a:cxn ang="0">
                  <a:pos x="14" y="38"/>
                </a:cxn>
                <a:cxn ang="0">
                  <a:pos x="11" y="38"/>
                </a:cxn>
                <a:cxn ang="0">
                  <a:pos x="8" y="38"/>
                </a:cxn>
                <a:cxn ang="0">
                  <a:pos x="7" y="35"/>
                </a:cxn>
                <a:cxn ang="0">
                  <a:pos x="5" y="34"/>
                </a:cxn>
                <a:cxn ang="0">
                  <a:pos x="5" y="31"/>
                </a:cxn>
                <a:cxn ang="0">
                  <a:pos x="5" y="11"/>
                </a:cxn>
                <a:cxn ang="0">
                  <a:pos x="0" y="11"/>
                </a:cxn>
                <a:cxn ang="0">
                  <a:pos x="0" y="11"/>
                </a:cxn>
                <a:cxn ang="0">
                  <a:pos x="5" y="8"/>
                </a:cxn>
                <a:cxn ang="0">
                  <a:pos x="8" y="3"/>
                </a:cxn>
                <a:cxn ang="0">
                  <a:pos x="8" y="2"/>
                </a:cxn>
                <a:cxn ang="0">
                  <a:pos x="10" y="0"/>
                </a:cxn>
              </a:cxnLst>
              <a:rect l="0" t="0" r="r" b="b"/>
              <a:pathLst>
                <a:path w="19" h="38">
                  <a:moveTo>
                    <a:pt x="10" y="0"/>
                  </a:moveTo>
                  <a:lnTo>
                    <a:pt x="11" y="0"/>
                  </a:lnTo>
                  <a:lnTo>
                    <a:pt x="11" y="9"/>
                  </a:lnTo>
                  <a:lnTo>
                    <a:pt x="17" y="9"/>
                  </a:lnTo>
                  <a:lnTo>
                    <a:pt x="17" y="11"/>
                  </a:lnTo>
                  <a:lnTo>
                    <a:pt x="11" y="11"/>
                  </a:lnTo>
                  <a:lnTo>
                    <a:pt x="11" y="29"/>
                  </a:lnTo>
                  <a:lnTo>
                    <a:pt x="11" y="32"/>
                  </a:lnTo>
                  <a:lnTo>
                    <a:pt x="11" y="34"/>
                  </a:lnTo>
                  <a:lnTo>
                    <a:pt x="14" y="35"/>
                  </a:lnTo>
                  <a:lnTo>
                    <a:pt x="16" y="34"/>
                  </a:lnTo>
                  <a:lnTo>
                    <a:pt x="17" y="32"/>
                  </a:lnTo>
                  <a:lnTo>
                    <a:pt x="19" y="32"/>
                  </a:lnTo>
                  <a:lnTo>
                    <a:pt x="17" y="35"/>
                  </a:lnTo>
                  <a:lnTo>
                    <a:pt x="16" y="37"/>
                  </a:lnTo>
                  <a:lnTo>
                    <a:pt x="14" y="38"/>
                  </a:lnTo>
                  <a:lnTo>
                    <a:pt x="11" y="38"/>
                  </a:lnTo>
                  <a:lnTo>
                    <a:pt x="8" y="38"/>
                  </a:lnTo>
                  <a:lnTo>
                    <a:pt x="7" y="35"/>
                  </a:lnTo>
                  <a:lnTo>
                    <a:pt x="5" y="34"/>
                  </a:lnTo>
                  <a:lnTo>
                    <a:pt x="5" y="31"/>
                  </a:lnTo>
                  <a:lnTo>
                    <a:pt x="5" y="11"/>
                  </a:lnTo>
                  <a:lnTo>
                    <a:pt x="0" y="11"/>
                  </a:lnTo>
                  <a:lnTo>
                    <a:pt x="0" y="11"/>
                  </a:lnTo>
                  <a:lnTo>
                    <a:pt x="5" y="8"/>
                  </a:lnTo>
                  <a:lnTo>
                    <a:pt x="8" y="3"/>
                  </a:lnTo>
                  <a:lnTo>
                    <a:pt x="8" y="2"/>
                  </a:lnTo>
                  <a:lnTo>
                    <a:pt x="1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7" name="Freeform 353"/>
            <p:cNvSpPr>
              <a:spLocks noEditPoints="1"/>
            </p:cNvSpPr>
            <p:nvPr/>
          </p:nvSpPr>
          <p:spPr bwMode="auto">
            <a:xfrm>
              <a:off x="418034" y="5719415"/>
              <a:ext cx="39688" cy="47625"/>
            </a:xfrm>
            <a:custGeom>
              <a:avLst/>
              <a:gdLst/>
              <a:ahLst/>
              <a:cxnLst>
                <a:cxn ang="0">
                  <a:pos x="13" y="3"/>
                </a:cxn>
                <a:cxn ang="0">
                  <a:pos x="9" y="3"/>
                </a:cxn>
                <a:cxn ang="0">
                  <a:pos x="8" y="4"/>
                </a:cxn>
                <a:cxn ang="0">
                  <a:pos x="6" y="8"/>
                </a:cxn>
                <a:cxn ang="0">
                  <a:pos x="6" y="11"/>
                </a:cxn>
                <a:cxn ang="0">
                  <a:pos x="19" y="11"/>
                </a:cxn>
                <a:cxn ang="0">
                  <a:pos x="19" y="8"/>
                </a:cxn>
                <a:cxn ang="0">
                  <a:pos x="17" y="6"/>
                </a:cxn>
                <a:cxn ang="0">
                  <a:pos x="16" y="3"/>
                </a:cxn>
                <a:cxn ang="0">
                  <a:pos x="13" y="3"/>
                </a:cxn>
                <a:cxn ang="0">
                  <a:pos x="14" y="0"/>
                </a:cxn>
                <a:cxn ang="0">
                  <a:pos x="19" y="1"/>
                </a:cxn>
                <a:cxn ang="0">
                  <a:pos x="22" y="3"/>
                </a:cxn>
                <a:cxn ang="0">
                  <a:pos x="25" y="8"/>
                </a:cxn>
                <a:cxn ang="0">
                  <a:pos x="25" y="12"/>
                </a:cxn>
                <a:cxn ang="0">
                  <a:pos x="6" y="12"/>
                </a:cxn>
                <a:cxn ang="0">
                  <a:pos x="6" y="18"/>
                </a:cxn>
                <a:cxn ang="0">
                  <a:pos x="9" y="21"/>
                </a:cxn>
                <a:cxn ang="0">
                  <a:pos x="13" y="24"/>
                </a:cxn>
                <a:cxn ang="0">
                  <a:pos x="16" y="26"/>
                </a:cxn>
                <a:cxn ang="0">
                  <a:pos x="19" y="24"/>
                </a:cxn>
                <a:cxn ang="0">
                  <a:pos x="22" y="24"/>
                </a:cxn>
                <a:cxn ang="0">
                  <a:pos x="23" y="23"/>
                </a:cxn>
                <a:cxn ang="0">
                  <a:pos x="25" y="18"/>
                </a:cxn>
                <a:cxn ang="0">
                  <a:pos x="25" y="20"/>
                </a:cxn>
                <a:cxn ang="0">
                  <a:pos x="23" y="24"/>
                </a:cxn>
                <a:cxn ang="0">
                  <a:pos x="22" y="27"/>
                </a:cxn>
                <a:cxn ang="0">
                  <a:pos x="17" y="30"/>
                </a:cxn>
                <a:cxn ang="0">
                  <a:pos x="14" y="30"/>
                </a:cxn>
                <a:cxn ang="0">
                  <a:pos x="8" y="30"/>
                </a:cxn>
                <a:cxn ang="0">
                  <a:pos x="5" y="27"/>
                </a:cxn>
                <a:cxn ang="0">
                  <a:pos x="2" y="24"/>
                </a:cxn>
                <a:cxn ang="0">
                  <a:pos x="2" y="20"/>
                </a:cxn>
                <a:cxn ang="0">
                  <a:pos x="0" y="17"/>
                </a:cxn>
                <a:cxn ang="0">
                  <a:pos x="2" y="12"/>
                </a:cxn>
                <a:cxn ang="0">
                  <a:pos x="3" y="8"/>
                </a:cxn>
                <a:cxn ang="0">
                  <a:pos x="5" y="4"/>
                </a:cxn>
                <a:cxn ang="0">
                  <a:pos x="9" y="1"/>
                </a:cxn>
                <a:cxn ang="0">
                  <a:pos x="14" y="0"/>
                </a:cxn>
              </a:cxnLst>
              <a:rect l="0" t="0" r="r" b="b"/>
              <a:pathLst>
                <a:path w="25" h="30">
                  <a:moveTo>
                    <a:pt x="13" y="3"/>
                  </a:moveTo>
                  <a:lnTo>
                    <a:pt x="9" y="3"/>
                  </a:lnTo>
                  <a:lnTo>
                    <a:pt x="8" y="4"/>
                  </a:lnTo>
                  <a:lnTo>
                    <a:pt x="6" y="8"/>
                  </a:lnTo>
                  <a:lnTo>
                    <a:pt x="6" y="11"/>
                  </a:lnTo>
                  <a:lnTo>
                    <a:pt x="19" y="11"/>
                  </a:lnTo>
                  <a:lnTo>
                    <a:pt x="19" y="8"/>
                  </a:lnTo>
                  <a:lnTo>
                    <a:pt x="17" y="6"/>
                  </a:lnTo>
                  <a:lnTo>
                    <a:pt x="16" y="3"/>
                  </a:lnTo>
                  <a:lnTo>
                    <a:pt x="13" y="3"/>
                  </a:lnTo>
                  <a:close/>
                  <a:moveTo>
                    <a:pt x="14" y="0"/>
                  </a:moveTo>
                  <a:lnTo>
                    <a:pt x="19" y="1"/>
                  </a:lnTo>
                  <a:lnTo>
                    <a:pt x="22" y="3"/>
                  </a:lnTo>
                  <a:lnTo>
                    <a:pt x="25" y="8"/>
                  </a:lnTo>
                  <a:lnTo>
                    <a:pt x="25" y="12"/>
                  </a:lnTo>
                  <a:lnTo>
                    <a:pt x="6" y="12"/>
                  </a:lnTo>
                  <a:lnTo>
                    <a:pt x="6" y="18"/>
                  </a:lnTo>
                  <a:lnTo>
                    <a:pt x="9" y="21"/>
                  </a:lnTo>
                  <a:lnTo>
                    <a:pt x="13" y="24"/>
                  </a:lnTo>
                  <a:lnTo>
                    <a:pt x="16" y="26"/>
                  </a:lnTo>
                  <a:lnTo>
                    <a:pt x="19" y="24"/>
                  </a:lnTo>
                  <a:lnTo>
                    <a:pt x="22" y="24"/>
                  </a:lnTo>
                  <a:lnTo>
                    <a:pt x="23" y="23"/>
                  </a:lnTo>
                  <a:lnTo>
                    <a:pt x="25" y="18"/>
                  </a:lnTo>
                  <a:lnTo>
                    <a:pt x="25" y="20"/>
                  </a:lnTo>
                  <a:lnTo>
                    <a:pt x="23" y="24"/>
                  </a:lnTo>
                  <a:lnTo>
                    <a:pt x="22" y="27"/>
                  </a:lnTo>
                  <a:lnTo>
                    <a:pt x="17" y="30"/>
                  </a:lnTo>
                  <a:lnTo>
                    <a:pt x="14" y="30"/>
                  </a:lnTo>
                  <a:lnTo>
                    <a:pt x="8" y="30"/>
                  </a:lnTo>
                  <a:lnTo>
                    <a:pt x="5" y="27"/>
                  </a:lnTo>
                  <a:lnTo>
                    <a:pt x="2" y="24"/>
                  </a:lnTo>
                  <a:lnTo>
                    <a:pt x="2" y="20"/>
                  </a:lnTo>
                  <a:lnTo>
                    <a:pt x="0" y="17"/>
                  </a:lnTo>
                  <a:lnTo>
                    <a:pt x="2" y="12"/>
                  </a:lnTo>
                  <a:lnTo>
                    <a:pt x="3" y="8"/>
                  </a:lnTo>
                  <a:lnTo>
                    <a:pt x="5" y="4"/>
                  </a:lnTo>
                  <a:lnTo>
                    <a:pt x="9"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8" name="Freeform 354"/>
            <p:cNvSpPr>
              <a:spLocks/>
            </p:cNvSpPr>
            <p:nvPr/>
          </p:nvSpPr>
          <p:spPr bwMode="auto">
            <a:xfrm>
              <a:off x="467246" y="5719415"/>
              <a:ext cx="31750" cy="47625"/>
            </a:xfrm>
            <a:custGeom>
              <a:avLst/>
              <a:gdLst/>
              <a:ahLst/>
              <a:cxnLst>
                <a:cxn ang="0">
                  <a:pos x="9" y="0"/>
                </a:cxn>
                <a:cxn ang="0">
                  <a:pos x="11" y="0"/>
                </a:cxn>
                <a:cxn ang="0">
                  <a:pos x="14" y="1"/>
                </a:cxn>
                <a:cxn ang="0">
                  <a:pos x="15" y="1"/>
                </a:cxn>
                <a:cxn ang="0">
                  <a:pos x="15" y="1"/>
                </a:cxn>
                <a:cxn ang="0">
                  <a:pos x="17" y="1"/>
                </a:cxn>
                <a:cxn ang="0">
                  <a:pos x="17" y="0"/>
                </a:cxn>
                <a:cxn ang="0">
                  <a:pos x="18" y="0"/>
                </a:cxn>
                <a:cxn ang="0">
                  <a:pos x="18" y="11"/>
                </a:cxn>
                <a:cxn ang="0">
                  <a:pos x="17" y="11"/>
                </a:cxn>
                <a:cxn ang="0">
                  <a:pos x="15" y="6"/>
                </a:cxn>
                <a:cxn ang="0">
                  <a:pos x="14" y="4"/>
                </a:cxn>
                <a:cxn ang="0">
                  <a:pos x="12" y="3"/>
                </a:cxn>
                <a:cxn ang="0">
                  <a:pos x="9" y="3"/>
                </a:cxn>
                <a:cxn ang="0">
                  <a:pos x="8" y="3"/>
                </a:cxn>
                <a:cxn ang="0">
                  <a:pos x="6" y="3"/>
                </a:cxn>
                <a:cxn ang="0">
                  <a:pos x="4" y="4"/>
                </a:cxn>
                <a:cxn ang="0">
                  <a:pos x="4" y="6"/>
                </a:cxn>
                <a:cxn ang="0">
                  <a:pos x="4" y="9"/>
                </a:cxn>
                <a:cxn ang="0">
                  <a:pos x="6" y="11"/>
                </a:cxn>
                <a:cxn ang="0">
                  <a:pos x="9" y="12"/>
                </a:cxn>
                <a:cxn ang="0">
                  <a:pos x="14" y="14"/>
                </a:cxn>
                <a:cxn ang="0">
                  <a:pos x="17" y="17"/>
                </a:cxn>
                <a:cxn ang="0">
                  <a:pos x="20" y="18"/>
                </a:cxn>
                <a:cxn ang="0">
                  <a:pos x="20" y="23"/>
                </a:cxn>
                <a:cxn ang="0">
                  <a:pos x="20" y="26"/>
                </a:cxn>
                <a:cxn ang="0">
                  <a:pos x="17" y="29"/>
                </a:cxn>
                <a:cxn ang="0">
                  <a:pos x="14" y="30"/>
                </a:cxn>
                <a:cxn ang="0">
                  <a:pos x="11" y="30"/>
                </a:cxn>
                <a:cxn ang="0">
                  <a:pos x="8" y="30"/>
                </a:cxn>
                <a:cxn ang="0">
                  <a:pos x="4" y="30"/>
                </a:cxn>
                <a:cxn ang="0">
                  <a:pos x="1" y="29"/>
                </a:cxn>
                <a:cxn ang="0">
                  <a:pos x="1" y="30"/>
                </a:cxn>
                <a:cxn ang="0">
                  <a:pos x="1" y="30"/>
                </a:cxn>
                <a:cxn ang="0">
                  <a:pos x="0" y="30"/>
                </a:cxn>
                <a:cxn ang="0">
                  <a:pos x="0" y="21"/>
                </a:cxn>
                <a:cxn ang="0">
                  <a:pos x="1" y="21"/>
                </a:cxn>
                <a:cxn ang="0">
                  <a:pos x="3" y="24"/>
                </a:cxn>
                <a:cxn ang="0">
                  <a:pos x="4" y="27"/>
                </a:cxn>
                <a:cxn ang="0">
                  <a:pos x="8" y="29"/>
                </a:cxn>
                <a:cxn ang="0">
                  <a:pos x="11" y="29"/>
                </a:cxn>
                <a:cxn ang="0">
                  <a:pos x="12" y="29"/>
                </a:cxn>
                <a:cxn ang="0">
                  <a:pos x="14" y="27"/>
                </a:cxn>
                <a:cxn ang="0">
                  <a:pos x="15" y="26"/>
                </a:cxn>
                <a:cxn ang="0">
                  <a:pos x="15" y="24"/>
                </a:cxn>
                <a:cxn ang="0">
                  <a:pos x="15" y="23"/>
                </a:cxn>
                <a:cxn ang="0">
                  <a:pos x="14" y="21"/>
                </a:cxn>
                <a:cxn ang="0">
                  <a:pos x="12" y="20"/>
                </a:cxn>
                <a:cxn ang="0">
                  <a:pos x="8" y="17"/>
                </a:cxn>
                <a:cxn ang="0">
                  <a:pos x="4" y="15"/>
                </a:cxn>
                <a:cxn ang="0">
                  <a:pos x="1" y="14"/>
                </a:cxn>
                <a:cxn ang="0">
                  <a:pos x="1" y="11"/>
                </a:cxn>
                <a:cxn ang="0">
                  <a:pos x="0" y="9"/>
                </a:cxn>
                <a:cxn ang="0">
                  <a:pos x="1" y="6"/>
                </a:cxn>
                <a:cxn ang="0">
                  <a:pos x="3" y="3"/>
                </a:cxn>
                <a:cxn ang="0">
                  <a:pos x="6" y="1"/>
                </a:cxn>
                <a:cxn ang="0">
                  <a:pos x="9" y="0"/>
                </a:cxn>
              </a:cxnLst>
              <a:rect l="0" t="0" r="r" b="b"/>
              <a:pathLst>
                <a:path w="20" h="30">
                  <a:moveTo>
                    <a:pt x="9" y="0"/>
                  </a:moveTo>
                  <a:lnTo>
                    <a:pt x="11" y="0"/>
                  </a:lnTo>
                  <a:lnTo>
                    <a:pt x="14" y="1"/>
                  </a:lnTo>
                  <a:lnTo>
                    <a:pt x="15" y="1"/>
                  </a:lnTo>
                  <a:lnTo>
                    <a:pt x="15" y="1"/>
                  </a:lnTo>
                  <a:lnTo>
                    <a:pt x="17" y="1"/>
                  </a:lnTo>
                  <a:lnTo>
                    <a:pt x="17" y="0"/>
                  </a:lnTo>
                  <a:lnTo>
                    <a:pt x="18" y="0"/>
                  </a:lnTo>
                  <a:lnTo>
                    <a:pt x="18" y="11"/>
                  </a:lnTo>
                  <a:lnTo>
                    <a:pt x="17" y="11"/>
                  </a:lnTo>
                  <a:lnTo>
                    <a:pt x="15" y="6"/>
                  </a:lnTo>
                  <a:lnTo>
                    <a:pt x="14" y="4"/>
                  </a:lnTo>
                  <a:lnTo>
                    <a:pt x="12" y="3"/>
                  </a:lnTo>
                  <a:lnTo>
                    <a:pt x="9" y="3"/>
                  </a:lnTo>
                  <a:lnTo>
                    <a:pt x="8" y="3"/>
                  </a:lnTo>
                  <a:lnTo>
                    <a:pt x="6" y="3"/>
                  </a:lnTo>
                  <a:lnTo>
                    <a:pt x="4" y="4"/>
                  </a:lnTo>
                  <a:lnTo>
                    <a:pt x="4" y="6"/>
                  </a:lnTo>
                  <a:lnTo>
                    <a:pt x="4" y="9"/>
                  </a:lnTo>
                  <a:lnTo>
                    <a:pt x="6" y="11"/>
                  </a:lnTo>
                  <a:lnTo>
                    <a:pt x="9" y="12"/>
                  </a:lnTo>
                  <a:lnTo>
                    <a:pt x="14" y="14"/>
                  </a:lnTo>
                  <a:lnTo>
                    <a:pt x="17" y="17"/>
                  </a:lnTo>
                  <a:lnTo>
                    <a:pt x="20" y="18"/>
                  </a:lnTo>
                  <a:lnTo>
                    <a:pt x="20" y="23"/>
                  </a:lnTo>
                  <a:lnTo>
                    <a:pt x="20" y="26"/>
                  </a:lnTo>
                  <a:lnTo>
                    <a:pt x="17" y="29"/>
                  </a:lnTo>
                  <a:lnTo>
                    <a:pt x="14" y="30"/>
                  </a:lnTo>
                  <a:lnTo>
                    <a:pt x="11" y="30"/>
                  </a:lnTo>
                  <a:lnTo>
                    <a:pt x="8" y="30"/>
                  </a:lnTo>
                  <a:lnTo>
                    <a:pt x="4" y="30"/>
                  </a:lnTo>
                  <a:lnTo>
                    <a:pt x="1" y="29"/>
                  </a:lnTo>
                  <a:lnTo>
                    <a:pt x="1" y="30"/>
                  </a:lnTo>
                  <a:lnTo>
                    <a:pt x="1" y="30"/>
                  </a:lnTo>
                  <a:lnTo>
                    <a:pt x="0" y="30"/>
                  </a:lnTo>
                  <a:lnTo>
                    <a:pt x="0" y="21"/>
                  </a:lnTo>
                  <a:lnTo>
                    <a:pt x="1" y="21"/>
                  </a:lnTo>
                  <a:lnTo>
                    <a:pt x="3" y="24"/>
                  </a:lnTo>
                  <a:lnTo>
                    <a:pt x="4" y="27"/>
                  </a:lnTo>
                  <a:lnTo>
                    <a:pt x="8" y="29"/>
                  </a:lnTo>
                  <a:lnTo>
                    <a:pt x="11" y="29"/>
                  </a:lnTo>
                  <a:lnTo>
                    <a:pt x="12" y="29"/>
                  </a:lnTo>
                  <a:lnTo>
                    <a:pt x="14" y="27"/>
                  </a:lnTo>
                  <a:lnTo>
                    <a:pt x="15" y="26"/>
                  </a:lnTo>
                  <a:lnTo>
                    <a:pt x="15" y="24"/>
                  </a:lnTo>
                  <a:lnTo>
                    <a:pt x="15" y="23"/>
                  </a:lnTo>
                  <a:lnTo>
                    <a:pt x="14" y="21"/>
                  </a:lnTo>
                  <a:lnTo>
                    <a:pt x="12" y="20"/>
                  </a:lnTo>
                  <a:lnTo>
                    <a:pt x="8" y="17"/>
                  </a:lnTo>
                  <a:lnTo>
                    <a:pt x="4" y="15"/>
                  </a:lnTo>
                  <a:lnTo>
                    <a:pt x="1" y="14"/>
                  </a:lnTo>
                  <a:lnTo>
                    <a:pt x="1" y="11"/>
                  </a:lnTo>
                  <a:lnTo>
                    <a:pt x="0" y="9"/>
                  </a:lnTo>
                  <a:lnTo>
                    <a:pt x="1" y="6"/>
                  </a:lnTo>
                  <a:lnTo>
                    <a:pt x="3" y="3"/>
                  </a:lnTo>
                  <a:lnTo>
                    <a:pt x="6" y="1"/>
                  </a:lnTo>
                  <a:lnTo>
                    <a:pt x="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4" name="Group 423"/>
          <p:cNvGrpSpPr/>
          <p:nvPr/>
        </p:nvGrpSpPr>
        <p:grpSpPr>
          <a:xfrm>
            <a:off x="5220072" y="2780928"/>
            <a:ext cx="573087" cy="284163"/>
            <a:chOff x="799034" y="5674965"/>
            <a:chExt cx="573087" cy="284163"/>
          </a:xfrm>
        </p:grpSpPr>
        <p:sp>
          <p:nvSpPr>
            <p:cNvPr id="1379" name="Rectangle 355"/>
            <p:cNvSpPr>
              <a:spLocks noChangeArrowheads="1"/>
            </p:cNvSpPr>
            <p:nvPr/>
          </p:nvSpPr>
          <p:spPr bwMode="auto">
            <a:xfrm>
              <a:off x="799034" y="5936903"/>
              <a:ext cx="238125" cy="22225"/>
            </a:xfrm>
            <a:prstGeom prst="rect">
              <a:avLst/>
            </a:prstGeom>
            <a:solidFill>
              <a:srgbClr val="998B3D"/>
            </a:solidFill>
            <a:ln w="0">
              <a:solidFill>
                <a:srgbClr val="998B3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80" name="Freeform 356"/>
            <p:cNvSpPr>
              <a:spLocks/>
            </p:cNvSpPr>
            <p:nvPr/>
          </p:nvSpPr>
          <p:spPr bwMode="auto">
            <a:xfrm>
              <a:off x="1000646" y="5697190"/>
              <a:ext cx="26988" cy="69850"/>
            </a:xfrm>
            <a:custGeom>
              <a:avLst/>
              <a:gdLst/>
              <a:ahLst/>
              <a:cxnLst>
                <a:cxn ang="0">
                  <a:pos x="11" y="0"/>
                </a:cxn>
                <a:cxn ang="0">
                  <a:pos x="11" y="0"/>
                </a:cxn>
                <a:cxn ang="0">
                  <a:pos x="11" y="37"/>
                </a:cxn>
                <a:cxn ang="0">
                  <a:pos x="11" y="40"/>
                </a:cxn>
                <a:cxn ang="0">
                  <a:pos x="12" y="41"/>
                </a:cxn>
                <a:cxn ang="0">
                  <a:pos x="12" y="43"/>
                </a:cxn>
                <a:cxn ang="0">
                  <a:pos x="14" y="43"/>
                </a:cxn>
                <a:cxn ang="0">
                  <a:pos x="17" y="43"/>
                </a:cxn>
                <a:cxn ang="0">
                  <a:pos x="17" y="44"/>
                </a:cxn>
                <a:cxn ang="0">
                  <a:pos x="0" y="44"/>
                </a:cxn>
                <a:cxn ang="0">
                  <a:pos x="0" y="43"/>
                </a:cxn>
                <a:cxn ang="0">
                  <a:pos x="3" y="43"/>
                </a:cxn>
                <a:cxn ang="0">
                  <a:pos x="5" y="43"/>
                </a:cxn>
                <a:cxn ang="0">
                  <a:pos x="6" y="41"/>
                </a:cxn>
                <a:cxn ang="0">
                  <a:pos x="6" y="40"/>
                </a:cxn>
                <a:cxn ang="0">
                  <a:pos x="6" y="37"/>
                </a:cxn>
                <a:cxn ang="0">
                  <a:pos x="6" y="12"/>
                </a:cxn>
                <a:cxn ang="0">
                  <a:pos x="6" y="9"/>
                </a:cxn>
                <a:cxn ang="0">
                  <a:pos x="6" y="6"/>
                </a:cxn>
                <a:cxn ang="0">
                  <a:pos x="5" y="5"/>
                </a:cxn>
                <a:cxn ang="0">
                  <a:pos x="3" y="5"/>
                </a:cxn>
                <a:cxn ang="0">
                  <a:pos x="2" y="5"/>
                </a:cxn>
                <a:cxn ang="0">
                  <a:pos x="0" y="6"/>
                </a:cxn>
                <a:cxn ang="0">
                  <a:pos x="0" y="5"/>
                </a:cxn>
                <a:cxn ang="0">
                  <a:pos x="11" y="0"/>
                </a:cxn>
              </a:cxnLst>
              <a:rect l="0" t="0" r="r" b="b"/>
              <a:pathLst>
                <a:path w="17" h="44">
                  <a:moveTo>
                    <a:pt x="11" y="0"/>
                  </a:moveTo>
                  <a:lnTo>
                    <a:pt x="11" y="0"/>
                  </a:lnTo>
                  <a:lnTo>
                    <a:pt x="11" y="37"/>
                  </a:lnTo>
                  <a:lnTo>
                    <a:pt x="11" y="40"/>
                  </a:lnTo>
                  <a:lnTo>
                    <a:pt x="12" y="41"/>
                  </a:lnTo>
                  <a:lnTo>
                    <a:pt x="12" y="43"/>
                  </a:lnTo>
                  <a:lnTo>
                    <a:pt x="14" y="43"/>
                  </a:lnTo>
                  <a:lnTo>
                    <a:pt x="17" y="43"/>
                  </a:lnTo>
                  <a:lnTo>
                    <a:pt x="17" y="44"/>
                  </a:lnTo>
                  <a:lnTo>
                    <a:pt x="0" y="44"/>
                  </a:lnTo>
                  <a:lnTo>
                    <a:pt x="0" y="43"/>
                  </a:lnTo>
                  <a:lnTo>
                    <a:pt x="3" y="43"/>
                  </a:lnTo>
                  <a:lnTo>
                    <a:pt x="5" y="43"/>
                  </a:lnTo>
                  <a:lnTo>
                    <a:pt x="6" y="41"/>
                  </a:lnTo>
                  <a:lnTo>
                    <a:pt x="6" y="40"/>
                  </a:lnTo>
                  <a:lnTo>
                    <a:pt x="6" y="37"/>
                  </a:lnTo>
                  <a:lnTo>
                    <a:pt x="6" y="12"/>
                  </a:lnTo>
                  <a:lnTo>
                    <a:pt x="6" y="9"/>
                  </a:lnTo>
                  <a:lnTo>
                    <a:pt x="6" y="6"/>
                  </a:lnTo>
                  <a:lnTo>
                    <a:pt x="5" y="5"/>
                  </a:lnTo>
                  <a:lnTo>
                    <a:pt x="3" y="5"/>
                  </a:lnTo>
                  <a:lnTo>
                    <a:pt x="2" y="5"/>
                  </a:lnTo>
                  <a:lnTo>
                    <a:pt x="0" y="6"/>
                  </a:lnTo>
                  <a:lnTo>
                    <a:pt x="0" y="5"/>
                  </a:lnTo>
                  <a:lnTo>
                    <a:pt x="1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1" name="Freeform 357"/>
            <p:cNvSpPr>
              <a:spLocks noEditPoints="1"/>
            </p:cNvSpPr>
            <p:nvPr/>
          </p:nvSpPr>
          <p:spPr bwMode="auto">
            <a:xfrm>
              <a:off x="1043509" y="5697190"/>
              <a:ext cx="44450" cy="69850"/>
            </a:xfrm>
            <a:custGeom>
              <a:avLst/>
              <a:gdLst/>
              <a:ahLst/>
              <a:cxnLst>
                <a:cxn ang="0">
                  <a:pos x="14" y="2"/>
                </a:cxn>
                <a:cxn ang="0">
                  <a:pos x="13" y="3"/>
                </a:cxn>
                <a:cxn ang="0">
                  <a:pos x="10" y="5"/>
                </a:cxn>
                <a:cxn ang="0">
                  <a:pos x="8" y="8"/>
                </a:cxn>
                <a:cxn ang="0">
                  <a:pos x="7" y="12"/>
                </a:cxn>
                <a:cxn ang="0">
                  <a:pos x="7" y="23"/>
                </a:cxn>
                <a:cxn ang="0">
                  <a:pos x="7" y="32"/>
                </a:cxn>
                <a:cxn ang="0">
                  <a:pos x="8" y="38"/>
                </a:cxn>
                <a:cxn ang="0">
                  <a:pos x="10" y="41"/>
                </a:cxn>
                <a:cxn ang="0">
                  <a:pos x="11" y="43"/>
                </a:cxn>
                <a:cxn ang="0">
                  <a:pos x="14" y="43"/>
                </a:cxn>
                <a:cxn ang="0">
                  <a:pos x="16" y="43"/>
                </a:cxn>
                <a:cxn ang="0">
                  <a:pos x="17" y="41"/>
                </a:cxn>
                <a:cxn ang="0">
                  <a:pos x="19" y="40"/>
                </a:cxn>
                <a:cxn ang="0">
                  <a:pos x="20" y="37"/>
                </a:cxn>
                <a:cxn ang="0">
                  <a:pos x="20" y="29"/>
                </a:cxn>
                <a:cxn ang="0">
                  <a:pos x="22" y="20"/>
                </a:cxn>
                <a:cxn ang="0">
                  <a:pos x="20" y="14"/>
                </a:cxn>
                <a:cxn ang="0">
                  <a:pos x="20" y="8"/>
                </a:cxn>
                <a:cxn ang="0">
                  <a:pos x="19" y="5"/>
                </a:cxn>
                <a:cxn ang="0">
                  <a:pos x="17" y="3"/>
                </a:cxn>
                <a:cxn ang="0">
                  <a:pos x="16" y="3"/>
                </a:cxn>
                <a:cxn ang="0">
                  <a:pos x="14" y="2"/>
                </a:cxn>
                <a:cxn ang="0">
                  <a:pos x="14" y="0"/>
                </a:cxn>
                <a:cxn ang="0">
                  <a:pos x="19" y="2"/>
                </a:cxn>
                <a:cxn ang="0">
                  <a:pos x="23" y="5"/>
                </a:cxn>
                <a:cxn ang="0">
                  <a:pos x="25" y="9"/>
                </a:cxn>
                <a:cxn ang="0">
                  <a:pos x="26" y="15"/>
                </a:cxn>
                <a:cxn ang="0">
                  <a:pos x="28" y="22"/>
                </a:cxn>
                <a:cxn ang="0">
                  <a:pos x="26" y="29"/>
                </a:cxn>
                <a:cxn ang="0">
                  <a:pos x="25" y="35"/>
                </a:cxn>
                <a:cxn ang="0">
                  <a:pos x="23" y="40"/>
                </a:cxn>
                <a:cxn ang="0">
                  <a:pos x="20" y="43"/>
                </a:cxn>
                <a:cxn ang="0">
                  <a:pos x="17" y="44"/>
                </a:cxn>
                <a:cxn ang="0">
                  <a:pos x="14" y="44"/>
                </a:cxn>
                <a:cxn ang="0">
                  <a:pos x="10" y="44"/>
                </a:cxn>
                <a:cxn ang="0">
                  <a:pos x="7" y="41"/>
                </a:cxn>
                <a:cxn ang="0">
                  <a:pos x="4" y="38"/>
                </a:cxn>
                <a:cxn ang="0">
                  <a:pos x="2" y="31"/>
                </a:cxn>
                <a:cxn ang="0">
                  <a:pos x="0" y="23"/>
                </a:cxn>
                <a:cxn ang="0">
                  <a:pos x="0" y="15"/>
                </a:cxn>
                <a:cxn ang="0">
                  <a:pos x="2" y="11"/>
                </a:cxn>
                <a:cxn ang="0">
                  <a:pos x="5" y="6"/>
                </a:cxn>
                <a:cxn ang="0">
                  <a:pos x="8" y="2"/>
                </a:cxn>
                <a:cxn ang="0">
                  <a:pos x="11" y="0"/>
                </a:cxn>
                <a:cxn ang="0">
                  <a:pos x="14" y="0"/>
                </a:cxn>
              </a:cxnLst>
              <a:rect l="0" t="0" r="r" b="b"/>
              <a:pathLst>
                <a:path w="28" h="44">
                  <a:moveTo>
                    <a:pt x="14" y="2"/>
                  </a:moveTo>
                  <a:lnTo>
                    <a:pt x="13" y="3"/>
                  </a:lnTo>
                  <a:lnTo>
                    <a:pt x="10" y="5"/>
                  </a:lnTo>
                  <a:lnTo>
                    <a:pt x="8" y="8"/>
                  </a:lnTo>
                  <a:lnTo>
                    <a:pt x="7" y="12"/>
                  </a:lnTo>
                  <a:lnTo>
                    <a:pt x="7" y="23"/>
                  </a:lnTo>
                  <a:lnTo>
                    <a:pt x="7" y="32"/>
                  </a:lnTo>
                  <a:lnTo>
                    <a:pt x="8" y="38"/>
                  </a:lnTo>
                  <a:lnTo>
                    <a:pt x="10" y="41"/>
                  </a:lnTo>
                  <a:lnTo>
                    <a:pt x="11" y="43"/>
                  </a:lnTo>
                  <a:lnTo>
                    <a:pt x="14" y="43"/>
                  </a:lnTo>
                  <a:lnTo>
                    <a:pt x="16" y="43"/>
                  </a:lnTo>
                  <a:lnTo>
                    <a:pt x="17" y="41"/>
                  </a:lnTo>
                  <a:lnTo>
                    <a:pt x="19" y="40"/>
                  </a:lnTo>
                  <a:lnTo>
                    <a:pt x="20" y="37"/>
                  </a:lnTo>
                  <a:lnTo>
                    <a:pt x="20" y="29"/>
                  </a:lnTo>
                  <a:lnTo>
                    <a:pt x="22" y="20"/>
                  </a:lnTo>
                  <a:lnTo>
                    <a:pt x="20" y="14"/>
                  </a:lnTo>
                  <a:lnTo>
                    <a:pt x="20" y="8"/>
                  </a:lnTo>
                  <a:lnTo>
                    <a:pt x="19" y="5"/>
                  </a:lnTo>
                  <a:lnTo>
                    <a:pt x="17" y="3"/>
                  </a:lnTo>
                  <a:lnTo>
                    <a:pt x="16" y="3"/>
                  </a:lnTo>
                  <a:lnTo>
                    <a:pt x="14" y="2"/>
                  </a:lnTo>
                  <a:close/>
                  <a:moveTo>
                    <a:pt x="14" y="0"/>
                  </a:moveTo>
                  <a:lnTo>
                    <a:pt x="19" y="2"/>
                  </a:lnTo>
                  <a:lnTo>
                    <a:pt x="23" y="5"/>
                  </a:lnTo>
                  <a:lnTo>
                    <a:pt x="25" y="9"/>
                  </a:lnTo>
                  <a:lnTo>
                    <a:pt x="26" y="15"/>
                  </a:lnTo>
                  <a:lnTo>
                    <a:pt x="28" y="22"/>
                  </a:lnTo>
                  <a:lnTo>
                    <a:pt x="26" y="29"/>
                  </a:lnTo>
                  <a:lnTo>
                    <a:pt x="25" y="35"/>
                  </a:lnTo>
                  <a:lnTo>
                    <a:pt x="23" y="40"/>
                  </a:lnTo>
                  <a:lnTo>
                    <a:pt x="20" y="43"/>
                  </a:lnTo>
                  <a:lnTo>
                    <a:pt x="17" y="44"/>
                  </a:lnTo>
                  <a:lnTo>
                    <a:pt x="14" y="44"/>
                  </a:lnTo>
                  <a:lnTo>
                    <a:pt x="10" y="44"/>
                  </a:lnTo>
                  <a:lnTo>
                    <a:pt x="7" y="41"/>
                  </a:lnTo>
                  <a:lnTo>
                    <a:pt x="4" y="38"/>
                  </a:lnTo>
                  <a:lnTo>
                    <a:pt x="2" y="31"/>
                  </a:lnTo>
                  <a:lnTo>
                    <a:pt x="0" y="23"/>
                  </a:lnTo>
                  <a:lnTo>
                    <a:pt x="0" y="15"/>
                  </a:lnTo>
                  <a:lnTo>
                    <a:pt x="2" y="11"/>
                  </a:lnTo>
                  <a:lnTo>
                    <a:pt x="5" y="6"/>
                  </a:lnTo>
                  <a:lnTo>
                    <a:pt x="8" y="2"/>
                  </a:lnTo>
                  <a:lnTo>
                    <a:pt x="11" y="0"/>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2" name="Freeform 358"/>
            <p:cNvSpPr>
              <a:spLocks noEditPoints="1"/>
            </p:cNvSpPr>
            <p:nvPr/>
          </p:nvSpPr>
          <p:spPr bwMode="auto">
            <a:xfrm>
              <a:off x="1092721" y="5674965"/>
              <a:ext cx="31750" cy="49213"/>
            </a:xfrm>
            <a:custGeom>
              <a:avLst/>
              <a:gdLst/>
              <a:ahLst/>
              <a:cxnLst>
                <a:cxn ang="0">
                  <a:pos x="12" y="5"/>
                </a:cxn>
                <a:cxn ang="0">
                  <a:pos x="2" y="20"/>
                </a:cxn>
                <a:cxn ang="0">
                  <a:pos x="12" y="20"/>
                </a:cxn>
                <a:cxn ang="0">
                  <a:pos x="12" y="5"/>
                </a:cxn>
                <a:cxn ang="0">
                  <a:pos x="14" y="0"/>
                </a:cxn>
                <a:cxn ang="0">
                  <a:pos x="15" y="0"/>
                </a:cxn>
                <a:cxn ang="0">
                  <a:pos x="15" y="20"/>
                </a:cxn>
                <a:cxn ang="0">
                  <a:pos x="20" y="20"/>
                </a:cxn>
                <a:cxn ang="0">
                  <a:pos x="20" y="23"/>
                </a:cxn>
                <a:cxn ang="0">
                  <a:pos x="15" y="23"/>
                </a:cxn>
                <a:cxn ang="0">
                  <a:pos x="15" y="31"/>
                </a:cxn>
                <a:cxn ang="0">
                  <a:pos x="12" y="31"/>
                </a:cxn>
                <a:cxn ang="0">
                  <a:pos x="12" y="23"/>
                </a:cxn>
                <a:cxn ang="0">
                  <a:pos x="0" y="23"/>
                </a:cxn>
                <a:cxn ang="0">
                  <a:pos x="0" y="20"/>
                </a:cxn>
                <a:cxn ang="0">
                  <a:pos x="14" y="0"/>
                </a:cxn>
              </a:cxnLst>
              <a:rect l="0" t="0" r="r" b="b"/>
              <a:pathLst>
                <a:path w="20" h="31">
                  <a:moveTo>
                    <a:pt x="12" y="5"/>
                  </a:moveTo>
                  <a:lnTo>
                    <a:pt x="2" y="20"/>
                  </a:lnTo>
                  <a:lnTo>
                    <a:pt x="12" y="20"/>
                  </a:lnTo>
                  <a:lnTo>
                    <a:pt x="12" y="5"/>
                  </a:lnTo>
                  <a:close/>
                  <a:moveTo>
                    <a:pt x="14" y="0"/>
                  </a:moveTo>
                  <a:lnTo>
                    <a:pt x="15" y="0"/>
                  </a:lnTo>
                  <a:lnTo>
                    <a:pt x="15" y="20"/>
                  </a:lnTo>
                  <a:lnTo>
                    <a:pt x="20" y="20"/>
                  </a:lnTo>
                  <a:lnTo>
                    <a:pt x="20" y="23"/>
                  </a:lnTo>
                  <a:lnTo>
                    <a:pt x="15" y="23"/>
                  </a:lnTo>
                  <a:lnTo>
                    <a:pt x="15" y="31"/>
                  </a:lnTo>
                  <a:lnTo>
                    <a:pt x="12" y="31"/>
                  </a:lnTo>
                  <a:lnTo>
                    <a:pt x="12" y="23"/>
                  </a:lnTo>
                  <a:lnTo>
                    <a:pt x="0" y="23"/>
                  </a:lnTo>
                  <a:lnTo>
                    <a:pt x="0" y="20"/>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3" name="Freeform 359"/>
            <p:cNvSpPr>
              <a:spLocks noEditPoints="1"/>
            </p:cNvSpPr>
            <p:nvPr/>
          </p:nvSpPr>
          <p:spPr bwMode="auto">
            <a:xfrm>
              <a:off x="1160984" y="5695603"/>
              <a:ext cx="47625" cy="71438"/>
            </a:xfrm>
            <a:custGeom>
              <a:avLst/>
              <a:gdLst/>
              <a:ahLst/>
              <a:cxnLst>
                <a:cxn ang="0">
                  <a:pos x="17" y="19"/>
                </a:cxn>
                <a:cxn ang="0">
                  <a:pos x="12" y="21"/>
                </a:cxn>
                <a:cxn ang="0">
                  <a:pos x="12" y="23"/>
                </a:cxn>
                <a:cxn ang="0">
                  <a:pos x="9" y="24"/>
                </a:cxn>
                <a:cxn ang="0">
                  <a:pos x="9" y="41"/>
                </a:cxn>
                <a:cxn ang="0">
                  <a:pos x="14" y="42"/>
                </a:cxn>
                <a:cxn ang="0">
                  <a:pos x="17" y="44"/>
                </a:cxn>
                <a:cxn ang="0">
                  <a:pos x="20" y="42"/>
                </a:cxn>
                <a:cxn ang="0">
                  <a:pos x="21" y="41"/>
                </a:cxn>
                <a:cxn ang="0">
                  <a:pos x="24" y="36"/>
                </a:cxn>
                <a:cxn ang="0">
                  <a:pos x="24" y="32"/>
                </a:cxn>
                <a:cxn ang="0">
                  <a:pos x="24" y="27"/>
                </a:cxn>
                <a:cxn ang="0">
                  <a:pos x="21" y="23"/>
                </a:cxn>
                <a:cxn ang="0">
                  <a:pos x="20" y="21"/>
                </a:cxn>
                <a:cxn ang="0">
                  <a:pos x="17" y="19"/>
                </a:cxn>
                <a:cxn ang="0">
                  <a:pos x="7" y="0"/>
                </a:cxn>
                <a:cxn ang="0">
                  <a:pos x="9" y="0"/>
                </a:cxn>
                <a:cxn ang="0">
                  <a:pos x="9" y="21"/>
                </a:cxn>
                <a:cxn ang="0">
                  <a:pos x="12" y="18"/>
                </a:cxn>
                <a:cxn ang="0">
                  <a:pos x="15" y="16"/>
                </a:cxn>
                <a:cxn ang="0">
                  <a:pos x="18" y="15"/>
                </a:cxn>
                <a:cxn ang="0">
                  <a:pos x="23" y="16"/>
                </a:cxn>
                <a:cxn ang="0">
                  <a:pos x="26" y="19"/>
                </a:cxn>
                <a:cxn ang="0">
                  <a:pos x="29" y="24"/>
                </a:cxn>
                <a:cxn ang="0">
                  <a:pos x="30" y="30"/>
                </a:cxn>
                <a:cxn ang="0">
                  <a:pos x="29" y="35"/>
                </a:cxn>
                <a:cxn ang="0">
                  <a:pos x="27" y="38"/>
                </a:cxn>
                <a:cxn ang="0">
                  <a:pos x="24" y="42"/>
                </a:cxn>
                <a:cxn ang="0">
                  <a:pos x="20" y="45"/>
                </a:cxn>
                <a:cxn ang="0">
                  <a:pos x="15" y="45"/>
                </a:cxn>
                <a:cxn ang="0">
                  <a:pos x="9" y="45"/>
                </a:cxn>
                <a:cxn ang="0">
                  <a:pos x="4" y="42"/>
                </a:cxn>
                <a:cxn ang="0">
                  <a:pos x="4" y="12"/>
                </a:cxn>
                <a:cxn ang="0">
                  <a:pos x="4" y="7"/>
                </a:cxn>
                <a:cxn ang="0">
                  <a:pos x="4" y="6"/>
                </a:cxn>
                <a:cxn ang="0">
                  <a:pos x="3" y="4"/>
                </a:cxn>
                <a:cxn ang="0">
                  <a:pos x="3" y="4"/>
                </a:cxn>
                <a:cxn ang="0">
                  <a:pos x="0" y="4"/>
                </a:cxn>
                <a:cxn ang="0">
                  <a:pos x="0" y="3"/>
                </a:cxn>
                <a:cxn ang="0">
                  <a:pos x="7" y="0"/>
                </a:cxn>
              </a:cxnLst>
              <a:rect l="0" t="0" r="r" b="b"/>
              <a:pathLst>
                <a:path w="30" h="45">
                  <a:moveTo>
                    <a:pt x="17" y="19"/>
                  </a:moveTo>
                  <a:lnTo>
                    <a:pt x="12" y="21"/>
                  </a:lnTo>
                  <a:lnTo>
                    <a:pt x="12" y="23"/>
                  </a:lnTo>
                  <a:lnTo>
                    <a:pt x="9" y="24"/>
                  </a:lnTo>
                  <a:lnTo>
                    <a:pt x="9" y="41"/>
                  </a:lnTo>
                  <a:lnTo>
                    <a:pt x="14" y="42"/>
                  </a:lnTo>
                  <a:lnTo>
                    <a:pt x="17" y="44"/>
                  </a:lnTo>
                  <a:lnTo>
                    <a:pt x="20" y="42"/>
                  </a:lnTo>
                  <a:lnTo>
                    <a:pt x="21" y="41"/>
                  </a:lnTo>
                  <a:lnTo>
                    <a:pt x="24" y="36"/>
                  </a:lnTo>
                  <a:lnTo>
                    <a:pt x="24" y="32"/>
                  </a:lnTo>
                  <a:lnTo>
                    <a:pt x="24" y="27"/>
                  </a:lnTo>
                  <a:lnTo>
                    <a:pt x="21" y="23"/>
                  </a:lnTo>
                  <a:lnTo>
                    <a:pt x="20" y="21"/>
                  </a:lnTo>
                  <a:lnTo>
                    <a:pt x="17" y="19"/>
                  </a:lnTo>
                  <a:close/>
                  <a:moveTo>
                    <a:pt x="7" y="0"/>
                  </a:moveTo>
                  <a:lnTo>
                    <a:pt x="9" y="0"/>
                  </a:lnTo>
                  <a:lnTo>
                    <a:pt x="9" y="21"/>
                  </a:lnTo>
                  <a:lnTo>
                    <a:pt x="12" y="18"/>
                  </a:lnTo>
                  <a:lnTo>
                    <a:pt x="15" y="16"/>
                  </a:lnTo>
                  <a:lnTo>
                    <a:pt x="18" y="15"/>
                  </a:lnTo>
                  <a:lnTo>
                    <a:pt x="23" y="16"/>
                  </a:lnTo>
                  <a:lnTo>
                    <a:pt x="26" y="19"/>
                  </a:lnTo>
                  <a:lnTo>
                    <a:pt x="29" y="24"/>
                  </a:lnTo>
                  <a:lnTo>
                    <a:pt x="30" y="30"/>
                  </a:lnTo>
                  <a:lnTo>
                    <a:pt x="29" y="35"/>
                  </a:lnTo>
                  <a:lnTo>
                    <a:pt x="27" y="38"/>
                  </a:lnTo>
                  <a:lnTo>
                    <a:pt x="24" y="42"/>
                  </a:lnTo>
                  <a:lnTo>
                    <a:pt x="20" y="45"/>
                  </a:lnTo>
                  <a:lnTo>
                    <a:pt x="15" y="45"/>
                  </a:lnTo>
                  <a:lnTo>
                    <a:pt x="9" y="45"/>
                  </a:lnTo>
                  <a:lnTo>
                    <a:pt x="4" y="42"/>
                  </a:lnTo>
                  <a:lnTo>
                    <a:pt x="4" y="12"/>
                  </a:lnTo>
                  <a:lnTo>
                    <a:pt x="4" y="7"/>
                  </a:lnTo>
                  <a:lnTo>
                    <a:pt x="4" y="6"/>
                  </a:lnTo>
                  <a:lnTo>
                    <a:pt x="3" y="4"/>
                  </a:lnTo>
                  <a:lnTo>
                    <a:pt x="3" y="4"/>
                  </a:lnTo>
                  <a:lnTo>
                    <a:pt x="0" y="4"/>
                  </a:lnTo>
                  <a:lnTo>
                    <a:pt x="0" y="3"/>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4" name="Freeform 360"/>
            <p:cNvSpPr>
              <a:spLocks/>
            </p:cNvSpPr>
            <p:nvPr/>
          </p:nvSpPr>
          <p:spPr bwMode="auto">
            <a:xfrm>
              <a:off x="1211784" y="5721003"/>
              <a:ext cx="47625" cy="68263"/>
            </a:xfrm>
            <a:custGeom>
              <a:avLst/>
              <a:gdLst/>
              <a:ahLst/>
              <a:cxnLst>
                <a:cxn ang="0">
                  <a:pos x="0" y="0"/>
                </a:cxn>
                <a:cxn ang="0">
                  <a:pos x="14" y="0"/>
                </a:cxn>
                <a:cxn ang="0">
                  <a:pos x="14" y="0"/>
                </a:cxn>
                <a:cxn ang="0">
                  <a:pos x="14" y="0"/>
                </a:cxn>
                <a:cxn ang="0">
                  <a:pos x="11" y="2"/>
                </a:cxn>
                <a:cxn ang="0">
                  <a:pos x="11" y="3"/>
                </a:cxn>
                <a:cxn ang="0">
                  <a:pos x="11" y="5"/>
                </a:cxn>
                <a:cxn ang="0">
                  <a:pos x="11" y="7"/>
                </a:cxn>
                <a:cxn ang="0">
                  <a:pos x="18" y="22"/>
                </a:cxn>
                <a:cxn ang="0">
                  <a:pos x="24" y="5"/>
                </a:cxn>
                <a:cxn ang="0">
                  <a:pos x="26" y="2"/>
                </a:cxn>
                <a:cxn ang="0">
                  <a:pos x="24" y="2"/>
                </a:cxn>
                <a:cxn ang="0">
                  <a:pos x="24" y="0"/>
                </a:cxn>
                <a:cxn ang="0">
                  <a:pos x="23" y="0"/>
                </a:cxn>
                <a:cxn ang="0">
                  <a:pos x="23" y="0"/>
                </a:cxn>
                <a:cxn ang="0">
                  <a:pos x="30" y="0"/>
                </a:cxn>
                <a:cxn ang="0">
                  <a:pos x="30" y="0"/>
                </a:cxn>
                <a:cxn ang="0">
                  <a:pos x="29" y="2"/>
                </a:cxn>
                <a:cxn ang="0">
                  <a:pos x="27" y="3"/>
                </a:cxn>
                <a:cxn ang="0">
                  <a:pos x="27" y="3"/>
                </a:cxn>
                <a:cxn ang="0">
                  <a:pos x="27" y="5"/>
                </a:cxn>
                <a:cxn ang="0">
                  <a:pos x="15" y="34"/>
                </a:cxn>
                <a:cxn ang="0">
                  <a:pos x="14" y="39"/>
                </a:cxn>
                <a:cxn ang="0">
                  <a:pos x="11" y="42"/>
                </a:cxn>
                <a:cxn ang="0">
                  <a:pos x="8" y="43"/>
                </a:cxn>
                <a:cxn ang="0">
                  <a:pos x="6" y="43"/>
                </a:cxn>
                <a:cxn ang="0">
                  <a:pos x="3" y="43"/>
                </a:cxn>
                <a:cxn ang="0">
                  <a:pos x="3" y="42"/>
                </a:cxn>
                <a:cxn ang="0">
                  <a:pos x="1" y="40"/>
                </a:cxn>
                <a:cxn ang="0">
                  <a:pos x="1" y="39"/>
                </a:cxn>
                <a:cxn ang="0">
                  <a:pos x="1" y="37"/>
                </a:cxn>
                <a:cxn ang="0">
                  <a:pos x="3" y="36"/>
                </a:cxn>
                <a:cxn ang="0">
                  <a:pos x="4" y="36"/>
                </a:cxn>
                <a:cxn ang="0">
                  <a:pos x="6" y="36"/>
                </a:cxn>
                <a:cxn ang="0">
                  <a:pos x="8" y="37"/>
                </a:cxn>
                <a:cxn ang="0">
                  <a:pos x="9" y="37"/>
                </a:cxn>
                <a:cxn ang="0">
                  <a:pos x="9" y="37"/>
                </a:cxn>
                <a:cxn ang="0">
                  <a:pos x="12" y="36"/>
                </a:cxn>
                <a:cxn ang="0">
                  <a:pos x="12" y="34"/>
                </a:cxn>
                <a:cxn ang="0">
                  <a:pos x="14" y="32"/>
                </a:cxn>
                <a:cxn ang="0">
                  <a:pos x="15" y="28"/>
                </a:cxn>
                <a:cxn ang="0">
                  <a:pos x="4" y="7"/>
                </a:cxn>
                <a:cxn ang="0">
                  <a:pos x="3" y="3"/>
                </a:cxn>
                <a:cxn ang="0">
                  <a:pos x="1" y="2"/>
                </a:cxn>
                <a:cxn ang="0">
                  <a:pos x="0" y="0"/>
                </a:cxn>
                <a:cxn ang="0">
                  <a:pos x="0" y="0"/>
                </a:cxn>
              </a:cxnLst>
              <a:rect l="0" t="0" r="r" b="b"/>
              <a:pathLst>
                <a:path w="30" h="43">
                  <a:moveTo>
                    <a:pt x="0" y="0"/>
                  </a:moveTo>
                  <a:lnTo>
                    <a:pt x="14" y="0"/>
                  </a:lnTo>
                  <a:lnTo>
                    <a:pt x="14" y="0"/>
                  </a:lnTo>
                  <a:lnTo>
                    <a:pt x="14" y="0"/>
                  </a:lnTo>
                  <a:lnTo>
                    <a:pt x="11" y="2"/>
                  </a:lnTo>
                  <a:lnTo>
                    <a:pt x="11" y="3"/>
                  </a:lnTo>
                  <a:lnTo>
                    <a:pt x="11" y="5"/>
                  </a:lnTo>
                  <a:lnTo>
                    <a:pt x="11" y="7"/>
                  </a:lnTo>
                  <a:lnTo>
                    <a:pt x="18" y="22"/>
                  </a:lnTo>
                  <a:lnTo>
                    <a:pt x="24" y="5"/>
                  </a:lnTo>
                  <a:lnTo>
                    <a:pt x="26" y="2"/>
                  </a:lnTo>
                  <a:lnTo>
                    <a:pt x="24" y="2"/>
                  </a:lnTo>
                  <a:lnTo>
                    <a:pt x="24" y="0"/>
                  </a:lnTo>
                  <a:lnTo>
                    <a:pt x="23" y="0"/>
                  </a:lnTo>
                  <a:lnTo>
                    <a:pt x="23" y="0"/>
                  </a:lnTo>
                  <a:lnTo>
                    <a:pt x="30" y="0"/>
                  </a:lnTo>
                  <a:lnTo>
                    <a:pt x="30" y="0"/>
                  </a:lnTo>
                  <a:lnTo>
                    <a:pt x="29" y="2"/>
                  </a:lnTo>
                  <a:lnTo>
                    <a:pt x="27" y="3"/>
                  </a:lnTo>
                  <a:lnTo>
                    <a:pt x="27" y="3"/>
                  </a:lnTo>
                  <a:lnTo>
                    <a:pt x="27" y="5"/>
                  </a:lnTo>
                  <a:lnTo>
                    <a:pt x="15" y="34"/>
                  </a:lnTo>
                  <a:lnTo>
                    <a:pt x="14" y="39"/>
                  </a:lnTo>
                  <a:lnTo>
                    <a:pt x="11" y="42"/>
                  </a:lnTo>
                  <a:lnTo>
                    <a:pt x="8" y="43"/>
                  </a:lnTo>
                  <a:lnTo>
                    <a:pt x="6" y="43"/>
                  </a:lnTo>
                  <a:lnTo>
                    <a:pt x="3" y="43"/>
                  </a:lnTo>
                  <a:lnTo>
                    <a:pt x="3" y="42"/>
                  </a:lnTo>
                  <a:lnTo>
                    <a:pt x="1" y="40"/>
                  </a:lnTo>
                  <a:lnTo>
                    <a:pt x="1" y="39"/>
                  </a:lnTo>
                  <a:lnTo>
                    <a:pt x="1" y="37"/>
                  </a:lnTo>
                  <a:lnTo>
                    <a:pt x="3" y="36"/>
                  </a:lnTo>
                  <a:lnTo>
                    <a:pt x="4" y="36"/>
                  </a:lnTo>
                  <a:lnTo>
                    <a:pt x="6" y="36"/>
                  </a:lnTo>
                  <a:lnTo>
                    <a:pt x="8" y="37"/>
                  </a:lnTo>
                  <a:lnTo>
                    <a:pt x="9" y="37"/>
                  </a:lnTo>
                  <a:lnTo>
                    <a:pt x="9" y="37"/>
                  </a:lnTo>
                  <a:lnTo>
                    <a:pt x="12" y="36"/>
                  </a:lnTo>
                  <a:lnTo>
                    <a:pt x="12" y="34"/>
                  </a:lnTo>
                  <a:lnTo>
                    <a:pt x="14" y="32"/>
                  </a:lnTo>
                  <a:lnTo>
                    <a:pt x="15" y="28"/>
                  </a:lnTo>
                  <a:lnTo>
                    <a:pt x="4" y="7"/>
                  </a:lnTo>
                  <a:lnTo>
                    <a:pt x="3" y="3"/>
                  </a:lnTo>
                  <a:lnTo>
                    <a:pt x="1" y="2"/>
                  </a:lnTo>
                  <a:lnTo>
                    <a:pt x="0" y="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5" name="Freeform 361"/>
            <p:cNvSpPr>
              <a:spLocks/>
            </p:cNvSpPr>
            <p:nvPr/>
          </p:nvSpPr>
          <p:spPr bwMode="auto">
            <a:xfrm>
              <a:off x="1259409" y="5706715"/>
              <a:ext cx="30163" cy="60325"/>
            </a:xfrm>
            <a:custGeom>
              <a:avLst/>
              <a:gdLst/>
              <a:ahLst/>
              <a:cxnLst>
                <a:cxn ang="0">
                  <a:pos x="10" y="0"/>
                </a:cxn>
                <a:cxn ang="0">
                  <a:pos x="11" y="0"/>
                </a:cxn>
                <a:cxn ang="0">
                  <a:pos x="11" y="9"/>
                </a:cxn>
                <a:cxn ang="0">
                  <a:pos x="17" y="9"/>
                </a:cxn>
                <a:cxn ang="0">
                  <a:pos x="17" y="11"/>
                </a:cxn>
                <a:cxn ang="0">
                  <a:pos x="11" y="11"/>
                </a:cxn>
                <a:cxn ang="0">
                  <a:pos x="11" y="29"/>
                </a:cxn>
                <a:cxn ang="0">
                  <a:pos x="11" y="32"/>
                </a:cxn>
                <a:cxn ang="0">
                  <a:pos x="11" y="34"/>
                </a:cxn>
                <a:cxn ang="0">
                  <a:pos x="14" y="35"/>
                </a:cxn>
                <a:cxn ang="0">
                  <a:pos x="16" y="34"/>
                </a:cxn>
                <a:cxn ang="0">
                  <a:pos x="17" y="32"/>
                </a:cxn>
                <a:cxn ang="0">
                  <a:pos x="19" y="32"/>
                </a:cxn>
                <a:cxn ang="0">
                  <a:pos x="17" y="35"/>
                </a:cxn>
                <a:cxn ang="0">
                  <a:pos x="16" y="37"/>
                </a:cxn>
                <a:cxn ang="0">
                  <a:pos x="14" y="38"/>
                </a:cxn>
                <a:cxn ang="0">
                  <a:pos x="11" y="38"/>
                </a:cxn>
                <a:cxn ang="0">
                  <a:pos x="8" y="38"/>
                </a:cxn>
                <a:cxn ang="0">
                  <a:pos x="7" y="35"/>
                </a:cxn>
                <a:cxn ang="0">
                  <a:pos x="5" y="34"/>
                </a:cxn>
                <a:cxn ang="0">
                  <a:pos x="5" y="31"/>
                </a:cxn>
                <a:cxn ang="0">
                  <a:pos x="5" y="11"/>
                </a:cxn>
                <a:cxn ang="0">
                  <a:pos x="0" y="11"/>
                </a:cxn>
                <a:cxn ang="0">
                  <a:pos x="0" y="11"/>
                </a:cxn>
                <a:cxn ang="0">
                  <a:pos x="5" y="8"/>
                </a:cxn>
                <a:cxn ang="0">
                  <a:pos x="8" y="3"/>
                </a:cxn>
                <a:cxn ang="0">
                  <a:pos x="10" y="2"/>
                </a:cxn>
                <a:cxn ang="0">
                  <a:pos x="10" y="0"/>
                </a:cxn>
              </a:cxnLst>
              <a:rect l="0" t="0" r="r" b="b"/>
              <a:pathLst>
                <a:path w="19" h="38">
                  <a:moveTo>
                    <a:pt x="10" y="0"/>
                  </a:moveTo>
                  <a:lnTo>
                    <a:pt x="11" y="0"/>
                  </a:lnTo>
                  <a:lnTo>
                    <a:pt x="11" y="9"/>
                  </a:lnTo>
                  <a:lnTo>
                    <a:pt x="17" y="9"/>
                  </a:lnTo>
                  <a:lnTo>
                    <a:pt x="17" y="11"/>
                  </a:lnTo>
                  <a:lnTo>
                    <a:pt x="11" y="11"/>
                  </a:lnTo>
                  <a:lnTo>
                    <a:pt x="11" y="29"/>
                  </a:lnTo>
                  <a:lnTo>
                    <a:pt x="11" y="32"/>
                  </a:lnTo>
                  <a:lnTo>
                    <a:pt x="11" y="34"/>
                  </a:lnTo>
                  <a:lnTo>
                    <a:pt x="14" y="35"/>
                  </a:lnTo>
                  <a:lnTo>
                    <a:pt x="16" y="34"/>
                  </a:lnTo>
                  <a:lnTo>
                    <a:pt x="17" y="32"/>
                  </a:lnTo>
                  <a:lnTo>
                    <a:pt x="19" y="32"/>
                  </a:lnTo>
                  <a:lnTo>
                    <a:pt x="17" y="35"/>
                  </a:lnTo>
                  <a:lnTo>
                    <a:pt x="16" y="37"/>
                  </a:lnTo>
                  <a:lnTo>
                    <a:pt x="14" y="38"/>
                  </a:lnTo>
                  <a:lnTo>
                    <a:pt x="11" y="38"/>
                  </a:lnTo>
                  <a:lnTo>
                    <a:pt x="8" y="38"/>
                  </a:lnTo>
                  <a:lnTo>
                    <a:pt x="7" y="35"/>
                  </a:lnTo>
                  <a:lnTo>
                    <a:pt x="5" y="34"/>
                  </a:lnTo>
                  <a:lnTo>
                    <a:pt x="5" y="31"/>
                  </a:lnTo>
                  <a:lnTo>
                    <a:pt x="5" y="11"/>
                  </a:lnTo>
                  <a:lnTo>
                    <a:pt x="0" y="11"/>
                  </a:lnTo>
                  <a:lnTo>
                    <a:pt x="0" y="11"/>
                  </a:lnTo>
                  <a:lnTo>
                    <a:pt x="5" y="8"/>
                  </a:lnTo>
                  <a:lnTo>
                    <a:pt x="8" y="3"/>
                  </a:lnTo>
                  <a:lnTo>
                    <a:pt x="10" y="2"/>
                  </a:lnTo>
                  <a:lnTo>
                    <a:pt x="1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6" name="Freeform 362"/>
            <p:cNvSpPr>
              <a:spLocks noEditPoints="1"/>
            </p:cNvSpPr>
            <p:nvPr/>
          </p:nvSpPr>
          <p:spPr bwMode="auto">
            <a:xfrm>
              <a:off x="1294334" y="5719415"/>
              <a:ext cx="36513" cy="47625"/>
            </a:xfrm>
            <a:custGeom>
              <a:avLst/>
              <a:gdLst/>
              <a:ahLst/>
              <a:cxnLst>
                <a:cxn ang="0">
                  <a:pos x="11" y="3"/>
                </a:cxn>
                <a:cxn ang="0">
                  <a:pos x="7" y="3"/>
                </a:cxn>
                <a:cxn ang="0">
                  <a:pos x="6" y="4"/>
                </a:cxn>
                <a:cxn ang="0">
                  <a:pos x="4" y="8"/>
                </a:cxn>
                <a:cxn ang="0">
                  <a:pos x="4" y="11"/>
                </a:cxn>
                <a:cxn ang="0">
                  <a:pos x="17" y="11"/>
                </a:cxn>
                <a:cxn ang="0">
                  <a:pos x="17" y="8"/>
                </a:cxn>
                <a:cxn ang="0">
                  <a:pos x="17" y="6"/>
                </a:cxn>
                <a:cxn ang="0">
                  <a:pos x="14" y="3"/>
                </a:cxn>
                <a:cxn ang="0">
                  <a:pos x="11" y="3"/>
                </a:cxn>
                <a:cxn ang="0">
                  <a:pos x="12" y="0"/>
                </a:cxn>
                <a:cxn ang="0">
                  <a:pos x="17" y="1"/>
                </a:cxn>
                <a:cxn ang="0">
                  <a:pos x="20" y="3"/>
                </a:cxn>
                <a:cxn ang="0">
                  <a:pos x="23" y="8"/>
                </a:cxn>
                <a:cxn ang="0">
                  <a:pos x="23" y="12"/>
                </a:cxn>
                <a:cxn ang="0">
                  <a:pos x="4" y="12"/>
                </a:cxn>
                <a:cxn ang="0">
                  <a:pos x="4" y="18"/>
                </a:cxn>
                <a:cxn ang="0">
                  <a:pos x="7" y="21"/>
                </a:cxn>
                <a:cxn ang="0">
                  <a:pos x="11" y="24"/>
                </a:cxn>
                <a:cxn ang="0">
                  <a:pos x="14" y="26"/>
                </a:cxn>
                <a:cxn ang="0">
                  <a:pos x="17" y="24"/>
                </a:cxn>
                <a:cxn ang="0">
                  <a:pos x="20" y="24"/>
                </a:cxn>
                <a:cxn ang="0">
                  <a:pos x="21" y="23"/>
                </a:cxn>
                <a:cxn ang="0">
                  <a:pos x="23" y="18"/>
                </a:cxn>
                <a:cxn ang="0">
                  <a:pos x="23" y="20"/>
                </a:cxn>
                <a:cxn ang="0">
                  <a:pos x="23" y="24"/>
                </a:cxn>
                <a:cxn ang="0">
                  <a:pos x="20" y="27"/>
                </a:cxn>
                <a:cxn ang="0">
                  <a:pos x="17" y="30"/>
                </a:cxn>
                <a:cxn ang="0">
                  <a:pos x="12" y="30"/>
                </a:cxn>
                <a:cxn ang="0">
                  <a:pos x="7" y="30"/>
                </a:cxn>
                <a:cxn ang="0">
                  <a:pos x="3" y="27"/>
                </a:cxn>
                <a:cxn ang="0">
                  <a:pos x="1" y="24"/>
                </a:cxn>
                <a:cxn ang="0">
                  <a:pos x="0" y="20"/>
                </a:cxn>
                <a:cxn ang="0">
                  <a:pos x="0" y="17"/>
                </a:cxn>
                <a:cxn ang="0">
                  <a:pos x="0" y="12"/>
                </a:cxn>
                <a:cxn ang="0">
                  <a:pos x="1" y="8"/>
                </a:cxn>
                <a:cxn ang="0">
                  <a:pos x="3" y="4"/>
                </a:cxn>
                <a:cxn ang="0">
                  <a:pos x="7" y="1"/>
                </a:cxn>
                <a:cxn ang="0">
                  <a:pos x="12" y="0"/>
                </a:cxn>
              </a:cxnLst>
              <a:rect l="0" t="0" r="r" b="b"/>
              <a:pathLst>
                <a:path w="23" h="30">
                  <a:moveTo>
                    <a:pt x="11" y="3"/>
                  </a:moveTo>
                  <a:lnTo>
                    <a:pt x="7" y="3"/>
                  </a:lnTo>
                  <a:lnTo>
                    <a:pt x="6" y="4"/>
                  </a:lnTo>
                  <a:lnTo>
                    <a:pt x="4" y="8"/>
                  </a:lnTo>
                  <a:lnTo>
                    <a:pt x="4" y="11"/>
                  </a:lnTo>
                  <a:lnTo>
                    <a:pt x="17" y="11"/>
                  </a:lnTo>
                  <a:lnTo>
                    <a:pt x="17" y="8"/>
                  </a:lnTo>
                  <a:lnTo>
                    <a:pt x="17" y="6"/>
                  </a:lnTo>
                  <a:lnTo>
                    <a:pt x="14" y="3"/>
                  </a:lnTo>
                  <a:lnTo>
                    <a:pt x="11" y="3"/>
                  </a:lnTo>
                  <a:close/>
                  <a:moveTo>
                    <a:pt x="12" y="0"/>
                  </a:moveTo>
                  <a:lnTo>
                    <a:pt x="17" y="1"/>
                  </a:lnTo>
                  <a:lnTo>
                    <a:pt x="20" y="3"/>
                  </a:lnTo>
                  <a:lnTo>
                    <a:pt x="23" y="8"/>
                  </a:lnTo>
                  <a:lnTo>
                    <a:pt x="23" y="12"/>
                  </a:lnTo>
                  <a:lnTo>
                    <a:pt x="4" y="12"/>
                  </a:lnTo>
                  <a:lnTo>
                    <a:pt x="4" y="18"/>
                  </a:lnTo>
                  <a:lnTo>
                    <a:pt x="7" y="21"/>
                  </a:lnTo>
                  <a:lnTo>
                    <a:pt x="11" y="24"/>
                  </a:lnTo>
                  <a:lnTo>
                    <a:pt x="14" y="26"/>
                  </a:lnTo>
                  <a:lnTo>
                    <a:pt x="17" y="24"/>
                  </a:lnTo>
                  <a:lnTo>
                    <a:pt x="20" y="24"/>
                  </a:lnTo>
                  <a:lnTo>
                    <a:pt x="21" y="23"/>
                  </a:lnTo>
                  <a:lnTo>
                    <a:pt x="23" y="18"/>
                  </a:lnTo>
                  <a:lnTo>
                    <a:pt x="23" y="20"/>
                  </a:lnTo>
                  <a:lnTo>
                    <a:pt x="23" y="24"/>
                  </a:lnTo>
                  <a:lnTo>
                    <a:pt x="20" y="27"/>
                  </a:lnTo>
                  <a:lnTo>
                    <a:pt x="17" y="30"/>
                  </a:lnTo>
                  <a:lnTo>
                    <a:pt x="12" y="30"/>
                  </a:lnTo>
                  <a:lnTo>
                    <a:pt x="7" y="30"/>
                  </a:lnTo>
                  <a:lnTo>
                    <a:pt x="3" y="27"/>
                  </a:lnTo>
                  <a:lnTo>
                    <a:pt x="1" y="24"/>
                  </a:lnTo>
                  <a:lnTo>
                    <a:pt x="0" y="20"/>
                  </a:lnTo>
                  <a:lnTo>
                    <a:pt x="0" y="17"/>
                  </a:lnTo>
                  <a:lnTo>
                    <a:pt x="0" y="12"/>
                  </a:lnTo>
                  <a:lnTo>
                    <a:pt x="1" y="8"/>
                  </a:lnTo>
                  <a:lnTo>
                    <a:pt x="3" y="4"/>
                  </a:lnTo>
                  <a:lnTo>
                    <a:pt x="7" y="1"/>
                  </a:lnTo>
                  <a:lnTo>
                    <a:pt x="1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7" name="Freeform 363"/>
            <p:cNvSpPr>
              <a:spLocks/>
            </p:cNvSpPr>
            <p:nvPr/>
          </p:nvSpPr>
          <p:spPr bwMode="auto">
            <a:xfrm>
              <a:off x="1340371" y="5719415"/>
              <a:ext cx="31750" cy="47625"/>
            </a:xfrm>
            <a:custGeom>
              <a:avLst/>
              <a:gdLst/>
              <a:ahLst/>
              <a:cxnLst>
                <a:cxn ang="0">
                  <a:pos x="9" y="0"/>
                </a:cxn>
                <a:cxn ang="0">
                  <a:pos x="12" y="0"/>
                </a:cxn>
                <a:cxn ang="0">
                  <a:pos x="14" y="1"/>
                </a:cxn>
                <a:cxn ang="0">
                  <a:pos x="15" y="1"/>
                </a:cxn>
                <a:cxn ang="0">
                  <a:pos x="15" y="1"/>
                </a:cxn>
                <a:cxn ang="0">
                  <a:pos x="17" y="1"/>
                </a:cxn>
                <a:cxn ang="0">
                  <a:pos x="17" y="0"/>
                </a:cxn>
                <a:cxn ang="0">
                  <a:pos x="18" y="0"/>
                </a:cxn>
                <a:cxn ang="0">
                  <a:pos x="18" y="11"/>
                </a:cxn>
                <a:cxn ang="0">
                  <a:pos x="17" y="11"/>
                </a:cxn>
                <a:cxn ang="0">
                  <a:pos x="17" y="6"/>
                </a:cxn>
                <a:cxn ang="0">
                  <a:pos x="14" y="4"/>
                </a:cxn>
                <a:cxn ang="0">
                  <a:pos x="12" y="3"/>
                </a:cxn>
                <a:cxn ang="0">
                  <a:pos x="9" y="3"/>
                </a:cxn>
                <a:cxn ang="0">
                  <a:pos x="8" y="3"/>
                </a:cxn>
                <a:cxn ang="0">
                  <a:pos x="6" y="3"/>
                </a:cxn>
                <a:cxn ang="0">
                  <a:pos x="4" y="4"/>
                </a:cxn>
                <a:cxn ang="0">
                  <a:pos x="4" y="6"/>
                </a:cxn>
                <a:cxn ang="0">
                  <a:pos x="6" y="9"/>
                </a:cxn>
                <a:cxn ang="0">
                  <a:pos x="6" y="11"/>
                </a:cxn>
                <a:cxn ang="0">
                  <a:pos x="9" y="12"/>
                </a:cxn>
                <a:cxn ang="0">
                  <a:pos x="14" y="14"/>
                </a:cxn>
                <a:cxn ang="0">
                  <a:pos x="17" y="17"/>
                </a:cxn>
                <a:cxn ang="0">
                  <a:pos x="20" y="18"/>
                </a:cxn>
                <a:cxn ang="0">
                  <a:pos x="20" y="23"/>
                </a:cxn>
                <a:cxn ang="0">
                  <a:pos x="20" y="26"/>
                </a:cxn>
                <a:cxn ang="0">
                  <a:pos x="17" y="29"/>
                </a:cxn>
                <a:cxn ang="0">
                  <a:pos x="14" y="30"/>
                </a:cxn>
                <a:cxn ang="0">
                  <a:pos x="11" y="30"/>
                </a:cxn>
                <a:cxn ang="0">
                  <a:pos x="8" y="30"/>
                </a:cxn>
                <a:cxn ang="0">
                  <a:pos x="4" y="30"/>
                </a:cxn>
                <a:cxn ang="0">
                  <a:pos x="3" y="29"/>
                </a:cxn>
                <a:cxn ang="0">
                  <a:pos x="1" y="30"/>
                </a:cxn>
                <a:cxn ang="0">
                  <a:pos x="1" y="30"/>
                </a:cxn>
                <a:cxn ang="0">
                  <a:pos x="0" y="30"/>
                </a:cxn>
                <a:cxn ang="0">
                  <a:pos x="0" y="21"/>
                </a:cxn>
                <a:cxn ang="0">
                  <a:pos x="1" y="21"/>
                </a:cxn>
                <a:cxn ang="0">
                  <a:pos x="3" y="24"/>
                </a:cxn>
                <a:cxn ang="0">
                  <a:pos x="4" y="27"/>
                </a:cxn>
                <a:cxn ang="0">
                  <a:pos x="8" y="29"/>
                </a:cxn>
                <a:cxn ang="0">
                  <a:pos x="11" y="29"/>
                </a:cxn>
                <a:cxn ang="0">
                  <a:pos x="12" y="29"/>
                </a:cxn>
                <a:cxn ang="0">
                  <a:pos x="14" y="27"/>
                </a:cxn>
                <a:cxn ang="0">
                  <a:pos x="15" y="26"/>
                </a:cxn>
                <a:cxn ang="0">
                  <a:pos x="15" y="24"/>
                </a:cxn>
                <a:cxn ang="0">
                  <a:pos x="15" y="23"/>
                </a:cxn>
                <a:cxn ang="0">
                  <a:pos x="14" y="21"/>
                </a:cxn>
                <a:cxn ang="0">
                  <a:pos x="12" y="20"/>
                </a:cxn>
                <a:cxn ang="0">
                  <a:pos x="8" y="17"/>
                </a:cxn>
                <a:cxn ang="0">
                  <a:pos x="4" y="15"/>
                </a:cxn>
                <a:cxn ang="0">
                  <a:pos x="1" y="14"/>
                </a:cxn>
                <a:cxn ang="0">
                  <a:pos x="1" y="11"/>
                </a:cxn>
                <a:cxn ang="0">
                  <a:pos x="0" y="9"/>
                </a:cxn>
                <a:cxn ang="0">
                  <a:pos x="1" y="6"/>
                </a:cxn>
                <a:cxn ang="0">
                  <a:pos x="3" y="3"/>
                </a:cxn>
                <a:cxn ang="0">
                  <a:pos x="6" y="1"/>
                </a:cxn>
                <a:cxn ang="0">
                  <a:pos x="9" y="0"/>
                </a:cxn>
              </a:cxnLst>
              <a:rect l="0" t="0" r="r" b="b"/>
              <a:pathLst>
                <a:path w="20" h="30">
                  <a:moveTo>
                    <a:pt x="9" y="0"/>
                  </a:moveTo>
                  <a:lnTo>
                    <a:pt x="12" y="0"/>
                  </a:lnTo>
                  <a:lnTo>
                    <a:pt x="14" y="1"/>
                  </a:lnTo>
                  <a:lnTo>
                    <a:pt x="15" y="1"/>
                  </a:lnTo>
                  <a:lnTo>
                    <a:pt x="15" y="1"/>
                  </a:lnTo>
                  <a:lnTo>
                    <a:pt x="17" y="1"/>
                  </a:lnTo>
                  <a:lnTo>
                    <a:pt x="17" y="0"/>
                  </a:lnTo>
                  <a:lnTo>
                    <a:pt x="18" y="0"/>
                  </a:lnTo>
                  <a:lnTo>
                    <a:pt x="18" y="11"/>
                  </a:lnTo>
                  <a:lnTo>
                    <a:pt x="17" y="11"/>
                  </a:lnTo>
                  <a:lnTo>
                    <a:pt x="17" y="6"/>
                  </a:lnTo>
                  <a:lnTo>
                    <a:pt x="14" y="4"/>
                  </a:lnTo>
                  <a:lnTo>
                    <a:pt x="12" y="3"/>
                  </a:lnTo>
                  <a:lnTo>
                    <a:pt x="9" y="3"/>
                  </a:lnTo>
                  <a:lnTo>
                    <a:pt x="8" y="3"/>
                  </a:lnTo>
                  <a:lnTo>
                    <a:pt x="6" y="3"/>
                  </a:lnTo>
                  <a:lnTo>
                    <a:pt x="4" y="4"/>
                  </a:lnTo>
                  <a:lnTo>
                    <a:pt x="4" y="6"/>
                  </a:lnTo>
                  <a:lnTo>
                    <a:pt x="6" y="9"/>
                  </a:lnTo>
                  <a:lnTo>
                    <a:pt x="6" y="11"/>
                  </a:lnTo>
                  <a:lnTo>
                    <a:pt x="9" y="12"/>
                  </a:lnTo>
                  <a:lnTo>
                    <a:pt x="14" y="14"/>
                  </a:lnTo>
                  <a:lnTo>
                    <a:pt x="17" y="17"/>
                  </a:lnTo>
                  <a:lnTo>
                    <a:pt x="20" y="18"/>
                  </a:lnTo>
                  <a:lnTo>
                    <a:pt x="20" y="23"/>
                  </a:lnTo>
                  <a:lnTo>
                    <a:pt x="20" y="26"/>
                  </a:lnTo>
                  <a:lnTo>
                    <a:pt x="17" y="29"/>
                  </a:lnTo>
                  <a:lnTo>
                    <a:pt x="14" y="30"/>
                  </a:lnTo>
                  <a:lnTo>
                    <a:pt x="11" y="30"/>
                  </a:lnTo>
                  <a:lnTo>
                    <a:pt x="8" y="30"/>
                  </a:lnTo>
                  <a:lnTo>
                    <a:pt x="4" y="30"/>
                  </a:lnTo>
                  <a:lnTo>
                    <a:pt x="3" y="29"/>
                  </a:lnTo>
                  <a:lnTo>
                    <a:pt x="1" y="30"/>
                  </a:lnTo>
                  <a:lnTo>
                    <a:pt x="1" y="30"/>
                  </a:lnTo>
                  <a:lnTo>
                    <a:pt x="0" y="30"/>
                  </a:lnTo>
                  <a:lnTo>
                    <a:pt x="0" y="21"/>
                  </a:lnTo>
                  <a:lnTo>
                    <a:pt x="1" y="21"/>
                  </a:lnTo>
                  <a:lnTo>
                    <a:pt x="3" y="24"/>
                  </a:lnTo>
                  <a:lnTo>
                    <a:pt x="4" y="27"/>
                  </a:lnTo>
                  <a:lnTo>
                    <a:pt x="8" y="29"/>
                  </a:lnTo>
                  <a:lnTo>
                    <a:pt x="11" y="29"/>
                  </a:lnTo>
                  <a:lnTo>
                    <a:pt x="12" y="29"/>
                  </a:lnTo>
                  <a:lnTo>
                    <a:pt x="14" y="27"/>
                  </a:lnTo>
                  <a:lnTo>
                    <a:pt x="15" y="26"/>
                  </a:lnTo>
                  <a:lnTo>
                    <a:pt x="15" y="24"/>
                  </a:lnTo>
                  <a:lnTo>
                    <a:pt x="15" y="23"/>
                  </a:lnTo>
                  <a:lnTo>
                    <a:pt x="14" y="21"/>
                  </a:lnTo>
                  <a:lnTo>
                    <a:pt x="12" y="20"/>
                  </a:lnTo>
                  <a:lnTo>
                    <a:pt x="8" y="17"/>
                  </a:lnTo>
                  <a:lnTo>
                    <a:pt x="4" y="15"/>
                  </a:lnTo>
                  <a:lnTo>
                    <a:pt x="1" y="14"/>
                  </a:lnTo>
                  <a:lnTo>
                    <a:pt x="1" y="11"/>
                  </a:lnTo>
                  <a:lnTo>
                    <a:pt x="0" y="9"/>
                  </a:lnTo>
                  <a:lnTo>
                    <a:pt x="1" y="6"/>
                  </a:lnTo>
                  <a:lnTo>
                    <a:pt x="3" y="3"/>
                  </a:lnTo>
                  <a:lnTo>
                    <a:pt x="6" y="1"/>
                  </a:lnTo>
                  <a:lnTo>
                    <a:pt x="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5" name="Group 424"/>
          <p:cNvGrpSpPr/>
          <p:nvPr/>
        </p:nvGrpSpPr>
        <p:grpSpPr>
          <a:xfrm>
            <a:off x="2627784" y="3789040"/>
            <a:ext cx="573087" cy="284163"/>
            <a:chOff x="1672159" y="5674965"/>
            <a:chExt cx="573087" cy="284163"/>
          </a:xfrm>
        </p:grpSpPr>
        <p:sp>
          <p:nvSpPr>
            <p:cNvPr id="1388" name="Rectangle 364"/>
            <p:cNvSpPr>
              <a:spLocks noChangeArrowheads="1"/>
            </p:cNvSpPr>
            <p:nvPr/>
          </p:nvSpPr>
          <p:spPr bwMode="auto">
            <a:xfrm>
              <a:off x="1672159" y="5936903"/>
              <a:ext cx="239713" cy="22225"/>
            </a:xfrm>
            <a:prstGeom prst="rect">
              <a:avLst/>
            </a:prstGeom>
            <a:solidFill>
              <a:srgbClr val="3D9956"/>
            </a:solidFill>
            <a:ln w="0">
              <a:solidFill>
                <a:srgbClr val="3D995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89" name="Freeform 365"/>
            <p:cNvSpPr>
              <a:spLocks/>
            </p:cNvSpPr>
            <p:nvPr/>
          </p:nvSpPr>
          <p:spPr bwMode="auto">
            <a:xfrm>
              <a:off x="1873771" y="5697190"/>
              <a:ext cx="26988" cy="69850"/>
            </a:xfrm>
            <a:custGeom>
              <a:avLst/>
              <a:gdLst/>
              <a:ahLst/>
              <a:cxnLst>
                <a:cxn ang="0">
                  <a:pos x="11" y="0"/>
                </a:cxn>
                <a:cxn ang="0">
                  <a:pos x="11" y="0"/>
                </a:cxn>
                <a:cxn ang="0">
                  <a:pos x="11" y="37"/>
                </a:cxn>
                <a:cxn ang="0">
                  <a:pos x="12" y="40"/>
                </a:cxn>
                <a:cxn ang="0">
                  <a:pos x="12" y="41"/>
                </a:cxn>
                <a:cxn ang="0">
                  <a:pos x="12" y="43"/>
                </a:cxn>
                <a:cxn ang="0">
                  <a:pos x="14" y="43"/>
                </a:cxn>
                <a:cxn ang="0">
                  <a:pos x="17" y="43"/>
                </a:cxn>
                <a:cxn ang="0">
                  <a:pos x="17" y="44"/>
                </a:cxn>
                <a:cxn ang="0">
                  <a:pos x="0" y="44"/>
                </a:cxn>
                <a:cxn ang="0">
                  <a:pos x="0" y="43"/>
                </a:cxn>
                <a:cxn ang="0">
                  <a:pos x="3" y="43"/>
                </a:cxn>
                <a:cxn ang="0">
                  <a:pos x="5" y="43"/>
                </a:cxn>
                <a:cxn ang="0">
                  <a:pos x="6" y="41"/>
                </a:cxn>
                <a:cxn ang="0">
                  <a:pos x="6" y="40"/>
                </a:cxn>
                <a:cxn ang="0">
                  <a:pos x="6" y="37"/>
                </a:cxn>
                <a:cxn ang="0">
                  <a:pos x="6" y="12"/>
                </a:cxn>
                <a:cxn ang="0">
                  <a:pos x="6" y="9"/>
                </a:cxn>
                <a:cxn ang="0">
                  <a:pos x="6" y="6"/>
                </a:cxn>
                <a:cxn ang="0">
                  <a:pos x="5" y="5"/>
                </a:cxn>
                <a:cxn ang="0">
                  <a:pos x="3" y="5"/>
                </a:cxn>
                <a:cxn ang="0">
                  <a:pos x="2" y="5"/>
                </a:cxn>
                <a:cxn ang="0">
                  <a:pos x="0" y="6"/>
                </a:cxn>
                <a:cxn ang="0">
                  <a:pos x="0" y="5"/>
                </a:cxn>
                <a:cxn ang="0">
                  <a:pos x="11" y="0"/>
                </a:cxn>
              </a:cxnLst>
              <a:rect l="0" t="0" r="r" b="b"/>
              <a:pathLst>
                <a:path w="17" h="44">
                  <a:moveTo>
                    <a:pt x="11" y="0"/>
                  </a:moveTo>
                  <a:lnTo>
                    <a:pt x="11" y="0"/>
                  </a:lnTo>
                  <a:lnTo>
                    <a:pt x="11" y="37"/>
                  </a:lnTo>
                  <a:lnTo>
                    <a:pt x="12" y="40"/>
                  </a:lnTo>
                  <a:lnTo>
                    <a:pt x="12" y="41"/>
                  </a:lnTo>
                  <a:lnTo>
                    <a:pt x="12" y="43"/>
                  </a:lnTo>
                  <a:lnTo>
                    <a:pt x="14" y="43"/>
                  </a:lnTo>
                  <a:lnTo>
                    <a:pt x="17" y="43"/>
                  </a:lnTo>
                  <a:lnTo>
                    <a:pt x="17" y="44"/>
                  </a:lnTo>
                  <a:lnTo>
                    <a:pt x="0" y="44"/>
                  </a:lnTo>
                  <a:lnTo>
                    <a:pt x="0" y="43"/>
                  </a:lnTo>
                  <a:lnTo>
                    <a:pt x="3" y="43"/>
                  </a:lnTo>
                  <a:lnTo>
                    <a:pt x="5" y="43"/>
                  </a:lnTo>
                  <a:lnTo>
                    <a:pt x="6" y="41"/>
                  </a:lnTo>
                  <a:lnTo>
                    <a:pt x="6" y="40"/>
                  </a:lnTo>
                  <a:lnTo>
                    <a:pt x="6" y="37"/>
                  </a:lnTo>
                  <a:lnTo>
                    <a:pt x="6" y="12"/>
                  </a:lnTo>
                  <a:lnTo>
                    <a:pt x="6" y="9"/>
                  </a:lnTo>
                  <a:lnTo>
                    <a:pt x="6" y="6"/>
                  </a:lnTo>
                  <a:lnTo>
                    <a:pt x="5" y="5"/>
                  </a:lnTo>
                  <a:lnTo>
                    <a:pt x="3" y="5"/>
                  </a:lnTo>
                  <a:lnTo>
                    <a:pt x="2" y="5"/>
                  </a:lnTo>
                  <a:lnTo>
                    <a:pt x="0" y="6"/>
                  </a:lnTo>
                  <a:lnTo>
                    <a:pt x="0" y="5"/>
                  </a:lnTo>
                  <a:lnTo>
                    <a:pt x="1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0" name="Freeform 366"/>
            <p:cNvSpPr>
              <a:spLocks noEditPoints="1"/>
            </p:cNvSpPr>
            <p:nvPr/>
          </p:nvSpPr>
          <p:spPr bwMode="auto">
            <a:xfrm>
              <a:off x="1916634" y="5697190"/>
              <a:ext cx="44450" cy="69850"/>
            </a:xfrm>
            <a:custGeom>
              <a:avLst/>
              <a:gdLst/>
              <a:ahLst/>
              <a:cxnLst>
                <a:cxn ang="0">
                  <a:pos x="14" y="2"/>
                </a:cxn>
                <a:cxn ang="0">
                  <a:pos x="13" y="3"/>
                </a:cxn>
                <a:cxn ang="0">
                  <a:pos x="11" y="5"/>
                </a:cxn>
                <a:cxn ang="0">
                  <a:pos x="8" y="8"/>
                </a:cxn>
                <a:cxn ang="0">
                  <a:pos x="8" y="12"/>
                </a:cxn>
                <a:cxn ang="0">
                  <a:pos x="7" y="23"/>
                </a:cxn>
                <a:cxn ang="0">
                  <a:pos x="7" y="32"/>
                </a:cxn>
                <a:cxn ang="0">
                  <a:pos x="8" y="38"/>
                </a:cxn>
                <a:cxn ang="0">
                  <a:pos x="10" y="41"/>
                </a:cxn>
                <a:cxn ang="0">
                  <a:pos x="11" y="43"/>
                </a:cxn>
                <a:cxn ang="0">
                  <a:pos x="14" y="43"/>
                </a:cxn>
                <a:cxn ang="0">
                  <a:pos x="16" y="43"/>
                </a:cxn>
                <a:cxn ang="0">
                  <a:pos x="17" y="41"/>
                </a:cxn>
                <a:cxn ang="0">
                  <a:pos x="19" y="40"/>
                </a:cxn>
                <a:cxn ang="0">
                  <a:pos x="20" y="37"/>
                </a:cxn>
                <a:cxn ang="0">
                  <a:pos x="22" y="29"/>
                </a:cxn>
                <a:cxn ang="0">
                  <a:pos x="22" y="20"/>
                </a:cxn>
                <a:cxn ang="0">
                  <a:pos x="22" y="14"/>
                </a:cxn>
                <a:cxn ang="0">
                  <a:pos x="20" y="8"/>
                </a:cxn>
                <a:cxn ang="0">
                  <a:pos x="19" y="5"/>
                </a:cxn>
                <a:cxn ang="0">
                  <a:pos x="17" y="3"/>
                </a:cxn>
                <a:cxn ang="0">
                  <a:pos x="16" y="3"/>
                </a:cxn>
                <a:cxn ang="0">
                  <a:pos x="14" y="2"/>
                </a:cxn>
                <a:cxn ang="0">
                  <a:pos x="14" y="0"/>
                </a:cxn>
                <a:cxn ang="0">
                  <a:pos x="19" y="2"/>
                </a:cxn>
                <a:cxn ang="0">
                  <a:pos x="23" y="5"/>
                </a:cxn>
                <a:cxn ang="0">
                  <a:pos x="25" y="9"/>
                </a:cxn>
                <a:cxn ang="0">
                  <a:pos x="26" y="15"/>
                </a:cxn>
                <a:cxn ang="0">
                  <a:pos x="28" y="22"/>
                </a:cxn>
                <a:cxn ang="0">
                  <a:pos x="26" y="29"/>
                </a:cxn>
                <a:cxn ang="0">
                  <a:pos x="25" y="35"/>
                </a:cxn>
                <a:cxn ang="0">
                  <a:pos x="23" y="40"/>
                </a:cxn>
                <a:cxn ang="0">
                  <a:pos x="20" y="43"/>
                </a:cxn>
                <a:cxn ang="0">
                  <a:pos x="17" y="44"/>
                </a:cxn>
                <a:cxn ang="0">
                  <a:pos x="14" y="44"/>
                </a:cxn>
                <a:cxn ang="0">
                  <a:pos x="10" y="44"/>
                </a:cxn>
                <a:cxn ang="0">
                  <a:pos x="7" y="41"/>
                </a:cxn>
                <a:cxn ang="0">
                  <a:pos x="4" y="38"/>
                </a:cxn>
                <a:cxn ang="0">
                  <a:pos x="2" y="31"/>
                </a:cxn>
                <a:cxn ang="0">
                  <a:pos x="0" y="23"/>
                </a:cxn>
                <a:cxn ang="0">
                  <a:pos x="0" y="15"/>
                </a:cxn>
                <a:cxn ang="0">
                  <a:pos x="2" y="11"/>
                </a:cxn>
                <a:cxn ang="0">
                  <a:pos x="5" y="6"/>
                </a:cxn>
                <a:cxn ang="0">
                  <a:pos x="8" y="2"/>
                </a:cxn>
                <a:cxn ang="0">
                  <a:pos x="11" y="0"/>
                </a:cxn>
                <a:cxn ang="0">
                  <a:pos x="14" y="0"/>
                </a:cxn>
              </a:cxnLst>
              <a:rect l="0" t="0" r="r" b="b"/>
              <a:pathLst>
                <a:path w="28" h="44">
                  <a:moveTo>
                    <a:pt x="14" y="2"/>
                  </a:moveTo>
                  <a:lnTo>
                    <a:pt x="13" y="3"/>
                  </a:lnTo>
                  <a:lnTo>
                    <a:pt x="11" y="5"/>
                  </a:lnTo>
                  <a:lnTo>
                    <a:pt x="8" y="8"/>
                  </a:lnTo>
                  <a:lnTo>
                    <a:pt x="8" y="12"/>
                  </a:lnTo>
                  <a:lnTo>
                    <a:pt x="7" y="23"/>
                  </a:lnTo>
                  <a:lnTo>
                    <a:pt x="7" y="32"/>
                  </a:lnTo>
                  <a:lnTo>
                    <a:pt x="8" y="38"/>
                  </a:lnTo>
                  <a:lnTo>
                    <a:pt x="10" y="41"/>
                  </a:lnTo>
                  <a:lnTo>
                    <a:pt x="11" y="43"/>
                  </a:lnTo>
                  <a:lnTo>
                    <a:pt x="14" y="43"/>
                  </a:lnTo>
                  <a:lnTo>
                    <a:pt x="16" y="43"/>
                  </a:lnTo>
                  <a:lnTo>
                    <a:pt x="17" y="41"/>
                  </a:lnTo>
                  <a:lnTo>
                    <a:pt x="19" y="40"/>
                  </a:lnTo>
                  <a:lnTo>
                    <a:pt x="20" y="37"/>
                  </a:lnTo>
                  <a:lnTo>
                    <a:pt x="22" y="29"/>
                  </a:lnTo>
                  <a:lnTo>
                    <a:pt x="22" y="20"/>
                  </a:lnTo>
                  <a:lnTo>
                    <a:pt x="22" y="14"/>
                  </a:lnTo>
                  <a:lnTo>
                    <a:pt x="20" y="8"/>
                  </a:lnTo>
                  <a:lnTo>
                    <a:pt x="19" y="5"/>
                  </a:lnTo>
                  <a:lnTo>
                    <a:pt x="17" y="3"/>
                  </a:lnTo>
                  <a:lnTo>
                    <a:pt x="16" y="3"/>
                  </a:lnTo>
                  <a:lnTo>
                    <a:pt x="14" y="2"/>
                  </a:lnTo>
                  <a:close/>
                  <a:moveTo>
                    <a:pt x="14" y="0"/>
                  </a:moveTo>
                  <a:lnTo>
                    <a:pt x="19" y="2"/>
                  </a:lnTo>
                  <a:lnTo>
                    <a:pt x="23" y="5"/>
                  </a:lnTo>
                  <a:lnTo>
                    <a:pt x="25" y="9"/>
                  </a:lnTo>
                  <a:lnTo>
                    <a:pt x="26" y="15"/>
                  </a:lnTo>
                  <a:lnTo>
                    <a:pt x="28" y="22"/>
                  </a:lnTo>
                  <a:lnTo>
                    <a:pt x="26" y="29"/>
                  </a:lnTo>
                  <a:lnTo>
                    <a:pt x="25" y="35"/>
                  </a:lnTo>
                  <a:lnTo>
                    <a:pt x="23" y="40"/>
                  </a:lnTo>
                  <a:lnTo>
                    <a:pt x="20" y="43"/>
                  </a:lnTo>
                  <a:lnTo>
                    <a:pt x="17" y="44"/>
                  </a:lnTo>
                  <a:lnTo>
                    <a:pt x="14" y="44"/>
                  </a:lnTo>
                  <a:lnTo>
                    <a:pt x="10" y="44"/>
                  </a:lnTo>
                  <a:lnTo>
                    <a:pt x="7" y="41"/>
                  </a:lnTo>
                  <a:lnTo>
                    <a:pt x="4" y="38"/>
                  </a:lnTo>
                  <a:lnTo>
                    <a:pt x="2" y="31"/>
                  </a:lnTo>
                  <a:lnTo>
                    <a:pt x="0" y="23"/>
                  </a:lnTo>
                  <a:lnTo>
                    <a:pt x="0" y="15"/>
                  </a:lnTo>
                  <a:lnTo>
                    <a:pt x="2" y="11"/>
                  </a:lnTo>
                  <a:lnTo>
                    <a:pt x="5" y="6"/>
                  </a:lnTo>
                  <a:lnTo>
                    <a:pt x="8" y="2"/>
                  </a:lnTo>
                  <a:lnTo>
                    <a:pt x="11" y="0"/>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1" name="Freeform 367"/>
            <p:cNvSpPr>
              <a:spLocks/>
            </p:cNvSpPr>
            <p:nvPr/>
          </p:nvSpPr>
          <p:spPr bwMode="auto">
            <a:xfrm>
              <a:off x="1969021" y="5674965"/>
              <a:ext cx="25400" cy="50800"/>
            </a:xfrm>
            <a:custGeom>
              <a:avLst/>
              <a:gdLst/>
              <a:ahLst/>
              <a:cxnLst>
                <a:cxn ang="0">
                  <a:pos x="6" y="0"/>
                </a:cxn>
                <a:cxn ang="0">
                  <a:pos x="16" y="0"/>
                </a:cxn>
                <a:cxn ang="0">
                  <a:pos x="15" y="5"/>
                </a:cxn>
                <a:cxn ang="0">
                  <a:pos x="6" y="5"/>
                </a:cxn>
                <a:cxn ang="0">
                  <a:pos x="4" y="8"/>
                </a:cxn>
                <a:cxn ang="0">
                  <a:pos x="10" y="10"/>
                </a:cxn>
                <a:cxn ang="0">
                  <a:pos x="13" y="13"/>
                </a:cxn>
                <a:cxn ang="0">
                  <a:pos x="16" y="17"/>
                </a:cxn>
                <a:cxn ang="0">
                  <a:pos x="16" y="20"/>
                </a:cxn>
                <a:cxn ang="0">
                  <a:pos x="15" y="25"/>
                </a:cxn>
                <a:cxn ang="0">
                  <a:pos x="13" y="28"/>
                </a:cxn>
                <a:cxn ang="0">
                  <a:pos x="10" y="31"/>
                </a:cxn>
                <a:cxn ang="0">
                  <a:pos x="4" y="32"/>
                </a:cxn>
                <a:cxn ang="0">
                  <a:pos x="3" y="31"/>
                </a:cxn>
                <a:cxn ang="0">
                  <a:pos x="1" y="31"/>
                </a:cxn>
                <a:cxn ang="0">
                  <a:pos x="0" y="29"/>
                </a:cxn>
                <a:cxn ang="0">
                  <a:pos x="0" y="28"/>
                </a:cxn>
                <a:cxn ang="0">
                  <a:pos x="1" y="28"/>
                </a:cxn>
                <a:cxn ang="0">
                  <a:pos x="3" y="28"/>
                </a:cxn>
                <a:cxn ang="0">
                  <a:pos x="4" y="28"/>
                </a:cxn>
                <a:cxn ang="0">
                  <a:pos x="7" y="29"/>
                </a:cxn>
                <a:cxn ang="0">
                  <a:pos x="10" y="29"/>
                </a:cxn>
                <a:cxn ang="0">
                  <a:pos x="12" y="28"/>
                </a:cxn>
                <a:cxn ang="0">
                  <a:pos x="13" y="25"/>
                </a:cxn>
                <a:cxn ang="0">
                  <a:pos x="13" y="23"/>
                </a:cxn>
                <a:cxn ang="0">
                  <a:pos x="13" y="20"/>
                </a:cxn>
                <a:cxn ang="0">
                  <a:pos x="12" y="17"/>
                </a:cxn>
                <a:cxn ang="0">
                  <a:pos x="10" y="16"/>
                </a:cxn>
                <a:cxn ang="0">
                  <a:pos x="7" y="14"/>
                </a:cxn>
                <a:cxn ang="0">
                  <a:pos x="4" y="13"/>
                </a:cxn>
                <a:cxn ang="0">
                  <a:pos x="1" y="13"/>
                </a:cxn>
                <a:cxn ang="0">
                  <a:pos x="6" y="0"/>
                </a:cxn>
              </a:cxnLst>
              <a:rect l="0" t="0" r="r" b="b"/>
              <a:pathLst>
                <a:path w="16" h="32">
                  <a:moveTo>
                    <a:pt x="6" y="0"/>
                  </a:moveTo>
                  <a:lnTo>
                    <a:pt x="16" y="0"/>
                  </a:lnTo>
                  <a:lnTo>
                    <a:pt x="15" y="5"/>
                  </a:lnTo>
                  <a:lnTo>
                    <a:pt x="6" y="5"/>
                  </a:lnTo>
                  <a:lnTo>
                    <a:pt x="4" y="8"/>
                  </a:lnTo>
                  <a:lnTo>
                    <a:pt x="10" y="10"/>
                  </a:lnTo>
                  <a:lnTo>
                    <a:pt x="13" y="13"/>
                  </a:lnTo>
                  <a:lnTo>
                    <a:pt x="16" y="17"/>
                  </a:lnTo>
                  <a:lnTo>
                    <a:pt x="16" y="20"/>
                  </a:lnTo>
                  <a:lnTo>
                    <a:pt x="15" y="25"/>
                  </a:lnTo>
                  <a:lnTo>
                    <a:pt x="13" y="28"/>
                  </a:lnTo>
                  <a:lnTo>
                    <a:pt x="10" y="31"/>
                  </a:lnTo>
                  <a:lnTo>
                    <a:pt x="4" y="32"/>
                  </a:lnTo>
                  <a:lnTo>
                    <a:pt x="3" y="31"/>
                  </a:lnTo>
                  <a:lnTo>
                    <a:pt x="1" y="31"/>
                  </a:lnTo>
                  <a:lnTo>
                    <a:pt x="0" y="29"/>
                  </a:lnTo>
                  <a:lnTo>
                    <a:pt x="0" y="28"/>
                  </a:lnTo>
                  <a:lnTo>
                    <a:pt x="1" y="28"/>
                  </a:lnTo>
                  <a:lnTo>
                    <a:pt x="3" y="28"/>
                  </a:lnTo>
                  <a:lnTo>
                    <a:pt x="4" y="28"/>
                  </a:lnTo>
                  <a:lnTo>
                    <a:pt x="7" y="29"/>
                  </a:lnTo>
                  <a:lnTo>
                    <a:pt x="10" y="29"/>
                  </a:lnTo>
                  <a:lnTo>
                    <a:pt x="12" y="28"/>
                  </a:lnTo>
                  <a:lnTo>
                    <a:pt x="13" y="25"/>
                  </a:lnTo>
                  <a:lnTo>
                    <a:pt x="13" y="23"/>
                  </a:lnTo>
                  <a:lnTo>
                    <a:pt x="13" y="20"/>
                  </a:lnTo>
                  <a:lnTo>
                    <a:pt x="12" y="17"/>
                  </a:lnTo>
                  <a:lnTo>
                    <a:pt x="10" y="16"/>
                  </a:lnTo>
                  <a:lnTo>
                    <a:pt x="7" y="14"/>
                  </a:lnTo>
                  <a:lnTo>
                    <a:pt x="4" y="13"/>
                  </a:lnTo>
                  <a:lnTo>
                    <a:pt x="1" y="13"/>
                  </a:lnTo>
                  <a:lnTo>
                    <a:pt x="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2" name="Freeform 368"/>
            <p:cNvSpPr>
              <a:spLocks noEditPoints="1"/>
            </p:cNvSpPr>
            <p:nvPr/>
          </p:nvSpPr>
          <p:spPr bwMode="auto">
            <a:xfrm>
              <a:off x="2034109" y="5695603"/>
              <a:ext cx="47625" cy="71438"/>
            </a:xfrm>
            <a:custGeom>
              <a:avLst/>
              <a:gdLst/>
              <a:ahLst/>
              <a:cxnLst>
                <a:cxn ang="0">
                  <a:pos x="17" y="19"/>
                </a:cxn>
                <a:cxn ang="0">
                  <a:pos x="14" y="21"/>
                </a:cxn>
                <a:cxn ang="0">
                  <a:pos x="12" y="23"/>
                </a:cxn>
                <a:cxn ang="0">
                  <a:pos x="9" y="24"/>
                </a:cxn>
                <a:cxn ang="0">
                  <a:pos x="9" y="41"/>
                </a:cxn>
                <a:cxn ang="0">
                  <a:pos x="14" y="42"/>
                </a:cxn>
                <a:cxn ang="0">
                  <a:pos x="17" y="44"/>
                </a:cxn>
                <a:cxn ang="0">
                  <a:pos x="20" y="42"/>
                </a:cxn>
                <a:cxn ang="0">
                  <a:pos x="23" y="41"/>
                </a:cxn>
                <a:cxn ang="0">
                  <a:pos x="24" y="36"/>
                </a:cxn>
                <a:cxn ang="0">
                  <a:pos x="24" y="32"/>
                </a:cxn>
                <a:cxn ang="0">
                  <a:pos x="24" y="27"/>
                </a:cxn>
                <a:cxn ang="0">
                  <a:pos x="23" y="23"/>
                </a:cxn>
                <a:cxn ang="0">
                  <a:pos x="20" y="21"/>
                </a:cxn>
                <a:cxn ang="0">
                  <a:pos x="17" y="19"/>
                </a:cxn>
                <a:cxn ang="0">
                  <a:pos x="9" y="0"/>
                </a:cxn>
                <a:cxn ang="0">
                  <a:pos x="9" y="0"/>
                </a:cxn>
                <a:cxn ang="0">
                  <a:pos x="9" y="21"/>
                </a:cxn>
                <a:cxn ang="0">
                  <a:pos x="12" y="18"/>
                </a:cxn>
                <a:cxn ang="0">
                  <a:pos x="15" y="16"/>
                </a:cxn>
                <a:cxn ang="0">
                  <a:pos x="18" y="15"/>
                </a:cxn>
                <a:cxn ang="0">
                  <a:pos x="23" y="16"/>
                </a:cxn>
                <a:cxn ang="0">
                  <a:pos x="27" y="19"/>
                </a:cxn>
                <a:cxn ang="0">
                  <a:pos x="29" y="24"/>
                </a:cxn>
                <a:cxn ang="0">
                  <a:pos x="30" y="30"/>
                </a:cxn>
                <a:cxn ang="0">
                  <a:pos x="29" y="35"/>
                </a:cxn>
                <a:cxn ang="0">
                  <a:pos x="27" y="38"/>
                </a:cxn>
                <a:cxn ang="0">
                  <a:pos x="24" y="42"/>
                </a:cxn>
                <a:cxn ang="0">
                  <a:pos x="20" y="45"/>
                </a:cxn>
                <a:cxn ang="0">
                  <a:pos x="15" y="45"/>
                </a:cxn>
                <a:cxn ang="0">
                  <a:pos x="9" y="45"/>
                </a:cxn>
                <a:cxn ang="0">
                  <a:pos x="4" y="42"/>
                </a:cxn>
                <a:cxn ang="0">
                  <a:pos x="4" y="12"/>
                </a:cxn>
                <a:cxn ang="0">
                  <a:pos x="4" y="7"/>
                </a:cxn>
                <a:cxn ang="0">
                  <a:pos x="4" y="6"/>
                </a:cxn>
                <a:cxn ang="0">
                  <a:pos x="3" y="4"/>
                </a:cxn>
                <a:cxn ang="0">
                  <a:pos x="3" y="4"/>
                </a:cxn>
                <a:cxn ang="0">
                  <a:pos x="0" y="4"/>
                </a:cxn>
                <a:cxn ang="0">
                  <a:pos x="0" y="3"/>
                </a:cxn>
                <a:cxn ang="0">
                  <a:pos x="9" y="0"/>
                </a:cxn>
              </a:cxnLst>
              <a:rect l="0" t="0" r="r" b="b"/>
              <a:pathLst>
                <a:path w="30" h="45">
                  <a:moveTo>
                    <a:pt x="17" y="19"/>
                  </a:moveTo>
                  <a:lnTo>
                    <a:pt x="14" y="21"/>
                  </a:lnTo>
                  <a:lnTo>
                    <a:pt x="12" y="23"/>
                  </a:lnTo>
                  <a:lnTo>
                    <a:pt x="9" y="24"/>
                  </a:lnTo>
                  <a:lnTo>
                    <a:pt x="9" y="41"/>
                  </a:lnTo>
                  <a:lnTo>
                    <a:pt x="14" y="42"/>
                  </a:lnTo>
                  <a:lnTo>
                    <a:pt x="17" y="44"/>
                  </a:lnTo>
                  <a:lnTo>
                    <a:pt x="20" y="42"/>
                  </a:lnTo>
                  <a:lnTo>
                    <a:pt x="23" y="41"/>
                  </a:lnTo>
                  <a:lnTo>
                    <a:pt x="24" y="36"/>
                  </a:lnTo>
                  <a:lnTo>
                    <a:pt x="24" y="32"/>
                  </a:lnTo>
                  <a:lnTo>
                    <a:pt x="24" y="27"/>
                  </a:lnTo>
                  <a:lnTo>
                    <a:pt x="23" y="23"/>
                  </a:lnTo>
                  <a:lnTo>
                    <a:pt x="20" y="21"/>
                  </a:lnTo>
                  <a:lnTo>
                    <a:pt x="17" y="19"/>
                  </a:lnTo>
                  <a:close/>
                  <a:moveTo>
                    <a:pt x="9" y="0"/>
                  </a:moveTo>
                  <a:lnTo>
                    <a:pt x="9" y="0"/>
                  </a:lnTo>
                  <a:lnTo>
                    <a:pt x="9" y="21"/>
                  </a:lnTo>
                  <a:lnTo>
                    <a:pt x="12" y="18"/>
                  </a:lnTo>
                  <a:lnTo>
                    <a:pt x="15" y="16"/>
                  </a:lnTo>
                  <a:lnTo>
                    <a:pt x="18" y="15"/>
                  </a:lnTo>
                  <a:lnTo>
                    <a:pt x="23" y="16"/>
                  </a:lnTo>
                  <a:lnTo>
                    <a:pt x="27" y="19"/>
                  </a:lnTo>
                  <a:lnTo>
                    <a:pt x="29" y="24"/>
                  </a:lnTo>
                  <a:lnTo>
                    <a:pt x="30" y="30"/>
                  </a:lnTo>
                  <a:lnTo>
                    <a:pt x="29" y="35"/>
                  </a:lnTo>
                  <a:lnTo>
                    <a:pt x="27" y="38"/>
                  </a:lnTo>
                  <a:lnTo>
                    <a:pt x="24" y="42"/>
                  </a:lnTo>
                  <a:lnTo>
                    <a:pt x="20" y="45"/>
                  </a:lnTo>
                  <a:lnTo>
                    <a:pt x="15" y="45"/>
                  </a:lnTo>
                  <a:lnTo>
                    <a:pt x="9" y="45"/>
                  </a:lnTo>
                  <a:lnTo>
                    <a:pt x="4" y="42"/>
                  </a:lnTo>
                  <a:lnTo>
                    <a:pt x="4" y="12"/>
                  </a:lnTo>
                  <a:lnTo>
                    <a:pt x="4" y="7"/>
                  </a:lnTo>
                  <a:lnTo>
                    <a:pt x="4" y="6"/>
                  </a:lnTo>
                  <a:lnTo>
                    <a:pt x="3" y="4"/>
                  </a:lnTo>
                  <a:lnTo>
                    <a:pt x="3" y="4"/>
                  </a:lnTo>
                  <a:lnTo>
                    <a:pt x="0" y="4"/>
                  </a:lnTo>
                  <a:lnTo>
                    <a:pt x="0" y="3"/>
                  </a:lnTo>
                  <a:lnTo>
                    <a:pt x="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3" name="Freeform 369"/>
            <p:cNvSpPr>
              <a:spLocks/>
            </p:cNvSpPr>
            <p:nvPr/>
          </p:nvSpPr>
          <p:spPr bwMode="auto">
            <a:xfrm>
              <a:off x="2084909" y="5721003"/>
              <a:ext cx="50800" cy="68263"/>
            </a:xfrm>
            <a:custGeom>
              <a:avLst/>
              <a:gdLst/>
              <a:ahLst/>
              <a:cxnLst>
                <a:cxn ang="0">
                  <a:pos x="0" y="0"/>
                </a:cxn>
                <a:cxn ang="0">
                  <a:pos x="14" y="0"/>
                </a:cxn>
                <a:cxn ang="0">
                  <a:pos x="14" y="0"/>
                </a:cxn>
                <a:cxn ang="0">
                  <a:pos x="14" y="0"/>
                </a:cxn>
                <a:cxn ang="0">
                  <a:pos x="11" y="2"/>
                </a:cxn>
                <a:cxn ang="0">
                  <a:pos x="11" y="3"/>
                </a:cxn>
                <a:cxn ang="0">
                  <a:pos x="11" y="5"/>
                </a:cxn>
                <a:cxn ang="0">
                  <a:pos x="12" y="7"/>
                </a:cxn>
                <a:cxn ang="0">
                  <a:pos x="18" y="22"/>
                </a:cxn>
                <a:cxn ang="0">
                  <a:pos x="24" y="5"/>
                </a:cxn>
                <a:cxn ang="0">
                  <a:pos x="26" y="2"/>
                </a:cxn>
                <a:cxn ang="0">
                  <a:pos x="26" y="2"/>
                </a:cxn>
                <a:cxn ang="0">
                  <a:pos x="24" y="0"/>
                </a:cxn>
                <a:cxn ang="0">
                  <a:pos x="23" y="0"/>
                </a:cxn>
                <a:cxn ang="0">
                  <a:pos x="23" y="0"/>
                </a:cxn>
                <a:cxn ang="0">
                  <a:pos x="32" y="0"/>
                </a:cxn>
                <a:cxn ang="0">
                  <a:pos x="32" y="0"/>
                </a:cxn>
                <a:cxn ang="0">
                  <a:pos x="29" y="2"/>
                </a:cxn>
                <a:cxn ang="0">
                  <a:pos x="27" y="3"/>
                </a:cxn>
                <a:cxn ang="0">
                  <a:pos x="27" y="3"/>
                </a:cxn>
                <a:cxn ang="0">
                  <a:pos x="27" y="5"/>
                </a:cxn>
                <a:cxn ang="0">
                  <a:pos x="15" y="34"/>
                </a:cxn>
                <a:cxn ang="0">
                  <a:pos x="14" y="39"/>
                </a:cxn>
                <a:cxn ang="0">
                  <a:pos x="11" y="42"/>
                </a:cxn>
                <a:cxn ang="0">
                  <a:pos x="8" y="43"/>
                </a:cxn>
                <a:cxn ang="0">
                  <a:pos x="6" y="43"/>
                </a:cxn>
                <a:cxn ang="0">
                  <a:pos x="4" y="43"/>
                </a:cxn>
                <a:cxn ang="0">
                  <a:pos x="3" y="42"/>
                </a:cxn>
                <a:cxn ang="0">
                  <a:pos x="1" y="40"/>
                </a:cxn>
                <a:cxn ang="0">
                  <a:pos x="1" y="39"/>
                </a:cxn>
                <a:cxn ang="0">
                  <a:pos x="3" y="37"/>
                </a:cxn>
                <a:cxn ang="0">
                  <a:pos x="3" y="36"/>
                </a:cxn>
                <a:cxn ang="0">
                  <a:pos x="4" y="36"/>
                </a:cxn>
                <a:cxn ang="0">
                  <a:pos x="6" y="36"/>
                </a:cxn>
                <a:cxn ang="0">
                  <a:pos x="8" y="37"/>
                </a:cxn>
                <a:cxn ang="0">
                  <a:pos x="9" y="37"/>
                </a:cxn>
                <a:cxn ang="0">
                  <a:pos x="9" y="37"/>
                </a:cxn>
                <a:cxn ang="0">
                  <a:pos x="12" y="36"/>
                </a:cxn>
                <a:cxn ang="0">
                  <a:pos x="12" y="34"/>
                </a:cxn>
                <a:cxn ang="0">
                  <a:pos x="14" y="32"/>
                </a:cxn>
                <a:cxn ang="0">
                  <a:pos x="15" y="28"/>
                </a:cxn>
                <a:cxn ang="0">
                  <a:pos x="4" y="7"/>
                </a:cxn>
                <a:cxn ang="0">
                  <a:pos x="3" y="3"/>
                </a:cxn>
                <a:cxn ang="0">
                  <a:pos x="3" y="2"/>
                </a:cxn>
                <a:cxn ang="0">
                  <a:pos x="0" y="0"/>
                </a:cxn>
                <a:cxn ang="0">
                  <a:pos x="0" y="0"/>
                </a:cxn>
              </a:cxnLst>
              <a:rect l="0" t="0" r="r" b="b"/>
              <a:pathLst>
                <a:path w="32" h="43">
                  <a:moveTo>
                    <a:pt x="0" y="0"/>
                  </a:moveTo>
                  <a:lnTo>
                    <a:pt x="14" y="0"/>
                  </a:lnTo>
                  <a:lnTo>
                    <a:pt x="14" y="0"/>
                  </a:lnTo>
                  <a:lnTo>
                    <a:pt x="14" y="0"/>
                  </a:lnTo>
                  <a:lnTo>
                    <a:pt x="11" y="2"/>
                  </a:lnTo>
                  <a:lnTo>
                    <a:pt x="11" y="3"/>
                  </a:lnTo>
                  <a:lnTo>
                    <a:pt x="11" y="5"/>
                  </a:lnTo>
                  <a:lnTo>
                    <a:pt x="12" y="7"/>
                  </a:lnTo>
                  <a:lnTo>
                    <a:pt x="18" y="22"/>
                  </a:lnTo>
                  <a:lnTo>
                    <a:pt x="24" y="5"/>
                  </a:lnTo>
                  <a:lnTo>
                    <a:pt x="26" y="2"/>
                  </a:lnTo>
                  <a:lnTo>
                    <a:pt x="26" y="2"/>
                  </a:lnTo>
                  <a:lnTo>
                    <a:pt x="24" y="0"/>
                  </a:lnTo>
                  <a:lnTo>
                    <a:pt x="23" y="0"/>
                  </a:lnTo>
                  <a:lnTo>
                    <a:pt x="23" y="0"/>
                  </a:lnTo>
                  <a:lnTo>
                    <a:pt x="32" y="0"/>
                  </a:lnTo>
                  <a:lnTo>
                    <a:pt x="32" y="0"/>
                  </a:lnTo>
                  <a:lnTo>
                    <a:pt x="29" y="2"/>
                  </a:lnTo>
                  <a:lnTo>
                    <a:pt x="27" y="3"/>
                  </a:lnTo>
                  <a:lnTo>
                    <a:pt x="27" y="3"/>
                  </a:lnTo>
                  <a:lnTo>
                    <a:pt x="27" y="5"/>
                  </a:lnTo>
                  <a:lnTo>
                    <a:pt x="15" y="34"/>
                  </a:lnTo>
                  <a:lnTo>
                    <a:pt x="14" y="39"/>
                  </a:lnTo>
                  <a:lnTo>
                    <a:pt x="11" y="42"/>
                  </a:lnTo>
                  <a:lnTo>
                    <a:pt x="8" y="43"/>
                  </a:lnTo>
                  <a:lnTo>
                    <a:pt x="6" y="43"/>
                  </a:lnTo>
                  <a:lnTo>
                    <a:pt x="4" y="43"/>
                  </a:lnTo>
                  <a:lnTo>
                    <a:pt x="3" y="42"/>
                  </a:lnTo>
                  <a:lnTo>
                    <a:pt x="1" y="40"/>
                  </a:lnTo>
                  <a:lnTo>
                    <a:pt x="1" y="39"/>
                  </a:lnTo>
                  <a:lnTo>
                    <a:pt x="3" y="37"/>
                  </a:lnTo>
                  <a:lnTo>
                    <a:pt x="3" y="36"/>
                  </a:lnTo>
                  <a:lnTo>
                    <a:pt x="4" y="36"/>
                  </a:lnTo>
                  <a:lnTo>
                    <a:pt x="6" y="36"/>
                  </a:lnTo>
                  <a:lnTo>
                    <a:pt x="8" y="37"/>
                  </a:lnTo>
                  <a:lnTo>
                    <a:pt x="9" y="37"/>
                  </a:lnTo>
                  <a:lnTo>
                    <a:pt x="9" y="37"/>
                  </a:lnTo>
                  <a:lnTo>
                    <a:pt x="12" y="36"/>
                  </a:lnTo>
                  <a:lnTo>
                    <a:pt x="12" y="34"/>
                  </a:lnTo>
                  <a:lnTo>
                    <a:pt x="14" y="32"/>
                  </a:lnTo>
                  <a:lnTo>
                    <a:pt x="15" y="28"/>
                  </a:lnTo>
                  <a:lnTo>
                    <a:pt x="4" y="7"/>
                  </a:lnTo>
                  <a:lnTo>
                    <a:pt x="3" y="3"/>
                  </a:lnTo>
                  <a:lnTo>
                    <a:pt x="3" y="2"/>
                  </a:lnTo>
                  <a:lnTo>
                    <a:pt x="0" y="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4" name="Freeform 370"/>
            <p:cNvSpPr>
              <a:spLocks/>
            </p:cNvSpPr>
            <p:nvPr/>
          </p:nvSpPr>
          <p:spPr bwMode="auto">
            <a:xfrm>
              <a:off x="2132534" y="5706715"/>
              <a:ext cx="30163" cy="60325"/>
            </a:xfrm>
            <a:custGeom>
              <a:avLst/>
              <a:gdLst/>
              <a:ahLst/>
              <a:cxnLst>
                <a:cxn ang="0">
                  <a:pos x="11" y="0"/>
                </a:cxn>
                <a:cxn ang="0">
                  <a:pos x="11" y="0"/>
                </a:cxn>
                <a:cxn ang="0">
                  <a:pos x="11" y="9"/>
                </a:cxn>
                <a:cxn ang="0">
                  <a:pos x="17" y="9"/>
                </a:cxn>
                <a:cxn ang="0">
                  <a:pos x="17" y="11"/>
                </a:cxn>
                <a:cxn ang="0">
                  <a:pos x="11" y="11"/>
                </a:cxn>
                <a:cxn ang="0">
                  <a:pos x="11" y="29"/>
                </a:cxn>
                <a:cxn ang="0">
                  <a:pos x="11" y="32"/>
                </a:cxn>
                <a:cxn ang="0">
                  <a:pos x="13" y="34"/>
                </a:cxn>
                <a:cxn ang="0">
                  <a:pos x="14" y="35"/>
                </a:cxn>
                <a:cxn ang="0">
                  <a:pos x="16" y="34"/>
                </a:cxn>
                <a:cxn ang="0">
                  <a:pos x="17" y="32"/>
                </a:cxn>
                <a:cxn ang="0">
                  <a:pos x="19" y="32"/>
                </a:cxn>
                <a:cxn ang="0">
                  <a:pos x="17" y="35"/>
                </a:cxn>
                <a:cxn ang="0">
                  <a:pos x="16" y="37"/>
                </a:cxn>
                <a:cxn ang="0">
                  <a:pos x="14" y="38"/>
                </a:cxn>
                <a:cxn ang="0">
                  <a:pos x="11" y="38"/>
                </a:cxn>
                <a:cxn ang="0">
                  <a:pos x="8" y="38"/>
                </a:cxn>
                <a:cxn ang="0">
                  <a:pos x="7" y="35"/>
                </a:cxn>
                <a:cxn ang="0">
                  <a:pos x="7" y="34"/>
                </a:cxn>
                <a:cxn ang="0">
                  <a:pos x="5" y="31"/>
                </a:cxn>
                <a:cxn ang="0">
                  <a:pos x="5" y="11"/>
                </a:cxn>
                <a:cxn ang="0">
                  <a:pos x="0" y="11"/>
                </a:cxn>
                <a:cxn ang="0">
                  <a:pos x="0" y="11"/>
                </a:cxn>
                <a:cxn ang="0">
                  <a:pos x="5" y="8"/>
                </a:cxn>
                <a:cxn ang="0">
                  <a:pos x="8" y="3"/>
                </a:cxn>
                <a:cxn ang="0">
                  <a:pos x="10" y="2"/>
                </a:cxn>
                <a:cxn ang="0">
                  <a:pos x="11" y="0"/>
                </a:cxn>
              </a:cxnLst>
              <a:rect l="0" t="0" r="r" b="b"/>
              <a:pathLst>
                <a:path w="19" h="38">
                  <a:moveTo>
                    <a:pt x="11" y="0"/>
                  </a:moveTo>
                  <a:lnTo>
                    <a:pt x="11" y="0"/>
                  </a:lnTo>
                  <a:lnTo>
                    <a:pt x="11" y="9"/>
                  </a:lnTo>
                  <a:lnTo>
                    <a:pt x="17" y="9"/>
                  </a:lnTo>
                  <a:lnTo>
                    <a:pt x="17" y="11"/>
                  </a:lnTo>
                  <a:lnTo>
                    <a:pt x="11" y="11"/>
                  </a:lnTo>
                  <a:lnTo>
                    <a:pt x="11" y="29"/>
                  </a:lnTo>
                  <a:lnTo>
                    <a:pt x="11" y="32"/>
                  </a:lnTo>
                  <a:lnTo>
                    <a:pt x="13" y="34"/>
                  </a:lnTo>
                  <a:lnTo>
                    <a:pt x="14" y="35"/>
                  </a:lnTo>
                  <a:lnTo>
                    <a:pt x="16" y="34"/>
                  </a:lnTo>
                  <a:lnTo>
                    <a:pt x="17" y="32"/>
                  </a:lnTo>
                  <a:lnTo>
                    <a:pt x="19" y="32"/>
                  </a:lnTo>
                  <a:lnTo>
                    <a:pt x="17" y="35"/>
                  </a:lnTo>
                  <a:lnTo>
                    <a:pt x="16" y="37"/>
                  </a:lnTo>
                  <a:lnTo>
                    <a:pt x="14" y="38"/>
                  </a:lnTo>
                  <a:lnTo>
                    <a:pt x="11" y="38"/>
                  </a:lnTo>
                  <a:lnTo>
                    <a:pt x="8" y="38"/>
                  </a:lnTo>
                  <a:lnTo>
                    <a:pt x="7" y="35"/>
                  </a:lnTo>
                  <a:lnTo>
                    <a:pt x="7" y="34"/>
                  </a:lnTo>
                  <a:lnTo>
                    <a:pt x="5" y="31"/>
                  </a:lnTo>
                  <a:lnTo>
                    <a:pt x="5" y="11"/>
                  </a:lnTo>
                  <a:lnTo>
                    <a:pt x="0" y="11"/>
                  </a:lnTo>
                  <a:lnTo>
                    <a:pt x="0" y="11"/>
                  </a:lnTo>
                  <a:lnTo>
                    <a:pt x="5" y="8"/>
                  </a:lnTo>
                  <a:lnTo>
                    <a:pt x="8" y="3"/>
                  </a:lnTo>
                  <a:lnTo>
                    <a:pt x="10" y="2"/>
                  </a:lnTo>
                  <a:lnTo>
                    <a:pt x="1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5" name="Freeform 371"/>
            <p:cNvSpPr>
              <a:spLocks noEditPoints="1"/>
            </p:cNvSpPr>
            <p:nvPr/>
          </p:nvSpPr>
          <p:spPr bwMode="auto">
            <a:xfrm>
              <a:off x="2167459" y="5719415"/>
              <a:ext cx="38100" cy="47625"/>
            </a:xfrm>
            <a:custGeom>
              <a:avLst/>
              <a:gdLst/>
              <a:ahLst/>
              <a:cxnLst>
                <a:cxn ang="0">
                  <a:pos x="11" y="3"/>
                </a:cxn>
                <a:cxn ang="0">
                  <a:pos x="9" y="3"/>
                </a:cxn>
                <a:cxn ang="0">
                  <a:pos x="6" y="4"/>
                </a:cxn>
                <a:cxn ang="0">
                  <a:pos x="4" y="8"/>
                </a:cxn>
                <a:cxn ang="0">
                  <a:pos x="4" y="11"/>
                </a:cxn>
                <a:cxn ang="0">
                  <a:pos x="17" y="11"/>
                </a:cxn>
                <a:cxn ang="0">
                  <a:pos x="17" y="8"/>
                </a:cxn>
                <a:cxn ang="0">
                  <a:pos x="17" y="6"/>
                </a:cxn>
                <a:cxn ang="0">
                  <a:pos x="14" y="3"/>
                </a:cxn>
                <a:cxn ang="0">
                  <a:pos x="11" y="3"/>
                </a:cxn>
                <a:cxn ang="0">
                  <a:pos x="12" y="0"/>
                </a:cxn>
                <a:cxn ang="0">
                  <a:pos x="17" y="1"/>
                </a:cxn>
                <a:cxn ang="0">
                  <a:pos x="20" y="3"/>
                </a:cxn>
                <a:cxn ang="0">
                  <a:pos x="23" y="8"/>
                </a:cxn>
                <a:cxn ang="0">
                  <a:pos x="24" y="12"/>
                </a:cxn>
                <a:cxn ang="0">
                  <a:pos x="4" y="12"/>
                </a:cxn>
                <a:cxn ang="0">
                  <a:pos x="4" y="18"/>
                </a:cxn>
                <a:cxn ang="0">
                  <a:pos x="7" y="21"/>
                </a:cxn>
                <a:cxn ang="0">
                  <a:pos x="11" y="24"/>
                </a:cxn>
                <a:cxn ang="0">
                  <a:pos x="15" y="26"/>
                </a:cxn>
                <a:cxn ang="0">
                  <a:pos x="17" y="24"/>
                </a:cxn>
                <a:cxn ang="0">
                  <a:pos x="20" y="24"/>
                </a:cxn>
                <a:cxn ang="0">
                  <a:pos x="21" y="23"/>
                </a:cxn>
                <a:cxn ang="0">
                  <a:pos x="23" y="18"/>
                </a:cxn>
                <a:cxn ang="0">
                  <a:pos x="24" y="20"/>
                </a:cxn>
                <a:cxn ang="0">
                  <a:pos x="23" y="24"/>
                </a:cxn>
                <a:cxn ang="0">
                  <a:pos x="20" y="27"/>
                </a:cxn>
                <a:cxn ang="0">
                  <a:pos x="17" y="30"/>
                </a:cxn>
                <a:cxn ang="0">
                  <a:pos x="12" y="30"/>
                </a:cxn>
                <a:cxn ang="0">
                  <a:pos x="7" y="30"/>
                </a:cxn>
                <a:cxn ang="0">
                  <a:pos x="3" y="27"/>
                </a:cxn>
                <a:cxn ang="0">
                  <a:pos x="1" y="24"/>
                </a:cxn>
                <a:cxn ang="0">
                  <a:pos x="0" y="20"/>
                </a:cxn>
                <a:cxn ang="0">
                  <a:pos x="0" y="17"/>
                </a:cxn>
                <a:cxn ang="0">
                  <a:pos x="0" y="12"/>
                </a:cxn>
                <a:cxn ang="0">
                  <a:pos x="1" y="8"/>
                </a:cxn>
                <a:cxn ang="0">
                  <a:pos x="3" y="4"/>
                </a:cxn>
                <a:cxn ang="0">
                  <a:pos x="7" y="1"/>
                </a:cxn>
                <a:cxn ang="0">
                  <a:pos x="12" y="0"/>
                </a:cxn>
              </a:cxnLst>
              <a:rect l="0" t="0" r="r" b="b"/>
              <a:pathLst>
                <a:path w="24" h="30">
                  <a:moveTo>
                    <a:pt x="11" y="3"/>
                  </a:moveTo>
                  <a:lnTo>
                    <a:pt x="9" y="3"/>
                  </a:lnTo>
                  <a:lnTo>
                    <a:pt x="6" y="4"/>
                  </a:lnTo>
                  <a:lnTo>
                    <a:pt x="4" y="8"/>
                  </a:lnTo>
                  <a:lnTo>
                    <a:pt x="4" y="11"/>
                  </a:lnTo>
                  <a:lnTo>
                    <a:pt x="17" y="11"/>
                  </a:lnTo>
                  <a:lnTo>
                    <a:pt x="17" y="8"/>
                  </a:lnTo>
                  <a:lnTo>
                    <a:pt x="17" y="6"/>
                  </a:lnTo>
                  <a:lnTo>
                    <a:pt x="14" y="3"/>
                  </a:lnTo>
                  <a:lnTo>
                    <a:pt x="11" y="3"/>
                  </a:lnTo>
                  <a:close/>
                  <a:moveTo>
                    <a:pt x="12" y="0"/>
                  </a:moveTo>
                  <a:lnTo>
                    <a:pt x="17" y="1"/>
                  </a:lnTo>
                  <a:lnTo>
                    <a:pt x="20" y="3"/>
                  </a:lnTo>
                  <a:lnTo>
                    <a:pt x="23" y="8"/>
                  </a:lnTo>
                  <a:lnTo>
                    <a:pt x="24" y="12"/>
                  </a:lnTo>
                  <a:lnTo>
                    <a:pt x="4" y="12"/>
                  </a:lnTo>
                  <a:lnTo>
                    <a:pt x="4" y="18"/>
                  </a:lnTo>
                  <a:lnTo>
                    <a:pt x="7" y="21"/>
                  </a:lnTo>
                  <a:lnTo>
                    <a:pt x="11" y="24"/>
                  </a:lnTo>
                  <a:lnTo>
                    <a:pt x="15" y="26"/>
                  </a:lnTo>
                  <a:lnTo>
                    <a:pt x="17" y="24"/>
                  </a:lnTo>
                  <a:lnTo>
                    <a:pt x="20" y="24"/>
                  </a:lnTo>
                  <a:lnTo>
                    <a:pt x="21" y="23"/>
                  </a:lnTo>
                  <a:lnTo>
                    <a:pt x="23" y="18"/>
                  </a:lnTo>
                  <a:lnTo>
                    <a:pt x="24" y="20"/>
                  </a:lnTo>
                  <a:lnTo>
                    <a:pt x="23" y="24"/>
                  </a:lnTo>
                  <a:lnTo>
                    <a:pt x="20" y="27"/>
                  </a:lnTo>
                  <a:lnTo>
                    <a:pt x="17" y="30"/>
                  </a:lnTo>
                  <a:lnTo>
                    <a:pt x="12" y="30"/>
                  </a:lnTo>
                  <a:lnTo>
                    <a:pt x="7" y="30"/>
                  </a:lnTo>
                  <a:lnTo>
                    <a:pt x="3" y="27"/>
                  </a:lnTo>
                  <a:lnTo>
                    <a:pt x="1" y="24"/>
                  </a:lnTo>
                  <a:lnTo>
                    <a:pt x="0" y="20"/>
                  </a:lnTo>
                  <a:lnTo>
                    <a:pt x="0" y="17"/>
                  </a:lnTo>
                  <a:lnTo>
                    <a:pt x="0" y="12"/>
                  </a:lnTo>
                  <a:lnTo>
                    <a:pt x="1" y="8"/>
                  </a:lnTo>
                  <a:lnTo>
                    <a:pt x="3" y="4"/>
                  </a:lnTo>
                  <a:lnTo>
                    <a:pt x="7" y="1"/>
                  </a:lnTo>
                  <a:lnTo>
                    <a:pt x="1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6" name="Freeform 372"/>
            <p:cNvSpPr>
              <a:spLocks/>
            </p:cNvSpPr>
            <p:nvPr/>
          </p:nvSpPr>
          <p:spPr bwMode="auto">
            <a:xfrm>
              <a:off x="2213496" y="5719415"/>
              <a:ext cx="31750" cy="47625"/>
            </a:xfrm>
            <a:custGeom>
              <a:avLst/>
              <a:gdLst/>
              <a:ahLst/>
              <a:cxnLst>
                <a:cxn ang="0">
                  <a:pos x="9" y="0"/>
                </a:cxn>
                <a:cxn ang="0">
                  <a:pos x="12" y="0"/>
                </a:cxn>
                <a:cxn ang="0">
                  <a:pos x="14" y="1"/>
                </a:cxn>
                <a:cxn ang="0">
                  <a:pos x="15" y="1"/>
                </a:cxn>
                <a:cxn ang="0">
                  <a:pos x="17" y="1"/>
                </a:cxn>
                <a:cxn ang="0">
                  <a:pos x="17" y="1"/>
                </a:cxn>
                <a:cxn ang="0">
                  <a:pos x="18" y="0"/>
                </a:cxn>
                <a:cxn ang="0">
                  <a:pos x="18" y="0"/>
                </a:cxn>
                <a:cxn ang="0">
                  <a:pos x="18" y="11"/>
                </a:cxn>
                <a:cxn ang="0">
                  <a:pos x="18" y="11"/>
                </a:cxn>
                <a:cxn ang="0">
                  <a:pos x="17" y="6"/>
                </a:cxn>
                <a:cxn ang="0">
                  <a:pos x="15" y="4"/>
                </a:cxn>
                <a:cxn ang="0">
                  <a:pos x="12" y="3"/>
                </a:cxn>
                <a:cxn ang="0">
                  <a:pos x="9" y="3"/>
                </a:cxn>
                <a:cxn ang="0">
                  <a:pos x="7" y="3"/>
                </a:cxn>
                <a:cxn ang="0">
                  <a:pos x="6" y="3"/>
                </a:cxn>
                <a:cxn ang="0">
                  <a:pos x="4" y="4"/>
                </a:cxn>
                <a:cxn ang="0">
                  <a:pos x="4" y="6"/>
                </a:cxn>
                <a:cxn ang="0">
                  <a:pos x="6" y="9"/>
                </a:cxn>
                <a:cxn ang="0">
                  <a:pos x="7" y="11"/>
                </a:cxn>
                <a:cxn ang="0">
                  <a:pos x="9" y="12"/>
                </a:cxn>
                <a:cxn ang="0">
                  <a:pos x="14" y="14"/>
                </a:cxn>
                <a:cxn ang="0">
                  <a:pos x="17" y="17"/>
                </a:cxn>
                <a:cxn ang="0">
                  <a:pos x="20" y="18"/>
                </a:cxn>
                <a:cxn ang="0">
                  <a:pos x="20" y="23"/>
                </a:cxn>
                <a:cxn ang="0">
                  <a:pos x="20" y="26"/>
                </a:cxn>
                <a:cxn ang="0">
                  <a:pos x="17" y="29"/>
                </a:cxn>
                <a:cxn ang="0">
                  <a:pos x="14" y="30"/>
                </a:cxn>
                <a:cxn ang="0">
                  <a:pos x="11" y="30"/>
                </a:cxn>
                <a:cxn ang="0">
                  <a:pos x="7" y="30"/>
                </a:cxn>
                <a:cxn ang="0">
                  <a:pos x="4" y="30"/>
                </a:cxn>
                <a:cxn ang="0">
                  <a:pos x="3" y="29"/>
                </a:cxn>
                <a:cxn ang="0">
                  <a:pos x="1" y="30"/>
                </a:cxn>
                <a:cxn ang="0">
                  <a:pos x="1" y="30"/>
                </a:cxn>
                <a:cxn ang="0">
                  <a:pos x="0" y="30"/>
                </a:cxn>
                <a:cxn ang="0">
                  <a:pos x="0" y="21"/>
                </a:cxn>
                <a:cxn ang="0">
                  <a:pos x="1" y="21"/>
                </a:cxn>
                <a:cxn ang="0">
                  <a:pos x="3" y="24"/>
                </a:cxn>
                <a:cxn ang="0">
                  <a:pos x="4" y="27"/>
                </a:cxn>
                <a:cxn ang="0">
                  <a:pos x="7" y="29"/>
                </a:cxn>
                <a:cxn ang="0">
                  <a:pos x="11" y="29"/>
                </a:cxn>
                <a:cxn ang="0">
                  <a:pos x="12" y="29"/>
                </a:cxn>
                <a:cxn ang="0">
                  <a:pos x="14" y="27"/>
                </a:cxn>
                <a:cxn ang="0">
                  <a:pos x="15" y="26"/>
                </a:cxn>
                <a:cxn ang="0">
                  <a:pos x="15" y="24"/>
                </a:cxn>
                <a:cxn ang="0">
                  <a:pos x="15" y="23"/>
                </a:cxn>
                <a:cxn ang="0">
                  <a:pos x="14" y="21"/>
                </a:cxn>
                <a:cxn ang="0">
                  <a:pos x="12" y="20"/>
                </a:cxn>
                <a:cxn ang="0">
                  <a:pos x="7" y="17"/>
                </a:cxn>
                <a:cxn ang="0">
                  <a:pos x="4" y="15"/>
                </a:cxn>
                <a:cxn ang="0">
                  <a:pos x="1" y="14"/>
                </a:cxn>
                <a:cxn ang="0">
                  <a:pos x="1" y="11"/>
                </a:cxn>
                <a:cxn ang="0">
                  <a:pos x="0" y="9"/>
                </a:cxn>
                <a:cxn ang="0">
                  <a:pos x="1" y="6"/>
                </a:cxn>
                <a:cxn ang="0">
                  <a:pos x="3" y="3"/>
                </a:cxn>
                <a:cxn ang="0">
                  <a:pos x="6" y="1"/>
                </a:cxn>
                <a:cxn ang="0">
                  <a:pos x="9" y="0"/>
                </a:cxn>
              </a:cxnLst>
              <a:rect l="0" t="0" r="r" b="b"/>
              <a:pathLst>
                <a:path w="20" h="30">
                  <a:moveTo>
                    <a:pt x="9" y="0"/>
                  </a:moveTo>
                  <a:lnTo>
                    <a:pt x="12" y="0"/>
                  </a:lnTo>
                  <a:lnTo>
                    <a:pt x="14" y="1"/>
                  </a:lnTo>
                  <a:lnTo>
                    <a:pt x="15" y="1"/>
                  </a:lnTo>
                  <a:lnTo>
                    <a:pt x="17" y="1"/>
                  </a:lnTo>
                  <a:lnTo>
                    <a:pt x="17" y="1"/>
                  </a:lnTo>
                  <a:lnTo>
                    <a:pt x="18" y="0"/>
                  </a:lnTo>
                  <a:lnTo>
                    <a:pt x="18" y="0"/>
                  </a:lnTo>
                  <a:lnTo>
                    <a:pt x="18" y="11"/>
                  </a:lnTo>
                  <a:lnTo>
                    <a:pt x="18" y="11"/>
                  </a:lnTo>
                  <a:lnTo>
                    <a:pt x="17" y="6"/>
                  </a:lnTo>
                  <a:lnTo>
                    <a:pt x="15" y="4"/>
                  </a:lnTo>
                  <a:lnTo>
                    <a:pt x="12" y="3"/>
                  </a:lnTo>
                  <a:lnTo>
                    <a:pt x="9" y="3"/>
                  </a:lnTo>
                  <a:lnTo>
                    <a:pt x="7" y="3"/>
                  </a:lnTo>
                  <a:lnTo>
                    <a:pt x="6" y="3"/>
                  </a:lnTo>
                  <a:lnTo>
                    <a:pt x="4" y="4"/>
                  </a:lnTo>
                  <a:lnTo>
                    <a:pt x="4" y="6"/>
                  </a:lnTo>
                  <a:lnTo>
                    <a:pt x="6" y="9"/>
                  </a:lnTo>
                  <a:lnTo>
                    <a:pt x="7" y="11"/>
                  </a:lnTo>
                  <a:lnTo>
                    <a:pt x="9" y="12"/>
                  </a:lnTo>
                  <a:lnTo>
                    <a:pt x="14" y="14"/>
                  </a:lnTo>
                  <a:lnTo>
                    <a:pt x="17" y="17"/>
                  </a:lnTo>
                  <a:lnTo>
                    <a:pt x="20" y="18"/>
                  </a:lnTo>
                  <a:lnTo>
                    <a:pt x="20" y="23"/>
                  </a:lnTo>
                  <a:lnTo>
                    <a:pt x="20" y="26"/>
                  </a:lnTo>
                  <a:lnTo>
                    <a:pt x="17" y="29"/>
                  </a:lnTo>
                  <a:lnTo>
                    <a:pt x="14" y="30"/>
                  </a:lnTo>
                  <a:lnTo>
                    <a:pt x="11" y="30"/>
                  </a:lnTo>
                  <a:lnTo>
                    <a:pt x="7" y="30"/>
                  </a:lnTo>
                  <a:lnTo>
                    <a:pt x="4" y="30"/>
                  </a:lnTo>
                  <a:lnTo>
                    <a:pt x="3" y="29"/>
                  </a:lnTo>
                  <a:lnTo>
                    <a:pt x="1" y="30"/>
                  </a:lnTo>
                  <a:lnTo>
                    <a:pt x="1" y="30"/>
                  </a:lnTo>
                  <a:lnTo>
                    <a:pt x="0" y="30"/>
                  </a:lnTo>
                  <a:lnTo>
                    <a:pt x="0" y="21"/>
                  </a:lnTo>
                  <a:lnTo>
                    <a:pt x="1" y="21"/>
                  </a:lnTo>
                  <a:lnTo>
                    <a:pt x="3" y="24"/>
                  </a:lnTo>
                  <a:lnTo>
                    <a:pt x="4" y="27"/>
                  </a:lnTo>
                  <a:lnTo>
                    <a:pt x="7" y="29"/>
                  </a:lnTo>
                  <a:lnTo>
                    <a:pt x="11" y="29"/>
                  </a:lnTo>
                  <a:lnTo>
                    <a:pt x="12" y="29"/>
                  </a:lnTo>
                  <a:lnTo>
                    <a:pt x="14" y="27"/>
                  </a:lnTo>
                  <a:lnTo>
                    <a:pt x="15" y="26"/>
                  </a:lnTo>
                  <a:lnTo>
                    <a:pt x="15" y="24"/>
                  </a:lnTo>
                  <a:lnTo>
                    <a:pt x="15" y="23"/>
                  </a:lnTo>
                  <a:lnTo>
                    <a:pt x="14" y="21"/>
                  </a:lnTo>
                  <a:lnTo>
                    <a:pt x="12" y="20"/>
                  </a:lnTo>
                  <a:lnTo>
                    <a:pt x="7" y="17"/>
                  </a:lnTo>
                  <a:lnTo>
                    <a:pt x="4" y="15"/>
                  </a:lnTo>
                  <a:lnTo>
                    <a:pt x="1" y="14"/>
                  </a:lnTo>
                  <a:lnTo>
                    <a:pt x="1" y="11"/>
                  </a:lnTo>
                  <a:lnTo>
                    <a:pt x="0" y="9"/>
                  </a:lnTo>
                  <a:lnTo>
                    <a:pt x="1" y="6"/>
                  </a:lnTo>
                  <a:lnTo>
                    <a:pt x="3" y="3"/>
                  </a:lnTo>
                  <a:lnTo>
                    <a:pt x="6" y="1"/>
                  </a:lnTo>
                  <a:lnTo>
                    <a:pt x="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6" name="Group 425"/>
          <p:cNvGrpSpPr/>
          <p:nvPr/>
        </p:nvGrpSpPr>
        <p:grpSpPr>
          <a:xfrm>
            <a:off x="4067944" y="4653136"/>
            <a:ext cx="573088" cy="284163"/>
            <a:chOff x="2545284" y="5674965"/>
            <a:chExt cx="573088" cy="284163"/>
          </a:xfrm>
        </p:grpSpPr>
        <p:sp>
          <p:nvSpPr>
            <p:cNvPr id="1397" name="Rectangle 373"/>
            <p:cNvSpPr>
              <a:spLocks noChangeArrowheads="1"/>
            </p:cNvSpPr>
            <p:nvPr/>
          </p:nvSpPr>
          <p:spPr bwMode="auto">
            <a:xfrm>
              <a:off x="2545284" y="5936903"/>
              <a:ext cx="239713" cy="22225"/>
            </a:xfrm>
            <a:prstGeom prst="rect">
              <a:avLst/>
            </a:prstGeom>
            <a:solidFill>
              <a:srgbClr val="3D5A99"/>
            </a:solidFill>
            <a:ln w="0">
              <a:solidFill>
                <a:srgbClr val="3D5A9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98" name="Freeform 374"/>
            <p:cNvSpPr>
              <a:spLocks/>
            </p:cNvSpPr>
            <p:nvPr/>
          </p:nvSpPr>
          <p:spPr bwMode="auto">
            <a:xfrm>
              <a:off x="2746896" y="5697190"/>
              <a:ext cx="26988" cy="69850"/>
            </a:xfrm>
            <a:custGeom>
              <a:avLst/>
              <a:gdLst/>
              <a:ahLst/>
              <a:cxnLst>
                <a:cxn ang="0">
                  <a:pos x="11" y="0"/>
                </a:cxn>
                <a:cxn ang="0">
                  <a:pos x="12" y="0"/>
                </a:cxn>
                <a:cxn ang="0">
                  <a:pos x="12" y="37"/>
                </a:cxn>
                <a:cxn ang="0">
                  <a:pos x="12" y="40"/>
                </a:cxn>
                <a:cxn ang="0">
                  <a:pos x="12" y="41"/>
                </a:cxn>
                <a:cxn ang="0">
                  <a:pos x="14" y="43"/>
                </a:cxn>
                <a:cxn ang="0">
                  <a:pos x="15" y="43"/>
                </a:cxn>
                <a:cxn ang="0">
                  <a:pos x="17" y="43"/>
                </a:cxn>
                <a:cxn ang="0">
                  <a:pos x="17" y="44"/>
                </a:cxn>
                <a:cxn ang="0">
                  <a:pos x="0" y="44"/>
                </a:cxn>
                <a:cxn ang="0">
                  <a:pos x="0" y="43"/>
                </a:cxn>
                <a:cxn ang="0">
                  <a:pos x="3" y="43"/>
                </a:cxn>
                <a:cxn ang="0">
                  <a:pos x="5" y="43"/>
                </a:cxn>
                <a:cxn ang="0">
                  <a:pos x="6" y="41"/>
                </a:cxn>
                <a:cxn ang="0">
                  <a:pos x="6" y="40"/>
                </a:cxn>
                <a:cxn ang="0">
                  <a:pos x="6" y="37"/>
                </a:cxn>
                <a:cxn ang="0">
                  <a:pos x="6" y="12"/>
                </a:cxn>
                <a:cxn ang="0">
                  <a:pos x="6" y="9"/>
                </a:cxn>
                <a:cxn ang="0">
                  <a:pos x="6" y="6"/>
                </a:cxn>
                <a:cxn ang="0">
                  <a:pos x="5" y="5"/>
                </a:cxn>
                <a:cxn ang="0">
                  <a:pos x="3" y="5"/>
                </a:cxn>
                <a:cxn ang="0">
                  <a:pos x="3" y="5"/>
                </a:cxn>
                <a:cxn ang="0">
                  <a:pos x="0" y="6"/>
                </a:cxn>
                <a:cxn ang="0">
                  <a:pos x="0" y="5"/>
                </a:cxn>
                <a:cxn ang="0">
                  <a:pos x="11" y="0"/>
                </a:cxn>
              </a:cxnLst>
              <a:rect l="0" t="0" r="r" b="b"/>
              <a:pathLst>
                <a:path w="17" h="44">
                  <a:moveTo>
                    <a:pt x="11" y="0"/>
                  </a:moveTo>
                  <a:lnTo>
                    <a:pt x="12" y="0"/>
                  </a:lnTo>
                  <a:lnTo>
                    <a:pt x="12" y="37"/>
                  </a:lnTo>
                  <a:lnTo>
                    <a:pt x="12" y="40"/>
                  </a:lnTo>
                  <a:lnTo>
                    <a:pt x="12" y="41"/>
                  </a:lnTo>
                  <a:lnTo>
                    <a:pt x="14" y="43"/>
                  </a:lnTo>
                  <a:lnTo>
                    <a:pt x="15" y="43"/>
                  </a:lnTo>
                  <a:lnTo>
                    <a:pt x="17" y="43"/>
                  </a:lnTo>
                  <a:lnTo>
                    <a:pt x="17" y="44"/>
                  </a:lnTo>
                  <a:lnTo>
                    <a:pt x="0" y="44"/>
                  </a:lnTo>
                  <a:lnTo>
                    <a:pt x="0" y="43"/>
                  </a:lnTo>
                  <a:lnTo>
                    <a:pt x="3" y="43"/>
                  </a:lnTo>
                  <a:lnTo>
                    <a:pt x="5" y="43"/>
                  </a:lnTo>
                  <a:lnTo>
                    <a:pt x="6" y="41"/>
                  </a:lnTo>
                  <a:lnTo>
                    <a:pt x="6" y="40"/>
                  </a:lnTo>
                  <a:lnTo>
                    <a:pt x="6" y="37"/>
                  </a:lnTo>
                  <a:lnTo>
                    <a:pt x="6" y="12"/>
                  </a:lnTo>
                  <a:lnTo>
                    <a:pt x="6" y="9"/>
                  </a:lnTo>
                  <a:lnTo>
                    <a:pt x="6" y="6"/>
                  </a:lnTo>
                  <a:lnTo>
                    <a:pt x="5" y="5"/>
                  </a:lnTo>
                  <a:lnTo>
                    <a:pt x="3" y="5"/>
                  </a:lnTo>
                  <a:lnTo>
                    <a:pt x="3" y="5"/>
                  </a:lnTo>
                  <a:lnTo>
                    <a:pt x="0" y="6"/>
                  </a:lnTo>
                  <a:lnTo>
                    <a:pt x="0" y="5"/>
                  </a:lnTo>
                  <a:lnTo>
                    <a:pt x="1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9" name="Freeform 375"/>
            <p:cNvSpPr>
              <a:spLocks noEditPoints="1"/>
            </p:cNvSpPr>
            <p:nvPr/>
          </p:nvSpPr>
          <p:spPr bwMode="auto">
            <a:xfrm>
              <a:off x="2789759" y="5697190"/>
              <a:ext cx="44450" cy="69850"/>
            </a:xfrm>
            <a:custGeom>
              <a:avLst/>
              <a:gdLst/>
              <a:ahLst/>
              <a:cxnLst>
                <a:cxn ang="0">
                  <a:pos x="14" y="2"/>
                </a:cxn>
                <a:cxn ang="0">
                  <a:pos x="13" y="3"/>
                </a:cxn>
                <a:cxn ang="0">
                  <a:pos x="11" y="5"/>
                </a:cxn>
                <a:cxn ang="0">
                  <a:pos x="8" y="8"/>
                </a:cxn>
                <a:cxn ang="0">
                  <a:pos x="8" y="12"/>
                </a:cxn>
                <a:cxn ang="0">
                  <a:pos x="7" y="23"/>
                </a:cxn>
                <a:cxn ang="0">
                  <a:pos x="7" y="32"/>
                </a:cxn>
                <a:cxn ang="0">
                  <a:pos x="10" y="38"/>
                </a:cxn>
                <a:cxn ang="0">
                  <a:pos x="10" y="41"/>
                </a:cxn>
                <a:cxn ang="0">
                  <a:pos x="13" y="43"/>
                </a:cxn>
                <a:cxn ang="0">
                  <a:pos x="14" y="43"/>
                </a:cxn>
                <a:cxn ang="0">
                  <a:pos x="16" y="43"/>
                </a:cxn>
                <a:cxn ang="0">
                  <a:pos x="17" y="41"/>
                </a:cxn>
                <a:cxn ang="0">
                  <a:pos x="19" y="40"/>
                </a:cxn>
                <a:cxn ang="0">
                  <a:pos x="20" y="37"/>
                </a:cxn>
                <a:cxn ang="0">
                  <a:pos x="22" y="29"/>
                </a:cxn>
                <a:cxn ang="0">
                  <a:pos x="22" y="20"/>
                </a:cxn>
                <a:cxn ang="0">
                  <a:pos x="22" y="14"/>
                </a:cxn>
                <a:cxn ang="0">
                  <a:pos x="20" y="8"/>
                </a:cxn>
                <a:cxn ang="0">
                  <a:pos x="19" y="5"/>
                </a:cxn>
                <a:cxn ang="0">
                  <a:pos x="17" y="3"/>
                </a:cxn>
                <a:cxn ang="0">
                  <a:pos x="16" y="3"/>
                </a:cxn>
                <a:cxn ang="0">
                  <a:pos x="14" y="2"/>
                </a:cxn>
                <a:cxn ang="0">
                  <a:pos x="14" y="0"/>
                </a:cxn>
                <a:cxn ang="0">
                  <a:pos x="19" y="2"/>
                </a:cxn>
                <a:cxn ang="0">
                  <a:pos x="23" y="5"/>
                </a:cxn>
                <a:cxn ang="0">
                  <a:pos x="25" y="9"/>
                </a:cxn>
                <a:cxn ang="0">
                  <a:pos x="26" y="15"/>
                </a:cxn>
                <a:cxn ang="0">
                  <a:pos x="28" y="22"/>
                </a:cxn>
                <a:cxn ang="0">
                  <a:pos x="26" y="29"/>
                </a:cxn>
                <a:cxn ang="0">
                  <a:pos x="25" y="35"/>
                </a:cxn>
                <a:cxn ang="0">
                  <a:pos x="23" y="40"/>
                </a:cxn>
                <a:cxn ang="0">
                  <a:pos x="20" y="43"/>
                </a:cxn>
                <a:cxn ang="0">
                  <a:pos x="17" y="44"/>
                </a:cxn>
                <a:cxn ang="0">
                  <a:pos x="14" y="44"/>
                </a:cxn>
                <a:cxn ang="0">
                  <a:pos x="10" y="44"/>
                </a:cxn>
                <a:cxn ang="0">
                  <a:pos x="7" y="41"/>
                </a:cxn>
                <a:cxn ang="0">
                  <a:pos x="4" y="38"/>
                </a:cxn>
                <a:cxn ang="0">
                  <a:pos x="2" y="31"/>
                </a:cxn>
                <a:cxn ang="0">
                  <a:pos x="0" y="23"/>
                </a:cxn>
                <a:cxn ang="0">
                  <a:pos x="2" y="15"/>
                </a:cxn>
                <a:cxn ang="0">
                  <a:pos x="4" y="11"/>
                </a:cxn>
                <a:cxn ang="0">
                  <a:pos x="5" y="6"/>
                </a:cxn>
                <a:cxn ang="0">
                  <a:pos x="8" y="2"/>
                </a:cxn>
                <a:cxn ang="0">
                  <a:pos x="11" y="0"/>
                </a:cxn>
                <a:cxn ang="0">
                  <a:pos x="14" y="0"/>
                </a:cxn>
              </a:cxnLst>
              <a:rect l="0" t="0" r="r" b="b"/>
              <a:pathLst>
                <a:path w="28" h="44">
                  <a:moveTo>
                    <a:pt x="14" y="2"/>
                  </a:moveTo>
                  <a:lnTo>
                    <a:pt x="13" y="3"/>
                  </a:lnTo>
                  <a:lnTo>
                    <a:pt x="11" y="5"/>
                  </a:lnTo>
                  <a:lnTo>
                    <a:pt x="8" y="8"/>
                  </a:lnTo>
                  <a:lnTo>
                    <a:pt x="8" y="12"/>
                  </a:lnTo>
                  <a:lnTo>
                    <a:pt x="7" y="23"/>
                  </a:lnTo>
                  <a:lnTo>
                    <a:pt x="7" y="32"/>
                  </a:lnTo>
                  <a:lnTo>
                    <a:pt x="10" y="38"/>
                  </a:lnTo>
                  <a:lnTo>
                    <a:pt x="10" y="41"/>
                  </a:lnTo>
                  <a:lnTo>
                    <a:pt x="13" y="43"/>
                  </a:lnTo>
                  <a:lnTo>
                    <a:pt x="14" y="43"/>
                  </a:lnTo>
                  <a:lnTo>
                    <a:pt x="16" y="43"/>
                  </a:lnTo>
                  <a:lnTo>
                    <a:pt x="17" y="41"/>
                  </a:lnTo>
                  <a:lnTo>
                    <a:pt x="19" y="40"/>
                  </a:lnTo>
                  <a:lnTo>
                    <a:pt x="20" y="37"/>
                  </a:lnTo>
                  <a:lnTo>
                    <a:pt x="22" y="29"/>
                  </a:lnTo>
                  <a:lnTo>
                    <a:pt x="22" y="20"/>
                  </a:lnTo>
                  <a:lnTo>
                    <a:pt x="22" y="14"/>
                  </a:lnTo>
                  <a:lnTo>
                    <a:pt x="20" y="8"/>
                  </a:lnTo>
                  <a:lnTo>
                    <a:pt x="19" y="5"/>
                  </a:lnTo>
                  <a:lnTo>
                    <a:pt x="17" y="3"/>
                  </a:lnTo>
                  <a:lnTo>
                    <a:pt x="16" y="3"/>
                  </a:lnTo>
                  <a:lnTo>
                    <a:pt x="14" y="2"/>
                  </a:lnTo>
                  <a:close/>
                  <a:moveTo>
                    <a:pt x="14" y="0"/>
                  </a:moveTo>
                  <a:lnTo>
                    <a:pt x="19" y="2"/>
                  </a:lnTo>
                  <a:lnTo>
                    <a:pt x="23" y="5"/>
                  </a:lnTo>
                  <a:lnTo>
                    <a:pt x="25" y="9"/>
                  </a:lnTo>
                  <a:lnTo>
                    <a:pt x="26" y="15"/>
                  </a:lnTo>
                  <a:lnTo>
                    <a:pt x="28" y="22"/>
                  </a:lnTo>
                  <a:lnTo>
                    <a:pt x="26" y="29"/>
                  </a:lnTo>
                  <a:lnTo>
                    <a:pt x="25" y="35"/>
                  </a:lnTo>
                  <a:lnTo>
                    <a:pt x="23" y="40"/>
                  </a:lnTo>
                  <a:lnTo>
                    <a:pt x="20" y="43"/>
                  </a:lnTo>
                  <a:lnTo>
                    <a:pt x="17" y="44"/>
                  </a:lnTo>
                  <a:lnTo>
                    <a:pt x="14" y="44"/>
                  </a:lnTo>
                  <a:lnTo>
                    <a:pt x="10" y="44"/>
                  </a:lnTo>
                  <a:lnTo>
                    <a:pt x="7" y="41"/>
                  </a:lnTo>
                  <a:lnTo>
                    <a:pt x="4" y="38"/>
                  </a:lnTo>
                  <a:lnTo>
                    <a:pt x="2" y="31"/>
                  </a:lnTo>
                  <a:lnTo>
                    <a:pt x="0" y="23"/>
                  </a:lnTo>
                  <a:lnTo>
                    <a:pt x="2" y="15"/>
                  </a:lnTo>
                  <a:lnTo>
                    <a:pt x="4" y="11"/>
                  </a:lnTo>
                  <a:lnTo>
                    <a:pt x="5" y="6"/>
                  </a:lnTo>
                  <a:lnTo>
                    <a:pt x="8" y="2"/>
                  </a:lnTo>
                  <a:lnTo>
                    <a:pt x="11" y="0"/>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0" name="Freeform 376"/>
            <p:cNvSpPr>
              <a:spLocks noEditPoints="1"/>
            </p:cNvSpPr>
            <p:nvPr/>
          </p:nvSpPr>
          <p:spPr bwMode="auto">
            <a:xfrm>
              <a:off x="2842146" y="5674965"/>
              <a:ext cx="28575" cy="50800"/>
            </a:xfrm>
            <a:custGeom>
              <a:avLst/>
              <a:gdLst/>
              <a:ahLst/>
              <a:cxnLst>
                <a:cxn ang="0">
                  <a:pos x="9" y="14"/>
                </a:cxn>
                <a:cxn ang="0">
                  <a:pos x="7" y="14"/>
                </a:cxn>
                <a:cxn ang="0">
                  <a:pos x="6" y="16"/>
                </a:cxn>
                <a:cxn ang="0">
                  <a:pos x="4" y="16"/>
                </a:cxn>
                <a:cxn ang="0">
                  <a:pos x="4" y="19"/>
                </a:cxn>
                <a:cxn ang="0">
                  <a:pos x="4" y="20"/>
                </a:cxn>
                <a:cxn ang="0">
                  <a:pos x="4" y="25"/>
                </a:cxn>
                <a:cxn ang="0">
                  <a:pos x="6" y="28"/>
                </a:cxn>
                <a:cxn ang="0">
                  <a:pos x="7" y="29"/>
                </a:cxn>
                <a:cxn ang="0">
                  <a:pos x="9" y="31"/>
                </a:cxn>
                <a:cxn ang="0">
                  <a:pos x="12" y="29"/>
                </a:cxn>
                <a:cxn ang="0">
                  <a:pos x="13" y="28"/>
                </a:cxn>
                <a:cxn ang="0">
                  <a:pos x="13" y="26"/>
                </a:cxn>
                <a:cxn ang="0">
                  <a:pos x="15" y="23"/>
                </a:cxn>
                <a:cxn ang="0">
                  <a:pos x="13" y="20"/>
                </a:cxn>
                <a:cxn ang="0">
                  <a:pos x="13" y="17"/>
                </a:cxn>
                <a:cxn ang="0">
                  <a:pos x="10" y="14"/>
                </a:cxn>
                <a:cxn ang="0">
                  <a:pos x="9" y="14"/>
                </a:cxn>
                <a:cxn ang="0">
                  <a:pos x="16" y="0"/>
                </a:cxn>
                <a:cxn ang="0">
                  <a:pos x="18" y="0"/>
                </a:cxn>
                <a:cxn ang="0">
                  <a:pos x="18" y="0"/>
                </a:cxn>
                <a:cxn ang="0">
                  <a:pos x="15" y="2"/>
                </a:cxn>
                <a:cxn ang="0">
                  <a:pos x="13" y="2"/>
                </a:cxn>
                <a:cxn ang="0">
                  <a:pos x="10" y="5"/>
                </a:cxn>
                <a:cxn ang="0">
                  <a:pos x="7" y="10"/>
                </a:cxn>
                <a:cxn ang="0">
                  <a:pos x="4" y="14"/>
                </a:cxn>
                <a:cxn ang="0">
                  <a:pos x="7" y="13"/>
                </a:cxn>
                <a:cxn ang="0">
                  <a:pos x="10" y="13"/>
                </a:cxn>
                <a:cxn ang="0">
                  <a:pos x="13" y="13"/>
                </a:cxn>
                <a:cxn ang="0">
                  <a:pos x="16" y="14"/>
                </a:cxn>
                <a:cxn ang="0">
                  <a:pos x="18" y="17"/>
                </a:cxn>
                <a:cxn ang="0">
                  <a:pos x="18" y="22"/>
                </a:cxn>
                <a:cxn ang="0">
                  <a:pos x="18" y="25"/>
                </a:cxn>
                <a:cxn ang="0">
                  <a:pos x="16" y="28"/>
                </a:cxn>
                <a:cxn ang="0">
                  <a:pos x="13" y="31"/>
                </a:cxn>
                <a:cxn ang="0">
                  <a:pos x="9" y="32"/>
                </a:cxn>
                <a:cxn ang="0">
                  <a:pos x="6" y="31"/>
                </a:cxn>
                <a:cxn ang="0">
                  <a:pos x="4" y="29"/>
                </a:cxn>
                <a:cxn ang="0">
                  <a:pos x="1" y="26"/>
                </a:cxn>
                <a:cxn ang="0">
                  <a:pos x="0" y="23"/>
                </a:cxn>
                <a:cxn ang="0">
                  <a:pos x="0" y="19"/>
                </a:cxn>
                <a:cxn ang="0">
                  <a:pos x="0" y="16"/>
                </a:cxn>
                <a:cxn ang="0">
                  <a:pos x="1" y="11"/>
                </a:cxn>
                <a:cxn ang="0">
                  <a:pos x="3" y="8"/>
                </a:cxn>
                <a:cxn ang="0">
                  <a:pos x="6" y="5"/>
                </a:cxn>
                <a:cxn ang="0">
                  <a:pos x="9" y="2"/>
                </a:cxn>
                <a:cxn ang="0">
                  <a:pos x="12" y="0"/>
                </a:cxn>
                <a:cxn ang="0">
                  <a:pos x="16" y="0"/>
                </a:cxn>
              </a:cxnLst>
              <a:rect l="0" t="0" r="r" b="b"/>
              <a:pathLst>
                <a:path w="18" h="32">
                  <a:moveTo>
                    <a:pt x="9" y="14"/>
                  </a:moveTo>
                  <a:lnTo>
                    <a:pt x="7" y="14"/>
                  </a:lnTo>
                  <a:lnTo>
                    <a:pt x="6" y="16"/>
                  </a:lnTo>
                  <a:lnTo>
                    <a:pt x="4" y="16"/>
                  </a:lnTo>
                  <a:lnTo>
                    <a:pt x="4" y="19"/>
                  </a:lnTo>
                  <a:lnTo>
                    <a:pt x="4" y="20"/>
                  </a:lnTo>
                  <a:lnTo>
                    <a:pt x="4" y="25"/>
                  </a:lnTo>
                  <a:lnTo>
                    <a:pt x="6" y="28"/>
                  </a:lnTo>
                  <a:lnTo>
                    <a:pt x="7" y="29"/>
                  </a:lnTo>
                  <a:lnTo>
                    <a:pt x="9" y="31"/>
                  </a:lnTo>
                  <a:lnTo>
                    <a:pt x="12" y="29"/>
                  </a:lnTo>
                  <a:lnTo>
                    <a:pt x="13" y="28"/>
                  </a:lnTo>
                  <a:lnTo>
                    <a:pt x="13" y="26"/>
                  </a:lnTo>
                  <a:lnTo>
                    <a:pt x="15" y="23"/>
                  </a:lnTo>
                  <a:lnTo>
                    <a:pt x="13" y="20"/>
                  </a:lnTo>
                  <a:lnTo>
                    <a:pt x="13" y="17"/>
                  </a:lnTo>
                  <a:lnTo>
                    <a:pt x="10" y="14"/>
                  </a:lnTo>
                  <a:lnTo>
                    <a:pt x="9" y="14"/>
                  </a:lnTo>
                  <a:close/>
                  <a:moveTo>
                    <a:pt x="16" y="0"/>
                  </a:moveTo>
                  <a:lnTo>
                    <a:pt x="18" y="0"/>
                  </a:lnTo>
                  <a:lnTo>
                    <a:pt x="18" y="0"/>
                  </a:lnTo>
                  <a:lnTo>
                    <a:pt x="15" y="2"/>
                  </a:lnTo>
                  <a:lnTo>
                    <a:pt x="13" y="2"/>
                  </a:lnTo>
                  <a:lnTo>
                    <a:pt x="10" y="5"/>
                  </a:lnTo>
                  <a:lnTo>
                    <a:pt x="7" y="10"/>
                  </a:lnTo>
                  <a:lnTo>
                    <a:pt x="4" y="14"/>
                  </a:lnTo>
                  <a:lnTo>
                    <a:pt x="7" y="13"/>
                  </a:lnTo>
                  <a:lnTo>
                    <a:pt x="10" y="13"/>
                  </a:lnTo>
                  <a:lnTo>
                    <a:pt x="13" y="13"/>
                  </a:lnTo>
                  <a:lnTo>
                    <a:pt x="16" y="14"/>
                  </a:lnTo>
                  <a:lnTo>
                    <a:pt x="18" y="17"/>
                  </a:lnTo>
                  <a:lnTo>
                    <a:pt x="18" y="22"/>
                  </a:lnTo>
                  <a:lnTo>
                    <a:pt x="18" y="25"/>
                  </a:lnTo>
                  <a:lnTo>
                    <a:pt x="16" y="28"/>
                  </a:lnTo>
                  <a:lnTo>
                    <a:pt x="13" y="31"/>
                  </a:lnTo>
                  <a:lnTo>
                    <a:pt x="9" y="32"/>
                  </a:lnTo>
                  <a:lnTo>
                    <a:pt x="6" y="31"/>
                  </a:lnTo>
                  <a:lnTo>
                    <a:pt x="4" y="29"/>
                  </a:lnTo>
                  <a:lnTo>
                    <a:pt x="1" y="26"/>
                  </a:lnTo>
                  <a:lnTo>
                    <a:pt x="0" y="23"/>
                  </a:lnTo>
                  <a:lnTo>
                    <a:pt x="0" y="19"/>
                  </a:lnTo>
                  <a:lnTo>
                    <a:pt x="0" y="16"/>
                  </a:lnTo>
                  <a:lnTo>
                    <a:pt x="1" y="11"/>
                  </a:lnTo>
                  <a:lnTo>
                    <a:pt x="3" y="8"/>
                  </a:lnTo>
                  <a:lnTo>
                    <a:pt x="6" y="5"/>
                  </a:lnTo>
                  <a:lnTo>
                    <a:pt x="9" y="2"/>
                  </a:lnTo>
                  <a:lnTo>
                    <a:pt x="12" y="0"/>
                  </a:lnTo>
                  <a:lnTo>
                    <a:pt x="1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1" name="Freeform 377"/>
            <p:cNvSpPr>
              <a:spLocks noEditPoints="1"/>
            </p:cNvSpPr>
            <p:nvPr/>
          </p:nvSpPr>
          <p:spPr bwMode="auto">
            <a:xfrm>
              <a:off x="2907234" y="5695603"/>
              <a:ext cx="47625" cy="71438"/>
            </a:xfrm>
            <a:custGeom>
              <a:avLst/>
              <a:gdLst/>
              <a:ahLst/>
              <a:cxnLst>
                <a:cxn ang="0">
                  <a:pos x="17" y="19"/>
                </a:cxn>
                <a:cxn ang="0">
                  <a:pos x="14" y="21"/>
                </a:cxn>
                <a:cxn ang="0">
                  <a:pos x="12" y="23"/>
                </a:cxn>
                <a:cxn ang="0">
                  <a:pos x="10" y="24"/>
                </a:cxn>
                <a:cxn ang="0">
                  <a:pos x="10" y="41"/>
                </a:cxn>
                <a:cxn ang="0">
                  <a:pos x="14" y="42"/>
                </a:cxn>
                <a:cxn ang="0">
                  <a:pos x="17" y="44"/>
                </a:cxn>
                <a:cxn ang="0">
                  <a:pos x="20" y="42"/>
                </a:cxn>
                <a:cxn ang="0">
                  <a:pos x="23" y="41"/>
                </a:cxn>
                <a:cxn ang="0">
                  <a:pos x="24" y="36"/>
                </a:cxn>
                <a:cxn ang="0">
                  <a:pos x="24" y="32"/>
                </a:cxn>
                <a:cxn ang="0">
                  <a:pos x="24" y="27"/>
                </a:cxn>
                <a:cxn ang="0">
                  <a:pos x="23" y="23"/>
                </a:cxn>
                <a:cxn ang="0">
                  <a:pos x="20" y="21"/>
                </a:cxn>
                <a:cxn ang="0">
                  <a:pos x="17" y="19"/>
                </a:cxn>
                <a:cxn ang="0">
                  <a:pos x="9" y="0"/>
                </a:cxn>
                <a:cxn ang="0">
                  <a:pos x="10" y="0"/>
                </a:cxn>
                <a:cxn ang="0">
                  <a:pos x="10" y="21"/>
                </a:cxn>
                <a:cxn ang="0">
                  <a:pos x="12" y="18"/>
                </a:cxn>
                <a:cxn ang="0">
                  <a:pos x="15" y="16"/>
                </a:cxn>
                <a:cxn ang="0">
                  <a:pos x="18" y="15"/>
                </a:cxn>
                <a:cxn ang="0">
                  <a:pos x="23" y="16"/>
                </a:cxn>
                <a:cxn ang="0">
                  <a:pos x="27" y="19"/>
                </a:cxn>
                <a:cxn ang="0">
                  <a:pos x="29" y="24"/>
                </a:cxn>
                <a:cxn ang="0">
                  <a:pos x="30" y="30"/>
                </a:cxn>
                <a:cxn ang="0">
                  <a:pos x="29" y="35"/>
                </a:cxn>
                <a:cxn ang="0">
                  <a:pos x="27" y="38"/>
                </a:cxn>
                <a:cxn ang="0">
                  <a:pos x="24" y="42"/>
                </a:cxn>
                <a:cxn ang="0">
                  <a:pos x="20" y="45"/>
                </a:cxn>
                <a:cxn ang="0">
                  <a:pos x="15" y="45"/>
                </a:cxn>
                <a:cxn ang="0">
                  <a:pos x="10" y="45"/>
                </a:cxn>
                <a:cxn ang="0">
                  <a:pos x="4" y="42"/>
                </a:cxn>
                <a:cxn ang="0">
                  <a:pos x="4" y="12"/>
                </a:cxn>
                <a:cxn ang="0">
                  <a:pos x="4" y="7"/>
                </a:cxn>
                <a:cxn ang="0">
                  <a:pos x="4" y="6"/>
                </a:cxn>
                <a:cxn ang="0">
                  <a:pos x="3" y="4"/>
                </a:cxn>
                <a:cxn ang="0">
                  <a:pos x="3" y="4"/>
                </a:cxn>
                <a:cxn ang="0">
                  <a:pos x="1" y="4"/>
                </a:cxn>
                <a:cxn ang="0">
                  <a:pos x="0" y="3"/>
                </a:cxn>
                <a:cxn ang="0">
                  <a:pos x="9" y="0"/>
                </a:cxn>
              </a:cxnLst>
              <a:rect l="0" t="0" r="r" b="b"/>
              <a:pathLst>
                <a:path w="30" h="45">
                  <a:moveTo>
                    <a:pt x="17" y="19"/>
                  </a:moveTo>
                  <a:lnTo>
                    <a:pt x="14" y="21"/>
                  </a:lnTo>
                  <a:lnTo>
                    <a:pt x="12" y="23"/>
                  </a:lnTo>
                  <a:lnTo>
                    <a:pt x="10" y="24"/>
                  </a:lnTo>
                  <a:lnTo>
                    <a:pt x="10" y="41"/>
                  </a:lnTo>
                  <a:lnTo>
                    <a:pt x="14" y="42"/>
                  </a:lnTo>
                  <a:lnTo>
                    <a:pt x="17" y="44"/>
                  </a:lnTo>
                  <a:lnTo>
                    <a:pt x="20" y="42"/>
                  </a:lnTo>
                  <a:lnTo>
                    <a:pt x="23" y="41"/>
                  </a:lnTo>
                  <a:lnTo>
                    <a:pt x="24" y="36"/>
                  </a:lnTo>
                  <a:lnTo>
                    <a:pt x="24" y="32"/>
                  </a:lnTo>
                  <a:lnTo>
                    <a:pt x="24" y="27"/>
                  </a:lnTo>
                  <a:lnTo>
                    <a:pt x="23" y="23"/>
                  </a:lnTo>
                  <a:lnTo>
                    <a:pt x="20" y="21"/>
                  </a:lnTo>
                  <a:lnTo>
                    <a:pt x="17" y="19"/>
                  </a:lnTo>
                  <a:close/>
                  <a:moveTo>
                    <a:pt x="9" y="0"/>
                  </a:moveTo>
                  <a:lnTo>
                    <a:pt x="10" y="0"/>
                  </a:lnTo>
                  <a:lnTo>
                    <a:pt x="10" y="21"/>
                  </a:lnTo>
                  <a:lnTo>
                    <a:pt x="12" y="18"/>
                  </a:lnTo>
                  <a:lnTo>
                    <a:pt x="15" y="16"/>
                  </a:lnTo>
                  <a:lnTo>
                    <a:pt x="18" y="15"/>
                  </a:lnTo>
                  <a:lnTo>
                    <a:pt x="23" y="16"/>
                  </a:lnTo>
                  <a:lnTo>
                    <a:pt x="27" y="19"/>
                  </a:lnTo>
                  <a:lnTo>
                    <a:pt x="29" y="24"/>
                  </a:lnTo>
                  <a:lnTo>
                    <a:pt x="30" y="30"/>
                  </a:lnTo>
                  <a:lnTo>
                    <a:pt x="29" y="35"/>
                  </a:lnTo>
                  <a:lnTo>
                    <a:pt x="27" y="38"/>
                  </a:lnTo>
                  <a:lnTo>
                    <a:pt x="24" y="42"/>
                  </a:lnTo>
                  <a:lnTo>
                    <a:pt x="20" y="45"/>
                  </a:lnTo>
                  <a:lnTo>
                    <a:pt x="15" y="45"/>
                  </a:lnTo>
                  <a:lnTo>
                    <a:pt x="10" y="45"/>
                  </a:lnTo>
                  <a:lnTo>
                    <a:pt x="4" y="42"/>
                  </a:lnTo>
                  <a:lnTo>
                    <a:pt x="4" y="12"/>
                  </a:lnTo>
                  <a:lnTo>
                    <a:pt x="4" y="7"/>
                  </a:lnTo>
                  <a:lnTo>
                    <a:pt x="4" y="6"/>
                  </a:lnTo>
                  <a:lnTo>
                    <a:pt x="3" y="4"/>
                  </a:lnTo>
                  <a:lnTo>
                    <a:pt x="3" y="4"/>
                  </a:lnTo>
                  <a:lnTo>
                    <a:pt x="1" y="4"/>
                  </a:lnTo>
                  <a:lnTo>
                    <a:pt x="0" y="3"/>
                  </a:lnTo>
                  <a:lnTo>
                    <a:pt x="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2" name="Freeform 378"/>
            <p:cNvSpPr>
              <a:spLocks/>
            </p:cNvSpPr>
            <p:nvPr/>
          </p:nvSpPr>
          <p:spPr bwMode="auto">
            <a:xfrm>
              <a:off x="2958034" y="5721003"/>
              <a:ext cx="50800" cy="68263"/>
            </a:xfrm>
            <a:custGeom>
              <a:avLst/>
              <a:gdLst/>
              <a:ahLst/>
              <a:cxnLst>
                <a:cxn ang="0">
                  <a:pos x="0" y="0"/>
                </a:cxn>
                <a:cxn ang="0">
                  <a:pos x="14" y="0"/>
                </a:cxn>
                <a:cxn ang="0">
                  <a:pos x="14" y="0"/>
                </a:cxn>
                <a:cxn ang="0">
                  <a:pos x="14" y="0"/>
                </a:cxn>
                <a:cxn ang="0">
                  <a:pos x="11" y="2"/>
                </a:cxn>
                <a:cxn ang="0">
                  <a:pos x="11" y="3"/>
                </a:cxn>
                <a:cxn ang="0">
                  <a:pos x="11" y="5"/>
                </a:cxn>
                <a:cxn ang="0">
                  <a:pos x="12" y="7"/>
                </a:cxn>
                <a:cxn ang="0">
                  <a:pos x="18" y="22"/>
                </a:cxn>
                <a:cxn ang="0">
                  <a:pos x="24" y="5"/>
                </a:cxn>
                <a:cxn ang="0">
                  <a:pos x="26" y="2"/>
                </a:cxn>
                <a:cxn ang="0">
                  <a:pos x="26" y="2"/>
                </a:cxn>
                <a:cxn ang="0">
                  <a:pos x="24" y="0"/>
                </a:cxn>
                <a:cxn ang="0">
                  <a:pos x="23" y="0"/>
                </a:cxn>
                <a:cxn ang="0">
                  <a:pos x="23" y="0"/>
                </a:cxn>
                <a:cxn ang="0">
                  <a:pos x="32" y="0"/>
                </a:cxn>
                <a:cxn ang="0">
                  <a:pos x="32" y="0"/>
                </a:cxn>
                <a:cxn ang="0">
                  <a:pos x="29" y="2"/>
                </a:cxn>
                <a:cxn ang="0">
                  <a:pos x="29" y="3"/>
                </a:cxn>
                <a:cxn ang="0">
                  <a:pos x="27" y="3"/>
                </a:cxn>
                <a:cxn ang="0">
                  <a:pos x="27" y="5"/>
                </a:cxn>
                <a:cxn ang="0">
                  <a:pos x="15" y="34"/>
                </a:cxn>
                <a:cxn ang="0">
                  <a:pos x="14" y="39"/>
                </a:cxn>
                <a:cxn ang="0">
                  <a:pos x="11" y="42"/>
                </a:cxn>
                <a:cxn ang="0">
                  <a:pos x="9" y="43"/>
                </a:cxn>
                <a:cxn ang="0">
                  <a:pos x="6" y="43"/>
                </a:cxn>
                <a:cxn ang="0">
                  <a:pos x="4" y="43"/>
                </a:cxn>
                <a:cxn ang="0">
                  <a:pos x="3" y="42"/>
                </a:cxn>
                <a:cxn ang="0">
                  <a:pos x="1" y="40"/>
                </a:cxn>
                <a:cxn ang="0">
                  <a:pos x="1" y="39"/>
                </a:cxn>
                <a:cxn ang="0">
                  <a:pos x="3" y="37"/>
                </a:cxn>
                <a:cxn ang="0">
                  <a:pos x="3" y="36"/>
                </a:cxn>
                <a:cxn ang="0">
                  <a:pos x="4" y="36"/>
                </a:cxn>
                <a:cxn ang="0">
                  <a:pos x="6" y="36"/>
                </a:cxn>
                <a:cxn ang="0">
                  <a:pos x="8" y="37"/>
                </a:cxn>
                <a:cxn ang="0">
                  <a:pos x="9" y="37"/>
                </a:cxn>
                <a:cxn ang="0">
                  <a:pos x="9" y="37"/>
                </a:cxn>
                <a:cxn ang="0">
                  <a:pos x="12" y="36"/>
                </a:cxn>
                <a:cxn ang="0">
                  <a:pos x="12" y="34"/>
                </a:cxn>
                <a:cxn ang="0">
                  <a:pos x="14" y="32"/>
                </a:cxn>
                <a:cxn ang="0">
                  <a:pos x="15" y="28"/>
                </a:cxn>
                <a:cxn ang="0">
                  <a:pos x="6" y="7"/>
                </a:cxn>
                <a:cxn ang="0">
                  <a:pos x="4" y="3"/>
                </a:cxn>
                <a:cxn ang="0">
                  <a:pos x="3" y="2"/>
                </a:cxn>
                <a:cxn ang="0">
                  <a:pos x="0" y="0"/>
                </a:cxn>
                <a:cxn ang="0">
                  <a:pos x="0" y="0"/>
                </a:cxn>
              </a:cxnLst>
              <a:rect l="0" t="0" r="r" b="b"/>
              <a:pathLst>
                <a:path w="32" h="43">
                  <a:moveTo>
                    <a:pt x="0" y="0"/>
                  </a:moveTo>
                  <a:lnTo>
                    <a:pt x="14" y="0"/>
                  </a:lnTo>
                  <a:lnTo>
                    <a:pt x="14" y="0"/>
                  </a:lnTo>
                  <a:lnTo>
                    <a:pt x="14" y="0"/>
                  </a:lnTo>
                  <a:lnTo>
                    <a:pt x="11" y="2"/>
                  </a:lnTo>
                  <a:lnTo>
                    <a:pt x="11" y="3"/>
                  </a:lnTo>
                  <a:lnTo>
                    <a:pt x="11" y="5"/>
                  </a:lnTo>
                  <a:lnTo>
                    <a:pt x="12" y="7"/>
                  </a:lnTo>
                  <a:lnTo>
                    <a:pt x="18" y="22"/>
                  </a:lnTo>
                  <a:lnTo>
                    <a:pt x="24" y="5"/>
                  </a:lnTo>
                  <a:lnTo>
                    <a:pt x="26" y="2"/>
                  </a:lnTo>
                  <a:lnTo>
                    <a:pt x="26" y="2"/>
                  </a:lnTo>
                  <a:lnTo>
                    <a:pt x="24" y="0"/>
                  </a:lnTo>
                  <a:lnTo>
                    <a:pt x="23" y="0"/>
                  </a:lnTo>
                  <a:lnTo>
                    <a:pt x="23" y="0"/>
                  </a:lnTo>
                  <a:lnTo>
                    <a:pt x="32" y="0"/>
                  </a:lnTo>
                  <a:lnTo>
                    <a:pt x="32" y="0"/>
                  </a:lnTo>
                  <a:lnTo>
                    <a:pt x="29" y="2"/>
                  </a:lnTo>
                  <a:lnTo>
                    <a:pt x="29" y="3"/>
                  </a:lnTo>
                  <a:lnTo>
                    <a:pt x="27" y="3"/>
                  </a:lnTo>
                  <a:lnTo>
                    <a:pt x="27" y="5"/>
                  </a:lnTo>
                  <a:lnTo>
                    <a:pt x="15" y="34"/>
                  </a:lnTo>
                  <a:lnTo>
                    <a:pt x="14" y="39"/>
                  </a:lnTo>
                  <a:lnTo>
                    <a:pt x="11" y="42"/>
                  </a:lnTo>
                  <a:lnTo>
                    <a:pt x="9" y="43"/>
                  </a:lnTo>
                  <a:lnTo>
                    <a:pt x="6" y="43"/>
                  </a:lnTo>
                  <a:lnTo>
                    <a:pt x="4" y="43"/>
                  </a:lnTo>
                  <a:lnTo>
                    <a:pt x="3" y="42"/>
                  </a:lnTo>
                  <a:lnTo>
                    <a:pt x="1" y="40"/>
                  </a:lnTo>
                  <a:lnTo>
                    <a:pt x="1" y="39"/>
                  </a:lnTo>
                  <a:lnTo>
                    <a:pt x="3" y="37"/>
                  </a:lnTo>
                  <a:lnTo>
                    <a:pt x="3" y="36"/>
                  </a:lnTo>
                  <a:lnTo>
                    <a:pt x="4" y="36"/>
                  </a:lnTo>
                  <a:lnTo>
                    <a:pt x="6" y="36"/>
                  </a:lnTo>
                  <a:lnTo>
                    <a:pt x="8" y="37"/>
                  </a:lnTo>
                  <a:lnTo>
                    <a:pt x="9" y="37"/>
                  </a:lnTo>
                  <a:lnTo>
                    <a:pt x="9" y="37"/>
                  </a:lnTo>
                  <a:lnTo>
                    <a:pt x="12" y="36"/>
                  </a:lnTo>
                  <a:lnTo>
                    <a:pt x="12" y="34"/>
                  </a:lnTo>
                  <a:lnTo>
                    <a:pt x="14" y="32"/>
                  </a:lnTo>
                  <a:lnTo>
                    <a:pt x="15" y="28"/>
                  </a:lnTo>
                  <a:lnTo>
                    <a:pt x="6" y="7"/>
                  </a:lnTo>
                  <a:lnTo>
                    <a:pt x="4" y="3"/>
                  </a:lnTo>
                  <a:lnTo>
                    <a:pt x="3" y="2"/>
                  </a:lnTo>
                  <a:lnTo>
                    <a:pt x="0" y="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3" name="Freeform 379"/>
            <p:cNvSpPr>
              <a:spLocks/>
            </p:cNvSpPr>
            <p:nvPr/>
          </p:nvSpPr>
          <p:spPr bwMode="auto">
            <a:xfrm>
              <a:off x="3005659" y="5706715"/>
              <a:ext cx="30163" cy="60325"/>
            </a:xfrm>
            <a:custGeom>
              <a:avLst/>
              <a:gdLst/>
              <a:ahLst/>
              <a:cxnLst>
                <a:cxn ang="0">
                  <a:pos x="11" y="0"/>
                </a:cxn>
                <a:cxn ang="0">
                  <a:pos x="11" y="0"/>
                </a:cxn>
                <a:cxn ang="0">
                  <a:pos x="11" y="9"/>
                </a:cxn>
                <a:cxn ang="0">
                  <a:pos x="19" y="9"/>
                </a:cxn>
                <a:cxn ang="0">
                  <a:pos x="19" y="11"/>
                </a:cxn>
                <a:cxn ang="0">
                  <a:pos x="11" y="11"/>
                </a:cxn>
                <a:cxn ang="0">
                  <a:pos x="11" y="29"/>
                </a:cxn>
                <a:cxn ang="0">
                  <a:pos x="11" y="32"/>
                </a:cxn>
                <a:cxn ang="0">
                  <a:pos x="13" y="34"/>
                </a:cxn>
                <a:cxn ang="0">
                  <a:pos x="14" y="35"/>
                </a:cxn>
                <a:cxn ang="0">
                  <a:pos x="16" y="34"/>
                </a:cxn>
                <a:cxn ang="0">
                  <a:pos x="17" y="32"/>
                </a:cxn>
                <a:cxn ang="0">
                  <a:pos x="19" y="32"/>
                </a:cxn>
                <a:cxn ang="0">
                  <a:pos x="17" y="35"/>
                </a:cxn>
                <a:cxn ang="0">
                  <a:pos x="16" y="37"/>
                </a:cxn>
                <a:cxn ang="0">
                  <a:pos x="14" y="38"/>
                </a:cxn>
                <a:cxn ang="0">
                  <a:pos x="11" y="38"/>
                </a:cxn>
                <a:cxn ang="0">
                  <a:pos x="8" y="38"/>
                </a:cxn>
                <a:cxn ang="0">
                  <a:pos x="7" y="35"/>
                </a:cxn>
                <a:cxn ang="0">
                  <a:pos x="7" y="34"/>
                </a:cxn>
                <a:cxn ang="0">
                  <a:pos x="7" y="31"/>
                </a:cxn>
                <a:cxn ang="0">
                  <a:pos x="7" y="11"/>
                </a:cxn>
                <a:cxn ang="0">
                  <a:pos x="0" y="11"/>
                </a:cxn>
                <a:cxn ang="0">
                  <a:pos x="0" y="11"/>
                </a:cxn>
                <a:cxn ang="0">
                  <a:pos x="5" y="8"/>
                </a:cxn>
                <a:cxn ang="0">
                  <a:pos x="8" y="3"/>
                </a:cxn>
                <a:cxn ang="0">
                  <a:pos x="10" y="2"/>
                </a:cxn>
                <a:cxn ang="0">
                  <a:pos x="11" y="0"/>
                </a:cxn>
              </a:cxnLst>
              <a:rect l="0" t="0" r="r" b="b"/>
              <a:pathLst>
                <a:path w="19" h="38">
                  <a:moveTo>
                    <a:pt x="11" y="0"/>
                  </a:moveTo>
                  <a:lnTo>
                    <a:pt x="11" y="0"/>
                  </a:lnTo>
                  <a:lnTo>
                    <a:pt x="11" y="9"/>
                  </a:lnTo>
                  <a:lnTo>
                    <a:pt x="19" y="9"/>
                  </a:lnTo>
                  <a:lnTo>
                    <a:pt x="19" y="11"/>
                  </a:lnTo>
                  <a:lnTo>
                    <a:pt x="11" y="11"/>
                  </a:lnTo>
                  <a:lnTo>
                    <a:pt x="11" y="29"/>
                  </a:lnTo>
                  <a:lnTo>
                    <a:pt x="11" y="32"/>
                  </a:lnTo>
                  <a:lnTo>
                    <a:pt x="13" y="34"/>
                  </a:lnTo>
                  <a:lnTo>
                    <a:pt x="14" y="35"/>
                  </a:lnTo>
                  <a:lnTo>
                    <a:pt x="16" y="34"/>
                  </a:lnTo>
                  <a:lnTo>
                    <a:pt x="17" y="32"/>
                  </a:lnTo>
                  <a:lnTo>
                    <a:pt x="19" y="32"/>
                  </a:lnTo>
                  <a:lnTo>
                    <a:pt x="17" y="35"/>
                  </a:lnTo>
                  <a:lnTo>
                    <a:pt x="16" y="37"/>
                  </a:lnTo>
                  <a:lnTo>
                    <a:pt x="14" y="38"/>
                  </a:lnTo>
                  <a:lnTo>
                    <a:pt x="11" y="38"/>
                  </a:lnTo>
                  <a:lnTo>
                    <a:pt x="8" y="38"/>
                  </a:lnTo>
                  <a:lnTo>
                    <a:pt x="7" y="35"/>
                  </a:lnTo>
                  <a:lnTo>
                    <a:pt x="7" y="34"/>
                  </a:lnTo>
                  <a:lnTo>
                    <a:pt x="7" y="31"/>
                  </a:lnTo>
                  <a:lnTo>
                    <a:pt x="7" y="11"/>
                  </a:lnTo>
                  <a:lnTo>
                    <a:pt x="0" y="11"/>
                  </a:lnTo>
                  <a:lnTo>
                    <a:pt x="0" y="11"/>
                  </a:lnTo>
                  <a:lnTo>
                    <a:pt x="5" y="8"/>
                  </a:lnTo>
                  <a:lnTo>
                    <a:pt x="8" y="3"/>
                  </a:lnTo>
                  <a:lnTo>
                    <a:pt x="10" y="2"/>
                  </a:lnTo>
                  <a:lnTo>
                    <a:pt x="1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4" name="Freeform 380"/>
            <p:cNvSpPr>
              <a:spLocks noEditPoints="1"/>
            </p:cNvSpPr>
            <p:nvPr/>
          </p:nvSpPr>
          <p:spPr bwMode="auto">
            <a:xfrm>
              <a:off x="3040584" y="5719415"/>
              <a:ext cx="38100" cy="47625"/>
            </a:xfrm>
            <a:custGeom>
              <a:avLst/>
              <a:gdLst/>
              <a:ahLst/>
              <a:cxnLst>
                <a:cxn ang="0">
                  <a:pos x="11" y="3"/>
                </a:cxn>
                <a:cxn ang="0">
                  <a:pos x="9" y="3"/>
                </a:cxn>
                <a:cxn ang="0">
                  <a:pos x="6" y="4"/>
                </a:cxn>
                <a:cxn ang="0">
                  <a:pos x="4" y="8"/>
                </a:cxn>
                <a:cxn ang="0">
                  <a:pos x="4" y="11"/>
                </a:cxn>
                <a:cxn ang="0">
                  <a:pos x="17" y="11"/>
                </a:cxn>
                <a:cxn ang="0">
                  <a:pos x="17" y="8"/>
                </a:cxn>
                <a:cxn ang="0">
                  <a:pos x="17" y="6"/>
                </a:cxn>
                <a:cxn ang="0">
                  <a:pos x="14" y="3"/>
                </a:cxn>
                <a:cxn ang="0">
                  <a:pos x="11" y="3"/>
                </a:cxn>
                <a:cxn ang="0">
                  <a:pos x="12" y="0"/>
                </a:cxn>
                <a:cxn ang="0">
                  <a:pos x="17" y="1"/>
                </a:cxn>
                <a:cxn ang="0">
                  <a:pos x="21" y="3"/>
                </a:cxn>
                <a:cxn ang="0">
                  <a:pos x="23" y="8"/>
                </a:cxn>
                <a:cxn ang="0">
                  <a:pos x="24" y="12"/>
                </a:cxn>
                <a:cxn ang="0">
                  <a:pos x="4" y="12"/>
                </a:cxn>
                <a:cxn ang="0">
                  <a:pos x="4" y="18"/>
                </a:cxn>
                <a:cxn ang="0">
                  <a:pos x="7" y="21"/>
                </a:cxn>
                <a:cxn ang="0">
                  <a:pos x="11" y="24"/>
                </a:cxn>
                <a:cxn ang="0">
                  <a:pos x="15" y="26"/>
                </a:cxn>
                <a:cxn ang="0">
                  <a:pos x="17" y="24"/>
                </a:cxn>
                <a:cxn ang="0">
                  <a:pos x="20" y="24"/>
                </a:cxn>
                <a:cxn ang="0">
                  <a:pos x="21" y="23"/>
                </a:cxn>
                <a:cxn ang="0">
                  <a:pos x="23" y="18"/>
                </a:cxn>
                <a:cxn ang="0">
                  <a:pos x="24" y="20"/>
                </a:cxn>
                <a:cxn ang="0">
                  <a:pos x="23" y="24"/>
                </a:cxn>
                <a:cxn ang="0">
                  <a:pos x="20" y="27"/>
                </a:cxn>
                <a:cxn ang="0">
                  <a:pos x="17" y="30"/>
                </a:cxn>
                <a:cxn ang="0">
                  <a:pos x="12" y="30"/>
                </a:cxn>
                <a:cxn ang="0">
                  <a:pos x="7" y="30"/>
                </a:cxn>
                <a:cxn ang="0">
                  <a:pos x="3" y="27"/>
                </a:cxn>
                <a:cxn ang="0">
                  <a:pos x="1" y="24"/>
                </a:cxn>
                <a:cxn ang="0">
                  <a:pos x="0" y="20"/>
                </a:cxn>
                <a:cxn ang="0">
                  <a:pos x="0" y="17"/>
                </a:cxn>
                <a:cxn ang="0">
                  <a:pos x="0" y="12"/>
                </a:cxn>
                <a:cxn ang="0">
                  <a:pos x="1" y="8"/>
                </a:cxn>
                <a:cxn ang="0">
                  <a:pos x="3" y="4"/>
                </a:cxn>
                <a:cxn ang="0">
                  <a:pos x="7" y="1"/>
                </a:cxn>
                <a:cxn ang="0">
                  <a:pos x="12" y="0"/>
                </a:cxn>
              </a:cxnLst>
              <a:rect l="0" t="0" r="r" b="b"/>
              <a:pathLst>
                <a:path w="24" h="30">
                  <a:moveTo>
                    <a:pt x="11" y="3"/>
                  </a:moveTo>
                  <a:lnTo>
                    <a:pt x="9" y="3"/>
                  </a:lnTo>
                  <a:lnTo>
                    <a:pt x="6" y="4"/>
                  </a:lnTo>
                  <a:lnTo>
                    <a:pt x="4" y="8"/>
                  </a:lnTo>
                  <a:lnTo>
                    <a:pt x="4" y="11"/>
                  </a:lnTo>
                  <a:lnTo>
                    <a:pt x="17" y="11"/>
                  </a:lnTo>
                  <a:lnTo>
                    <a:pt x="17" y="8"/>
                  </a:lnTo>
                  <a:lnTo>
                    <a:pt x="17" y="6"/>
                  </a:lnTo>
                  <a:lnTo>
                    <a:pt x="14" y="3"/>
                  </a:lnTo>
                  <a:lnTo>
                    <a:pt x="11" y="3"/>
                  </a:lnTo>
                  <a:close/>
                  <a:moveTo>
                    <a:pt x="12" y="0"/>
                  </a:moveTo>
                  <a:lnTo>
                    <a:pt x="17" y="1"/>
                  </a:lnTo>
                  <a:lnTo>
                    <a:pt x="21" y="3"/>
                  </a:lnTo>
                  <a:lnTo>
                    <a:pt x="23" y="8"/>
                  </a:lnTo>
                  <a:lnTo>
                    <a:pt x="24" y="12"/>
                  </a:lnTo>
                  <a:lnTo>
                    <a:pt x="4" y="12"/>
                  </a:lnTo>
                  <a:lnTo>
                    <a:pt x="4" y="18"/>
                  </a:lnTo>
                  <a:lnTo>
                    <a:pt x="7" y="21"/>
                  </a:lnTo>
                  <a:lnTo>
                    <a:pt x="11" y="24"/>
                  </a:lnTo>
                  <a:lnTo>
                    <a:pt x="15" y="26"/>
                  </a:lnTo>
                  <a:lnTo>
                    <a:pt x="17" y="24"/>
                  </a:lnTo>
                  <a:lnTo>
                    <a:pt x="20" y="24"/>
                  </a:lnTo>
                  <a:lnTo>
                    <a:pt x="21" y="23"/>
                  </a:lnTo>
                  <a:lnTo>
                    <a:pt x="23" y="18"/>
                  </a:lnTo>
                  <a:lnTo>
                    <a:pt x="24" y="20"/>
                  </a:lnTo>
                  <a:lnTo>
                    <a:pt x="23" y="24"/>
                  </a:lnTo>
                  <a:lnTo>
                    <a:pt x="20" y="27"/>
                  </a:lnTo>
                  <a:lnTo>
                    <a:pt x="17" y="30"/>
                  </a:lnTo>
                  <a:lnTo>
                    <a:pt x="12" y="30"/>
                  </a:lnTo>
                  <a:lnTo>
                    <a:pt x="7" y="30"/>
                  </a:lnTo>
                  <a:lnTo>
                    <a:pt x="3" y="27"/>
                  </a:lnTo>
                  <a:lnTo>
                    <a:pt x="1" y="24"/>
                  </a:lnTo>
                  <a:lnTo>
                    <a:pt x="0" y="20"/>
                  </a:lnTo>
                  <a:lnTo>
                    <a:pt x="0" y="17"/>
                  </a:lnTo>
                  <a:lnTo>
                    <a:pt x="0" y="12"/>
                  </a:lnTo>
                  <a:lnTo>
                    <a:pt x="1" y="8"/>
                  </a:lnTo>
                  <a:lnTo>
                    <a:pt x="3" y="4"/>
                  </a:lnTo>
                  <a:lnTo>
                    <a:pt x="7" y="1"/>
                  </a:lnTo>
                  <a:lnTo>
                    <a:pt x="1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5" name="Freeform 381"/>
            <p:cNvSpPr>
              <a:spLocks/>
            </p:cNvSpPr>
            <p:nvPr/>
          </p:nvSpPr>
          <p:spPr bwMode="auto">
            <a:xfrm>
              <a:off x="3088209" y="5719415"/>
              <a:ext cx="30163" cy="47625"/>
            </a:xfrm>
            <a:custGeom>
              <a:avLst/>
              <a:gdLst/>
              <a:ahLst/>
              <a:cxnLst>
                <a:cxn ang="0">
                  <a:pos x="8" y="0"/>
                </a:cxn>
                <a:cxn ang="0">
                  <a:pos x="11" y="0"/>
                </a:cxn>
                <a:cxn ang="0">
                  <a:pos x="13" y="1"/>
                </a:cxn>
                <a:cxn ang="0">
                  <a:pos x="14" y="1"/>
                </a:cxn>
                <a:cxn ang="0">
                  <a:pos x="16" y="1"/>
                </a:cxn>
                <a:cxn ang="0">
                  <a:pos x="16" y="1"/>
                </a:cxn>
                <a:cxn ang="0">
                  <a:pos x="17" y="0"/>
                </a:cxn>
                <a:cxn ang="0">
                  <a:pos x="17" y="0"/>
                </a:cxn>
                <a:cxn ang="0">
                  <a:pos x="17" y="11"/>
                </a:cxn>
                <a:cxn ang="0">
                  <a:pos x="17" y="11"/>
                </a:cxn>
                <a:cxn ang="0">
                  <a:pos x="16" y="6"/>
                </a:cxn>
                <a:cxn ang="0">
                  <a:pos x="14" y="4"/>
                </a:cxn>
                <a:cxn ang="0">
                  <a:pos x="11" y="3"/>
                </a:cxn>
                <a:cxn ang="0">
                  <a:pos x="8" y="3"/>
                </a:cxn>
                <a:cxn ang="0">
                  <a:pos x="6" y="3"/>
                </a:cxn>
                <a:cxn ang="0">
                  <a:pos x="5" y="3"/>
                </a:cxn>
                <a:cxn ang="0">
                  <a:pos x="3" y="4"/>
                </a:cxn>
                <a:cxn ang="0">
                  <a:pos x="3" y="6"/>
                </a:cxn>
                <a:cxn ang="0">
                  <a:pos x="5" y="9"/>
                </a:cxn>
                <a:cxn ang="0">
                  <a:pos x="6" y="11"/>
                </a:cxn>
                <a:cxn ang="0">
                  <a:pos x="8" y="12"/>
                </a:cxn>
                <a:cxn ang="0">
                  <a:pos x="13" y="14"/>
                </a:cxn>
                <a:cxn ang="0">
                  <a:pos x="17" y="17"/>
                </a:cxn>
                <a:cxn ang="0">
                  <a:pos x="19" y="18"/>
                </a:cxn>
                <a:cxn ang="0">
                  <a:pos x="19" y="23"/>
                </a:cxn>
                <a:cxn ang="0">
                  <a:pos x="19" y="26"/>
                </a:cxn>
                <a:cxn ang="0">
                  <a:pos x="16" y="29"/>
                </a:cxn>
                <a:cxn ang="0">
                  <a:pos x="13" y="30"/>
                </a:cxn>
                <a:cxn ang="0">
                  <a:pos x="10" y="30"/>
                </a:cxn>
                <a:cxn ang="0">
                  <a:pos x="6" y="30"/>
                </a:cxn>
                <a:cxn ang="0">
                  <a:pos x="3" y="30"/>
                </a:cxn>
                <a:cxn ang="0">
                  <a:pos x="2" y="29"/>
                </a:cxn>
                <a:cxn ang="0">
                  <a:pos x="0" y="30"/>
                </a:cxn>
                <a:cxn ang="0">
                  <a:pos x="0" y="30"/>
                </a:cxn>
                <a:cxn ang="0">
                  <a:pos x="0" y="30"/>
                </a:cxn>
                <a:cxn ang="0">
                  <a:pos x="0" y="21"/>
                </a:cxn>
                <a:cxn ang="0">
                  <a:pos x="0" y="21"/>
                </a:cxn>
                <a:cxn ang="0">
                  <a:pos x="2" y="24"/>
                </a:cxn>
                <a:cxn ang="0">
                  <a:pos x="3" y="27"/>
                </a:cxn>
                <a:cxn ang="0">
                  <a:pos x="6" y="29"/>
                </a:cxn>
                <a:cxn ang="0">
                  <a:pos x="10" y="29"/>
                </a:cxn>
                <a:cxn ang="0">
                  <a:pos x="11" y="29"/>
                </a:cxn>
                <a:cxn ang="0">
                  <a:pos x="13" y="27"/>
                </a:cxn>
                <a:cxn ang="0">
                  <a:pos x="14" y="26"/>
                </a:cxn>
                <a:cxn ang="0">
                  <a:pos x="14" y="24"/>
                </a:cxn>
                <a:cxn ang="0">
                  <a:pos x="14" y="23"/>
                </a:cxn>
                <a:cxn ang="0">
                  <a:pos x="13" y="21"/>
                </a:cxn>
                <a:cxn ang="0">
                  <a:pos x="11" y="20"/>
                </a:cxn>
                <a:cxn ang="0">
                  <a:pos x="6" y="17"/>
                </a:cxn>
                <a:cxn ang="0">
                  <a:pos x="3" y="15"/>
                </a:cxn>
                <a:cxn ang="0">
                  <a:pos x="2" y="14"/>
                </a:cxn>
                <a:cxn ang="0">
                  <a:pos x="0" y="11"/>
                </a:cxn>
                <a:cxn ang="0">
                  <a:pos x="0" y="9"/>
                </a:cxn>
                <a:cxn ang="0">
                  <a:pos x="0" y="6"/>
                </a:cxn>
                <a:cxn ang="0">
                  <a:pos x="2" y="3"/>
                </a:cxn>
                <a:cxn ang="0">
                  <a:pos x="5" y="1"/>
                </a:cxn>
                <a:cxn ang="0">
                  <a:pos x="8" y="0"/>
                </a:cxn>
              </a:cxnLst>
              <a:rect l="0" t="0" r="r" b="b"/>
              <a:pathLst>
                <a:path w="19" h="30">
                  <a:moveTo>
                    <a:pt x="8" y="0"/>
                  </a:moveTo>
                  <a:lnTo>
                    <a:pt x="11" y="0"/>
                  </a:lnTo>
                  <a:lnTo>
                    <a:pt x="13" y="1"/>
                  </a:lnTo>
                  <a:lnTo>
                    <a:pt x="14" y="1"/>
                  </a:lnTo>
                  <a:lnTo>
                    <a:pt x="16" y="1"/>
                  </a:lnTo>
                  <a:lnTo>
                    <a:pt x="16" y="1"/>
                  </a:lnTo>
                  <a:lnTo>
                    <a:pt x="17" y="0"/>
                  </a:lnTo>
                  <a:lnTo>
                    <a:pt x="17" y="0"/>
                  </a:lnTo>
                  <a:lnTo>
                    <a:pt x="17" y="11"/>
                  </a:lnTo>
                  <a:lnTo>
                    <a:pt x="17" y="11"/>
                  </a:lnTo>
                  <a:lnTo>
                    <a:pt x="16" y="6"/>
                  </a:lnTo>
                  <a:lnTo>
                    <a:pt x="14" y="4"/>
                  </a:lnTo>
                  <a:lnTo>
                    <a:pt x="11" y="3"/>
                  </a:lnTo>
                  <a:lnTo>
                    <a:pt x="8" y="3"/>
                  </a:lnTo>
                  <a:lnTo>
                    <a:pt x="6" y="3"/>
                  </a:lnTo>
                  <a:lnTo>
                    <a:pt x="5" y="3"/>
                  </a:lnTo>
                  <a:lnTo>
                    <a:pt x="3" y="4"/>
                  </a:lnTo>
                  <a:lnTo>
                    <a:pt x="3" y="6"/>
                  </a:lnTo>
                  <a:lnTo>
                    <a:pt x="5" y="9"/>
                  </a:lnTo>
                  <a:lnTo>
                    <a:pt x="6" y="11"/>
                  </a:lnTo>
                  <a:lnTo>
                    <a:pt x="8" y="12"/>
                  </a:lnTo>
                  <a:lnTo>
                    <a:pt x="13" y="14"/>
                  </a:lnTo>
                  <a:lnTo>
                    <a:pt x="17" y="17"/>
                  </a:lnTo>
                  <a:lnTo>
                    <a:pt x="19" y="18"/>
                  </a:lnTo>
                  <a:lnTo>
                    <a:pt x="19" y="23"/>
                  </a:lnTo>
                  <a:lnTo>
                    <a:pt x="19" y="26"/>
                  </a:lnTo>
                  <a:lnTo>
                    <a:pt x="16" y="29"/>
                  </a:lnTo>
                  <a:lnTo>
                    <a:pt x="13" y="30"/>
                  </a:lnTo>
                  <a:lnTo>
                    <a:pt x="10" y="30"/>
                  </a:lnTo>
                  <a:lnTo>
                    <a:pt x="6" y="30"/>
                  </a:lnTo>
                  <a:lnTo>
                    <a:pt x="3" y="30"/>
                  </a:lnTo>
                  <a:lnTo>
                    <a:pt x="2" y="29"/>
                  </a:lnTo>
                  <a:lnTo>
                    <a:pt x="0" y="30"/>
                  </a:lnTo>
                  <a:lnTo>
                    <a:pt x="0" y="30"/>
                  </a:lnTo>
                  <a:lnTo>
                    <a:pt x="0" y="30"/>
                  </a:lnTo>
                  <a:lnTo>
                    <a:pt x="0" y="21"/>
                  </a:lnTo>
                  <a:lnTo>
                    <a:pt x="0" y="21"/>
                  </a:lnTo>
                  <a:lnTo>
                    <a:pt x="2" y="24"/>
                  </a:lnTo>
                  <a:lnTo>
                    <a:pt x="3" y="27"/>
                  </a:lnTo>
                  <a:lnTo>
                    <a:pt x="6" y="29"/>
                  </a:lnTo>
                  <a:lnTo>
                    <a:pt x="10" y="29"/>
                  </a:lnTo>
                  <a:lnTo>
                    <a:pt x="11" y="29"/>
                  </a:lnTo>
                  <a:lnTo>
                    <a:pt x="13" y="27"/>
                  </a:lnTo>
                  <a:lnTo>
                    <a:pt x="14" y="26"/>
                  </a:lnTo>
                  <a:lnTo>
                    <a:pt x="14" y="24"/>
                  </a:lnTo>
                  <a:lnTo>
                    <a:pt x="14" y="23"/>
                  </a:lnTo>
                  <a:lnTo>
                    <a:pt x="13" y="21"/>
                  </a:lnTo>
                  <a:lnTo>
                    <a:pt x="11" y="20"/>
                  </a:lnTo>
                  <a:lnTo>
                    <a:pt x="6" y="17"/>
                  </a:lnTo>
                  <a:lnTo>
                    <a:pt x="3" y="15"/>
                  </a:lnTo>
                  <a:lnTo>
                    <a:pt x="2" y="14"/>
                  </a:lnTo>
                  <a:lnTo>
                    <a:pt x="0" y="11"/>
                  </a:lnTo>
                  <a:lnTo>
                    <a:pt x="0" y="9"/>
                  </a:lnTo>
                  <a:lnTo>
                    <a:pt x="0" y="6"/>
                  </a:lnTo>
                  <a:lnTo>
                    <a:pt x="2" y="3"/>
                  </a:lnTo>
                  <a:lnTo>
                    <a:pt x="5" y="1"/>
                  </a:lnTo>
                  <a:lnTo>
                    <a:pt x="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7" name="Group 426"/>
          <p:cNvGrpSpPr/>
          <p:nvPr/>
        </p:nvGrpSpPr>
        <p:grpSpPr>
          <a:xfrm>
            <a:off x="2699792" y="4653136"/>
            <a:ext cx="571500" cy="284163"/>
            <a:chOff x="3421584" y="5674965"/>
            <a:chExt cx="571500" cy="284163"/>
          </a:xfrm>
        </p:grpSpPr>
        <p:sp>
          <p:nvSpPr>
            <p:cNvPr id="1406" name="Rectangle 382"/>
            <p:cNvSpPr>
              <a:spLocks noChangeArrowheads="1"/>
            </p:cNvSpPr>
            <p:nvPr/>
          </p:nvSpPr>
          <p:spPr bwMode="auto">
            <a:xfrm>
              <a:off x="3421584" y="5936903"/>
              <a:ext cx="236538" cy="22225"/>
            </a:xfrm>
            <a:prstGeom prst="rect">
              <a:avLst/>
            </a:prstGeom>
            <a:solidFill>
              <a:srgbClr val="993D90"/>
            </a:solidFill>
            <a:ln w="0">
              <a:solidFill>
                <a:srgbClr val="993D9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07" name="Freeform 383"/>
            <p:cNvSpPr>
              <a:spLocks/>
            </p:cNvSpPr>
            <p:nvPr/>
          </p:nvSpPr>
          <p:spPr bwMode="auto">
            <a:xfrm>
              <a:off x="3620021" y="5697190"/>
              <a:ext cx="26988" cy="69850"/>
            </a:xfrm>
            <a:custGeom>
              <a:avLst/>
              <a:gdLst/>
              <a:ahLst/>
              <a:cxnLst>
                <a:cxn ang="0">
                  <a:pos x="11" y="0"/>
                </a:cxn>
                <a:cxn ang="0">
                  <a:pos x="12" y="0"/>
                </a:cxn>
                <a:cxn ang="0">
                  <a:pos x="12" y="37"/>
                </a:cxn>
                <a:cxn ang="0">
                  <a:pos x="12" y="40"/>
                </a:cxn>
                <a:cxn ang="0">
                  <a:pos x="12" y="41"/>
                </a:cxn>
                <a:cxn ang="0">
                  <a:pos x="14" y="43"/>
                </a:cxn>
                <a:cxn ang="0">
                  <a:pos x="15" y="43"/>
                </a:cxn>
                <a:cxn ang="0">
                  <a:pos x="17" y="43"/>
                </a:cxn>
                <a:cxn ang="0">
                  <a:pos x="17" y="44"/>
                </a:cxn>
                <a:cxn ang="0">
                  <a:pos x="1" y="44"/>
                </a:cxn>
                <a:cxn ang="0">
                  <a:pos x="1" y="43"/>
                </a:cxn>
                <a:cxn ang="0">
                  <a:pos x="3" y="43"/>
                </a:cxn>
                <a:cxn ang="0">
                  <a:pos x="5" y="43"/>
                </a:cxn>
                <a:cxn ang="0">
                  <a:pos x="6" y="41"/>
                </a:cxn>
                <a:cxn ang="0">
                  <a:pos x="6" y="40"/>
                </a:cxn>
                <a:cxn ang="0">
                  <a:pos x="6" y="37"/>
                </a:cxn>
                <a:cxn ang="0">
                  <a:pos x="6" y="12"/>
                </a:cxn>
                <a:cxn ang="0">
                  <a:pos x="6" y="9"/>
                </a:cxn>
                <a:cxn ang="0">
                  <a:pos x="6" y="6"/>
                </a:cxn>
                <a:cxn ang="0">
                  <a:pos x="5" y="5"/>
                </a:cxn>
                <a:cxn ang="0">
                  <a:pos x="5" y="5"/>
                </a:cxn>
                <a:cxn ang="0">
                  <a:pos x="3" y="5"/>
                </a:cxn>
                <a:cxn ang="0">
                  <a:pos x="0" y="6"/>
                </a:cxn>
                <a:cxn ang="0">
                  <a:pos x="0" y="5"/>
                </a:cxn>
                <a:cxn ang="0">
                  <a:pos x="11" y="0"/>
                </a:cxn>
              </a:cxnLst>
              <a:rect l="0" t="0" r="r" b="b"/>
              <a:pathLst>
                <a:path w="17" h="44">
                  <a:moveTo>
                    <a:pt x="11" y="0"/>
                  </a:moveTo>
                  <a:lnTo>
                    <a:pt x="12" y="0"/>
                  </a:lnTo>
                  <a:lnTo>
                    <a:pt x="12" y="37"/>
                  </a:lnTo>
                  <a:lnTo>
                    <a:pt x="12" y="40"/>
                  </a:lnTo>
                  <a:lnTo>
                    <a:pt x="12" y="41"/>
                  </a:lnTo>
                  <a:lnTo>
                    <a:pt x="14" y="43"/>
                  </a:lnTo>
                  <a:lnTo>
                    <a:pt x="15" y="43"/>
                  </a:lnTo>
                  <a:lnTo>
                    <a:pt x="17" y="43"/>
                  </a:lnTo>
                  <a:lnTo>
                    <a:pt x="17" y="44"/>
                  </a:lnTo>
                  <a:lnTo>
                    <a:pt x="1" y="44"/>
                  </a:lnTo>
                  <a:lnTo>
                    <a:pt x="1" y="43"/>
                  </a:lnTo>
                  <a:lnTo>
                    <a:pt x="3" y="43"/>
                  </a:lnTo>
                  <a:lnTo>
                    <a:pt x="5" y="43"/>
                  </a:lnTo>
                  <a:lnTo>
                    <a:pt x="6" y="41"/>
                  </a:lnTo>
                  <a:lnTo>
                    <a:pt x="6" y="40"/>
                  </a:lnTo>
                  <a:lnTo>
                    <a:pt x="6" y="37"/>
                  </a:lnTo>
                  <a:lnTo>
                    <a:pt x="6" y="12"/>
                  </a:lnTo>
                  <a:lnTo>
                    <a:pt x="6" y="9"/>
                  </a:lnTo>
                  <a:lnTo>
                    <a:pt x="6" y="6"/>
                  </a:lnTo>
                  <a:lnTo>
                    <a:pt x="5" y="5"/>
                  </a:lnTo>
                  <a:lnTo>
                    <a:pt x="5" y="5"/>
                  </a:lnTo>
                  <a:lnTo>
                    <a:pt x="3" y="5"/>
                  </a:lnTo>
                  <a:lnTo>
                    <a:pt x="0" y="6"/>
                  </a:lnTo>
                  <a:lnTo>
                    <a:pt x="0" y="5"/>
                  </a:lnTo>
                  <a:lnTo>
                    <a:pt x="1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8" name="Freeform 384"/>
            <p:cNvSpPr>
              <a:spLocks noEditPoints="1"/>
            </p:cNvSpPr>
            <p:nvPr/>
          </p:nvSpPr>
          <p:spPr bwMode="auto">
            <a:xfrm>
              <a:off x="3662884" y="5697190"/>
              <a:ext cx="44450" cy="69850"/>
            </a:xfrm>
            <a:custGeom>
              <a:avLst/>
              <a:gdLst/>
              <a:ahLst/>
              <a:cxnLst>
                <a:cxn ang="0">
                  <a:pos x="14" y="2"/>
                </a:cxn>
                <a:cxn ang="0">
                  <a:pos x="13" y="3"/>
                </a:cxn>
                <a:cxn ang="0">
                  <a:pos x="11" y="5"/>
                </a:cxn>
                <a:cxn ang="0">
                  <a:pos x="10" y="8"/>
                </a:cxn>
                <a:cxn ang="0">
                  <a:pos x="8" y="12"/>
                </a:cxn>
                <a:cxn ang="0">
                  <a:pos x="7" y="23"/>
                </a:cxn>
                <a:cxn ang="0">
                  <a:pos x="8" y="32"/>
                </a:cxn>
                <a:cxn ang="0">
                  <a:pos x="10" y="38"/>
                </a:cxn>
                <a:cxn ang="0">
                  <a:pos x="11" y="41"/>
                </a:cxn>
                <a:cxn ang="0">
                  <a:pos x="13" y="43"/>
                </a:cxn>
                <a:cxn ang="0">
                  <a:pos x="14" y="43"/>
                </a:cxn>
                <a:cxn ang="0">
                  <a:pos x="16" y="43"/>
                </a:cxn>
                <a:cxn ang="0">
                  <a:pos x="17" y="41"/>
                </a:cxn>
                <a:cxn ang="0">
                  <a:pos x="19" y="40"/>
                </a:cxn>
                <a:cxn ang="0">
                  <a:pos x="20" y="37"/>
                </a:cxn>
                <a:cxn ang="0">
                  <a:pos x="22" y="29"/>
                </a:cxn>
                <a:cxn ang="0">
                  <a:pos x="22" y="20"/>
                </a:cxn>
                <a:cxn ang="0">
                  <a:pos x="22" y="14"/>
                </a:cxn>
                <a:cxn ang="0">
                  <a:pos x="20" y="8"/>
                </a:cxn>
                <a:cxn ang="0">
                  <a:pos x="19" y="5"/>
                </a:cxn>
                <a:cxn ang="0">
                  <a:pos x="17" y="3"/>
                </a:cxn>
                <a:cxn ang="0">
                  <a:pos x="16" y="3"/>
                </a:cxn>
                <a:cxn ang="0">
                  <a:pos x="14" y="2"/>
                </a:cxn>
                <a:cxn ang="0">
                  <a:pos x="14" y="0"/>
                </a:cxn>
                <a:cxn ang="0">
                  <a:pos x="19" y="2"/>
                </a:cxn>
                <a:cxn ang="0">
                  <a:pos x="23" y="5"/>
                </a:cxn>
                <a:cxn ang="0">
                  <a:pos x="26" y="9"/>
                </a:cxn>
                <a:cxn ang="0">
                  <a:pos x="28" y="15"/>
                </a:cxn>
                <a:cxn ang="0">
                  <a:pos x="28" y="22"/>
                </a:cxn>
                <a:cxn ang="0">
                  <a:pos x="28" y="29"/>
                </a:cxn>
                <a:cxn ang="0">
                  <a:pos x="26" y="35"/>
                </a:cxn>
                <a:cxn ang="0">
                  <a:pos x="23" y="40"/>
                </a:cxn>
                <a:cxn ang="0">
                  <a:pos x="20" y="43"/>
                </a:cxn>
                <a:cxn ang="0">
                  <a:pos x="17" y="44"/>
                </a:cxn>
                <a:cxn ang="0">
                  <a:pos x="14" y="44"/>
                </a:cxn>
                <a:cxn ang="0">
                  <a:pos x="11" y="44"/>
                </a:cxn>
                <a:cxn ang="0">
                  <a:pos x="7" y="41"/>
                </a:cxn>
                <a:cxn ang="0">
                  <a:pos x="3" y="38"/>
                </a:cxn>
                <a:cxn ang="0">
                  <a:pos x="2" y="31"/>
                </a:cxn>
                <a:cxn ang="0">
                  <a:pos x="0" y="23"/>
                </a:cxn>
                <a:cxn ang="0">
                  <a:pos x="2" y="15"/>
                </a:cxn>
                <a:cxn ang="0">
                  <a:pos x="3" y="11"/>
                </a:cxn>
                <a:cxn ang="0">
                  <a:pos x="5" y="6"/>
                </a:cxn>
                <a:cxn ang="0">
                  <a:pos x="8" y="2"/>
                </a:cxn>
                <a:cxn ang="0">
                  <a:pos x="11" y="0"/>
                </a:cxn>
                <a:cxn ang="0">
                  <a:pos x="14" y="0"/>
                </a:cxn>
              </a:cxnLst>
              <a:rect l="0" t="0" r="r" b="b"/>
              <a:pathLst>
                <a:path w="28" h="44">
                  <a:moveTo>
                    <a:pt x="14" y="2"/>
                  </a:moveTo>
                  <a:lnTo>
                    <a:pt x="13" y="3"/>
                  </a:lnTo>
                  <a:lnTo>
                    <a:pt x="11" y="5"/>
                  </a:lnTo>
                  <a:lnTo>
                    <a:pt x="10" y="8"/>
                  </a:lnTo>
                  <a:lnTo>
                    <a:pt x="8" y="12"/>
                  </a:lnTo>
                  <a:lnTo>
                    <a:pt x="7" y="23"/>
                  </a:lnTo>
                  <a:lnTo>
                    <a:pt x="8" y="32"/>
                  </a:lnTo>
                  <a:lnTo>
                    <a:pt x="10" y="38"/>
                  </a:lnTo>
                  <a:lnTo>
                    <a:pt x="11" y="41"/>
                  </a:lnTo>
                  <a:lnTo>
                    <a:pt x="13" y="43"/>
                  </a:lnTo>
                  <a:lnTo>
                    <a:pt x="14" y="43"/>
                  </a:lnTo>
                  <a:lnTo>
                    <a:pt x="16" y="43"/>
                  </a:lnTo>
                  <a:lnTo>
                    <a:pt x="17" y="41"/>
                  </a:lnTo>
                  <a:lnTo>
                    <a:pt x="19" y="40"/>
                  </a:lnTo>
                  <a:lnTo>
                    <a:pt x="20" y="37"/>
                  </a:lnTo>
                  <a:lnTo>
                    <a:pt x="22" y="29"/>
                  </a:lnTo>
                  <a:lnTo>
                    <a:pt x="22" y="20"/>
                  </a:lnTo>
                  <a:lnTo>
                    <a:pt x="22" y="14"/>
                  </a:lnTo>
                  <a:lnTo>
                    <a:pt x="20" y="8"/>
                  </a:lnTo>
                  <a:lnTo>
                    <a:pt x="19" y="5"/>
                  </a:lnTo>
                  <a:lnTo>
                    <a:pt x="17" y="3"/>
                  </a:lnTo>
                  <a:lnTo>
                    <a:pt x="16" y="3"/>
                  </a:lnTo>
                  <a:lnTo>
                    <a:pt x="14" y="2"/>
                  </a:lnTo>
                  <a:close/>
                  <a:moveTo>
                    <a:pt x="14" y="0"/>
                  </a:moveTo>
                  <a:lnTo>
                    <a:pt x="19" y="2"/>
                  </a:lnTo>
                  <a:lnTo>
                    <a:pt x="23" y="5"/>
                  </a:lnTo>
                  <a:lnTo>
                    <a:pt x="26" y="9"/>
                  </a:lnTo>
                  <a:lnTo>
                    <a:pt x="28" y="15"/>
                  </a:lnTo>
                  <a:lnTo>
                    <a:pt x="28" y="22"/>
                  </a:lnTo>
                  <a:lnTo>
                    <a:pt x="28" y="29"/>
                  </a:lnTo>
                  <a:lnTo>
                    <a:pt x="26" y="35"/>
                  </a:lnTo>
                  <a:lnTo>
                    <a:pt x="23" y="40"/>
                  </a:lnTo>
                  <a:lnTo>
                    <a:pt x="20" y="43"/>
                  </a:lnTo>
                  <a:lnTo>
                    <a:pt x="17" y="44"/>
                  </a:lnTo>
                  <a:lnTo>
                    <a:pt x="14" y="44"/>
                  </a:lnTo>
                  <a:lnTo>
                    <a:pt x="11" y="44"/>
                  </a:lnTo>
                  <a:lnTo>
                    <a:pt x="7" y="41"/>
                  </a:lnTo>
                  <a:lnTo>
                    <a:pt x="3" y="38"/>
                  </a:lnTo>
                  <a:lnTo>
                    <a:pt x="2" y="31"/>
                  </a:lnTo>
                  <a:lnTo>
                    <a:pt x="0" y="23"/>
                  </a:lnTo>
                  <a:lnTo>
                    <a:pt x="2" y="15"/>
                  </a:lnTo>
                  <a:lnTo>
                    <a:pt x="3" y="11"/>
                  </a:lnTo>
                  <a:lnTo>
                    <a:pt x="5" y="6"/>
                  </a:lnTo>
                  <a:lnTo>
                    <a:pt x="8" y="2"/>
                  </a:lnTo>
                  <a:lnTo>
                    <a:pt x="11" y="0"/>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9" name="Freeform 385"/>
            <p:cNvSpPr>
              <a:spLocks/>
            </p:cNvSpPr>
            <p:nvPr/>
          </p:nvSpPr>
          <p:spPr bwMode="auto">
            <a:xfrm>
              <a:off x="3715271" y="5674965"/>
              <a:ext cx="30163" cy="50800"/>
            </a:xfrm>
            <a:custGeom>
              <a:avLst/>
              <a:gdLst/>
              <a:ahLst/>
              <a:cxnLst>
                <a:cxn ang="0">
                  <a:pos x="3" y="0"/>
                </a:cxn>
                <a:cxn ang="0">
                  <a:pos x="19" y="0"/>
                </a:cxn>
                <a:cxn ang="0">
                  <a:pos x="19" y="2"/>
                </a:cxn>
                <a:cxn ang="0">
                  <a:pos x="9" y="32"/>
                </a:cxn>
                <a:cxn ang="0">
                  <a:pos x="6" y="32"/>
                </a:cxn>
                <a:cxn ang="0">
                  <a:pos x="15" y="5"/>
                </a:cxn>
                <a:cxn ang="0">
                  <a:pos x="7" y="5"/>
                </a:cxn>
                <a:cxn ang="0">
                  <a:pos x="4" y="5"/>
                </a:cxn>
                <a:cxn ang="0">
                  <a:pos x="3" y="5"/>
                </a:cxn>
                <a:cxn ang="0">
                  <a:pos x="1" y="7"/>
                </a:cxn>
                <a:cxn ang="0">
                  <a:pos x="0" y="8"/>
                </a:cxn>
                <a:cxn ang="0">
                  <a:pos x="0" y="8"/>
                </a:cxn>
                <a:cxn ang="0">
                  <a:pos x="3" y="0"/>
                </a:cxn>
              </a:cxnLst>
              <a:rect l="0" t="0" r="r" b="b"/>
              <a:pathLst>
                <a:path w="19" h="32">
                  <a:moveTo>
                    <a:pt x="3" y="0"/>
                  </a:moveTo>
                  <a:lnTo>
                    <a:pt x="19" y="0"/>
                  </a:lnTo>
                  <a:lnTo>
                    <a:pt x="19" y="2"/>
                  </a:lnTo>
                  <a:lnTo>
                    <a:pt x="9" y="32"/>
                  </a:lnTo>
                  <a:lnTo>
                    <a:pt x="6" y="32"/>
                  </a:lnTo>
                  <a:lnTo>
                    <a:pt x="15" y="5"/>
                  </a:lnTo>
                  <a:lnTo>
                    <a:pt x="7" y="5"/>
                  </a:lnTo>
                  <a:lnTo>
                    <a:pt x="4" y="5"/>
                  </a:lnTo>
                  <a:lnTo>
                    <a:pt x="3" y="5"/>
                  </a:lnTo>
                  <a:lnTo>
                    <a:pt x="1" y="7"/>
                  </a:lnTo>
                  <a:lnTo>
                    <a:pt x="0" y="8"/>
                  </a:lnTo>
                  <a:lnTo>
                    <a:pt x="0" y="8"/>
                  </a:lnTo>
                  <a:lnTo>
                    <a:pt x="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0" name="Freeform 386"/>
            <p:cNvSpPr>
              <a:spLocks noEditPoints="1"/>
            </p:cNvSpPr>
            <p:nvPr/>
          </p:nvSpPr>
          <p:spPr bwMode="auto">
            <a:xfrm>
              <a:off x="3780359" y="5695603"/>
              <a:ext cx="47625" cy="71438"/>
            </a:xfrm>
            <a:custGeom>
              <a:avLst/>
              <a:gdLst/>
              <a:ahLst/>
              <a:cxnLst>
                <a:cxn ang="0">
                  <a:pos x="17" y="19"/>
                </a:cxn>
                <a:cxn ang="0">
                  <a:pos x="14" y="21"/>
                </a:cxn>
                <a:cxn ang="0">
                  <a:pos x="12" y="23"/>
                </a:cxn>
                <a:cxn ang="0">
                  <a:pos x="10" y="24"/>
                </a:cxn>
                <a:cxn ang="0">
                  <a:pos x="10" y="41"/>
                </a:cxn>
                <a:cxn ang="0">
                  <a:pos x="14" y="42"/>
                </a:cxn>
                <a:cxn ang="0">
                  <a:pos x="17" y="44"/>
                </a:cxn>
                <a:cxn ang="0">
                  <a:pos x="20" y="42"/>
                </a:cxn>
                <a:cxn ang="0">
                  <a:pos x="23" y="41"/>
                </a:cxn>
                <a:cxn ang="0">
                  <a:pos x="24" y="36"/>
                </a:cxn>
                <a:cxn ang="0">
                  <a:pos x="24" y="32"/>
                </a:cxn>
                <a:cxn ang="0">
                  <a:pos x="24" y="27"/>
                </a:cxn>
                <a:cxn ang="0">
                  <a:pos x="23" y="23"/>
                </a:cxn>
                <a:cxn ang="0">
                  <a:pos x="20" y="21"/>
                </a:cxn>
                <a:cxn ang="0">
                  <a:pos x="17" y="19"/>
                </a:cxn>
                <a:cxn ang="0">
                  <a:pos x="9" y="0"/>
                </a:cxn>
                <a:cxn ang="0">
                  <a:pos x="10" y="0"/>
                </a:cxn>
                <a:cxn ang="0">
                  <a:pos x="10" y="21"/>
                </a:cxn>
                <a:cxn ang="0">
                  <a:pos x="14" y="18"/>
                </a:cxn>
                <a:cxn ang="0">
                  <a:pos x="17" y="16"/>
                </a:cxn>
                <a:cxn ang="0">
                  <a:pos x="20" y="15"/>
                </a:cxn>
                <a:cxn ang="0">
                  <a:pos x="23" y="16"/>
                </a:cxn>
                <a:cxn ang="0">
                  <a:pos x="27" y="19"/>
                </a:cxn>
                <a:cxn ang="0">
                  <a:pos x="29" y="24"/>
                </a:cxn>
                <a:cxn ang="0">
                  <a:pos x="30" y="30"/>
                </a:cxn>
                <a:cxn ang="0">
                  <a:pos x="30" y="35"/>
                </a:cxn>
                <a:cxn ang="0">
                  <a:pos x="27" y="38"/>
                </a:cxn>
                <a:cxn ang="0">
                  <a:pos x="24" y="42"/>
                </a:cxn>
                <a:cxn ang="0">
                  <a:pos x="20" y="45"/>
                </a:cxn>
                <a:cxn ang="0">
                  <a:pos x="15" y="45"/>
                </a:cxn>
                <a:cxn ang="0">
                  <a:pos x="10" y="45"/>
                </a:cxn>
                <a:cxn ang="0">
                  <a:pos x="4" y="42"/>
                </a:cxn>
                <a:cxn ang="0">
                  <a:pos x="4" y="12"/>
                </a:cxn>
                <a:cxn ang="0">
                  <a:pos x="4" y="7"/>
                </a:cxn>
                <a:cxn ang="0">
                  <a:pos x="4" y="6"/>
                </a:cxn>
                <a:cxn ang="0">
                  <a:pos x="4" y="4"/>
                </a:cxn>
                <a:cxn ang="0">
                  <a:pos x="3" y="4"/>
                </a:cxn>
                <a:cxn ang="0">
                  <a:pos x="1" y="4"/>
                </a:cxn>
                <a:cxn ang="0">
                  <a:pos x="0" y="3"/>
                </a:cxn>
                <a:cxn ang="0">
                  <a:pos x="9" y="0"/>
                </a:cxn>
              </a:cxnLst>
              <a:rect l="0" t="0" r="r" b="b"/>
              <a:pathLst>
                <a:path w="30" h="45">
                  <a:moveTo>
                    <a:pt x="17" y="19"/>
                  </a:moveTo>
                  <a:lnTo>
                    <a:pt x="14" y="21"/>
                  </a:lnTo>
                  <a:lnTo>
                    <a:pt x="12" y="23"/>
                  </a:lnTo>
                  <a:lnTo>
                    <a:pt x="10" y="24"/>
                  </a:lnTo>
                  <a:lnTo>
                    <a:pt x="10" y="41"/>
                  </a:lnTo>
                  <a:lnTo>
                    <a:pt x="14" y="42"/>
                  </a:lnTo>
                  <a:lnTo>
                    <a:pt x="17" y="44"/>
                  </a:lnTo>
                  <a:lnTo>
                    <a:pt x="20" y="42"/>
                  </a:lnTo>
                  <a:lnTo>
                    <a:pt x="23" y="41"/>
                  </a:lnTo>
                  <a:lnTo>
                    <a:pt x="24" y="36"/>
                  </a:lnTo>
                  <a:lnTo>
                    <a:pt x="24" y="32"/>
                  </a:lnTo>
                  <a:lnTo>
                    <a:pt x="24" y="27"/>
                  </a:lnTo>
                  <a:lnTo>
                    <a:pt x="23" y="23"/>
                  </a:lnTo>
                  <a:lnTo>
                    <a:pt x="20" y="21"/>
                  </a:lnTo>
                  <a:lnTo>
                    <a:pt x="17" y="19"/>
                  </a:lnTo>
                  <a:close/>
                  <a:moveTo>
                    <a:pt x="9" y="0"/>
                  </a:moveTo>
                  <a:lnTo>
                    <a:pt x="10" y="0"/>
                  </a:lnTo>
                  <a:lnTo>
                    <a:pt x="10" y="21"/>
                  </a:lnTo>
                  <a:lnTo>
                    <a:pt x="14" y="18"/>
                  </a:lnTo>
                  <a:lnTo>
                    <a:pt x="17" y="16"/>
                  </a:lnTo>
                  <a:lnTo>
                    <a:pt x="20" y="15"/>
                  </a:lnTo>
                  <a:lnTo>
                    <a:pt x="23" y="16"/>
                  </a:lnTo>
                  <a:lnTo>
                    <a:pt x="27" y="19"/>
                  </a:lnTo>
                  <a:lnTo>
                    <a:pt x="29" y="24"/>
                  </a:lnTo>
                  <a:lnTo>
                    <a:pt x="30" y="30"/>
                  </a:lnTo>
                  <a:lnTo>
                    <a:pt x="30" y="35"/>
                  </a:lnTo>
                  <a:lnTo>
                    <a:pt x="27" y="38"/>
                  </a:lnTo>
                  <a:lnTo>
                    <a:pt x="24" y="42"/>
                  </a:lnTo>
                  <a:lnTo>
                    <a:pt x="20" y="45"/>
                  </a:lnTo>
                  <a:lnTo>
                    <a:pt x="15" y="45"/>
                  </a:lnTo>
                  <a:lnTo>
                    <a:pt x="10" y="45"/>
                  </a:lnTo>
                  <a:lnTo>
                    <a:pt x="4" y="42"/>
                  </a:lnTo>
                  <a:lnTo>
                    <a:pt x="4" y="12"/>
                  </a:lnTo>
                  <a:lnTo>
                    <a:pt x="4" y="7"/>
                  </a:lnTo>
                  <a:lnTo>
                    <a:pt x="4" y="6"/>
                  </a:lnTo>
                  <a:lnTo>
                    <a:pt x="4" y="4"/>
                  </a:lnTo>
                  <a:lnTo>
                    <a:pt x="3" y="4"/>
                  </a:lnTo>
                  <a:lnTo>
                    <a:pt x="1" y="4"/>
                  </a:lnTo>
                  <a:lnTo>
                    <a:pt x="0" y="3"/>
                  </a:lnTo>
                  <a:lnTo>
                    <a:pt x="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1" name="Freeform 387"/>
            <p:cNvSpPr>
              <a:spLocks/>
            </p:cNvSpPr>
            <p:nvPr/>
          </p:nvSpPr>
          <p:spPr bwMode="auto">
            <a:xfrm>
              <a:off x="3831159" y="5721003"/>
              <a:ext cx="50800" cy="68263"/>
            </a:xfrm>
            <a:custGeom>
              <a:avLst/>
              <a:gdLst/>
              <a:ahLst/>
              <a:cxnLst>
                <a:cxn ang="0">
                  <a:pos x="0" y="0"/>
                </a:cxn>
                <a:cxn ang="0">
                  <a:pos x="14" y="0"/>
                </a:cxn>
                <a:cxn ang="0">
                  <a:pos x="14" y="0"/>
                </a:cxn>
                <a:cxn ang="0">
                  <a:pos x="14" y="0"/>
                </a:cxn>
                <a:cxn ang="0">
                  <a:pos x="12" y="2"/>
                </a:cxn>
                <a:cxn ang="0">
                  <a:pos x="11" y="3"/>
                </a:cxn>
                <a:cxn ang="0">
                  <a:pos x="11" y="5"/>
                </a:cxn>
                <a:cxn ang="0">
                  <a:pos x="12" y="7"/>
                </a:cxn>
                <a:cxn ang="0">
                  <a:pos x="18" y="22"/>
                </a:cxn>
                <a:cxn ang="0">
                  <a:pos x="26" y="5"/>
                </a:cxn>
                <a:cxn ang="0">
                  <a:pos x="26" y="2"/>
                </a:cxn>
                <a:cxn ang="0">
                  <a:pos x="26" y="2"/>
                </a:cxn>
                <a:cxn ang="0">
                  <a:pos x="24" y="0"/>
                </a:cxn>
                <a:cxn ang="0">
                  <a:pos x="23" y="0"/>
                </a:cxn>
                <a:cxn ang="0">
                  <a:pos x="23" y="0"/>
                </a:cxn>
                <a:cxn ang="0">
                  <a:pos x="32" y="0"/>
                </a:cxn>
                <a:cxn ang="0">
                  <a:pos x="32" y="0"/>
                </a:cxn>
                <a:cxn ang="0">
                  <a:pos x="30" y="2"/>
                </a:cxn>
                <a:cxn ang="0">
                  <a:pos x="29" y="3"/>
                </a:cxn>
                <a:cxn ang="0">
                  <a:pos x="27" y="3"/>
                </a:cxn>
                <a:cxn ang="0">
                  <a:pos x="27" y="5"/>
                </a:cxn>
                <a:cxn ang="0">
                  <a:pos x="15" y="34"/>
                </a:cxn>
                <a:cxn ang="0">
                  <a:pos x="14" y="39"/>
                </a:cxn>
                <a:cxn ang="0">
                  <a:pos x="11" y="42"/>
                </a:cxn>
                <a:cxn ang="0">
                  <a:pos x="9" y="43"/>
                </a:cxn>
                <a:cxn ang="0">
                  <a:pos x="6" y="43"/>
                </a:cxn>
                <a:cxn ang="0">
                  <a:pos x="4" y="43"/>
                </a:cxn>
                <a:cxn ang="0">
                  <a:pos x="3" y="42"/>
                </a:cxn>
                <a:cxn ang="0">
                  <a:pos x="1" y="40"/>
                </a:cxn>
                <a:cxn ang="0">
                  <a:pos x="1" y="39"/>
                </a:cxn>
                <a:cxn ang="0">
                  <a:pos x="3" y="37"/>
                </a:cxn>
                <a:cxn ang="0">
                  <a:pos x="3" y="36"/>
                </a:cxn>
                <a:cxn ang="0">
                  <a:pos x="4" y="36"/>
                </a:cxn>
                <a:cxn ang="0">
                  <a:pos x="6" y="36"/>
                </a:cxn>
                <a:cxn ang="0">
                  <a:pos x="7" y="37"/>
                </a:cxn>
                <a:cxn ang="0">
                  <a:pos x="9" y="37"/>
                </a:cxn>
                <a:cxn ang="0">
                  <a:pos x="9" y="37"/>
                </a:cxn>
                <a:cxn ang="0">
                  <a:pos x="12" y="36"/>
                </a:cxn>
                <a:cxn ang="0">
                  <a:pos x="14" y="34"/>
                </a:cxn>
                <a:cxn ang="0">
                  <a:pos x="14" y="32"/>
                </a:cxn>
                <a:cxn ang="0">
                  <a:pos x="17" y="28"/>
                </a:cxn>
                <a:cxn ang="0">
                  <a:pos x="6" y="7"/>
                </a:cxn>
                <a:cxn ang="0">
                  <a:pos x="4" y="3"/>
                </a:cxn>
                <a:cxn ang="0">
                  <a:pos x="3" y="2"/>
                </a:cxn>
                <a:cxn ang="0">
                  <a:pos x="0" y="0"/>
                </a:cxn>
                <a:cxn ang="0">
                  <a:pos x="0" y="0"/>
                </a:cxn>
              </a:cxnLst>
              <a:rect l="0" t="0" r="r" b="b"/>
              <a:pathLst>
                <a:path w="32" h="43">
                  <a:moveTo>
                    <a:pt x="0" y="0"/>
                  </a:moveTo>
                  <a:lnTo>
                    <a:pt x="14" y="0"/>
                  </a:lnTo>
                  <a:lnTo>
                    <a:pt x="14" y="0"/>
                  </a:lnTo>
                  <a:lnTo>
                    <a:pt x="14" y="0"/>
                  </a:lnTo>
                  <a:lnTo>
                    <a:pt x="12" y="2"/>
                  </a:lnTo>
                  <a:lnTo>
                    <a:pt x="11" y="3"/>
                  </a:lnTo>
                  <a:lnTo>
                    <a:pt x="11" y="5"/>
                  </a:lnTo>
                  <a:lnTo>
                    <a:pt x="12" y="7"/>
                  </a:lnTo>
                  <a:lnTo>
                    <a:pt x="18" y="22"/>
                  </a:lnTo>
                  <a:lnTo>
                    <a:pt x="26" y="5"/>
                  </a:lnTo>
                  <a:lnTo>
                    <a:pt x="26" y="2"/>
                  </a:lnTo>
                  <a:lnTo>
                    <a:pt x="26" y="2"/>
                  </a:lnTo>
                  <a:lnTo>
                    <a:pt x="24" y="0"/>
                  </a:lnTo>
                  <a:lnTo>
                    <a:pt x="23" y="0"/>
                  </a:lnTo>
                  <a:lnTo>
                    <a:pt x="23" y="0"/>
                  </a:lnTo>
                  <a:lnTo>
                    <a:pt x="32" y="0"/>
                  </a:lnTo>
                  <a:lnTo>
                    <a:pt x="32" y="0"/>
                  </a:lnTo>
                  <a:lnTo>
                    <a:pt x="30" y="2"/>
                  </a:lnTo>
                  <a:lnTo>
                    <a:pt x="29" y="3"/>
                  </a:lnTo>
                  <a:lnTo>
                    <a:pt x="27" y="3"/>
                  </a:lnTo>
                  <a:lnTo>
                    <a:pt x="27" y="5"/>
                  </a:lnTo>
                  <a:lnTo>
                    <a:pt x="15" y="34"/>
                  </a:lnTo>
                  <a:lnTo>
                    <a:pt x="14" y="39"/>
                  </a:lnTo>
                  <a:lnTo>
                    <a:pt x="11" y="42"/>
                  </a:lnTo>
                  <a:lnTo>
                    <a:pt x="9" y="43"/>
                  </a:lnTo>
                  <a:lnTo>
                    <a:pt x="6" y="43"/>
                  </a:lnTo>
                  <a:lnTo>
                    <a:pt x="4" y="43"/>
                  </a:lnTo>
                  <a:lnTo>
                    <a:pt x="3" y="42"/>
                  </a:lnTo>
                  <a:lnTo>
                    <a:pt x="1" y="40"/>
                  </a:lnTo>
                  <a:lnTo>
                    <a:pt x="1" y="39"/>
                  </a:lnTo>
                  <a:lnTo>
                    <a:pt x="3" y="37"/>
                  </a:lnTo>
                  <a:lnTo>
                    <a:pt x="3" y="36"/>
                  </a:lnTo>
                  <a:lnTo>
                    <a:pt x="4" y="36"/>
                  </a:lnTo>
                  <a:lnTo>
                    <a:pt x="6" y="36"/>
                  </a:lnTo>
                  <a:lnTo>
                    <a:pt x="7" y="37"/>
                  </a:lnTo>
                  <a:lnTo>
                    <a:pt x="9" y="37"/>
                  </a:lnTo>
                  <a:lnTo>
                    <a:pt x="9" y="37"/>
                  </a:lnTo>
                  <a:lnTo>
                    <a:pt x="12" y="36"/>
                  </a:lnTo>
                  <a:lnTo>
                    <a:pt x="14" y="34"/>
                  </a:lnTo>
                  <a:lnTo>
                    <a:pt x="14" y="32"/>
                  </a:lnTo>
                  <a:lnTo>
                    <a:pt x="17" y="28"/>
                  </a:lnTo>
                  <a:lnTo>
                    <a:pt x="6" y="7"/>
                  </a:lnTo>
                  <a:lnTo>
                    <a:pt x="4" y="3"/>
                  </a:lnTo>
                  <a:lnTo>
                    <a:pt x="3" y="2"/>
                  </a:lnTo>
                  <a:lnTo>
                    <a:pt x="0" y="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2" name="Freeform 388"/>
            <p:cNvSpPr>
              <a:spLocks/>
            </p:cNvSpPr>
            <p:nvPr/>
          </p:nvSpPr>
          <p:spPr bwMode="auto">
            <a:xfrm>
              <a:off x="3881959" y="5706715"/>
              <a:ext cx="26988" cy="60325"/>
            </a:xfrm>
            <a:custGeom>
              <a:avLst/>
              <a:gdLst/>
              <a:ahLst/>
              <a:cxnLst>
                <a:cxn ang="0">
                  <a:pos x="9" y="0"/>
                </a:cxn>
                <a:cxn ang="0">
                  <a:pos x="9" y="0"/>
                </a:cxn>
                <a:cxn ang="0">
                  <a:pos x="9" y="9"/>
                </a:cxn>
                <a:cxn ang="0">
                  <a:pos x="17" y="9"/>
                </a:cxn>
                <a:cxn ang="0">
                  <a:pos x="17" y="11"/>
                </a:cxn>
                <a:cxn ang="0">
                  <a:pos x="9" y="11"/>
                </a:cxn>
                <a:cxn ang="0">
                  <a:pos x="9" y="29"/>
                </a:cxn>
                <a:cxn ang="0">
                  <a:pos x="9" y="32"/>
                </a:cxn>
                <a:cxn ang="0">
                  <a:pos x="11" y="34"/>
                </a:cxn>
                <a:cxn ang="0">
                  <a:pos x="12" y="35"/>
                </a:cxn>
                <a:cxn ang="0">
                  <a:pos x="15" y="34"/>
                </a:cxn>
                <a:cxn ang="0">
                  <a:pos x="17" y="32"/>
                </a:cxn>
                <a:cxn ang="0">
                  <a:pos x="17" y="32"/>
                </a:cxn>
                <a:cxn ang="0">
                  <a:pos x="17" y="35"/>
                </a:cxn>
                <a:cxn ang="0">
                  <a:pos x="14" y="37"/>
                </a:cxn>
                <a:cxn ang="0">
                  <a:pos x="12" y="38"/>
                </a:cxn>
                <a:cxn ang="0">
                  <a:pos x="9" y="38"/>
                </a:cxn>
                <a:cxn ang="0">
                  <a:pos x="8" y="38"/>
                </a:cxn>
                <a:cxn ang="0">
                  <a:pos x="5" y="35"/>
                </a:cxn>
                <a:cxn ang="0">
                  <a:pos x="5" y="34"/>
                </a:cxn>
                <a:cxn ang="0">
                  <a:pos x="5" y="31"/>
                </a:cxn>
                <a:cxn ang="0">
                  <a:pos x="5" y="11"/>
                </a:cxn>
                <a:cxn ang="0">
                  <a:pos x="0" y="11"/>
                </a:cxn>
                <a:cxn ang="0">
                  <a:pos x="0" y="11"/>
                </a:cxn>
                <a:cxn ang="0">
                  <a:pos x="3" y="8"/>
                </a:cxn>
                <a:cxn ang="0">
                  <a:pos x="6" y="3"/>
                </a:cxn>
                <a:cxn ang="0">
                  <a:pos x="8" y="2"/>
                </a:cxn>
                <a:cxn ang="0">
                  <a:pos x="9" y="0"/>
                </a:cxn>
              </a:cxnLst>
              <a:rect l="0" t="0" r="r" b="b"/>
              <a:pathLst>
                <a:path w="17" h="38">
                  <a:moveTo>
                    <a:pt x="9" y="0"/>
                  </a:moveTo>
                  <a:lnTo>
                    <a:pt x="9" y="0"/>
                  </a:lnTo>
                  <a:lnTo>
                    <a:pt x="9" y="9"/>
                  </a:lnTo>
                  <a:lnTo>
                    <a:pt x="17" y="9"/>
                  </a:lnTo>
                  <a:lnTo>
                    <a:pt x="17" y="11"/>
                  </a:lnTo>
                  <a:lnTo>
                    <a:pt x="9" y="11"/>
                  </a:lnTo>
                  <a:lnTo>
                    <a:pt x="9" y="29"/>
                  </a:lnTo>
                  <a:lnTo>
                    <a:pt x="9" y="32"/>
                  </a:lnTo>
                  <a:lnTo>
                    <a:pt x="11" y="34"/>
                  </a:lnTo>
                  <a:lnTo>
                    <a:pt x="12" y="35"/>
                  </a:lnTo>
                  <a:lnTo>
                    <a:pt x="15" y="34"/>
                  </a:lnTo>
                  <a:lnTo>
                    <a:pt x="17" y="32"/>
                  </a:lnTo>
                  <a:lnTo>
                    <a:pt x="17" y="32"/>
                  </a:lnTo>
                  <a:lnTo>
                    <a:pt x="17" y="35"/>
                  </a:lnTo>
                  <a:lnTo>
                    <a:pt x="14" y="37"/>
                  </a:lnTo>
                  <a:lnTo>
                    <a:pt x="12" y="38"/>
                  </a:lnTo>
                  <a:lnTo>
                    <a:pt x="9" y="38"/>
                  </a:lnTo>
                  <a:lnTo>
                    <a:pt x="8" y="38"/>
                  </a:lnTo>
                  <a:lnTo>
                    <a:pt x="5" y="35"/>
                  </a:lnTo>
                  <a:lnTo>
                    <a:pt x="5" y="34"/>
                  </a:lnTo>
                  <a:lnTo>
                    <a:pt x="5" y="31"/>
                  </a:lnTo>
                  <a:lnTo>
                    <a:pt x="5" y="11"/>
                  </a:lnTo>
                  <a:lnTo>
                    <a:pt x="0" y="11"/>
                  </a:lnTo>
                  <a:lnTo>
                    <a:pt x="0" y="11"/>
                  </a:lnTo>
                  <a:lnTo>
                    <a:pt x="3" y="8"/>
                  </a:lnTo>
                  <a:lnTo>
                    <a:pt x="6" y="3"/>
                  </a:lnTo>
                  <a:lnTo>
                    <a:pt x="8" y="2"/>
                  </a:lnTo>
                  <a:lnTo>
                    <a:pt x="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3" name="Freeform 389"/>
            <p:cNvSpPr>
              <a:spLocks noEditPoints="1"/>
            </p:cNvSpPr>
            <p:nvPr/>
          </p:nvSpPr>
          <p:spPr bwMode="auto">
            <a:xfrm>
              <a:off x="3913709" y="5719415"/>
              <a:ext cx="38100" cy="47625"/>
            </a:xfrm>
            <a:custGeom>
              <a:avLst/>
              <a:gdLst/>
              <a:ahLst/>
              <a:cxnLst>
                <a:cxn ang="0">
                  <a:pos x="10" y="3"/>
                </a:cxn>
                <a:cxn ang="0">
                  <a:pos x="9" y="3"/>
                </a:cxn>
                <a:cxn ang="0">
                  <a:pos x="6" y="4"/>
                </a:cxn>
                <a:cxn ang="0">
                  <a:pos x="4" y="8"/>
                </a:cxn>
                <a:cxn ang="0">
                  <a:pos x="4" y="11"/>
                </a:cxn>
                <a:cxn ang="0">
                  <a:pos x="17" y="11"/>
                </a:cxn>
                <a:cxn ang="0">
                  <a:pos x="17" y="8"/>
                </a:cxn>
                <a:cxn ang="0">
                  <a:pos x="17" y="6"/>
                </a:cxn>
                <a:cxn ang="0">
                  <a:pos x="14" y="3"/>
                </a:cxn>
                <a:cxn ang="0">
                  <a:pos x="10" y="3"/>
                </a:cxn>
                <a:cxn ang="0">
                  <a:pos x="12" y="0"/>
                </a:cxn>
                <a:cxn ang="0">
                  <a:pos x="17" y="1"/>
                </a:cxn>
                <a:cxn ang="0">
                  <a:pos x="21" y="3"/>
                </a:cxn>
                <a:cxn ang="0">
                  <a:pos x="23" y="8"/>
                </a:cxn>
                <a:cxn ang="0">
                  <a:pos x="24" y="12"/>
                </a:cxn>
                <a:cxn ang="0">
                  <a:pos x="4" y="12"/>
                </a:cxn>
                <a:cxn ang="0">
                  <a:pos x="4" y="18"/>
                </a:cxn>
                <a:cxn ang="0">
                  <a:pos x="7" y="21"/>
                </a:cxn>
                <a:cxn ang="0">
                  <a:pos x="10" y="24"/>
                </a:cxn>
                <a:cxn ang="0">
                  <a:pos x="15" y="26"/>
                </a:cxn>
                <a:cxn ang="0">
                  <a:pos x="17" y="24"/>
                </a:cxn>
                <a:cxn ang="0">
                  <a:pos x="20" y="24"/>
                </a:cxn>
                <a:cxn ang="0">
                  <a:pos x="21" y="23"/>
                </a:cxn>
                <a:cxn ang="0">
                  <a:pos x="23" y="18"/>
                </a:cxn>
                <a:cxn ang="0">
                  <a:pos x="24" y="20"/>
                </a:cxn>
                <a:cxn ang="0">
                  <a:pos x="23" y="24"/>
                </a:cxn>
                <a:cxn ang="0">
                  <a:pos x="20" y="27"/>
                </a:cxn>
                <a:cxn ang="0">
                  <a:pos x="17" y="30"/>
                </a:cxn>
                <a:cxn ang="0">
                  <a:pos x="12" y="30"/>
                </a:cxn>
                <a:cxn ang="0">
                  <a:pos x="7" y="30"/>
                </a:cxn>
                <a:cxn ang="0">
                  <a:pos x="3" y="27"/>
                </a:cxn>
                <a:cxn ang="0">
                  <a:pos x="1" y="24"/>
                </a:cxn>
                <a:cxn ang="0">
                  <a:pos x="0" y="20"/>
                </a:cxn>
                <a:cxn ang="0">
                  <a:pos x="0" y="17"/>
                </a:cxn>
                <a:cxn ang="0">
                  <a:pos x="0" y="12"/>
                </a:cxn>
                <a:cxn ang="0">
                  <a:pos x="1" y="8"/>
                </a:cxn>
                <a:cxn ang="0">
                  <a:pos x="3" y="4"/>
                </a:cxn>
                <a:cxn ang="0">
                  <a:pos x="7" y="1"/>
                </a:cxn>
                <a:cxn ang="0">
                  <a:pos x="12" y="0"/>
                </a:cxn>
              </a:cxnLst>
              <a:rect l="0" t="0" r="r" b="b"/>
              <a:pathLst>
                <a:path w="24" h="30">
                  <a:moveTo>
                    <a:pt x="10" y="3"/>
                  </a:moveTo>
                  <a:lnTo>
                    <a:pt x="9" y="3"/>
                  </a:lnTo>
                  <a:lnTo>
                    <a:pt x="6" y="4"/>
                  </a:lnTo>
                  <a:lnTo>
                    <a:pt x="4" y="8"/>
                  </a:lnTo>
                  <a:lnTo>
                    <a:pt x="4" y="11"/>
                  </a:lnTo>
                  <a:lnTo>
                    <a:pt x="17" y="11"/>
                  </a:lnTo>
                  <a:lnTo>
                    <a:pt x="17" y="8"/>
                  </a:lnTo>
                  <a:lnTo>
                    <a:pt x="17" y="6"/>
                  </a:lnTo>
                  <a:lnTo>
                    <a:pt x="14" y="3"/>
                  </a:lnTo>
                  <a:lnTo>
                    <a:pt x="10" y="3"/>
                  </a:lnTo>
                  <a:close/>
                  <a:moveTo>
                    <a:pt x="12" y="0"/>
                  </a:moveTo>
                  <a:lnTo>
                    <a:pt x="17" y="1"/>
                  </a:lnTo>
                  <a:lnTo>
                    <a:pt x="21" y="3"/>
                  </a:lnTo>
                  <a:lnTo>
                    <a:pt x="23" y="8"/>
                  </a:lnTo>
                  <a:lnTo>
                    <a:pt x="24" y="12"/>
                  </a:lnTo>
                  <a:lnTo>
                    <a:pt x="4" y="12"/>
                  </a:lnTo>
                  <a:lnTo>
                    <a:pt x="4" y="18"/>
                  </a:lnTo>
                  <a:lnTo>
                    <a:pt x="7" y="21"/>
                  </a:lnTo>
                  <a:lnTo>
                    <a:pt x="10" y="24"/>
                  </a:lnTo>
                  <a:lnTo>
                    <a:pt x="15" y="26"/>
                  </a:lnTo>
                  <a:lnTo>
                    <a:pt x="17" y="24"/>
                  </a:lnTo>
                  <a:lnTo>
                    <a:pt x="20" y="24"/>
                  </a:lnTo>
                  <a:lnTo>
                    <a:pt x="21" y="23"/>
                  </a:lnTo>
                  <a:lnTo>
                    <a:pt x="23" y="18"/>
                  </a:lnTo>
                  <a:lnTo>
                    <a:pt x="24" y="20"/>
                  </a:lnTo>
                  <a:lnTo>
                    <a:pt x="23" y="24"/>
                  </a:lnTo>
                  <a:lnTo>
                    <a:pt x="20" y="27"/>
                  </a:lnTo>
                  <a:lnTo>
                    <a:pt x="17" y="30"/>
                  </a:lnTo>
                  <a:lnTo>
                    <a:pt x="12" y="30"/>
                  </a:lnTo>
                  <a:lnTo>
                    <a:pt x="7" y="30"/>
                  </a:lnTo>
                  <a:lnTo>
                    <a:pt x="3" y="27"/>
                  </a:lnTo>
                  <a:lnTo>
                    <a:pt x="1" y="24"/>
                  </a:lnTo>
                  <a:lnTo>
                    <a:pt x="0" y="20"/>
                  </a:lnTo>
                  <a:lnTo>
                    <a:pt x="0" y="17"/>
                  </a:lnTo>
                  <a:lnTo>
                    <a:pt x="0" y="12"/>
                  </a:lnTo>
                  <a:lnTo>
                    <a:pt x="1" y="8"/>
                  </a:lnTo>
                  <a:lnTo>
                    <a:pt x="3" y="4"/>
                  </a:lnTo>
                  <a:lnTo>
                    <a:pt x="7" y="1"/>
                  </a:lnTo>
                  <a:lnTo>
                    <a:pt x="1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4" name="Freeform 390"/>
            <p:cNvSpPr>
              <a:spLocks/>
            </p:cNvSpPr>
            <p:nvPr/>
          </p:nvSpPr>
          <p:spPr bwMode="auto">
            <a:xfrm>
              <a:off x="3961334" y="5719415"/>
              <a:ext cx="31750" cy="47625"/>
            </a:xfrm>
            <a:custGeom>
              <a:avLst/>
              <a:gdLst/>
              <a:ahLst/>
              <a:cxnLst>
                <a:cxn ang="0">
                  <a:pos x="10" y="0"/>
                </a:cxn>
                <a:cxn ang="0">
                  <a:pos x="11" y="0"/>
                </a:cxn>
                <a:cxn ang="0">
                  <a:pos x="13" y="1"/>
                </a:cxn>
                <a:cxn ang="0">
                  <a:pos x="14" y="1"/>
                </a:cxn>
                <a:cxn ang="0">
                  <a:pos x="16" y="1"/>
                </a:cxn>
                <a:cxn ang="0">
                  <a:pos x="16" y="1"/>
                </a:cxn>
                <a:cxn ang="0">
                  <a:pos x="17" y="0"/>
                </a:cxn>
                <a:cxn ang="0">
                  <a:pos x="17" y="0"/>
                </a:cxn>
                <a:cxn ang="0">
                  <a:pos x="17" y="11"/>
                </a:cxn>
                <a:cxn ang="0">
                  <a:pos x="17" y="11"/>
                </a:cxn>
                <a:cxn ang="0">
                  <a:pos x="16" y="6"/>
                </a:cxn>
                <a:cxn ang="0">
                  <a:pos x="14" y="4"/>
                </a:cxn>
                <a:cxn ang="0">
                  <a:pos x="11" y="3"/>
                </a:cxn>
                <a:cxn ang="0">
                  <a:pos x="10" y="3"/>
                </a:cxn>
                <a:cxn ang="0">
                  <a:pos x="6" y="3"/>
                </a:cxn>
                <a:cxn ang="0">
                  <a:pos x="5" y="3"/>
                </a:cxn>
                <a:cxn ang="0">
                  <a:pos x="5" y="4"/>
                </a:cxn>
                <a:cxn ang="0">
                  <a:pos x="3" y="6"/>
                </a:cxn>
                <a:cxn ang="0">
                  <a:pos x="5" y="9"/>
                </a:cxn>
                <a:cxn ang="0">
                  <a:pos x="6" y="11"/>
                </a:cxn>
                <a:cxn ang="0">
                  <a:pos x="8" y="12"/>
                </a:cxn>
                <a:cxn ang="0">
                  <a:pos x="13" y="14"/>
                </a:cxn>
                <a:cxn ang="0">
                  <a:pos x="17" y="17"/>
                </a:cxn>
                <a:cxn ang="0">
                  <a:pos x="19" y="18"/>
                </a:cxn>
                <a:cxn ang="0">
                  <a:pos x="20" y="23"/>
                </a:cxn>
                <a:cxn ang="0">
                  <a:pos x="19" y="26"/>
                </a:cxn>
                <a:cxn ang="0">
                  <a:pos x="17" y="29"/>
                </a:cxn>
                <a:cxn ang="0">
                  <a:pos x="13" y="30"/>
                </a:cxn>
                <a:cxn ang="0">
                  <a:pos x="10" y="30"/>
                </a:cxn>
                <a:cxn ang="0">
                  <a:pos x="6" y="30"/>
                </a:cxn>
                <a:cxn ang="0">
                  <a:pos x="3" y="30"/>
                </a:cxn>
                <a:cxn ang="0">
                  <a:pos x="2" y="29"/>
                </a:cxn>
                <a:cxn ang="0">
                  <a:pos x="0" y="30"/>
                </a:cxn>
                <a:cxn ang="0">
                  <a:pos x="0" y="30"/>
                </a:cxn>
                <a:cxn ang="0">
                  <a:pos x="0" y="30"/>
                </a:cxn>
                <a:cxn ang="0">
                  <a:pos x="0" y="21"/>
                </a:cxn>
                <a:cxn ang="0">
                  <a:pos x="0" y="21"/>
                </a:cxn>
                <a:cxn ang="0">
                  <a:pos x="2" y="24"/>
                </a:cxn>
                <a:cxn ang="0">
                  <a:pos x="3" y="27"/>
                </a:cxn>
                <a:cxn ang="0">
                  <a:pos x="6" y="29"/>
                </a:cxn>
                <a:cxn ang="0">
                  <a:pos x="10" y="29"/>
                </a:cxn>
                <a:cxn ang="0">
                  <a:pos x="11" y="29"/>
                </a:cxn>
                <a:cxn ang="0">
                  <a:pos x="13" y="27"/>
                </a:cxn>
                <a:cxn ang="0">
                  <a:pos x="14" y="26"/>
                </a:cxn>
                <a:cxn ang="0">
                  <a:pos x="14" y="24"/>
                </a:cxn>
                <a:cxn ang="0">
                  <a:pos x="14" y="23"/>
                </a:cxn>
                <a:cxn ang="0">
                  <a:pos x="13" y="21"/>
                </a:cxn>
                <a:cxn ang="0">
                  <a:pos x="11" y="20"/>
                </a:cxn>
                <a:cxn ang="0">
                  <a:pos x="8" y="17"/>
                </a:cxn>
                <a:cxn ang="0">
                  <a:pos x="3" y="15"/>
                </a:cxn>
                <a:cxn ang="0">
                  <a:pos x="2" y="14"/>
                </a:cxn>
                <a:cxn ang="0">
                  <a:pos x="0" y="11"/>
                </a:cxn>
                <a:cxn ang="0">
                  <a:pos x="0" y="9"/>
                </a:cxn>
                <a:cxn ang="0">
                  <a:pos x="0" y="6"/>
                </a:cxn>
                <a:cxn ang="0">
                  <a:pos x="2" y="3"/>
                </a:cxn>
                <a:cxn ang="0">
                  <a:pos x="5" y="1"/>
                </a:cxn>
                <a:cxn ang="0">
                  <a:pos x="10" y="0"/>
                </a:cxn>
              </a:cxnLst>
              <a:rect l="0" t="0" r="r" b="b"/>
              <a:pathLst>
                <a:path w="20" h="30">
                  <a:moveTo>
                    <a:pt x="10" y="0"/>
                  </a:moveTo>
                  <a:lnTo>
                    <a:pt x="11" y="0"/>
                  </a:lnTo>
                  <a:lnTo>
                    <a:pt x="13" y="1"/>
                  </a:lnTo>
                  <a:lnTo>
                    <a:pt x="14" y="1"/>
                  </a:lnTo>
                  <a:lnTo>
                    <a:pt x="16" y="1"/>
                  </a:lnTo>
                  <a:lnTo>
                    <a:pt x="16" y="1"/>
                  </a:lnTo>
                  <a:lnTo>
                    <a:pt x="17" y="0"/>
                  </a:lnTo>
                  <a:lnTo>
                    <a:pt x="17" y="0"/>
                  </a:lnTo>
                  <a:lnTo>
                    <a:pt x="17" y="11"/>
                  </a:lnTo>
                  <a:lnTo>
                    <a:pt x="17" y="11"/>
                  </a:lnTo>
                  <a:lnTo>
                    <a:pt x="16" y="6"/>
                  </a:lnTo>
                  <a:lnTo>
                    <a:pt x="14" y="4"/>
                  </a:lnTo>
                  <a:lnTo>
                    <a:pt x="11" y="3"/>
                  </a:lnTo>
                  <a:lnTo>
                    <a:pt x="10" y="3"/>
                  </a:lnTo>
                  <a:lnTo>
                    <a:pt x="6" y="3"/>
                  </a:lnTo>
                  <a:lnTo>
                    <a:pt x="5" y="3"/>
                  </a:lnTo>
                  <a:lnTo>
                    <a:pt x="5" y="4"/>
                  </a:lnTo>
                  <a:lnTo>
                    <a:pt x="3" y="6"/>
                  </a:lnTo>
                  <a:lnTo>
                    <a:pt x="5" y="9"/>
                  </a:lnTo>
                  <a:lnTo>
                    <a:pt x="6" y="11"/>
                  </a:lnTo>
                  <a:lnTo>
                    <a:pt x="8" y="12"/>
                  </a:lnTo>
                  <a:lnTo>
                    <a:pt x="13" y="14"/>
                  </a:lnTo>
                  <a:lnTo>
                    <a:pt x="17" y="17"/>
                  </a:lnTo>
                  <a:lnTo>
                    <a:pt x="19" y="18"/>
                  </a:lnTo>
                  <a:lnTo>
                    <a:pt x="20" y="23"/>
                  </a:lnTo>
                  <a:lnTo>
                    <a:pt x="19" y="26"/>
                  </a:lnTo>
                  <a:lnTo>
                    <a:pt x="17" y="29"/>
                  </a:lnTo>
                  <a:lnTo>
                    <a:pt x="13" y="30"/>
                  </a:lnTo>
                  <a:lnTo>
                    <a:pt x="10" y="30"/>
                  </a:lnTo>
                  <a:lnTo>
                    <a:pt x="6" y="30"/>
                  </a:lnTo>
                  <a:lnTo>
                    <a:pt x="3" y="30"/>
                  </a:lnTo>
                  <a:lnTo>
                    <a:pt x="2" y="29"/>
                  </a:lnTo>
                  <a:lnTo>
                    <a:pt x="0" y="30"/>
                  </a:lnTo>
                  <a:lnTo>
                    <a:pt x="0" y="30"/>
                  </a:lnTo>
                  <a:lnTo>
                    <a:pt x="0" y="30"/>
                  </a:lnTo>
                  <a:lnTo>
                    <a:pt x="0" y="21"/>
                  </a:lnTo>
                  <a:lnTo>
                    <a:pt x="0" y="21"/>
                  </a:lnTo>
                  <a:lnTo>
                    <a:pt x="2" y="24"/>
                  </a:lnTo>
                  <a:lnTo>
                    <a:pt x="3" y="27"/>
                  </a:lnTo>
                  <a:lnTo>
                    <a:pt x="6" y="29"/>
                  </a:lnTo>
                  <a:lnTo>
                    <a:pt x="10" y="29"/>
                  </a:lnTo>
                  <a:lnTo>
                    <a:pt x="11" y="29"/>
                  </a:lnTo>
                  <a:lnTo>
                    <a:pt x="13" y="27"/>
                  </a:lnTo>
                  <a:lnTo>
                    <a:pt x="14" y="26"/>
                  </a:lnTo>
                  <a:lnTo>
                    <a:pt x="14" y="24"/>
                  </a:lnTo>
                  <a:lnTo>
                    <a:pt x="14" y="23"/>
                  </a:lnTo>
                  <a:lnTo>
                    <a:pt x="13" y="21"/>
                  </a:lnTo>
                  <a:lnTo>
                    <a:pt x="11" y="20"/>
                  </a:lnTo>
                  <a:lnTo>
                    <a:pt x="8" y="17"/>
                  </a:lnTo>
                  <a:lnTo>
                    <a:pt x="3" y="15"/>
                  </a:lnTo>
                  <a:lnTo>
                    <a:pt x="2" y="14"/>
                  </a:lnTo>
                  <a:lnTo>
                    <a:pt x="0" y="11"/>
                  </a:lnTo>
                  <a:lnTo>
                    <a:pt x="0" y="9"/>
                  </a:lnTo>
                  <a:lnTo>
                    <a:pt x="0" y="6"/>
                  </a:lnTo>
                  <a:lnTo>
                    <a:pt x="2" y="3"/>
                  </a:lnTo>
                  <a:lnTo>
                    <a:pt x="5" y="1"/>
                  </a:lnTo>
                  <a:lnTo>
                    <a:pt x="1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9" name="Group 428"/>
          <p:cNvGrpSpPr/>
          <p:nvPr/>
        </p:nvGrpSpPr>
        <p:grpSpPr>
          <a:xfrm>
            <a:off x="5796136" y="3789040"/>
            <a:ext cx="719138" cy="284163"/>
            <a:chOff x="5167834" y="5674965"/>
            <a:chExt cx="719138" cy="284163"/>
          </a:xfrm>
        </p:grpSpPr>
        <p:sp>
          <p:nvSpPr>
            <p:cNvPr id="1427" name="Rectangle 403"/>
            <p:cNvSpPr>
              <a:spLocks noChangeArrowheads="1"/>
            </p:cNvSpPr>
            <p:nvPr/>
          </p:nvSpPr>
          <p:spPr bwMode="auto">
            <a:xfrm>
              <a:off x="5167834" y="5936903"/>
              <a:ext cx="236538" cy="22225"/>
            </a:xfrm>
            <a:prstGeom prst="rect">
              <a:avLst/>
            </a:prstGeom>
            <a:solidFill>
              <a:srgbClr val="43993D"/>
            </a:solidFill>
            <a:ln w="0">
              <a:solidFill>
                <a:srgbClr val="43993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8" name="Freeform 404"/>
            <p:cNvSpPr>
              <a:spLocks/>
            </p:cNvSpPr>
            <p:nvPr/>
          </p:nvSpPr>
          <p:spPr bwMode="auto">
            <a:xfrm>
              <a:off x="5223396" y="5697190"/>
              <a:ext cx="26988" cy="69850"/>
            </a:xfrm>
            <a:custGeom>
              <a:avLst/>
              <a:gdLst/>
              <a:ahLst/>
              <a:cxnLst>
                <a:cxn ang="0">
                  <a:pos x="10" y="0"/>
                </a:cxn>
                <a:cxn ang="0">
                  <a:pos x="12" y="0"/>
                </a:cxn>
                <a:cxn ang="0">
                  <a:pos x="12" y="37"/>
                </a:cxn>
                <a:cxn ang="0">
                  <a:pos x="12" y="40"/>
                </a:cxn>
                <a:cxn ang="0">
                  <a:pos x="12" y="41"/>
                </a:cxn>
                <a:cxn ang="0">
                  <a:pos x="14" y="43"/>
                </a:cxn>
                <a:cxn ang="0">
                  <a:pos x="15" y="43"/>
                </a:cxn>
                <a:cxn ang="0">
                  <a:pos x="17" y="43"/>
                </a:cxn>
                <a:cxn ang="0">
                  <a:pos x="17" y="44"/>
                </a:cxn>
                <a:cxn ang="0">
                  <a:pos x="1" y="44"/>
                </a:cxn>
                <a:cxn ang="0">
                  <a:pos x="1" y="43"/>
                </a:cxn>
                <a:cxn ang="0">
                  <a:pos x="3" y="43"/>
                </a:cxn>
                <a:cxn ang="0">
                  <a:pos x="4" y="43"/>
                </a:cxn>
                <a:cxn ang="0">
                  <a:pos x="6" y="41"/>
                </a:cxn>
                <a:cxn ang="0">
                  <a:pos x="6" y="40"/>
                </a:cxn>
                <a:cxn ang="0">
                  <a:pos x="6" y="37"/>
                </a:cxn>
                <a:cxn ang="0">
                  <a:pos x="6" y="12"/>
                </a:cxn>
                <a:cxn ang="0">
                  <a:pos x="6" y="9"/>
                </a:cxn>
                <a:cxn ang="0">
                  <a:pos x="6" y="6"/>
                </a:cxn>
                <a:cxn ang="0">
                  <a:pos x="6" y="5"/>
                </a:cxn>
                <a:cxn ang="0">
                  <a:pos x="4" y="5"/>
                </a:cxn>
                <a:cxn ang="0">
                  <a:pos x="3" y="5"/>
                </a:cxn>
                <a:cxn ang="0">
                  <a:pos x="1" y="6"/>
                </a:cxn>
                <a:cxn ang="0">
                  <a:pos x="0" y="5"/>
                </a:cxn>
                <a:cxn ang="0">
                  <a:pos x="10" y="0"/>
                </a:cxn>
              </a:cxnLst>
              <a:rect l="0" t="0" r="r" b="b"/>
              <a:pathLst>
                <a:path w="17" h="44">
                  <a:moveTo>
                    <a:pt x="10" y="0"/>
                  </a:moveTo>
                  <a:lnTo>
                    <a:pt x="12" y="0"/>
                  </a:lnTo>
                  <a:lnTo>
                    <a:pt x="12" y="37"/>
                  </a:lnTo>
                  <a:lnTo>
                    <a:pt x="12" y="40"/>
                  </a:lnTo>
                  <a:lnTo>
                    <a:pt x="12" y="41"/>
                  </a:lnTo>
                  <a:lnTo>
                    <a:pt x="14" y="43"/>
                  </a:lnTo>
                  <a:lnTo>
                    <a:pt x="15" y="43"/>
                  </a:lnTo>
                  <a:lnTo>
                    <a:pt x="17" y="43"/>
                  </a:lnTo>
                  <a:lnTo>
                    <a:pt x="17" y="44"/>
                  </a:lnTo>
                  <a:lnTo>
                    <a:pt x="1" y="44"/>
                  </a:lnTo>
                  <a:lnTo>
                    <a:pt x="1" y="43"/>
                  </a:lnTo>
                  <a:lnTo>
                    <a:pt x="3" y="43"/>
                  </a:lnTo>
                  <a:lnTo>
                    <a:pt x="4" y="43"/>
                  </a:lnTo>
                  <a:lnTo>
                    <a:pt x="6" y="41"/>
                  </a:lnTo>
                  <a:lnTo>
                    <a:pt x="6" y="40"/>
                  </a:lnTo>
                  <a:lnTo>
                    <a:pt x="6" y="37"/>
                  </a:lnTo>
                  <a:lnTo>
                    <a:pt x="6" y="12"/>
                  </a:lnTo>
                  <a:lnTo>
                    <a:pt x="6" y="9"/>
                  </a:lnTo>
                  <a:lnTo>
                    <a:pt x="6" y="6"/>
                  </a:lnTo>
                  <a:lnTo>
                    <a:pt x="6" y="5"/>
                  </a:lnTo>
                  <a:lnTo>
                    <a:pt x="4" y="5"/>
                  </a:lnTo>
                  <a:lnTo>
                    <a:pt x="3" y="5"/>
                  </a:lnTo>
                  <a:lnTo>
                    <a:pt x="1" y="6"/>
                  </a:lnTo>
                  <a:lnTo>
                    <a:pt x="0" y="5"/>
                  </a:lnTo>
                  <a:lnTo>
                    <a:pt x="1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9" name="Freeform 405"/>
            <p:cNvSpPr>
              <a:spLocks noEditPoints="1"/>
            </p:cNvSpPr>
            <p:nvPr/>
          </p:nvSpPr>
          <p:spPr bwMode="auto">
            <a:xfrm>
              <a:off x="5269434" y="5697190"/>
              <a:ext cx="41275" cy="69850"/>
            </a:xfrm>
            <a:custGeom>
              <a:avLst/>
              <a:gdLst/>
              <a:ahLst/>
              <a:cxnLst>
                <a:cxn ang="0">
                  <a:pos x="12" y="2"/>
                </a:cxn>
                <a:cxn ang="0">
                  <a:pos x="10" y="3"/>
                </a:cxn>
                <a:cxn ang="0">
                  <a:pos x="9" y="5"/>
                </a:cxn>
                <a:cxn ang="0">
                  <a:pos x="7" y="8"/>
                </a:cxn>
                <a:cxn ang="0">
                  <a:pos x="6" y="12"/>
                </a:cxn>
                <a:cxn ang="0">
                  <a:pos x="6" y="23"/>
                </a:cxn>
                <a:cxn ang="0">
                  <a:pos x="6" y="32"/>
                </a:cxn>
                <a:cxn ang="0">
                  <a:pos x="7" y="38"/>
                </a:cxn>
                <a:cxn ang="0">
                  <a:pos x="9" y="41"/>
                </a:cxn>
                <a:cxn ang="0">
                  <a:pos x="10" y="43"/>
                </a:cxn>
                <a:cxn ang="0">
                  <a:pos x="12" y="43"/>
                </a:cxn>
                <a:cxn ang="0">
                  <a:pos x="14" y="43"/>
                </a:cxn>
                <a:cxn ang="0">
                  <a:pos x="17" y="41"/>
                </a:cxn>
                <a:cxn ang="0">
                  <a:pos x="18" y="40"/>
                </a:cxn>
                <a:cxn ang="0">
                  <a:pos x="18" y="37"/>
                </a:cxn>
                <a:cxn ang="0">
                  <a:pos x="20" y="29"/>
                </a:cxn>
                <a:cxn ang="0">
                  <a:pos x="20" y="20"/>
                </a:cxn>
                <a:cxn ang="0">
                  <a:pos x="20" y="14"/>
                </a:cxn>
                <a:cxn ang="0">
                  <a:pos x="18" y="8"/>
                </a:cxn>
                <a:cxn ang="0">
                  <a:pos x="17" y="5"/>
                </a:cxn>
                <a:cxn ang="0">
                  <a:pos x="15" y="3"/>
                </a:cxn>
                <a:cxn ang="0">
                  <a:pos x="15" y="3"/>
                </a:cxn>
                <a:cxn ang="0">
                  <a:pos x="12" y="2"/>
                </a:cxn>
                <a:cxn ang="0">
                  <a:pos x="12" y="0"/>
                </a:cxn>
                <a:cxn ang="0">
                  <a:pos x="17" y="2"/>
                </a:cxn>
                <a:cxn ang="0">
                  <a:pos x="21" y="5"/>
                </a:cxn>
                <a:cxn ang="0">
                  <a:pos x="24" y="9"/>
                </a:cxn>
                <a:cxn ang="0">
                  <a:pos x="26" y="15"/>
                </a:cxn>
                <a:cxn ang="0">
                  <a:pos x="26" y="22"/>
                </a:cxn>
                <a:cxn ang="0">
                  <a:pos x="26" y="29"/>
                </a:cxn>
                <a:cxn ang="0">
                  <a:pos x="24" y="35"/>
                </a:cxn>
                <a:cxn ang="0">
                  <a:pos x="21" y="40"/>
                </a:cxn>
                <a:cxn ang="0">
                  <a:pos x="18" y="43"/>
                </a:cxn>
                <a:cxn ang="0">
                  <a:pos x="15" y="44"/>
                </a:cxn>
                <a:cxn ang="0">
                  <a:pos x="12" y="44"/>
                </a:cxn>
                <a:cxn ang="0">
                  <a:pos x="9" y="44"/>
                </a:cxn>
                <a:cxn ang="0">
                  <a:pos x="6" y="41"/>
                </a:cxn>
                <a:cxn ang="0">
                  <a:pos x="3" y="38"/>
                </a:cxn>
                <a:cxn ang="0">
                  <a:pos x="0" y="31"/>
                </a:cxn>
                <a:cxn ang="0">
                  <a:pos x="0" y="23"/>
                </a:cxn>
                <a:cxn ang="0">
                  <a:pos x="0" y="15"/>
                </a:cxn>
                <a:cxn ang="0">
                  <a:pos x="1" y="11"/>
                </a:cxn>
                <a:cxn ang="0">
                  <a:pos x="4" y="6"/>
                </a:cxn>
                <a:cxn ang="0">
                  <a:pos x="7" y="2"/>
                </a:cxn>
                <a:cxn ang="0">
                  <a:pos x="10" y="0"/>
                </a:cxn>
                <a:cxn ang="0">
                  <a:pos x="12" y="0"/>
                </a:cxn>
              </a:cxnLst>
              <a:rect l="0" t="0" r="r" b="b"/>
              <a:pathLst>
                <a:path w="26" h="44">
                  <a:moveTo>
                    <a:pt x="12" y="2"/>
                  </a:moveTo>
                  <a:lnTo>
                    <a:pt x="10" y="3"/>
                  </a:lnTo>
                  <a:lnTo>
                    <a:pt x="9" y="5"/>
                  </a:lnTo>
                  <a:lnTo>
                    <a:pt x="7" y="8"/>
                  </a:lnTo>
                  <a:lnTo>
                    <a:pt x="6" y="12"/>
                  </a:lnTo>
                  <a:lnTo>
                    <a:pt x="6" y="23"/>
                  </a:lnTo>
                  <a:lnTo>
                    <a:pt x="6" y="32"/>
                  </a:lnTo>
                  <a:lnTo>
                    <a:pt x="7" y="38"/>
                  </a:lnTo>
                  <a:lnTo>
                    <a:pt x="9" y="41"/>
                  </a:lnTo>
                  <a:lnTo>
                    <a:pt x="10" y="43"/>
                  </a:lnTo>
                  <a:lnTo>
                    <a:pt x="12" y="43"/>
                  </a:lnTo>
                  <a:lnTo>
                    <a:pt x="14" y="43"/>
                  </a:lnTo>
                  <a:lnTo>
                    <a:pt x="17" y="41"/>
                  </a:lnTo>
                  <a:lnTo>
                    <a:pt x="18" y="40"/>
                  </a:lnTo>
                  <a:lnTo>
                    <a:pt x="18" y="37"/>
                  </a:lnTo>
                  <a:lnTo>
                    <a:pt x="20" y="29"/>
                  </a:lnTo>
                  <a:lnTo>
                    <a:pt x="20" y="20"/>
                  </a:lnTo>
                  <a:lnTo>
                    <a:pt x="20" y="14"/>
                  </a:lnTo>
                  <a:lnTo>
                    <a:pt x="18" y="8"/>
                  </a:lnTo>
                  <a:lnTo>
                    <a:pt x="17" y="5"/>
                  </a:lnTo>
                  <a:lnTo>
                    <a:pt x="15" y="3"/>
                  </a:lnTo>
                  <a:lnTo>
                    <a:pt x="15" y="3"/>
                  </a:lnTo>
                  <a:lnTo>
                    <a:pt x="12" y="2"/>
                  </a:lnTo>
                  <a:close/>
                  <a:moveTo>
                    <a:pt x="12" y="0"/>
                  </a:moveTo>
                  <a:lnTo>
                    <a:pt x="17" y="2"/>
                  </a:lnTo>
                  <a:lnTo>
                    <a:pt x="21" y="5"/>
                  </a:lnTo>
                  <a:lnTo>
                    <a:pt x="24" y="9"/>
                  </a:lnTo>
                  <a:lnTo>
                    <a:pt x="26" y="15"/>
                  </a:lnTo>
                  <a:lnTo>
                    <a:pt x="26" y="22"/>
                  </a:lnTo>
                  <a:lnTo>
                    <a:pt x="26" y="29"/>
                  </a:lnTo>
                  <a:lnTo>
                    <a:pt x="24" y="35"/>
                  </a:lnTo>
                  <a:lnTo>
                    <a:pt x="21" y="40"/>
                  </a:lnTo>
                  <a:lnTo>
                    <a:pt x="18" y="43"/>
                  </a:lnTo>
                  <a:lnTo>
                    <a:pt x="15" y="44"/>
                  </a:lnTo>
                  <a:lnTo>
                    <a:pt x="12" y="44"/>
                  </a:lnTo>
                  <a:lnTo>
                    <a:pt x="9" y="44"/>
                  </a:lnTo>
                  <a:lnTo>
                    <a:pt x="6" y="41"/>
                  </a:lnTo>
                  <a:lnTo>
                    <a:pt x="3" y="38"/>
                  </a:lnTo>
                  <a:lnTo>
                    <a:pt x="0" y="31"/>
                  </a:lnTo>
                  <a:lnTo>
                    <a:pt x="0" y="23"/>
                  </a:lnTo>
                  <a:lnTo>
                    <a:pt x="0" y="15"/>
                  </a:lnTo>
                  <a:lnTo>
                    <a:pt x="1" y="11"/>
                  </a:lnTo>
                  <a:lnTo>
                    <a:pt x="4" y="6"/>
                  </a:lnTo>
                  <a:lnTo>
                    <a:pt x="7" y="2"/>
                  </a:lnTo>
                  <a:lnTo>
                    <a:pt x="10" y="0"/>
                  </a:lnTo>
                  <a:lnTo>
                    <a:pt x="1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0" name="Freeform 406"/>
            <p:cNvSpPr>
              <a:spLocks noEditPoints="1"/>
            </p:cNvSpPr>
            <p:nvPr/>
          </p:nvSpPr>
          <p:spPr bwMode="auto">
            <a:xfrm>
              <a:off x="5317059" y="5674965"/>
              <a:ext cx="31750" cy="50800"/>
            </a:xfrm>
            <a:custGeom>
              <a:avLst/>
              <a:gdLst/>
              <a:ahLst/>
              <a:cxnLst>
                <a:cxn ang="0">
                  <a:pos x="10" y="14"/>
                </a:cxn>
                <a:cxn ang="0">
                  <a:pos x="8" y="14"/>
                </a:cxn>
                <a:cxn ang="0">
                  <a:pos x="6" y="16"/>
                </a:cxn>
                <a:cxn ang="0">
                  <a:pos x="5" y="16"/>
                </a:cxn>
                <a:cxn ang="0">
                  <a:pos x="5" y="19"/>
                </a:cxn>
                <a:cxn ang="0">
                  <a:pos x="5" y="20"/>
                </a:cxn>
                <a:cxn ang="0">
                  <a:pos x="6" y="25"/>
                </a:cxn>
                <a:cxn ang="0">
                  <a:pos x="6" y="28"/>
                </a:cxn>
                <a:cxn ang="0">
                  <a:pos x="8" y="29"/>
                </a:cxn>
                <a:cxn ang="0">
                  <a:pos x="11" y="31"/>
                </a:cxn>
                <a:cxn ang="0">
                  <a:pos x="13" y="29"/>
                </a:cxn>
                <a:cxn ang="0">
                  <a:pos x="14" y="28"/>
                </a:cxn>
                <a:cxn ang="0">
                  <a:pos x="16" y="26"/>
                </a:cxn>
                <a:cxn ang="0">
                  <a:pos x="16" y="23"/>
                </a:cxn>
                <a:cxn ang="0">
                  <a:pos x="16" y="20"/>
                </a:cxn>
                <a:cxn ang="0">
                  <a:pos x="14" y="17"/>
                </a:cxn>
                <a:cxn ang="0">
                  <a:pos x="13" y="14"/>
                </a:cxn>
                <a:cxn ang="0">
                  <a:pos x="10" y="14"/>
                </a:cxn>
                <a:cxn ang="0">
                  <a:pos x="19" y="0"/>
                </a:cxn>
                <a:cxn ang="0">
                  <a:pos x="19" y="0"/>
                </a:cxn>
                <a:cxn ang="0">
                  <a:pos x="19" y="0"/>
                </a:cxn>
                <a:cxn ang="0">
                  <a:pos x="17" y="2"/>
                </a:cxn>
                <a:cxn ang="0">
                  <a:pos x="14" y="2"/>
                </a:cxn>
                <a:cxn ang="0">
                  <a:pos x="11" y="5"/>
                </a:cxn>
                <a:cxn ang="0">
                  <a:pos x="8" y="10"/>
                </a:cxn>
                <a:cxn ang="0">
                  <a:pos x="6" y="14"/>
                </a:cxn>
                <a:cxn ang="0">
                  <a:pos x="10" y="13"/>
                </a:cxn>
                <a:cxn ang="0">
                  <a:pos x="13" y="13"/>
                </a:cxn>
                <a:cxn ang="0">
                  <a:pos x="16" y="13"/>
                </a:cxn>
                <a:cxn ang="0">
                  <a:pos x="17" y="14"/>
                </a:cxn>
                <a:cxn ang="0">
                  <a:pos x="19" y="17"/>
                </a:cxn>
                <a:cxn ang="0">
                  <a:pos x="20" y="22"/>
                </a:cxn>
                <a:cxn ang="0">
                  <a:pos x="19" y="25"/>
                </a:cxn>
                <a:cxn ang="0">
                  <a:pos x="17" y="28"/>
                </a:cxn>
                <a:cxn ang="0">
                  <a:pos x="14" y="31"/>
                </a:cxn>
                <a:cxn ang="0">
                  <a:pos x="10" y="32"/>
                </a:cxn>
                <a:cxn ang="0">
                  <a:pos x="8" y="31"/>
                </a:cxn>
                <a:cxn ang="0">
                  <a:pos x="5" y="29"/>
                </a:cxn>
                <a:cxn ang="0">
                  <a:pos x="2" y="26"/>
                </a:cxn>
                <a:cxn ang="0">
                  <a:pos x="2" y="23"/>
                </a:cxn>
                <a:cxn ang="0">
                  <a:pos x="0" y="19"/>
                </a:cxn>
                <a:cxn ang="0">
                  <a:pos x="2" y="16"/>
                </a:cxn>
                <a:cxn ang="0">
                  <a:pos x="2" y="11"/>
                </a:cxn>
                <a:cxn ang="0">
                  <a:pos x="5" y="8"/>
                </a:cxn>
                <a:cxn ang="0">
                  <a:pos x="6" y="5"/>
                </a:cxn>
                <a:cxn ang="0">
                  <a:pos x="10" y="2"/>
                </a:cxn>
                <a:cxn ang="0">
                  <a:pos x="13" y="0"/>
                </a:cxn>
                <a:cxn ang="0">
                  <a:pos x="19" y="0"/>
                </a:cxn>
              </a:cxnLst>
              <a:rect l="0" t="0" r="r" b="b"/>
              <a:pathLst>
                <a:path w="20" h="32">
                  <a:moveTo>
                    <a:pt x="10" y="14"/>
                  </a:moveTo>
                  <a:lnTo>
                    <a:pt x="8" y="14"/>
                  </a:lnTo>
                  <a:lnTo>
                    <a:pt x="6" y="16"/>
                  </a:lnTo>
                  <a:lnTo>
                    <a:pt x="5" y="16"/>
                  </a:lnTo>
                  <a:lnTo>
                    <a:pt x="5" y="19"/>
                  </a:lnTo>
                  <a:lnTo>
                    <a:pt x="5" y="20"/>
                  </a:lnTo>
                  <a:lnTo>
                    <a:pt x="6" y="25"/>
                  </a:lnTo>
                  <a:lnTo>
                    <a:pt x="6" y="28"/>
                  </a:lnTo>
                  <a:lnTo>
                    <a:pt x="8" y="29"/>
                  </a:lnTo>
                  <a:lnTo>
                    <a:pt x="11" y="31"/>
                  </a:lnTo>
                  <a:lnTo>
                    <a:pt x="13" y="29"/>
                  </a:lnTo>
                  <a:lnTo>
                    <a:pt x="14" y="28"/>
                  </a:lnTo>
                  <a:lnTo>
                    <a:pt x="16" y="26"/>
                  </a:lnTo>
                  <a:lnTo>
                    <a:pt x="16" y="23"/>
                  </a:lnTo>
                  <a:lnTo>
                    <a:pt x="16" y="20"/>
                  </a:lnTo>
                  <a:lnTo>
                    <a:pt x="14" y="17"/>
                  </a:lnTo>
                  <a:lnTo>
                    <a:pt x="13" y="14"/>
                  </a:lnTo>
                  <a:lnTo>
                    <a:pt x="10" y="14"/>
                  </a:lnTo>
                  <a:close/>
                  <a:moveTo>
                    <a:pt x="19" y="0"/>
                  </a:moveTo>
                  <a:lnTo>
                    <a:pt x="19" y="0"/>
                  </a:lnTo>
                  <a:lnTo>
                    <a:pt x="19" y="0"/>
                  </a:lnTo>
                  <a:lnTo>
                    <a:pt x="17" y="2"/>
                  </a:lnTo>
                  <a:lnTo>
                    <a:pt x="14" y="2"/>
                  </a:lnTo>
                  <a:lnTo>
                    <a:pt x="11" y="5"/>
                  </a:lnTo>
                  <a:lnTo>
                    <a:pt x="8" y="10"/>
                  </a:lnTo>
                  <a:lnTo>
                    <a:pt x="6" y="14"/>
                  </a:lnTo>
                  <a:lnTo>
                    <a:pt x="10" y="13"/>
                  </a:lnTo>
                  <a:lnTo>
                    <a:pt x="13" y="13"/>
                  </a:lnTo>
                  <a:lnTo>
                    <a:pt x="16" y="13"/>
                  </a:lnTo>
                  <a:lnTo>
                    <a:pt x="17" y="14"/>
                  </a:lnTo>
                  <a:lnTo>
                    <a:pt x="19" y="17"/>
                  </a:lnTo>
                  <a:lnTo>
                    <a:pt x="20" y="22"/>
                  </a:lnTo>
                  <a:lnTo>
                    <a:pt x="19" y="25"/>
                  </a:lnTo>
                  <a:lnTo>
                    <a:pt x="17" y="28"/>
                  </a:lnTo>
                  <a:lnTo>
                    <a:pt x="14" y="31"/>
                  </a:lnTo>
                  <a:lnTo>
                    <a:pt x="10" y="32"/>
                  </a:lnTo>
                  <a:lnTo>
                    <a:pt x="8" y="31"/>
                  </a:lnTo>
                  <a:lnTo>
                    <a:pt x="5" y="29"/>
                  </a:lnTo>
                  <a:lnTo>
                    <a:pt x="2" y="26"/>
                  </a:lnTo>
                  <a:lnTo>
                    <a:pt x="2" y="23"/>
                  </a:lnTo>
                  <a:lnTo>
                    <a:pt x="0" y="19"/>
                  </a:lnTo>
                  <a:lnTo>
                    <a:pt x="2" y="16"/>
                  </a:lnTo>
                  <a:lnTo>
                    <a:pt x="2" y="11"/>
                  </a:lnTo>
                  <a:lnTo>
                    <a:pt x="5" y="8"/>
                  </a:lnTo>
                  <a:lnTo>
                    <a:pt x="6" y="5"/>
                  </a:lnTo>
                  <a:lnTo>
                    <a:pt x="10" y="2"/>
                  </a:lnTo>
                  <a:lnTo>
                    <a:pt x="13" y="0"/>
                  </a:lnTo>
                  <a:lnTo>
                    <a:pt x="1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1" name="Freeform 407"/>
            <p:cNvSpPr>
              <a:spLocks/>
            </p:cNvSpPr>
            <p:nvPr/>
          </p:nvSpPr>
          <p:spPr bwMode="auto">
            <a:xfrm>
              <a:off x="5383734" y="5721003"/>
              <a:ext cx="74613" cy="46038"/>
            </a:xfrm>
            <a:custGeom>
              <a:avLst/>
              <a:gdLst/>
              <a:ahLst/>
              <a:cxnLst>
                <a:cxn ang="0">
                  <a:pos x="0" y="0"/>
                </a:cxn>
                <a:cxn ang="0">
                  <a:pos x="13" y="0"/>
                </a:cxn>
                <a:cxn ang="0">
                  <a:pos x="13" y="0"/>
                </a:cxn>
                <a:cxn ang="0">
                  <a:pos x="12" y="0"/>
                </a:cxn>
                <a:cxn ang="0">
                  <a:pos x="10" y="2"/>
                </a:cxn>
                <a:cxn ang="0">
                  <a:pos x="10" y="3"/>
                </a:cxn>
                <a:cxn ang="0">
                  <a:pos x="10" y="5"/>
                </a:cxn>
                <a:cxn ang="0">
                  <a:pos x="16" y="22"/>
                </a:cxn>
                <a:cxn ang="0">
                  <a:pos x="23" y="8"/>
                </a:cxn>
                <a:cxn ang="0">
                  <a:pos x="21" y="5"/>
                </a:cxn>
                <a:cxn ang="0">
                  <a:pos x="21" y="2"/>
                </a:cxn>
                <a:cxn ang="0">
                  <a:pos x="19" y="2"/>
                </a:cxn>
                <a:cxn ang="0">
                  <a:pos x="18" y="0"/>
                </a:cxn>
                <a:cxn ang="0">
                  <a:pos x="16" y="0"/>
                </a:cxn>
                <a:cxn ang="0">
                  <a:pos x="16" y="0"/>
                </a:cxn>
                <a:cxn ang="0">
                  <a:pos x="30" y="0"/>
                </a:cxn>
                <a:cxn ang="0">
                  <a:pos x="30" y="0"/>
                </a:cxn>
                <a:cxn ang="0">
                  <a:pos x="29" y="0"/>
                </a:cxn>
                <a:cxn ang="0">
                  <a:pos x="27" y="2"/>
                </a:cxn>
                <a:cxn ang="0">
                  <a:pos x="27" y="3"/>
                </a:cxn>
                <a:cxn ang="0">
                  <a:pos x="27" y="5"/>
                </a:cxn>
                <a:cxn ang="0">
                  <a:pos x="35" y="22"/>
                </a:cxn>
                <a:cxn ang="0">
                  <a:pos x="41" y="5"/>
                </a:cxn>
                <a:cxn ang="0">
                  <a:pos x="41" y="3"/>
                </a:cxn>
                <a:cxn ang="0">
                  <a:pos x="42" y="2"/>
                </a:cxn>
                <a:cxn ang="0">
                  <a:pos x="41" y="2"/>
                </a:cxn>
                <a:cxn ang="0">
                  <a:pos x="39" y="0"/>
                </a:cxn>
                <a:cxn ang="0">
                  <a:pos x="38" y="0"/>
                </a:cxn>
                <a:cxn ang="0">
                  <a:pos x="38" y="0"/>
                </a:cxn>
                <a:cxn ang="0">
                  <a:pos x="47" y="0"/>
                </a:cxn>
                <a:cxn ang="0">
                  <a:pos x="47" y="0"/>
                </a:cxn>
                <a:cxn ang="0">
                  <a:pos x="44" y="2"/>
                </a:cxn>
                <a:cxn ang="0">
                  <a:pos x="42" y="5"/>
                </a:cxn>
                <a:cxn ang="0">
                  <a:pos x="33" y="29"/>
                </a:cxn>
                <a:cxn ang="0">
                  <a:pos x="32" y="29"/>
                </a:cxn>
                <a:cxn ang="0">
                  <a:pos x="24" y="11"/>
                </a:cxn>
                <a:cxn ang="0">
                  <a:pos x="15" y="29"/>
                </a:cxn>
                <a:cxn ang="0">
                  <a:pos x="15" y="29"/>
                </a:cxn>
                <a:cxn ang="0">
                  <a:pos x="4" y="5"/>
                </a:cxn>
                <a:cxn ang="0">
                  <a:pos x="4" y="3"/>
                </a:cxn>
                <a:cxn ang="0">
                  <a:pos x="3" y="2"/>
                </a:cxn>
                <a:cxn ang="0">
                  <a:pos x="0" y="0"/>
                </a:cxn>
                <a:cxn ang="0">
                  <a:pos x="0" y="0"/>
                </a:cxn>
              </a:cxnLst>
              <a:rect l="0" t="0" r="r" b="b"/>
              <a:pathLst>
                <a:path w="47" h="29">
                  <a:moveTo>
                    <a:pt x="0" y="0"/>
                  </a:moveTo>
                  <a:lnTo>
                    <a:pt x="13" y="0"/>
                  </a:lnTo>
                  <a:lnTo>
                    <a:pt x="13" y="0"/>
                  </a:lnTo>
                  <a:lnTo>
                    <a:pt x="12" y="0"/>
                  </a:lnTo>
                  <a:lnTo>
                    <a:pt x="10" y="2"/>
                  </a:lnTo>
                  <a:lnTo>
                    <a:pt x="10" y="3"/>
                  </a:lnTo>
                  <a:lnTo>
                    <a:pt x="10" y="5"/>
                  </a:lnTo>
                  <a:lnTo>
                    <a:pt x="16" y="22"/>
                  </a:lnTo>
                  <a:lnTo>
                    <a:pt x="23" y="8"/>
                  </a:lnTo>
                  <a:lnTo>
                    <a:pt x="21" y="5"/>
                  </a:lnTo>
                  <a:lnTo>
                    <a:pt x="21" y="2"/>
                  </a:lnTo>
                  <a:lnTo>
                    <a:pt x="19" y="2"/>
                  </a:lnTo>
                  <a:lnTo>
                    <a:pt x="18" y="0"/>
                  </a:lnTo>
                  <a:lnTo>
                    <a:pt x="16" y="0"/>
                  </a:lnTo>
                  <a:lnTo>
                    <a:pt x="16" y="0"/>
                  </a:lnTo>
                  <a:lnTo>
                    <a:pt x="30" y="0"/>
                  </a:lnTo>
                  <a:lnTo>
                    <a:pt x="30" y="0"/>
                  </a:lnTo>
                  <a:lnTo>
                    <a:pt x="29" y="0"/>
                  </a:lnTo>
                  <a:lnTo>
                    <a:pt x="27" y="2"/>
                  </a:lnTo>
                  <a:lnTo>
                    <a:pt x="27" y="3"/>
                  </a:lnTo>
                  <a:lnTo>
                    <a:pt x="27" y="5"/>
                  </a:lnTo>
                  <a:lnTo>
                    <a:pt x="35" y="22"/>
                  </a:lnTo>
                  <a:lnTo>
                    <a:pt x="41" y="5"/>
                  </a:lnTo>
                  <a:lnTo>
                    <a:pt x="41" y="3"/>
                  </a:lnTo>
                  <a:lnTo>
                    <a:pt x="42" y="2"/>
                  </a:lnTo>
                  <a:lnTo>
                    <a:pt x="41" y="2"/>
                  </a:lnTo>
                  <a:lnTo>
                    <a:pt x="39" y="0"/>
                  </a:lnTo>
                  <a:lnTo>
                    <a:pt x="38" y="0"/>
                  </a:lnTo>
                  <a:lnTo>
                    <a:pt x="38" y="0"/>
                  </a:lnTo>
                  <a:lnTo>
                    <a:pt x="47" y="0"/>
                  </a:lnTo>
                  <a:lnTo>
                    <a:pt x="47" y="0"/>
                  </a:lnTo>
                  <a:lnTo>
                    <a:pt x="44" y="2"/>
                  </a:lnTo>
                  <a:lnTo>
                    <a:pt x="42" y="5"/>
                  </a:lnTo>
                  <a:lnTo>
                    <a:pt x="33" y="29"/>
                  </a:lnTo>
                  <a:lnTo>
                    <a:pt x="32" y="29"/>
                  </a:lnTo>
                  <a:lnTo>
                    <a:pt x="24" y="11"/>
                  </a:lnTo>
                  <a:lnTo>
                    <a:pt x="15" y="29"/>
                  </a:lnTo>
                  <a:lnTo>
                    <a:pt x="15" y="29"/>
                  </a:lnTo>
                  <a:lnTo>
                    <a:pt x="4" y="5"/>
                  </a:lnTo>
                  <a:lnTo>
                    <a:pt x="4" y="3"/>
                  </a:lnTo>
                  <a:lnTo>
                    <a:pt x="3" y="2"/>
                  </a:lnTo>
                  <a:lnTo>
                    <a:pt x="0" y="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2" name="Freeform 408"/>
            <p:cNvSpPr>
              <a:spLocks/>
            </p:cNvSpPr>
            <p:nvPr/>
          </p:nvSpPr>
          <p:spPr bwMode="auto">
            <a:xfrm>
              <a:off x="5458346" y="5697190"/>
              <a:ext cx="31750" cy="87313"/>
            </a:xfrm>
            <a:custGeom>
              <a:avLst/>
              <a:gdLst/>
              <a:ahLst/>
              <a:cxnLst>
                <a:cxn ang="0">
                  <a:pos x="17" y="0"/>
                </a:cxn>
                <a:cxn ang="0">
                  <a:pos x="20" y="0"/>
                </a:cxn>
                <a:cxn ang="0">
                  <a:pos x="3" y="55"/>
                </a:cxn>
                <a:cxn ang="0">
                  <a:pos x="0" y="55"/>
                </a:cxn>
                <a:cxn ang="0">
                  <a:pos x="17" y="0"/>
                </a:cxn>
              </a:cxnLst>
              <a:rect l="0" t="0" r="r" b="b"/>
              <a:pathLst>
                <a:path w="20" h="55">
                  <a:moveTo>
                    <a:pt x="17" y="0"/>
                  </a:moveTo>
                  <a:lnTo>
                    <a:pt x="20" y="0"/>
                  </a:lnTo>
                  <a:lnTo>
                    <a:pt x="3" y="55"/>
                  </a:lnTo>
                  <a:lnTo>
                    <a:pt x="0" y="55"/>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3" name="Freeform 409"/>
            <p:cNvSpPr>
              <a:spLocks noEditPoints="1"/>
            </p:cNvSpPr>
            <p:nvPr/>
          </p:nvSpPr>
          <p:spPr bwMode="auto">
            <a:xfrm>
              <a:off x="5517084" y="5697190"/>
              <a:ext cx="71438" cy="69850"/>
            </a:xfrm>
            <a:custGeom>
              <a:avLst/>
              <a:gdLst/>
              <a:ahLst/>
              <a:cxnLst>
                <a:cxn ang="0">
                  <a:pos x="21" y="11"/>
                </a:cxn>
                <a:cxn ang="0">
                  <a:pos x="13" y="28"/>
                </a:cxn>
                <a:cxn ang="0">
                  <a:pos x="29" y="28"/>
                </a:cxn>
                <a:cxn ang="0">
                  <a:pos x="21" y="11"/>
                </a:cxn>
                <a:cxn ang="0">
                  <a:pos x="23" y="0"/>
                </a:cxn>
                <a:cxn ang="0">
                  <a:pos x="24" y="0"/>
                </a:cxn>
                <a:cxn ang="0">
                  <a:pos x="38" y="35"/>
                </a:cxn>
                <a:cxn ang="0">
                  <a:pos x="41" y="40"/>
                </a:cxn>
                <a:cxn ang="0">
                  <a:pos x="42" y="41"/>
                </a:cxn>
                <a:cxn ang="0">
                  <a:pos x="44" y="43"/>
                </a:cxn>
                <a:cxn ang="0">
                  <a:pos x="45" y="43"/>
                </a:cxn>
                <a:cxn ang="0">
                  <a:pos x="45" y="44"/>
                </a:cxn>
                <a:cxn ang="0">
                  <a:pos x="29" y="44"/>
                </a:cxn>
                <a:cxn ang="0">
                  <a:pos x="29" y="43"/>
                </a:cxn>
                <a:cxn ang="0">
                  <a:pos x="30" y="43"/>
                </a:cxn>
                <a:cxn ang="0">
                  <a:pos x="32" y="43"/>
                </a:cxn>
                <a:cxn ang="0">
                  <a:pos x="33" y="40"/>
                </a:cxn>
                <a:cxn ang="0">
                  <a:pos x="33" y="38"/>
                </a:cxn>
                <a:cxn ang="0">
                  <a:pos x="32" y="35"/>
                </a:cxn>
                <a:cxn ang="0">
                  <a:pos x="30" y="31"/>
                </a:cxn>
                <a:cxn ang="0">
                  <a:pos x="12" y="31"/>
                </a:cxn>
                <a:cxn ang="0">
                  <a:pos x="9" y="37"/>
                </a:cxn>
                <a:cxn ang="0">
                  <a:pos x="9" y="38"/>
                </a:cxn>
                <a:cxn ang="0">
                  <a:pos x="9" y="40"/>
                </a:cxn>
                <a:cxn ang="0">
                  <a:pos x="9" y="43"/>
                </a:cxn>
                <a:cxn ang="0">
                  <a:pos x="10" y="43"/>
                </a:cxn>
                <a:cxn ang="0">
                  <a:pos x="13" y="43"/>
                </a:cxn>
                <a:cxn ang="0">
                  <a:pos x="13" y="44"/>
                </a:cxn>
                <a:cxn ang="0">
                  <a:pos x="0" y="44"/>
                </a:cxn>
                <a:cxn ang="0">
                  <a:pos x="0" y="43"/>
                </a:cxn>
                <a:cxn ang="0">
                  <a:pos x="3" y="43"/>
                </a:cxn>
                <a:cxn ang="0">
                  <a:pos x="4" y="41"/>
                </a:cxn>
                <a:cxn ang="0">
                  <a:pos x="6" y="40"/>
                </a:cxn>
                <a:cxn ang="0">
                  <a:pos x="7" y="35"/>
                </a:cxn>
                <a:cxn ang="0">
                  <a:pos x="23" y="0"/>
                </a:cxn>
              </a:cxnLst>
              <a:rect l="0" t="0" r="r" b="b"/>
              <a:pathLst>
                <a:path w="45" h="44">
                  <a:moveTo>
                    <a:pt x="21" y="11"/>
                  </a:moveTo>
                  <a:lnTo>
                    <a:pt x="13" y="28"/>
                  </a:lnTo>
                  <a:lnTo>
                    <a:pt x="29" y="28"/>
                  </a:lnTo>
                  <a:lnTo>
                    <a:pt x="21" y="11"/>
                  </a:lnTo>
                  <a:close/>
                  <a:moveTo>
                    <a:pt x="23" y="0"/>
                  </a:moveTo>
                  <a:lnTo>
                    <a:pt x="24" y="0"/>
                  </a:lnTo>
                  <a:lnTo>
                    <a:pt x="38" y="35"/>
                  </a:lnTo>
                  <a:lnTo>
                    <a:pt x="41" y="40"/>
                  </a:lnTo>
                  <a:lnTo>
                    <a:pt x="42" y="41"/>
                  </a:lnTo>
                  <a:lnTo>
                    <a:pt x="44" y="43"/>
                  </a:lnTo>
                  <a:lnTo>
                    <a:pt x="45" y="43"/>
                  </a:lnTo>
                  <a:lnTo>
                    <a:pt x="45" y="44"/>
                  </a:lnTo>
                  <a:lnTo>
                    <a:pt x="29" y="44"/>
                  </a:lnTo>
                  <a:lnTo>
                    <a:pt x="29" y="43"/>
                  </a:lnTo>
                  <a:lnTo>
                    <a:pt x="30" y="43"/>
                  </a:lnTo>
                  <a:lnTo>
                    <a:pt x="32" y="43"/>
                  </a:lnTo>
                  <a:lnTo>
                    <a:pt x="33" y="40"/>
                  </a:lnTo>
                  <a:lnTo>
                    <a:pt x="33" y="38"/>
                  </a:lnTo>
                  <a:lnTo>
                    <a:pt x="32" y="35"/>
                  </a:lnTo>
                  <a:lnTo>
                    <a:pt x="30" y="31"/>
                  </a:lnTo>
                  <a:lnTo>
                    <a:pt x="12" y="31"/>
                  </a:lnTo>
                  <a:lnTo>
                    <a:pt x="9" y="37"/>
                  </a:lnTo>
                  <a:lnTo>
                    <a:pt x="9" y="38"/>
                  </a:lnTo>
                  <a:lnTo>
                    <a:pt x="9" y="40"/>
                  </a:lnTo>
                  <a:lnTo>
                    <a:pt x="9" y="43"/>
                  </a:lnTo>
                  <a:lnTo>
                    <a:pt x="10" y="43"/>
                  </a:lnTo>
                  <a:lnTo>
                    <a:pt x="13" y="43"/>
                  </a:lnTo>
                  <a:lnTo>
                    <a:pt x="13" y="44"/>
                  </a:lnTo>
                  <a:lnTo>
                    <a:pt x="0" y="44"/>
                  </a:lnTo>
                  <a:lnTo>
                    <a:pt x="0" y="43"/>
                  </a:lnTo>
                  <a:lnTo>
                    <a:pt x="3" y="43"/>
                  </a:lnTo>
                  <a:lnTo>
                    <a:pt x="4" y="41"/>
                  </a:lnTo>
                  <a:lnTo>
                    <a:pt x="6" y="40"/>
                  </a:lnTo>
                  <a:lnTo>
                    <a:pt x="7" y="35"/>
                  </a:lnTo>
                  <a:lnTo>
                    <a:pt x="2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4" name="Freeform 410"/>
            <p:cNvSpPr>
              <a:spLocks noEditPoints="1"/>
            </p:cNvSpPr>
            <p:nvPr/>
          </p:nvSpPr>
          <p:spPr bwMode="auto">
            <a:xfrm>
              <a:off x="5594871" y="5695603"/>
              <a:ext cx="47625" cy="71438"/>
            </a:xfrm>
            <a:custGeom>
              <a:avLst/>
              <a:gdLst/>
              <a:ahLst/>
              <a:cxnLst>
                <a:cxn ang="0">
                  <a:pos x="13" y="18"/>
                </a:cxn>
                <a:cxn ang="0">
                  <a:pos x="10" y="18"/>
                </a:cxn>
                <a:cxn ang="0">
                  <a:pos x="9" y="19"/>
                </a:cxn>
                <a:cxn ang="0">
                  <a:pos x="6" y="24"/>
                </a:cxn>
                <a:cxn ang="0">
                  <a:pos x="6" y="29"/>
                </a:cxn>
                <a:cxn ang="0">
                  <a:pos x="6" y="35"/>
                </a:cxn>
                <a:cxn ang="0">
                  <a:pos x="7" y="38"/>
                </a:cxn>
                <a:cxn ang="0">
                  <a:pos x="10" y="41"/>
                </a:cxn>
                <a:cxn ang="0">
                  <a:pos x="15" y="42"/>
                </a:cxn>
                <a:cxn ang="0">
                  <a:pos x="18" y="41"/>
                </a:cxn>
                <a:cxn ang="0">
                  <a:pos x="19" y="39"/>
                </a:cxn>
                <a:cxn ang="0">
                  <a:pos x="19" y="26"/>
                </a:cxn>
                <a:cxn ang="0">
                  <a:pos x="19" y="21"/>
                </a:cxn>
                <a:cxn ang="0">
                  <a:pos x="16" y="18"/>
                </a:cxn>
                <a:cxn ang="0">
                  <a:pos x="13" y="18"/>
                </a:cxn>
                <a:cxn ang="0">
                  <a:pos x="24" y="0"/>
                </a:cxn>
                <a:cxn ang="0">
                  <a:pos x="25" y="0"/>
                </a:cxn>
                <a:cxn ang="0">
                  <a:pos x="25" y="33"/>
                </a:cxn>
                <a:cxn ang="0">
                  <a:pos x="25" y="38"/>
                </a:cxn>
                <a:cxn ang="0">
                  <a:pos x="25" y="41"/>
                </a:cxn>
                <a:cxn ang="0">
                  <a:pos x="25" y="42"/>
                </a:cxn>
                <a:cxn ang="0">
                  <a:pos x="27" y="42"/>
                </a:cxn>
                <a:cxn ang="0">
                  <a:pos x="29" y="42"/>
                </a:cxn>
                <a:cxn ang="0">
                  <a:pos x="30" y="42"/>
                </a:cxn>
                <a:cxn ang="0">
                  <a:pos x="21" y="45"/>
                </a:cxn>
                <a:cxn ang="0">
                  <a:pos x="19" y="45"/>
                </a:cxn>
                <a:cxn ang="0">
                  <a:pos x="19" y="41"/>
                </a:cxn>
                <a:cxn ang="0">
                  <a:pos x="18" y="44"/>
                </a:cxn>
                <a:cxn ang="0">
                  <a:pos x="16" y="45"/>
                </a:cxn>
                <a:cxn ang="0">
                  <a:pos x="12" y="45"/>
                </a:cxn>
                <a:cxn ang="0">
                  <a:pos x="7" y="45"/>
                </a:cxn>
                <a:cxn ang="0">
                  <a:pos x="3" y="42"/>
                </a:cxn>
                <a:cxn ang="0">
                  <a:pos x="1" y="38"/>
                </a:cxn>
                <a:cxn ang="0">
                  <a:pos x="0" y="32"/>
                </a:cxn>
                <a:cxn ang="0">
                  <a:pos x="1" y="26"/>
                </a:cxn>
                <a:cxn ang="0">
                  <a:pos x="4" y="21"/>
                </a:cxn>
                <a:cxn ang="0">
                  <a:pos x="7" y="18"/>
                </a:cxn>
                <a:cxn ang="0">
                  <a:pos x="10" y="16"/>
                </a:cxn>
                <a:cxn ang="0">
                  <a:pos x="13" y="15"/>
                </a:cxn>
                <a:cxn ang="0">
                  <a:pos x="16" y="16"/>
                </a:cxn>
                <a:cxn ang="0">
                  <a:pos x="19" y="18"/>
                </a:cxn>
                <a:cxn ang="0">
                  <a:pos x="19" y="12"/>
                </a:cxn>
                <a:cxn ang="0">
                  <a:pos x="19" y="7"/>
                </a:cxn>
                <a:cxn ang="0">
                  <a:pos x="19" y="6"/>
                </a:cxn>
                <a:cxn ang="0">
                  <a:pos x="19" y="4"/>
                </a:cxn>
                <a:cxn ang="0">
                  <a:pos x="18" y="4"/>
                </a:cxn>
                <a:cxn ang="0">
                  <a:pos x="16" y="4"/>
                </a:cxn>
                <a:cxn ang="0">
                  <a:pos x="16" y="3"/>
                </a:cxn>
                <a:cxn ang="0">
                  <a:pos x="24" y="0"/>
                </a:cxn>
              </a:cxnLst>
              <a:rect l="0" t="0" r="r" b="b"/>
              <a:pathLst>
                <a:path w="30" h="45">
                  <a:moveTo>
                    <a:pt x="13" y="18"/>
                  </a:moveTo>
                  <a:lnTo>
                    <a:pt x="10" y="18"/>
                  </a:lnTo>
                  <a:lnTo>
                    <a:pt x="9" y="19"/>
                  </a:lnTo>
                  <a:lnTo>
                    <a:pt x="6" y="24"/>
                  </a:lnTo>
                  <a:lnTo>
                    <a:pt x="6" y="29"/>
                  </a:lnTo>
                  <a:lnTo>
                    <a:pt x="6" y="35"/>
                  </a:lnTo>
                  <a:lnTo>
                    <a:pt x="7" y="38"/>
                  </a:lnTo>
                  <a:lnTo>
                    <a:pt x="10" y="41"/>
                  </a:lnTo>
                  <a:lnTo>
                    <a:pt x="15" y="42"/>
                  </a:lnTo>
                  <a:lnTo>
                    <a:pt x="18" y="41"/>
                  </a:lnTo>
                  <a:lnTo>
                    <a:pt x="19" y="39"/>
                  </a:lnTo>
                  <a:lnTo>
                    <a:pt x="19" y="26"/>
                  </a:lnTo>
                  <a:lnTo>
                    <a:pt x="19" y="21"/>
                  </a:lnTo>
                  <a:lnTo>
                    <a:pt x="16" y="18"/>
                  </a:lnTo>
                  <a:lnTo>
                    <a:pt x="13" y="18"/>
                  </a:lnTo>
                  <a:close/>
                  <a:moveTo>
                    <a:pt x="24" y="0"/>
                  </a:moveTo>
                  <a:lnTo>
                    <a:pt x="25" y="0"/>
                  </a:lnTo>
                  <a:lnTo>
                    <a:pt x="25" y="33"/>
                  </a:lnTo>
                  <a:lnTo>
                    <a:pt x="25" y="38"/>
                  </a:lnTo>
                  <a:lnTo>
                    <a:pt x="25" y="41"/>
                  </a:lnTo>
                  <a:lnTo>
                    <a:pt x="25" y="42"/>
                  </a:lnTo>
                  <a:lnTo>
                    <a:pt x="27" y="42"/>
                  </a:lnTo>
                  <a:lnTo>
                    <a:pt x="29" y="42"/>
                  </a:lnTo>
                  <a:lnTo>
                    <a:pt x="30" y="42"/>
                  </a:lnTo>
                  <a:lnTo>
                    <a:pt x="21" y="45"/>
                  </a:lnTo>
                  <a:lnTo>
                    <a:pt x="19" y="45"/>
                  </a:lnTo>
                  <a:lnTo>
                    <a:pt x="19" y="41"/>
                  </a:lnTo>
                  <a:lnTo>
                    <a:pt x="18" y="44"/>
                  </a:lnTo>
                  <a:lnTo>
                    <a:pt x="16" y="45"/>
                  </a:lnTo>
                  <a:lnTo>
                    <a:pt x="12" y="45"/>
                  </a:lnTo>
                  <a:lnTo>
                    <a:pt x="7" y="45"/>
                  </a:lnTo>
                  <a:lnTo>
                    <a:pt x="3" y="42"/>
                  </a:lnTo>
                  <a:lnTo>
                    <a:pt x="1" y="38"/>
                  </a:lnTo>
                  <a:lnTo>
                    <a:pt x="0" y="32"/>
                  </a:lnTo>
                  <a:lnTo>
                    <a:pt x="1" y="26"/>
                  </a:lnTo>
                  <a:lnTo>
                    <a:pt x="4" y="21"/>
                  </a:lnTo>
                  <a:lnTo>
                    <a:pt x="7" y="18"/>
                  </a:lnTo>
                  <a:lnTo>
                    <a:pt x="10" y="16"/>
                  </a:lnTo>
                  <a:lnTo>
                    <a:pt x="13" y="15"/>
                  </a:lnTo>
                  <a:lnTo>
                    <a:pt x="16" y="16"/>
                  </a:lnTo>
                  <a:lnTo>
                    <a:pt x="19" y="18"/>
                  </a:lnTo>
                  <a:lnTo>
                    <a:pt x="19" y="12"/>
                  </a:lnTo>
                  <a:lnTo>
                    <a:pt x="19" y="7"/>
                  </a:lnTo>
                  <a:lnTo>
                    <a:pt x="19" y="6"/>
                  </a:lnTo>
                  <a:lnTo>
                    <a:pt x="19" y="4"/>
                  </a:lnTo>
                  <a:lnTo>
                    <a:pt x="18" y="4"/>
                  </a:lnTo>
                  <a:lnTo>
                    <a:pt x="16" y="4"/>
                  </a:lnTo>
                  <a:lnTo>
                    <a:pt x="16" y="3"/>
                  </a:lnTo>
                  <a:lnTo>
                    <a:pt x="2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5" name="Freeform 411"/>
            <p:cNvSpPr>
              <a:spLocks noEditPoints="1"/>
            </p:cNvSpPr>
            <p:nvPr/>
          </p:nvSpPr>
          <p:spPr bwMode="auto">
            <a:xfrm>
              <a:off x="5632971" y="5695603"/>
              <a:ext cx="28575" cy="93663"/>
            </a:xfrm>
            <a:custGeom>
              <a:avLst/>
              <a:gdLst/>
              <a:ahLst/>
              <a:cxnLst>
                <a:cxn ang="0">
                  <a:pos x="17" y="15"/>
                </a:cxn>
                <a:cxn ang="0">
                  <a:pos x="18" y="15"/>
                </a:cxn>
                <a:cxn ang="0">
                  <a:pos x="18" y="44"/>
                </a:cxn>
                <a:cxn ang="0">
                  <a:pos x="18" y="48"/>
                </a:cxn>
                <a:cxn ang="0">
                  <a:pos x="17" y="53"/>
                </a:cxn>
                <a:cxn ang="0">
                  <a:pos x="15" y="56"/>
                </a:cxn>
                <a:cxn ang="0">
                  <a:pos x="11" y="59"/>
                </a:cxn>
                <a:cxn ang="0">
                  <a:pos x="6" y="59"/>
                </a:cxn>
                <a:cxn ang="0">
                  <a:pos x="5" y="59"/>
                </a:cxn>
                <a:cxn ang="0">
                  <a:pos x="1" y="58"/>
                </a:cxn>
                <a:cxn ang="0">
                  <a:pos x="0" y="56"/>
                </a:cxn>
                <a:cxn ang="0">
                  <a:pos x="1" y="55"/>
                </a:cxn>
                <a:cxn ang="0">
                  <a:pos x="3" y="53"/>
                </a:cxn>
                <a:cxn ang="0">
                  <a:pos x="5" y="53"/>
                </a:cxn>
                <a:cxn ang="0">
                  <a:pos x="6" y="55"/>
                </a:cxn>
                <a:cxn ang="0">
                  <a:pos x="8" y="56"/>
                </a:cxn>
                <a:cxn ang="0">
                  <a:pos x="8" y="56"/>
                </a:cxn>
                <a:cxn ang="0">
                  <a:pos x="9" y="58"/>
                </a:cxn>
                <a:cxn ang="0">
                  <a:pos x="11" y="56"/>
                </a:cxn>
                <a:cxn ang="0">
                  <a:pos x="12" y="55"/>
                </a:cxn>
                <a:cxn ang="0">
                  <a:pos x="12" y="53"/>
                </a:cxn>
                <a:cxn ang="0">
                  <a:pos x="12" y="48"/>
                </a:cxn>
                <a:cxn ang="0">
                  <a:pos x="12" y="27"/>
                </a:cxn>
                <a:cxn ang="0">
                  <a:pos x="12" y="24"/>
                </a:cxn>
                <a:cxn ang="0">
                  <a:pos x="12" y="21"/>
                </a:cxn>
                <a:cxn ang="0">
                  <a:pos x="12" y="19"/>
                </a:cxn>
                <a:cxn ang="0">
                  <a:pos x="11" y="19"/>
                </a:cxn>
                <a:cxn ang="0">
                  <a:pos x="9" y="19"/>
                </a:cxn>
                <a:cxn ang="0">
                  <a:pos x="9" y="19"/>
                </a:cxn>
                <a:cxn ang="0">
                  <a:pos x="17" y="15"/>
                </a:cxn>
                <a:cxn ang="0">
                  <a:pos x="14" y="0"/>
                </a:cxn>
                <a:cxn ang="0">
                  <a:pos x="15" y="0"/>
                </a:cxn>
                <a:cxn ang="0">
                  <a:pos x="17" y="1"/>
                </a:cxn>
                <a:cxn ang="0">
                  <a:pos x="18" y="3"/>
                </a:cxn>
                <a:cxn ang="0">
                  <a:pos x="18" y="4"/>
                </a:cxn>
                <a:cxn ang="0">
                  <a:pos x="17" y="6"/>
                </a:cxn>
                <a:cxn ang="0">
                  <a:pos x="15" y="7"/>
                </a:cxn>
                <a:cxn ang="0">
                  <a:pos x="14" y="7"/>
                </a:cxn>
                <a:cxn ang="0">
                  <a:pos x="12" y="6"/>
                </a:cxn>
                <a:cxn ang="0">
                  <a:pos x="11" y="4"/>
                </a:cxn>
                <a:cxn ang="0">
                  <a:pos x="11" y="3"/>
                </a:cxn>
                <a:cxn ang="0">
                  <a:pos x="12" y="1"/>
                </a:cxn>
                <a:cxn ang="0">
                  <a:pos x="14" y="0"/>
                </a:cxn>
              </a:cxnLst>
              <a:rect l="0" t="0" r="r" b="b"/>
              <a:pathLst>
                <a:path w="18" h="59">
                  <a:moveTo>
                    <a:pt x="17" y="15"/>
                  </a:moveTo>
                  <a:lnTo>
                    <a:pt x="18" y="15"/>
                  </a:lnTo>
                  <a:lnTo>
                    <a:pt x="18" y="44"/>
                  </a:lnTo>
                  <a:lnTo>
                    <a:pt x="18" y="48"/>
                  </a:lnTo>
                  <a:lnTo>
                    <a:pt x="17" y="53"/>
                  </a:lnTo>
                  <a:lnTo>
                    <a:pt x="15" y="56"/>
                  </a:lnTo>
                  <a:lnTo>
                    <a:pt x="11" y="59"/>
                  </a:lnTo>
                  <a:lnTo>
                    <a:pt x="6" y="59"/>
                  </a:lnTo>
                  <a:lnTo>
                    <a:pt x="5" y="59"/>
                  </a:lnTo>
                  <a:lnTo>
                    <a:pt x="1" y="58"/>
                  </a:lnTo>
                  <a:lnTo>
                    <a:pt x="0" y="56"/>
                  </a:lnTo>
                  <a:lnTo>
                    <a:pt x="1" y="55"/>
                  </a:lnTo>
                  <a:lnTo>
                    <a:pt x="3" y="53"/>
                  </a:lnTo>
                  <a:lnTo>
                    <a:pt x="5" y="53"/>
                  </a:lnTo>
                  <a:lnTo>
                    <a:pt x="6" y="55"/>
                  </a:lnTo>
                  <a:lnTo>
                    <a:pt x="8" y="56"/>
                  </a:lnTo>
                  <a:lnTo>
                    <a:pt x="8" y="56"/>
                  </a:lnTo>
                  <a:lnTo>
                    <a:pt x="9" y="58"/>
                  </a:lnTo>
                  <a:lnTo>
                    <a:pt x="11" y="56"/>
                  </a:lnTo>
                  <a:lnTo>
                    <a:pt x="12" y="55"/>
                  </a:lnTo>
                  <a:lnTo>
                    <a:pt x="12" y="53"/>
                  </a:lnTo>
                  <a:lnTo>
                    <a:pt x="12" y="48"/>
                  </a:lnTo>
                  <a:lnTo>
                    <a:pt x="12" y="27"/>
                  </a:lnTo>
                  <a:lnTo>
                    <a:pt x="12" y="24"/>
                  </a:lnTo>
                  <a:lnTo>
                    <a:pt x="12" y="21"/>
                  </a:lnTo>
                  <a:lnTo>
                    <a:pt x="12" y="19"/>
                  </a:lnTo>
                  <a:lnTo>
                    <a:pt x="11" y="19"/>
                  </a:lnTo>
                  <a:lnTo>
                    <a:pt x="9" y="19"/>
                  </a:lnTo>
                  <a:lnTo>
                    <a:pt x="9" y="19"/>
                  </a:lnTo>
                  <a:lnTo>
                    <a:pt x="17" y="15"/>
                  </a:lnTo>
                  <a:close/>
                  <a:moveTo>
                    <a:pt x="14" y="0"/>
                  </a:moveTo>
                  <a:lnTo>
                    <a:pt x="15" y="0"/>
                  </a:lnTo>
                  <a:lnTo>
                    <a:pt x="17" y="1"/>
                  </a:lnTo>
                  <a:lnTo>
                    <a:pt x="18" y="3"/>
                  </a:lnTo>
                  <a:lnTo>
                    <a:pt x="18" y="4"/>
                  </a:lnTo>
                  <a:lnTo>
                    <a:pt x="17" y="6"/>
                  </a:lnTo>
                  <a:lnTo>
                    <a:pt x="15" y="7"/>
                  </a:lnTo>
                  <a:lnTo>
                    <a:pt x="14" y="7"/>
                  </a:lnTo>
                  <a:lnTo>
                    <a:pt x="12" y="6"/>
                  </a:lnTo>
                  <a:lnTo>
                    <a:pt x="11" y="4"/>
                  </a:lnTo>
                  <a:lnTo>
                    <a:pt x="11" y="3"/>
                  </a:lnTo>
                  <a:lnTo>
                    <a:pt x="12"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6" name="Freeform 412"/>
            <p:cNvSpPr>
              <a:spLocks/>
            </p:cNvSpPr>
            <p:nvPr/>
          </p:nvSpPr>
          <p:spPr bwMode="auto">
            <a:xfrm>
              <a:off x="5671071" y="5721003"/>
              <a:ext cx="50800" cy="46038"/>
            </a:xfrm>
            <a:custGeom>
              <a:avLst/>
              <a:gdLst/>
              <a:ahLst/>
              <a:cxnLst>
                <a:cxn ang="0">
                  <a:pos x="0" y="0"/>
                </a:cxn>
                <a:cxn ang="0">
                  <a:pos x="11" y="0"/>
                </a:cxn>
                <a:cxn ang="0">
                  <a:pos x="11" y="19"/>
                </a:cxn>
                <a:cxn ang="0">
                  <a:pos x="11" y="23"/>
                </a:cxn>
                <a:cxn ang="0">
                  <a:pos x="11" y="25"/>
                </a:cxn>
                <a:cxn ang="0">
                  <a:pos x="14" y="25"/>
                </a:cxn>
                <a:cxn ang="0">
                  <a:pos x="16" y="26"/>
                </a:cxn>
                <a:cxn ang="0">
                  <a:pos x="19" y="25"/>
                </a:cxn>
                <a:cxn ang="0">
                  <a:pos x="20" y="23"/>
                </a:cxn>
                <a:cxn ang="0">
                  <a:pos x="22" y="22"/>
                </a:cxn>
                <a:cxn ang="0">
                  <a:pos x="22" y="5"/>
                </a:cxn>
                <a:cxn ang="0">
                  <a:pos x="22" y="3"/>
                </a:cxn>
                <a:cxn ang="0">
                  <a:pos x="22" y="2"/>
                </a:cxn>
                <a:cxn ang="0">
                  <a:pos x="20" y="0"/>
                </a:cxn>
                <a:cxn ang="0">
                  <a:pos x="19" y="0"/>
                </a:cxn>
                <a:cxn ang="0">
                  <a:pos x="19" y="0"/>
                </a:cxn>
                <a:cxn ang="0">
                  <a:pos x="28" y="0"/>
                </a:cxn>
                <a:cxn ang="0">
                  <a:pos x="28" y="17"/>
                </a:cxn>
                <a:cxn ang="0">
                  <a:pos x="28" y="22"/>
                </a:cxn>
                <a:cxn ang="0">
                  <a:pos x="28" y="25"/>
                </a:cxn>
                <a:cxn ang="0">
                  <a:pos x="29" y="26"/>
                </a:cxn>
                <a:cxn ang="0">
                  <a:pos x="29" y="26"/>
                </a:cxn>
                <a:cxn ang="0">
                  <a:pos x="31" y="26"/>
                </a:cxn>
                <a:cxn ang="0">
                  <a:pos x="32" y="26"/>
                </a:cxn>
                <a:cxn ang="0">
                  <a:pos x="23" y="29"/>
                </a:cxn>
                <a:cxn ang="0">
                  <a:pos x="22" y="29"/>
                </a:cxn>
                <a:cxn ang="0">
                  <a:pos x="22" y="23"/>
                </a:cxn>
                <a:cxn ang="0">
                  <a:pos x="19" y="26"/>
                </a:cxn>
                <a:cxn ang="0">
                  <a:pos x="17" y="29"/>
                </a:cxn>
                <a:cxn ang="0">
                  <a:pos x="13" y="29"/>
                </a:cxn>
                <a:cxn ang="0">
                  <a:pos x="10" y="29"/>
                </a:cxn>
                <a:cxn ang="0">
                  <a:pos x="8" y="28"/>
                </a:cxn>
                <a:cxn ang="0">
                  <a:pos x="7" y="26"/>
                </a:cxn>
                <a:cxn ang="0">
                  <a:pos x="5" y="25"/>
                </a:cxn>
                <a:cxn ang="0">
                  <a:pos x="5" y="22"/>
                </a:cxn>
                <a:cxn ang="0">
                  <a:pos x="5" y="19"/>
                </a:cxn>
                <a:cxn ang="0">
                  <a:pos x="5" y="5"/>
                </a:cxn>
                <a:cxn ang="0">
                  <a:pos x="5" y="3"/>
                </a:cxn>
                <a:cxn ang="0">
                  <a:pos x="5" y="2"/>
                </a:cxn>
                <a:cxn ang="0">
                  <a:pos x="3" y="2"/>
                </a:cxn>
                <a:cxn ang="0">
                  <a:pos x="2" y="0"/>
                </a:cxn>
                <a:cxn ang="0">
                  <a:pos x="0" y="0"/>
                </a:cxn>
                <a:cxn ang="0">
                  <a:pos x="0" y="0"/>
                </a:cxn>
              </a:cxnLst>
              <a:rect l="0" t="0" r="r" b="b"/>
              <a:pathLst>
                <a:path w="32" h="29">
                  <a:moveTo>
                    <a:pt x="0" y="0"/>
                  </a:moveTo>
                  <a:lnTo>
                    <a:pt x="11" y="0"/>
                  </a:lnTo>
                  <a:lnTo>
                    <a:pt x="11" y="19"/>
                  </a:lnTo>
                  <a:lnTo>
                    <a:pt x="11" y="23"/>
                  </a:lnTo>
                  <a:lnTo>
                    <a:pt x="11" y="25"/>
                  </a:lnTo>
                  <a:lnTo>
                    <a:pt x="14" y="25"/>
                  </a:lnTo>
                  <a:lnTo>
                    <a:pt x="16" y="26"/>
                  </a:lnTo>
                  <a:lnTo>
                    <a:pt x="19" y="25"/>
                  </a:lnTo>
                  <a:lnTo>
                    <a:pt x="20" y="23"/>
                  </a:lnTo>
                  <a:lnTo>
                    <a:pt x="22" y="22"/>
                  </a:lnTo>
                  <a:lnTo>
                    <a:pt x="22" y="5"/>
                  </a:lnTo>
                  <a:lnTo>
                    <a:pt x="22" y="3"/>
                  </a:lnTo>
                  <a:lnTo>
                    <a:pt x="22" y="2"/>
                  </a:lnTo>
                  <a:lnTo>
                    <a:pt x="20" y="0"/>
                  </a:lnTo>
                  <a:lnTo>
                    <a:pt x="19" y="0"/>
                  </a:lnTo>
                  <a:lnTo>
                    <a:pt x="19" y="0"/>
                  </a:lnTo>
                  <a:lnTo>
                    <a:pt x="28" y="0"/>
                  </a:lnTo>
                  <a:lnTo>
                    <a:pt x="28" y="17"/>
                  </a:lnTo>
                  <a:lnTo>
                    <a:pt x="28" y="22"/>
                  </a:lnTo>
                  <a:lnTo>
                    <a:pt x="28" y="25"/>
                  </a:lnTo>
                  <a:lnTo>
                    <a:pt x="29" y="26"/>
                  </a:lnTo>
                  <a:lnTo>
                    <a:pt x="29" y="26"/>
                  </a:lnTo>
                  <a:lnTo>
                    <a:pt x="31" y="26"/>
                  </a:lnTo>
                  <a:lnTo>
                    <a:pt x="32" y="26"/>
                  </a:lnTo>
                  <a:lnTo>
                    <a:pt x="23" y="29"/>
                  </a:lnTo>
                  <a:lnTo>
                    <a:pt x="22" y="29"/>
                  </a:lnTo>
                  <a:lnTo>
                    <a:pt x="22" y="23"/>
                  </a:lnTo>
                  <a:lnTo>
                    <a:pt x="19" y="26"/>
                  </a:lnTo>
                  <a:lnTo>
                    <a:pt x="17" y="29"/>
                  </a:lnTo>
                  <a:lnTo>
                    <a:pt x="13" y="29"/>
                  </a:lnTo>
                  <a:lnTo>
                    <a:pt x="10" y="29"/>
                  </a:lnTo>
                  <a:lnTo>
                    <a:pt x="8" y="28"/>
                  </a:lnTo>
                  <a:lnTo>
                    <a:pt x="7" y="26"/>
                  </a:lnTo>
                  <a:lnTo>
                    <a:pt x="5" y="25"/>
                  </a:lnTo>
                  <a:lnTo>
                    <a:pt x="5" y="22"/>
                  </a:lnTo>
                  <a:lnTo>
                    <a:pt x="5" y="19"/>
                  </a:lnTo>
                  <a:lnTo>
                    <a:pt x="5" y="5"/>
                  </a:lnTo>
                  <a:lnTo>
                    <a:pt x="5" y="3"/>
                  </a:lnTo>
                  <a:lnTo>
                    <a:pt x="5" y="2"/>
                  </a:lnTo>
                  <a:lnTo>
                    <a:pt x="3" y="2"/>
                  </a:lnTo>
                  <a:lnTo>
                    <a:pt x="2" y="0"/>
                  </a:lnTo>
                  <a:lnTo>
                    <a:pt x="0" y="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8" name="Freeform 414"/>
            <p:cNvSpPr>
              <a:spLocks/>
            </p:cNvSpPr>
            <p:nvPr/>
          </p:nvSpPr>
          <p:spPr bwMode="auto">
            <a:xfrm>
              <a:off x="5728222" y="5719415"/>
              <a:ext cx="30163" cy="47625"/>
            </a:xfrm>
            <a:custGeom>
              <a:avLst/>
              <a:gdLst/>
              <a:ahLst/>
              <a:cxnLst>
                <a:cxn ang="0">
                  <a:pos x="9" y="0"/>
                </a:cxn>
                <a:cxn ang="0">
                  <a:pos x="10" y="0"/>
                </a:cxn>
                <a:cxn ang="0">
                  <a:pos x="13" y="1"/>
                </a:cxn>
                <a:cxn ang="0">
                  <a:pos x="15" y="1"/>
                </a:cxn>
                <a:cxn ang="0">
                  <a:pos x="15" y="1"/>
                </a:cxn>
                <a:cxn ang="0">
                  <a:pos x="16" y="1"/>
                </a:cxn>
                <a:cxn ang="0">
                  <a:pos x="16" y="0"/>
                </a:cxn>
                <a:cxn ang="0">
                  <a:pos x="18" y="0"/>
                </a:cxn>
                <a:cxn ang="0">
                  <a:pos x="18" y="11"/>
                </a:cxn>
                <a:cxn ang="0">
                  <a:pos x="16" y="11"/>
                </a:cxn>
                <a:cxn ang="0">
                  <a:pos x="15" y="6"/>
                </a:cxn>
                <a:cxn ang="0">
                  <a:pos x="13" y="4"/>
                </a:cxn>
                <a:cxn ang="0">
                  <a:pos x="12" y="3"/>
                </a:cxn>
                <a:cxn ang="0">
                  <a:pos x="9" y="3"/>
                </a:cxn>
                <a:cxn ang="0">
                  <a:pos x="7" y="3"/>
                </a:cxn>
                <a:cxn ang="0">
                  <a:pos x="6" y="3"/>
                </a:cxn>
                <a:cxn ang="0">
                  <a:pos x="4" y="4"/>
                </a:cxn>
                <a:cxn ang="0">
                  <a:pos x="4" y="6"/>
                </a:cxn>
                <a:cxn ang="0">
                  <a:pos x="6" y="9"/>
                </a:cxn>
                <a:cxn ang="0">
                  <a:pos x="6" y="11"/>
                </a:cxn>
                <a:cxn ang="0">
                  <a:pos x="9" y="12"/>
                </a:cxn>
                <a:cxn ang="0">
                  <a:pos x="13" y="14"/>
                </a:cxn>
                <a:cxn ang="0">
                  <a:pos x="16" y="17"/>
                </a:cxn>
                <a:cxn ang="0">
                  <a:pos x="19" y="18"/>
                </a:cxn>
                <a:cxn ang="0">
                  <a:pos x="19" y="23"/>
                </a:cxn>
                <a:cxn ang="0">
                  <a:pos x="19" y="26"/>
                </a:cxn>
                <a:cxn ang="0">
                  <a:pos x="16" y="29"/>
                </a:cxn>
                <a:cxn ang="0">
                  <a:pos x="13" y="30"/>
                </a:cxn>
                <a:cxn ang="0">
                  <a:pos x="10" y="30"/>
                </a:cxn>
                <a:cxn ang="0">
                  <a:pos x="7" y="30"/>
                </a:cxn>
                <a:cxn ang="0">
                  <a:pos x="4" y="30"/>
                </a:cxn>
                <a:cxn ang="0">
                  <a:pos x="3" y="29"/>
                </a:cxn>
                <a:cxn ang="0">
                  <a:pos x="1" y="30"/>
                </a:cxn>
                <a:cxn ang="0">
                  <a:pos x="1" y="30"/>
                </a:cxn>
                <a:cxn ang="0">
                  <a:pos x="0" y="30"/>
                </a:cxn>
                <a:cxn ang="0">
                  <a:pos x="0" y="21"/>
                </a:cxn>
                <a:cxn ang="0">
                  <a:pos x="1" y="21"/>
                </a:cxn>
                <a:cxn ang="0">
                  <a:pos x="3" y="24"/>
                </a:cxn>
                <a:cxn ang="0">
                  <a:pos x="4" y="27"/>
                </a:cxn>
                <a:cxn ang="0">
                  <a:pos x="7" y="29"/>
                </a:cxn>
                <a:cxn ang="0">
                  <a:pos x="10" y="29"/>
                </a:cxn>
                <a:cxn ang="0">
                  <a:pos x="12" y="29"/>
                </a:cxn>
                <a:cxn ang="0">
                  <a:pos x="13" y="27"/>
                </a:cxn>
                <a:cxn ang="0">
                  <a:pos x="15" y="26"/>
                </a:cxn>
                <a:cxn ang="0">
                  <a:pos x="15" y="24"/>
                </a:cxn>
                <a:cxn ang="0">
                  <a:pos x="15" y="23"/>
                </a:cxn>
                <a:cxn ang="0">
                  <a:pos x="13" y="21"/>
                </a:cxn>
                <a:cxn ang="0">
                  <a:pos x="12" y="20"/>
                </a:cxn>
                <a:cxn ang="0">
                  <a:pos x="7" y="17"/>
                </a:cxn>
                <a:cxn ang="0">
                  <a:pos x="4" y="15"/>
                </a:cxn>
                <a:cxn ang="0">
                  <a:pos x="1" y="14"/>
                </a:cxn>
                <a:cxn ang="0">
                  <a:pos x="1" y="11"/>
                </a:cxn>
                <a:cxn ang="0">
                  <a:pos x="0" y="9"/>
                </a:cxn>
                <a:cxn ang="0">
                  <a:pos x="1" y="6"/>
                </a:cxn>
                <a:cxn ang="0">
                  <a:pos x="3" y="3"/>
                </a:cxn>
                <a:cxn ang="0">
                  <a:pos x="6" y="1"/>
                </a:cxn>
                <a:cxn ang="0">
                  <a:pos x="9" y="0"/>
                </a:cxn>
              </a:cxnLst>
              <a:rect l="0" t="0" r="r" b="b"/>
              <a:pathLst>
                <a:path w="19" h="30">
                  <a:moveTo>
                    <a:pt x="9" y="0"/>
                  </a:moveTo>
                  <a:lnTo>
                    <a:pt x="10" y="0"/>
                  </a:lnTo>
                  <a:lnTo>
                    <a:pt x="13" y="1"/>
                  </a:lnTo>
                  <a:lnTo>
                    <a:pt x="15" y="1"/>
                  </a:lnTo>
                  <a:lnTo>
                    <a:pt x="15" y="1"/>
                  </a:lnTo>
                  <a:lnTo>
                    <a:pt x="16" y="1"/>
                  </a:lnTo>
                  <a:lnTo>
                    <a:pt x="16" y="0"/>
                  </a:lnTo>
                  <a:lnTo>
                    <a:pt x="18" y="0"/>
                  </a:lnTo>
                  <a:lnTo>
                    <a:pt x="18" y="11"/>
                  </a:lnTo>
                  <a:lnTo>
                    <a:pt x="16" y="11"/>
                  </a:lnTo>
                  <a:lnTo>
                    <a:pt x="15" y="6"/>
                  </a:lnTo>
                  <a:lnTo>
                    <a:pt x="13" y="4"/>
                  </a:lnTo>
                  <a:lnTo>
                    <a:pt x="12" y="3"/>
                  </a:lnTo>
                  <a:lnTo>
                    <a:pt x="9" y="3"/>
                  </a:lnTo>
                  <a:lnTo>
                    <a:pt x="7" y="3"/>
                  </a:lnTo>
                  <a:lnTo>
                    <a:pt x="6" y="3"/>
                  </a:lnTo>
                  <a:lnTo>
                    <a:pt x="4" y="4"/>
                  </a:lnTo>
                  <a:lnTo>
                    <a:pt x="4" y="6"/>
                  </a:lnTo>
                  <a:lnTo>
                    <a:pt x="6" y="9"/>
                  </a:lnTo>
                  <a:lnTo>
                    <a:pt x="6" y="11"/>
                  </a:lnTo>
                  <a:lnTo>
                    <a:pt x="9" y="12"/>
                  </a:lnTo>
                  <a:lnTo>
                    <a:pt x="13" y="14"/>
                  </a:lnTo>
                  <a:lnTo>
                    <a:pt x="16" y="17"/>
                  </a:lnTo>
                  <a:lnTo>
                    <a:pt x="19" y="18"/>
                  </a:lnTo>
                  <a:lnTo>
                    <a:pt x="19" y="23"/>
                  </a:lnTo>
                  <a:lnTo>
                    <a:pt x="19" y="26"/>
                  </a:lnTo>
                  <a:lnTo>
                    <a:pt x="16" y="29"/>
                  </a:lnTo>
                  <a:lnTo>
                    <a:pt x="13" y="30"/>
                  </a:lnTo>
                  <a:lnTo>
                    <a:pt x="10" y="30"/>
                  </a:lnTo>
                  <a:lnTo>
                    <a:pt x="7" y="30"/>
                  </a:lnTo>
                  <a:lnTo>
                    <a:pt x="4" y="30"/>
                  </a:lnTo>
                  <a:lnTo>
                    <a:pt x="3" y="29"/>
                  </a:lnTo>
                  <a:lnTo>
                    <a:pt x="1" y="30"/>
                  </a:lnTo>
                  <a:lnTo>
                    <a:pt x="1" y="30"/>
                  </a:lnTo>
                  <a:lnTo>
                    <a:pt x="0" y="30"/>
                  </a:lnTo>
                  <a:lnTo>
                    <a:pt x="0" y="21"/>
                  </a:lnTo>
                  <a:lnTo>
                    <a:pt x="1" y="21"/>
                  </a:lnTo>
                  <a:lnTo>
                    <a:pt x="3" y="24"/>
                  </a:lnTo>
                  <a:lnTo>
                    <a:pt x="4" y="27"/>
                  </a:lnTo>
                  <a:lnTo>
                    <a:pt x="7" y="29"/>
                  </a:lnTo>
                  <a:lnTo>
                    <a:pt x="10" y="29"/>
                  </a:lnTo>
                  <a:lnTo>
                    <a:pt x="12" y="29"/>
                  </a:lnTo>
                  <a:lnTo>
                    <a:pt x="13" y="27"/>
                  </a:lnTo>
                  <a:lnTo>
                    <a:pt x="15" y="26"/>
                  </a:lnTo>
                  <a:lnTo>
                    <a:pt x="15" y="24"/>
                  </a:lnTo>
                  <a:lnTo>
                    <a:pt x="15" y="23"/>
                  </a:lnTo>
                  <a:lnTo>
                    <a:pt x="13" y="21"/>
                  </a:lnTo>
                  <a:lnTo>
                    <a:pt x="12" y="20"/>
                  </a:lnTo>
                  <a:lnTo>
                    <a:pt x="7" y="17"/>
                  </a:lnTo>
                  <a:lnTo>
                    <a:pt x="4" y="15"/>
                  </a:lnTo>
                  <a:lnTo>
                    <a:pt x="1" y="14"/>
                  </a:lnTo>
                  <a:lnTo>
                    <a:pt x="1" y="11"/>
                  </a:lnTo>
                  <a:lnTo>
                    <a:pt x="0" y="9"/>
                  </a:lnTo>
                  <a:lnTo>
                    <a:pt x="1" y="6"/>
                  </a:lnTo>
                  <a:lnTo>
                    <a:pt x="3" y="3"/>
                  </a:lnTo>
                  <a:lnTo>
                    <a:pt x="6" y="1"/>
                  </a:lnTo>
                  <a:lnTo>
                    <a:pt x="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9" name="Freeform 415"/>
            <p:cNvSpPr>
              <a:spLocks/>
            </p:cNvSpPr>
            <p:nvPr/>
          </p:nvSpPr>
          <p:spPr bwMode="auto">
            <a:xfrm>
              <a:off x="5761559" y="5706715"/>
              <a:ext cx="28575" cy="60325"/>
            </a:xfrm>
            <a:custGeom>
              <a:avLst/>
              <a:gdLst/>
              <a:ahLst/>
              <a:cxnLst>
                <a:cxn ang="0">
                  <a:pos x="11" y="0"/>
                </a:cxn>
                <a:cxn ang="0">
                  <a:pos x="11" y="0"/>
                </a:cxn>
                <a:cxn ang="0">
                  <a:pos x="11" y="9"/>
                </a:cxn>
                <a:cxn ang="0">
                  <a:pos x="18" y="9"/>
                </a:cxn>
                <a:cxn ang="0">
                  <a:pos x="18" y="11"/>
                </a:cxn>
                <a:cxn ang="0">
                  <a:pos x="11" y="11"/>
                </a:cxn>
                <a:cxn ang="0">
                  <a:pos x="11" y="29"/>
                </a:cxn>
                <a:cxn ang="0">
                  <a:pos x="11" y="32"/>
                </a:cxn>
                <a:cxn ang="0">
                  <a:pos x="12" y="34"/>
                </a:cxn>
                <a:cxn ang="0">
                  <a:pos x="14" y="35"/>
                </a:cxn>
                <a:cxn ang="0">
                  <a:pos x="15" y="34"/>
                </a:cxn>
                <a:cxn ang="0">
                  <a:pos x="18" y="32"/>
                </a:cxn>
                <a:cxn ang="0">
                  <a:pos x="18" y="32"/>
                </a:cxn>
                <a:cxn ang="0">
                  <a:pos x="17" y="35"/>
                </a:cxn>
                <a:cxn ang="0">
                  <a:pos x="15" y="37"/>
                </a:cxn>
                <a:cxn ang="0">
                  <a:pos x="14" y="38"/>
                </a:cxn>
                <a:cxn ang="0">
                  <a:pos x="11" y="38"/>
                </a:cxn>
                <a:cxn ang="0">
                  <a:pos x="8" y="38"/>
                </a:cxn>
                <a:cxn ang="0">
                  <a:pos x="6" y="35"/>
                </a:cxn>
                <a:cxn ang="0">
                  <a:pos x="6" y="34"/>
                </a:cxn>
                <a:cxn ang="0">
                  <a:pos x="6" y="31"/>
                </a:cxn>
                <a:cxn ang="0">
                  <a:pos x="6" y="11"/>
                </a:cxn>
                <a:cxn ang="0">
                  <a:pos x="0" y="11"/>
                </a:cxn>
                <a:cxn ang="0">
                  <a:pos x="0" y="11"/>
                </a:cxn>
                <a:cxn ang="0">
                  <a:pos x="5" y="8"/>
                </a:cxn>
                <a:cxn ang="0">
                  <a:pos x="8" y="3"/>
                </a:cxn>
                <a:cxn ang="0">
                  <a:pos x="9" y="2"/>
                </a:cxn>
                <a:cxn ang="0">
                  <a:pos x="11" y="0"/>
                </a:cxn>
              </a:cxnLst>
              <a:rect l="0" t="0" r="r" b="b"/>
              <a:pathLst>
                <a:path w="18" h="38">
                  <a:moveTo>
                    <a:pt x="11" y="0"/>
                  </a:moveTo>
                  <a:lnTo>
                    <a:pt x="11" y="0"/>
                  </a:lnTo>
                  <a:lnTo>
                    <a:pt x="11" y="9"/>
                  </a:lnTo>
                  <a:lnTo>
                    <a:pt x="18" y="9"/>
                  </a:lnTo>
                  <a:lnTo>
                    <a:pt x="18" y="11"/>
                  </a:lnTo>
                  <a:lnTo>
                    <a:pt x="11" y="11"/>
                  </a:lnTo>
                  <a:lnTo>
                    <a:pt x="11" y="29"/>
                  </a:lnTo>
                  <a:lnTo>
                    <a:pt x="11" y="32"/>
                  </a:lnTo>
                  <a:lnTo>
                    <a:pt x="12" y="34"/>
                  </a:lnTo>
                  <a:lnTo>
                    <a:pt x="14" y="35"/>
                  </a:lnTo>
                  <a:lnTo>
                    <a:pt x="15" y="34"/>
                  </a:lnTo>
                  <a:lnTo>
                    <a:pt x="18" y="32"/>
                  </a:lnTo>
                  <a:lnTo>
                    <a:pt x="18" y="32"/>
                  </a:lnTo>
                  <a:lnTo>
                    <a:pt x="17" y="35"/>
                  </a:lnTo>
                  <a:lnTo>
                    <a:pt x="15" y="37"/>
                  </a:lnTo>
                  <a:lnTo>
                    <a:pt x="14" y="38"/>
                  </a:lnTo>
                  <a:lnTo>
                    <a:pt x="11" y="38"/>
                  </a:lnTo>
                  <a:lnTo>
                    <a:pt x="8" y="38"/>
                  </a:lnTo>
                  <a:lnTo>
                    <a:pt x="6" y="35"/>
                  </a:lnTo>
                  <a:lnTo>
                    <a:pt x="6" y="34"/>
                  </a:lnTo>
                  <a:lnTo>
                    <a:pt x="6" y="31"/>
                  </a:lnTo>
                  <a:lnTo>
                    <a:pt x="6" y="11"/>
                  </a:lnTo>
                  <a:lnTo>
                    <a:pt x="0" y="11"/>
                  </a:lnTo>
                  <a:lnTo>
                    <a:pt x="0" y="11"/>
                  </a:lnTo>
                  <a:lnTo>
                    <a:pt x="5" y="8"/>
                  </a:lnTo>
                  <a:lnTo>
                    <a:pt x="8" y="3"/>
                  </a:lnTo>
                  <a:lnTo>
                    <a:pt x="9" y="2"/>
                  </a:lnTo>
                  <a:lnTo>
                    <a:pt x="1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0" name="Freeform 416"/>
            <p:cNvSpPr>
              <a:spLocks noEditPoints="1"/>
            </p:cNvSpPr>
            <p:nvPr/>
          </p:nvSpPr>
          <p:spPr bwMode="auto">
            <a:xfrm>
              <a:off x="5794897" y="5719415"/>
              <a:ext cx="39688" cy="47625"/>
            </a:xfrm>
            <a:custGeom>
              <a:avLst/>
              <a:gdLst/>
              <a:ahLst/>
              <a:cxnLst>
                <a:cxn ang="0">
                  <a:pos x="11" y="3"/>
                </a:cxn>
                <a:cxn ang="0">
                  <a:pos x="9" y="3"/>
                </a:cxn>
                <a:cxn ang="0">
                  <a:pos x="6" y="4"/>
                </a:cxn>
                <a:cxn ang="0">
                  <a:pos x="5" y="8"/>
                </a:cxn>
                <a:cxn ang="0">
                  <a:pos x="5" y="11"/>
                </a:cxn>
                <a:cxn ang="0">
                  <a:pos x="17" y="11"/>
                </a:cxn>
                <a:cxn ang="0">
                  <a:pos x="17" y="8"/>
                </a:cxn>
                <a:cxn ang="0">
                  <a:pos x="17" y="6"/>
                </a:cxn>
                <a:cxn ang="0">
                  <a:pos x="14" y="3"/>
                </a:cxn>
                <a:cxn ang="0">
                  <a:pos x="11" y="3"/>
                </a:cxn>
                <a:cxn ang="0">
                  <a:pos x="13" y="0"/>
                </a:cxn>
                <a:cxn ang="0">
                  <a:pos x="17" y="1"/>
                </a:cxn>
                <a:cxn ang="0">
                  <a:pos x="22" y="3"/>
                </a:cxn>
                <a:cxn ang="0">
                  <a:pos x="23" y="8"/>
                </a:cxn>
                <a:cxn ang="0">
                  <a:pos x="25" y="12"/>
                </a:cxn>
                <a:cxn ang="0">
                  <a:pos x="5" y="12"/>
                </a:cxn>
                <a:cxn ang="0">
                  <a:pos x="5" y="18"/>
                </a:cxn>
                <a:cxn ang="0">
                  <a:pos x="8" y="21"/>
                </a:cxn>
                <a:cxn ang="0">
                  <a:pos x="11" y="24"/>
                </a:cxn>
                <a:cxn ang="0">
                  <a:pos x="16" y="26"/>
                </a:cxn>
                <a:cxn ang="0">
                  <a:pos x="17" y="24"/>
                </a:cxn>
                <a:cxn ang="0">
                  <a:pos x="20" y="24"/>
                </a:cxn>
                <a:cxn ang="0">
                  <a:pos x="22" y="23"/>
                </a:cxn>
                <a:cxn ang="0">
                  <a:pos x="23" y="18"/>
                </a:cxn>
                <a:cxn ang="0">
                  <a:pos x="25" y="20"/>
                </a:cxn>
                <a:cxn ang="0">
                  <a:pos x="23" y="24"/>
                </a:cxn>
                <a:cxn ang="0">
                  <a:pos x="20" y="27"/>
                </a:cxn>
                <a:cxn ang="0">
                  <a:pos x="17" y="30"/>
                </a:cxn>
                <a:cxn ang="0">
                  <a:pos x="13" y="30"/>
                </a:cxn>
                <a:cxn ang="0">
                  <a:pos x="8" y="30"/>
                </a:cxn>
                <a:cxn ang="0">
                  <a:pos x="3" y="27"/>
                </a:cxn>
                <a:cxn ang="0">
                  <a:pos x="2" y="24"/>
                </a:cxn>
                <a:cxn ang="0">
                  <a:pos x="0" y="20"/>
                </a:cxn>
                <a:cxn ang="0">
                  <a:pos x="0" y="17"/>
                </a:cxn>
                <a:cxn ang="0">
                  <a:pos x="0" y="12"/>
                </a:cxn>
                <a:cxn ang="0">
                  <a:pos x="2" y="8"/>
                </a:cxn>
                <a:cxn ang="0">
                  <a:pos x="3" y="4"/>
                </a:cxn>
                <a:cxn ang="0">
                  <a:pos x="8" y="1"/>
                </a:cxn>
                <a:cxn ang="0">
                  <a:pos x="13" y="0"/>
                </a:cxn>
              </a:cxnLst>
              <a:rect l="0" t="0" r="r" b="b"/>
              <a:pathLst>
                <a:path w="25" h="30">
                  <a:moveTo>
                    <a:pt x="11" y="3"/>
                  </a:moveTo>
                  <a:lnTo>
                    <a:pt x="9" y="3"/>
                  </a:lnTo>
                  <a:lnTo>
                    <a:pt x="6" y="4"/>
                  </a:lnTo>
                  <a:lnTo>
                    <a:pt x="5" y="8"/>
                  </a:lnTo>
                  <a:lnTo>
                    <a:pt x="5" y="11"/>
                  </a:lnTo>
                  <a:lnTo>
                    <a:pt x="17" y="11"/>
                  </a:lnTo>
                  <a:lnTo>
                    <a:pt x="17" y="8"/>
                  </a:lnTo>
                  <a:lnTo>
                    <a:pt x="17" y="6"/>
                  </a:lnTo>
                  <a:lnTo>
                    <a:pt x="14" y="3"/>
                  </a:lnTo>
                  <a:lnTo>
                    <a:pt x="11" y="3"/>
                  </a:lnTo>
                  <a:close/>
                  <a:moveTo>
                    <a:pt x="13" y="0"/>
                  </a:moveTo>
                  <a:lnTo>
                    <a:pt x="17" y="1"/>
                  </a:lnTo>
                  <a:lnTo>
                    <a:pt x="22" y="3"/>
                  </a:lnTo>
                  <a:lnTo>
                    <a:pt x="23" y="8"/>
                  </a:lnTo>
                  <a:lnTo>
                    <a:pt x="25" y="12"/>
                  </a:lnTo>
                  <a:lnTo>
                    <a:pt x="5" y="12"/>
                  </a:lnTo>
                  <a:lnTo>
                    <a:pt x="5" y="18"/>
                  </a:lnTo>
                  <a:lnTo>
                    <a:pt x="8" y="21"/>
                  </a:lnTo>
                  <a:lnTo>
                    <a:pt x="11" y="24"/>
                  </a:lnTo>
                  <a:lnTo>
                    <a:pt x="16" y="26"/>
                  </a:lnTo>
                  <a:lnTo>
                    <a:pt x="17" y="24"/>
                  </a:lnTo>
                  <a:lnTo>
                    <a:pt x="20" y="24"/>
                  </a:lnTo>
                  <a:lnTo>
                    <a:pt x="22" y="23"/>
                  </a:lnTo>
                  <a:lnTo>
                    <a:pt x="23" y="18"/>
                  </a:lnTo>
                  <a:lnTo>
                    <a:pt x="25" y="20"/>
                  </a:lnTo>
                  <a:lnTo>
                    <a:pt x="23" y="24"/>
                  </a:lnTo>
                  <a:lnTo>
                    <a:pt x="20" y="27"/>
                  </a:lnTo>
                  <a:lnTo>
                    <a:pt x="17" y="30"/>
                  </a:lnTo>
                  <a:lnTo>
                    <a:pt x="13" y="30"/>
                  </a:lnTo>
                  <a:lnTo>
                    <a:pt x="8" y="30"/>
                  </a:lnTo>
                  <a:lnTo>
                    <a:pt x="3" y="27"/>
                  </a:lnTo>
                  <a:lnTo>
                    <a:pt x="2" y="24"/>
                  </a:lnTo>
                  <a:lnTo>
                    <a:pt x="0" y="20"/>
                  </a:lnTo>
                  <a:lnTo>
                    <a:pt x="0" y="17"/>
                  </a:lnTo>
                  <a:lnTo>
                    <a:pt x="0" y="12"/>
                  </a:lnTo>
                  <a:lnTo>
                    <a:pt x="2" y="8"/>
                  </a:lnTo>
                  <a:lnTo>
                    <a:pt x="3" y="4"/>
                  </a:lnTo>
                  <a:lnTo>
                    <a:pt x="8" y="1"/>
                  </a:lnTo>
                  <a:lnTo>
                    <a:pt x="1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1" name="Freeform 417"/>
            <p:cNvSpPr>
              <a:spLocks noEditPoints="1"/>
            </p:cNvSpPr>
            <p:nvPr/>
          </p:nvSpPr>
          <p:spPr bwMode="auto">
            <a:xfrm>
              <a:off x="5840934" y="5695603"/>
              <a:ext cx="46038" cy="71438"/>
            </a:xfrm>
            <a:custGeom>
              <a:avLst/>
              <a:gdLst/>
              <a:ahLst/>
              <a:cxnLst>
                <a:cxn ang="0">
                  <a:pos x="14" y="18"/>
                </a:cxn>
                <a:cxn ang="0">
                  <a:pos x="11" y="18"/>
                </a:cxn>
                <a:cxn ang="0">
                  <a:pos x="8" y="19"/>
                </a:cxn>
                <a:cxn ang="0">
                  <a:pos x="6" y="24"/>
                </a:cxn>
                <a:cxn ang="0">
                  <a:pos x="5" y="29"/>
                </a:cxn>
                <a:cxn ang="0">
                  <a:pos x="6" y="35"/>
                </a:cxn>
                <a:cxn ang="0">
                  <a:pos x="8" y="38"/>
                </a:cxn>
                <a:cxn ang="0">
                  <a:pos x="11" y="41"/>
                </a:cxn>
                <a:cxn ang="0">
                  <a:pos x="14" y="42"/>
                </a:cxn>
                <a:cxn ang="0">
                  <a:pos x="17" y="41"/>
                </a:cxn>
                <a:cxn ang="0">
                  <a:pos x="20" y="39"/>
                </a:cxn>
                <a:cxn ang="0">
                  <a:pos x="20" y="26"/>
                </a:cxn>
                <a:cxn ang="0">
                  <a:pos x="19" y="21"/>
                </a:cxn>
                <a:cxn ang="0">
                  <a:pos x="17" y="18"/>
                </a:cxn>
                <a:cxn ang="0">
                  <a:pos x="14" y="18"/>
                </a:cxn>
                <a:cxn ang="0">
                  <a:pos x="25" y="0"/>
                </a:cxn>
                <a:cxn ang="0">
                  <a:pos x="26" y="0"/>
                </a:cxn>
                <a:cxn ang="0">
                  <a:pos x="26" y="33"/>
                </a:cxn>
                <a:cxn ang="0">
                  <a:pos x="26" y="38"/>
                </a:cxn>
                <a:cxn ang="0">
                  <a:pos x="26" y="41"/>
                </a:cxn>
                <a:cxn ang="0">
                  <a:pos x="26" y="42"/>
                </a:cxn>
                <a:cxn ang="0">
                  <a:pos x="28" y="42"/>
                </a:cxn>
                <a:cxn ang="0">
                  <a:pos x="29" y="42"/>
                </a:cxn>
                <a:cxn ang="0">
                  <a:pos x="29" y="42"/>
                </a:cxn>
                <a:cxn ang="0">
                  <a:pos x="22" y="45"/>
                </a:cxn>
                <a:cxn ang="0">
                  <a:pos x="20" y="45"/>
                </a:cxn>
                <a:cxn ang="0">
                  <a:pos x="20" y="41"/>
                </a:cxn>
                <a:cxn ang="0">
                  <a:pos x="19" y="44"/>
                </a:cxn>
                <a:cxn ang="0">
                  <a:pos x="16" y="45"/>
                </a:cxn>
                <a:cxn ang="0">
                  <a:pos x="11" y="45"/>
                </a:cxn>
                <a:cxn ang="0">
                  <a:pos x="8" y="45"/>
                </a:cxn>
                <a:cxn ang="0">
                  <a:pos x="3" y="42"/>
                </a:cxn>
                <a:cxn ang="0">
                  <a:pos x="0" y="38"/>
                </a:cxn>
                <a:cxn ang="0">
                  <a:pos x="0" y="32"/>
                </a:cxn>
                <a:cxn ang="0">
                  <a:pos x="0" y="26"/>
                </a:cxn>
                <a:cxn ang="0">
                  <a:pos x="3" y="21"/>
                </a:cxn>
                <a:cxn ang="0">
                  <a:pos x="6" y="18"/>
                </a:cxn>
                <a:cxn ang="0">
                  <a:pos x="10" y="16"/>
                </a:cxn>
                <a:cxn ang="0">
                  <a:pos x="14" y="15"/>
                </a:cxn>
                <a:cxn ang="0">
                  <a:pos x="17" y="16"/>
                </a:cxn>
                <a:cxn ang="0">
                  <a:pos x="20" y="18"/>
                </a:cxn>
                <a:cxn ang="0">
                  <a:pos x="20" y="12"/>
                </a:cxn>
                <a:cxn ang="0">
                  <a:pos x="20" y="7"/>
                </a:cxn>
                <a:cxn ang="0">
                  <a:pos x="20" y="6"/>
                </a:cxn>
                <a:cxn ang="0">
                  <a:pos x="19" y="4"/>
                </a:cxn>
                <a:cxn ang="0">
                  <a:pos x="19" y="4"/>
                </a:cxn>
                <a:cxn ang="0">
                  <a:pos x="17" y="4"/>
                </a:cxn>
                <a:cxn ang="0">
                  <a:pos x="16" y="3"/>
                </a:cxn>
                <a:cxn ang="0">
                  <a:pos x="25" y="0"/>
                </a:cxn>
              </a:cxnLst>
              <a:rect l="0" t="0" r="r" b="b"/>
              <a:pathLst>
                <a:path w="29" h="45">
                  <a:moveTo>
                    <a:pt x="14" y="18"/>
                  </a:moveTo>
                  <a:lnTo>
                    <a:pt x="11" y="18"/>
                  </a:lnTo>
                  <a:lnTo>
                    <a:pt x="8" y="19"/>
                  </a:lnTo>
                  <a:lnTo>
                    <a:pt x="6" y="24"/>
                  </a:lnTo>
                  <a:lnTo>
                    <a:pt x="5" y="29"/>
                  </a:lnTo>
                  <a:lnTo>
                    <a:pt x="6" y="35"/>
                  </a:lnTo>
                  <a:lnTo>
                    <a:pt x="8" y="38"/>
                  </a:lnTo>
                  <a:lnTo>
                    <a:pt x="11" y="41"/>
                  </a:lnTo>
                  <a:lnTo>
                    <a:pt x="14" y="42"/>
                  </a:lnTo>
                  <a:lnTo>
                    <a:pt x="17" y="41"/>
                  </a:lnTo>
                  <a:lnTo>
                    <a:pt x="20" y="39"/>
                  </a:lnTo>
                  <a:lnTo>
                    <a:pt x="20" y="26"/>
                  </a:lnTo>
                  <a:lnTo>
                    <a:pt x="19" y="21"/>
                  </a:lnTo>
                  <a:lnTo>
                    <a:pt x="17" y="18"/>
                  </a:lnTo>
                  <a:lnTo>
                    <a:pt x="14" y="18"/>
                  </a:lnTo>
                  <a:close/>
                  <a:moveTo>
                    <a:pt x="25" y="0"/>
                  </a:moveTo>
                  <a:lnTo>
                    <a:pt x="26" y="0"/>
                  </a:lnTo>
                  <a:lnTo>
                    <a:pt x="26" y="33"/>
                  </a:lnTo>
                  <a:lnTo>
                    <a:pt x="26" y="38"/>
                  </a:lnTo>
                  <a:lnTo>
                    <a:pt x="26" y="41"/>
                  </a:lnTo>
                  <a:lnTo>
                    <a:pt x="26" y="42"/>
                  </a:lnTo>
                  <a:lnTo>
                    <a:pt x="28" y="42"/>
                  </a:lnTo>
                  <a:lnTo>
                    <a:pt x="29" y="42"/>
                  </a:lnTo>
                  <a:lnTo>
                    <a:pt x="29" y="42"/>
                  </a:lnTo>
                  <a:lnTo>
                    <a:pt x="22" y="45"/>
                  </a:lnTo>
                  <a:lnTo>
                    <a:pt x="20" y="45"/>
                  </a:lnTo>
                  <a:lnTo>
                    <a:pt x="20" y="41"/>
                  </a:lnTo>
                  <a:lnTo>
                    <a:pt x="19" y="44"/>
                  </a:lnTo>
                  <a:lnTo>
                    <a:pt x="16" y="45"/>
                  </a:lnTo>
                  <a:lnTo>
                    <a:pt x="11" y="45"/>
                  </a:lnTo>
                  <a:lnTo>
                    <a:pt x="8" y="45"/>
                  </a:lnTo>
                  <a:lnTo>
                    <a:pt x="3" y="42"/>
                  </a:lnTo>
                  <a:lnTo>
                    <a:pt x="0" y="38"/>
                  </a:lnTo>
                  <a:lnTo>
                    <a:pt x="0" y="32"/>
                  </a:lnTo>
                  <a:lnTo>
                    <a:pt x="0" y="26"/>
                  </a:lnTo>
                  <a:lnTo>
                    <a:pt x="3" y="21"/>
                  </a:lnTo>
                  <a:lnTo>
                    <a:pt x="6" y="18"/>
                  </a:lnTo>
                  <a:lnTo>
                    <a:pt x="10" y="16"/>
                  </a:lnTo>
                  <a:lnTo>
                    <a:pt x="14" y="15"/>
                  </a:lnTo>
                  <a:lnTo>
                    <a:pt x="17" y="16"/>
                  </a:lnTo>
                  <a:lnTo>
                    <a:pt x="20" y="18"/>
                  </a:lnTo>
                  <a:lnTo>
                    <a:pt x="20" y="12"/>
                  </a:lnTo>
                  <a:lnTo>
                    <a:pt x="20" y="7"/>
                  </a:lnTo>
                  <a:lnTo>
                    <a:pt x="20" y="6"/>
                  </a:lnTo>
                  <a:lnTo>
                    <a:pt x="19" y="4"/>
                  </a:lnTo>
                  <a:lnTo>
                    <a:pt x="19" y="4"/>
                  </a:lnTo>
                  <a:lnTo>
                    <a:pt x="17" y="4"/>
                  </a:lnTo>
                  <a:lnTo>
                    <a:pt x="16" y="3"/>
                  </a:lnTo>
                  <a:lnTo>
                    <a:pt x="2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431" name="Straight Connector 430"/>
          <p:cNvCxnSpPr/>
          <p:nvPr/>
        </p:nvCxnSpPr>
        <p:spPr>
          <a:xfrm flipH="1">
            <a:off x="1115616" y="1700808"/>
            <a:ext cx="4320480" cy="108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p:nvCxnSpPr>
        <p:spPr>
          <a:xfrm>
            <a:off x="6516216" y="1772816"/>
            <a:ext cx="1728192" cy="936104"/>
          </a:xfrm>
          <a:prstGeom prst="line">
            <a:avLst/>
          </a:prstGeom>
        </p:spPr>
        <p:style>
          <a:lnRef idx="1">
            <a:schemeClr val="accent1"/>
          </a:lnRef>
          <a:fillRef idx="0">
            <a:schemeClr val="accent1"/>
          </a:fillRef>
          <a:effectRef idx="0">
            <a:schemeClr val="accent1"/>
          </a:effectRef>
          <a:fontRef idx="minor">
            <a:schemeClr val="tx1"/>
          </a:fontRef>
        </p:style>
      </p:cxnSp>
      <p:sp>
        <p:nvSpPr>
          <p:cNvPr id="434" name="Oval 433"/>
          <p:cNvSpPr/>
          <p:nvPr/>
        </p:nvSpPr>
        <p:spPr>
          <a:xfrm>
            <a:off x="5436096" y="1340768"/>
            <a:ext cx="1152128" cy="504056"/>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Security:</a:t>
            </a:r>
            <a:br>
              <a:rPr lang="en-CA" dirty="0" smtClean="0"/>
            </a:br>
            <a:r>
              <a:rPr lang="en-CA" dirty="0" smtClean="0"/>
              <a:t>Convergence to Input Distribution</a:t>
            </a:r>
            <a:endParaRPr lang="en-US" dirty="0"/>
          </a:p>
        </p:txBody>
      </p:sp>
      <p:sp>
        <p:nvSpPr>
          <p:cNvPr id="96" name="Content Placeholder 95"/>
          <p:cNvSpPr>
            <a:spLocks noGrp="1"/>
          </p:cNvSpPr>
          <p:nvPr>
            <p:ph idx="1"/>
          </p:nvPr>
        </p:nvSpPr>
        <p:spPr/>
        <p:txBody>
          <a:bodyPr/>
          <a:lstStyle/>
          <a:p>
            <a:r>
              <a:rPr lang="en-CA" dirty="0" smtClean="0"/>
              <a:t>What is the </a:t>
            </a:r>
            <a:r>
              <a:rPr lang="en-CA" dirty="0" err="1" smtClean="0"/>
              <a:t>unicity</a:t>
            </a:r>
            <a:r>
              <a:rPr lang="en-CA" dirty="0" smtClean="0"/>
              <a:t> distance this time?</a:t>
            </a:r>
          </a:p>
          <a:p>
            <a:endParaRPr lang="en-CA" dirty="0" smtClean="0"/>
          </a:p>
          <a:p>
            <a:endParaRPr lang="en-CA" dirty="0" smtClean="0"/>
          </a:p>
          <a:p>
            <a:pPr lvl="1"/>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Security:</a:t>
            </a:r>
            <a:br>
              <a:rPr lang="en-CA" dirty="0" smtClean="0"/>
            </a:br>
            <a:r>
              <a:rPr lang="en-CA" dirty="0" smtClean="0"/>
              <a:t>Convergence to Input Distribution</a:t>
            </a:r>
            <a:endParaRPr lang="en-US" dirty="0"/>
          </a:p>
        </p:txBody>
      </p:sp>
      <p:sp>
        <p:nvSpPr>
          <p:cNvPr id="96" name="Content Placeholder 95"/>
          <p:cNvSpPr>
            <a:spLocks noGrp="1"/>
          </p:cNvSpPr>
          <p:nvPr>
            <p:ph idx="1"/>
          </p:nvPr>
        </p:nvSpPr>
        <p:spPr/>
        <p:txBody>
          <a:bodyPr>
            <a:normAutofit fontScale="92500" lnSpcReduction="20000"/>
          </a:bodyPr>
          <a:lstStyle/>
          <a:p>
            <a:r>
              <a:rPr lang="en-CA" dirty="0" smtClean="0"/>
              <a:t>What is the </a:t>
            </a:r>
            <a:r>
              <a:rPr lang="en-CA" dirty="0" err="1" smtClean="0"/>
              <a:t>unicity</a:t>
            </a:r>
            <a:r>
              <a:rPr lang="en-CA" dirty="0" smtClean="0"/>
              <a:t> distance this time?</a:t>
            </a:r>
          </a:p>
          <a:p>
            <a:r>
              <a:rPr lang="en-CA" u="sng" dirty="0" smtClean="0"/>
              <a:t>9899</a:t>
            </a:r>
            <a:r>
              <a:rPr lang="en-CA" dirty="0" smtClean="0"/>
              <a:t> characters of output!</a:t>
            </a:r>
          </a:p>
          <a:p>
            <a:endParaRPr lang="en-CA" dirty="0" smtClean="0"/>
          </a:p>
          <a:p>
            <a:r>
              <a:rPr lang="en-CA" dirty="0" smtClean="0"/>
              <a:t>Original:</a:t>
            </a:r>
          </a:p>
          <a:p>
            <a:pPr lvl="1"/>
            <a:r>
              <a:rPr lang="en-US" dirty="0" smtClean="0">
                <a:latin typeface="Courier New" pitchFamily="49" charset="0"/>
                <a:cs typeface="Courier New" pitchFamily="49" charset="0"/>
              </a:rPr>
              <a:t>…at </a:t>
            </a:r>
            <a:r>
              <a:rPr lang="en-US" dirty="0" err="1" smtClean="0">
                <a:latin typeface="Courier New" pitchFamily="49" charset="0"/>
                <a:cs typeface="Courier New" pitchFamily="49" charset="0"/>
              </a:rPr>
              <a:t>euieno</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amtwfpvldoshs</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iretcra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enogorsdi</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watpy</a:t>
            </a:r>
            <a:r>
              <a:rPr lang="en-US" b="1" dirty="0" err="1" smtClean="0">
                <a:solidFill>
                  <a:srgbClr val="FF0000"/>
                </a:solidFill>
                <a:latin typeface="Courier New" pitchFamily="49" charset="0"/>
                <a:cs typeface="Courier New" pitchFamily="49" charset="0"/>
              </a:rPr>
              <a:t>o</a:t>
            </a:r>
            <a:r>
              <a:rPr lang="en-US" dirty="0" err="1" smtClean="0">
                <a:solidFill>
                  <a:srgbClr val="FF0000"/>
                </a:solidFill>
                <a:latin typeface="Courier New" pitchFamily="49" charset="0"/>
                <a:cs typeface="Courier New" pitchFamily="49" charset="0"/>
              </a:rPr>
              <a:t>ur</a:t>
            </a:r>
            <a:endParaRPr lang="en-US" dirty="0" smtClean="0">
              <a:solidFill>
                <a:srgbClr val="FF0000"/>
              </a:solidFill>
              <a:latin typeface="Courier New" pitchFamily="49" charset="0"/>
              <a:cs typeface="Courier New" pitchFamily="49" charset="0"/>
            </a:endParaRPr>
          </a:p>
          <a:p>
            <a:pPr lvl="1"/>
            <a:endParaRPr lang="en-US" dirty="0" smtClean="0">
              <a:solidFill>
                <a:srgbClr val="FF0000"/>
              </a:solidFill>
              <a:latin typeface="Courier New" pitchFamily="49" charset="0"/>
              <a:cs typeface="Courier New" pitchFamily="49" charset="0"/>
            </a:endParaRPr>
          </a:p>
          <a:p>
            <a:r>
              <a:rPr lang="en-CA" dirty="0" smtClean="0"/>
              <a:t>Adjusted</a:t>
            </a:r>
            <a:endParaRPr lang="en-US" dirty="0" smtClean="0"/>
          </a:p>
          <a:p>
            <a:pPr lvl="1"/>
            <a:r>
              <a:rPr lang="en-US" dirty="0" smtClean="0">
                <a:latin typeface="Courier New" pitchFamily="49" charset="0"/>
                <a:cs typeface="Courier New" pitchFamily="49" charset="0"/>
              </a:rPr>
              <a:t>…at </a:t>
            </a:r>
            <a:r>
              <a:rPr lang="en-US" dirty="0" err="1" smtClean="0">
                <a:latin typeface="Courier New" pitchFamily="49" charset="0"/>
                <a:cs typeface="Courier New" pitchFamily="49" charset="0"/>
              </a:rPr>
              <a:t>euieno</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amtwfpvldoshs</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iretcra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enogorsdi</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watpy</a:t>
            </a:r>
            <a:r>
              <a:rPr lang="en-US" b="1" dirty="0" err="1" smtClean="0">
                <a:solidFill>
                  <a:srgbClr val="FF0000"/>
                </a:solidFill>
                <a:latin typeface="Courier New" pitchFamily="49" charset="0"/>
                <a:cs typeface="Courier New" pitchFamily="49" charset="0"/>
              </a:rPr>
              <a:t>b</a:t>
            </a:r>
            <a:r>
              <a:rPr lang="en-US" dirty="0" err="1" smtClean="0">
                <a:solidFill>
                  <a:srgbClr val="FF0000"/>
                </a:solidFill>
                <a:latin typeface="Courier New" pitchFamily="49" charset="0"/>
                <a:cs typeface="Courier New" pitchFamily="49" charset="0"/>
              </a:rPr>
              <a:t>l</a:t>
            </a:r>
            <a:endParaRPr lang="en-US" dirty="0">
              <a:solidFill>
                <a:srgbClr val="FF0000"/>
              </a:solidFill>
              <a:latin typeface="Courier New" pitchFamily="49" charset="0"/>
              <a:cs typeface="Courier New"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It is true!</a:t>
            </a:r>
            <a:endParaRPr lang="en-US" dirty="0"/>
          </a:p>
        </p:txBody>
      </p:sp>
      <p:pic>
        <p:nvPicPr>
          <p:cNvPr id="16" name="Content Placeholder 15" descr="alexa_v_english-r.eps"/>
          <p:cNvPicPr>
            <a:picLocks noGrp="1" noChangeAspect="1"/>
          </p:cNvPicPr>
          <p:nvPr>
            <p:ph idx="1"/>
          </p:nvPr>
        </p:nvPicPr>
        <p:blipFill>
          <a:blip r:embed="rId3" cstate="print"/>
          <a:stretch>
            <a:fillRect/>
          </a:stretch>
        </p:blipFill>
        <p:spPr>
          <a:xfrm>
            <a:off x="571500" y="1393031"/>
            <a:ext cx="8001000" cy="5464969"/>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Security:</a:t>
            </a:r>
            <a:br>
              <a:rPr lang="en-CA" dirty="0" smtClean="0"/>
            </a:br>
            <a:r>
              <a:rPr lang="en-CA" dirty="0" smtClean="0"/>
              <a:t>Convergence to Input Distribution</a:t>
            </a:r>
            <a:endParaRPr lang="en-US" dirty="0"/>
          </a:p>
        </p:txBody>
      </p:sp>
      <p:sp>
        <p:nvSpPr>
          <p:cNvPr id="4" name="Content Placeholder 3"/>
          <p:cNvSpPr>
            <a:spLocks noGrp="1"/>
          </p:cNvSpPr>
          <p:nvPr>
            <p:ph idx="1"/>
          </p:nvPr>
        </p:nvSpPr>
        <p:spPr/>
        <p:txBody>
          <a:bodyPr>
            <a:normAutofit/>
          </a:bodyPr>
          <a:lstStyle/>
          <a:p>
            <a:endParaRPr lang="en-CA" dirty="0" smtClean="0"/>
          </a:p>
          <a:p>
            <a:endParaRPr lang="en-CA" dirty="0" smtClean="0"/>
          </a:p>
          <a:p>
            <a:r>
              <a:rPr lang="en-CA" dirty="0" smtClean="0"/>
              <a:t>Markov chains will have considerably more convoluted convergence properties</a:t>
            </a:r>
          </a:p>
          <a:p>
            <a:pPr lvl="1"/>
            <a:endParaRPr lang="en-CA"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Security</a:t>
            </a:r>
            <a:endParaRPr lang="en-US" dirty="0"/>
          </a:p>
        </p:txBody>
      </p:sp>
      <p:sp>
        <p:nvSpPr>
          <p:cNvPr id="4" name="Content Placeholder 3"/>
          <p:cNvSpPr>
            <a:spLocks noGrp="1"/>
          </p:cNvSpPr>
          <p:nvPr>
            <p:ph idx="1"/>
          </p:nvPr>
        </p:nvSpPr>
        <p:spPr/>
        <p:txBody>
          <a:bodyPr/>
          <a:lstStyle/>
          <a:p>
            <a:endParaRPr lang="en-CA" dirty="0" smtClean="0">
              <a:latin typeface="+mj-lt"/>
              <a:cs typeface="Courier New" pitchFamily="49" charset="0"/>
            </a:endParaRPr>
          </a:p>
          <a:p>
            <a:r>
              <a:rPr lang="en-CA" dirty="0" smtClean="0">
                <a:latin typeface="+mj-lt"/>
                <a:cs typeface="Courier New" pitchFamily="49" charset="0"/>
              </a:rPr>
              <a:t>This is not suitable as a replacement for a proper encryption!</a:t>
            </a:r>
          </a:p>
          <a:p>
            <a:endParaRPr lang="en-CA" dirty="0" smtClean="0">
              <a:latin typeface="+mj-lt"/>
              <a:cs typeface="Courier New" pitchFamily="49" charset="0"/>
            </a:endParaRPr>
          </a:p>
          <a:p>
            <a:r>
              <a:rPr lang="en-CA" dirty="0" smtClean="0">
                <a:latin typeface="+mj-lt"/>
                <a:cs typeface="Courier New" pitchFamily="49" charset="0"/>
              </a:rPr>
              <a:t>It may be suitable for steganographic applications though.</a:t>
            </a:r>
          </a:p>
          <a:p>
            <a:pPr lvl="1">
              <a:buNone/>
            </a:pPr>
            <a:endParaRPr lang="en-US" dirty="0">
              <a:latin typeface="+mj-lt"/>
              <a:cs typeface="Courier New"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It is true!</a:t>
            </a:r>
            <a:endParaRPr lang="en-US" dirty="0"/>
          </a:p>
        </p:txBody>
      </p:sp>
      <p:pic>
        <p:nvPicPr>
          <p:cNvPr id="14" name="Content Placeholder 13" descr="alexa_v_english-a.eps"/>
          <p:cNvPicPr>
            <a:picLocks noGrp="1" noChangeAspect="1"/>
          </p:cNvPicPr>
          <p:nvPr>
            <p:ph idx="1"/>
          </p:nvPr>
        </p:nvPicPr>
        <p:blipFill>
          <a:blip r:embed="rId3" cstate="print"/>
          <a:stretch>
            <a:fillRect/>
          </a:stretch>
        </p:blipFill>
        <p:spPr>
          <a:xfrm>
            <a:off x="667512" y="1175575"/>
            <a:ext cx="7808976" cy="568242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It is also true!</a:t>
            </a:r>
            <a:endParaRPr lang="en-US" dirty="0"/>
          </a:p>
        </p:txBody>
      </p:sp>
      <p:pic>
        <p:nvPicPr>
          <p:cNvPr id="8" name="Content Placeholder 7" descr="alexa_iodine_v_english-r.eps"/>
          <p:cNvPicPr>
            <a:picLocks noGrp="1" noChangeAspect="1"/>
          </p:cNvPicPr>
          <p:nvPr>
            <p:ph idx="1"/>
          </p:nvPr>
        </p:nvPicPr>
        <p:blipFill>
          <a:blip r:embed="rId3" cstate="print"/>
          <a:stretch>
            <a:fillRect/>
          </a:stretch>
        </p:blipFill>
        <p:spPr>
          <a:xfrm>
            <a:off x="571500" y="1393031"/>
            <a:ext cx="8001000" cy="546496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It is also true!</a:t>
            </a:r>
            <a:endParaRPr lang="en-US" dirty="0"/>
          </a:p>
        </p:txBody>
      </p:sp>
      <p:pic>
        <p:nvPicPr>
          <p:cNvPr id="8" name="Content Placeholder 7" descr="alexa_iodine_v_english-a.eps"/>
          <p:cNvPicPr>
            <a:picLocks noGrp="1" noChangeAspect="1"/>
          </p:cNvPicPr>
          <p:nvPr>
            <p:ph idx="1"/>
          </p:nvPr>
        </p:nvPicPr>
        <p:blipFill>
          <a:blip r:embed="rId3" cstate="print"/>
          <a:stretch>
            <a:fillRect/>
          </a:stretch>
        </p:blipFill>
        <p:spPr>
          <a:xfrm>
            <a:off x="667512" y="1175575"/>
            <a:ext cx="7808976" cy="568242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But what if it weren’t?</a:t>
            </a:r>
            <a:endParaRPr lang="en-US" dirty="0"/>
          </a:p>
        </p:txBody>
      </p:sp>
      <p:sp>
        <p:nvSpPr>
          <p:cNvPr id="4" name="Content Placeholder 3"/>
          <p:cNvSpPr>
            <a:spLocks noGrp="1"/>
          </p:cNvSpPr>
          <p:nvPr>
            <p:ph idx="1"/>
          </p:nvPr>
        </p:nvSpPr>
        <p:spPr/>
        <p:txBody>
          <a:bodyPr/>
          <a:lstStyle/>
          <a:p>
            <a:r>
              <a:rPr lang="en-CA" dirty="0" smtClean="0"/>
              <a:t>Then these detection methods would fail miserably.</a:t>
            </a:r>
            <a:endParaRPr lang="en-US" dirty="0" smtClean="0"/>
          </a:p>
          <a:p>
            <a:r>
              <a:rPr lang="en-CA" dirty="0" smtClean="0"/>
              <a:t>Is it possible to manipulate arbitrary data into a form that possesses certain statistical properties?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Relation to Statistics</a:t>
            </a:r>
            <a:endParaRPr lang="en-US" dirty="0"/>
          </a:p>
        </p:txBody>
      </p:sp>
      <p:sp>
        <p:nvSpPr>
          <p:cNvPr id="3" name="Content Placeholder 2"/>
          <p:cNvSpPr>
            <a:spLocks noGrp="1"/>
          </p:cNvSpPr>
          <p:nvPr>
            <p:ph idx="1"/>
          </p:nvPr>
        </p:nvSpPr>
        <p:spPr/>
        <p:txBody>
          <a:bodyPr/>
          <a:lstStyle/>
          <a:p>
            <a:endParaRPr lang="en-CA" dirty="0" smtClean="0"/>
          </a:p>
          <a:p>
            <a:r>
              <a:rPr lang="en-CA" dirty="0" smtClean="0"/>
              <a:t>Can be thought of as a numerical quantile function of sorts</a:t>
            </a:r>
          </a:p>
          <a:p>
            <a:pPr lvl="1"/>
            <a:r>
              <a:rPr lang="en-CA" dirty="0" smtClean="0"/>
              <a:t>Quantile functions take in uniform random data and output random data that conforms to a distribution.</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1482</TotalTime>
  <Words>1980</Words>
  <Application>Microsoft Office PowerPoint</Application>
  <PresentationFormat>On-screen Show (4:3)</PresentationFormat>
  <Paragraphs>241</Paragraphs>
  <Slides>42</Slides>
  <Notes>41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“All Your Secret Data Makes a Great Nigerian Prince”</vt:lpstr>
      <vt:lpstr>Some words/phrases for context</vt:lpstr>
      <vt:lpstr>Motivation</vt:lpstr>
      <vt:lpstr>It is true!</vt:lpstr>
      <vt:lpstr>It is true!</vt:lpstr>
      <vt:lpstr>It is also true!</vt:lpstr>
      <vt:lpstr>It is also true!</vt:lpstr>
      <vt:lpstr>... But what if it weren’t?</vt:lpstr>
      <vt:lpstr>Relation to Statistics</vt:lpstr>
      <vt:lpstr>Theoretically</vt:lpstr>
      <vt:lpstr>In Practice</vt:lpstr>
      <vt:lpstr>So does it really work?</vt:lpstr>
      <vt:lpstr>So does it really work?</vt:lpstr>
      <vt:lpstr>So does it really work?</vt:lpstr>
      <vt:lpstr>So does it really work?</vt:lpstr>
      <vt:lpstr>Markovian Text Generation</vt:lpstr>
      <vt:lpstr>Feed it random data...</vt:lpstr>
      <vt:lpstr>Feed it random data...</vt:lpstr>
      <vt:lpstr>Feed it random data...</vt:lpstr>
      <vt:lpstr>How does it fare?</vt:lpstr>
      <vt:lpstr>How does it fare?</vt:lpstr>
      <vt:lpstr>How does it fare?</vt:lpstr>
      <vt:lpstr>Summary</vt:lpstr>
      <vt:lpstr>Why?</vt:lpstr>
      <vt:lpstr>Possibility: Covert Instruction Spam</vt:lpstr>
      <vt:lpstr>Intermission</vt:lpstr>
      <vt:lpstr>Implementation Overview: Inputs</vt:lpstr>
      <vt:lpstr>Implementation Overview: Setup</vt:lpstr>
      <vt:lpstr>Implementation Overview: Setup</vt:lpstr>
      <vt:lpstr>Implementation Overview: Encoding (Greedy Algorithm)</vt:lpstr>
      <vt:lpstr>Implementation Overview: Decoding</vt:lpstr>
      <vt:lpstr>Security</vt:lpstr>
      <vt:lpstr>Security: Convergence to Input Distribution</vt:lpstr>
      <vt:lpstr>Security: Convergence to Input Distribution</vt:lpstr>
      <vt:lpstr>Security: Convergence to Input Distribution</vt:lpstr>
      <vt:lpstr>Security: Convergence to Input Distribution</vt:lpstr>
      <vt:lpstr>Security: Convergence to Input Distribution</vt:lpstr>
      <vt:lpstr>Security: Convergence to Input Distribution</vt:lpstr>
      <vt:lpstr>Security: Convergence to Input Distribution</vt:lpstr>
      <vt:lpstr>Security: Convergence to Input Distribution</vt:lpstr>
      <vt:lpstr>Security</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Your Secret Data Makes a Great Nigerian Prince”</dc:title>
  <dc:creator>Michael Himbeault</dc:creator>
  <cp:lastModifiedBy>Michael Himbeault</cp:lastModifiedBy>
  <cp:revision>157</cp:revision>
  <dcterms:created xsi:type="dcterms:W3CDTF">2013-07-03T18:37:16Z</dcterms:created>
  <dcterms:modified xsi:type="dcterms:W3CDTF">2013-07-05T04:14:43Z</dcterms:modified>
</cp:coreProperties>
</file>