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89" r:id="rId37"/>
    <p:sldId id="291" r:id="rId38"/>
    <p:sldId id="295" r:id="rId39"/>
    <p:sldId id="296" r:id="rId40"/>
    <p:sldId id="294" r:id="rId41"/>
    <p:sldId id="297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sz="3400" dirty="0"/>
              <a:t>A Novel Approach to Detecting Covert DNS</a:t>
            </a:r>
            <a:br>
              <a:rPr lang="en-US" sz="3400" dirty="0"/>
            </a:br>
            <a:r>
              <a:rPr lang="en-US" sz="3400" dirty="0"/>
              <a:t>Tunnels 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1683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sz="4900" dirty="0"/>
              <a:t>Michael </a:t>
            </a:r>
            <a:r>
              <a:rPr lang="en-US" sz="4900" dirty="0" err="1" smtClean="0"/>
              <a:t>Himbeault</a:t>
            </a:r>
            <a:endParaRPr lang="en-US" sz="4900" dirty="0" smtClean="0"/>
          </a:p>
          <a:p>
            <a:endParaRPr lang="en-US" dirty="0"/>
          </a:p>
          <a:p>
            <a:r>
              <a:rPr lang="en-US" dirty="0"/>
              <a:t>A Thesis</a:t>
            </a:r>
          </a:p>
          <a:p>
            <a:r>
              <a:rPr lang="en-US" dirty="0"/>
              <a:t>Submitted to the Faculty of Graduate Studies</a:t>
            </a:r>
          </a:p>
          <a:p>
            <a:r>
              <a:rPr lang="en-US" dirty="0"/>
              <a:t>of the University of Manitoba</a:t>
            </a:r>
          </a:p>
          <a:p>
            <a:r>
              <a:rPr lang="en-US" dirty="0"/>
              <a:t>in partial </a:t>
            </a:r>
            <a:r>
              <a:rPr lang="en-US" dirty="0" err="1" smtClean="0"/>
              <a:t>fulfilment</a:t>
            </a:r>
            <a:r>
              <a:rPr lang="en-US" dirty="0" smtClean="0"/>
              <a:t> </a:t>
            </a:r>
            <a:r>
              <a:rPr lang="en-US" dirty="0"/>
              <a:t>of the requirements</a:t>
            </a:r>
          </a:p>
          <a:p>
            <a:r>
              <a:rPr lang="en-US" dirty="0"/>
              <a:t>for the degree </a:t>
            </a:r>
            <a:r>
              <a:rPr lang="en-US" dirty="0" smtClean="0"/>
              <a:t>of</a:t>
            </a:r>
          </a:p>
          <a:p>
            <a:endParaRPr lang="en-US" dirty="0"/>
          </a:p>
          <a:p>
            <a:r>
              <a:rPr lang="en-US" sz="4900" dirty="0"/>
              <a:t>MASTER OF </a:t>
            </a:r>
            <a:r>
              <a:rPr lang="en-US" sz="4900" dirty="0" smtClean="0"/>
              <a:t>SCIENCE</a:t>
            </a:r>
          </a:p>
          <a:p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Manitoba</a:t>
            </a:r>
          </a:p>
          <a:p>
            <a:r>
              <a:rPr lang="en-US" dirty="0"/>
              <a:t>Winnipeg, Manitoba, </a:t>
            </a:r>
            <a:r>
              <a:rPr lang="en-US" dirty="0" smtClean="0"/>
              <a:t>Canada</a:t>
            </a:r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Copyright </a:t>
            </a:r>
            <a:r>
              <a:rPr lang="en-US" dirty="0" smtClean="0"/>
              <a:t>2013 </a:t>
            </a:r>
            <a:r>
              <a:rPr lang="en-US" dirty="0"/>
              <a:t>Michael </a:t>
            </a:r>
            <a:r>
              <a:rPr lang="en-US" dirty="0" err="1"/>
              <a:t>Himbeault</a:t>
            </a:r>
            <a:endParaRPr lang="en-US" dirty="0"/>
          </a:p>
          <a:p>
            <a:r>
              <a:rPr lang="en-US" dirty="0" smtClean="0"/>
              <a:t>February 4,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accuracy.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are used in malware as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r>
              <a:rPr lang="en-CA" dirty="0" smtClean="0"/>
              <a:t>DNS tunnels are used to in/ex-filtrate data through corporate security layers</a:t>
            </a:r>
          </a:p>
          <a:p>
            <a:r>
              <a:rPr lang="en-CA" dirty="0" smtClean="0"/>
              <a:t>The ability to monitor the existence of these channels is important when securing a network.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pPr lvl="1"/>
            <a:r>
              <a:rPr lang="en-CA" dirty="0" smtClean="0"/>
              <a:t>A relative comparison, due to lack of optimized implementations no absolute target is chosen</a:t>
            </a:r>
          </a:p>
          <a:p>
            <a:r>
              <a:rPr lang="en-CA" dirty="0" smtClean="0"/>
              <a:t>False positive rate</a:t>
            </a:r>
          </a:p>
          <a:p>
            <a:pPr lvl="1"/>
            <a:r>
              <a:rPr lang="en-CA" dirty="0" smtClean="0"/>
              <a:t>A relative ranking is employed </a:t>
            </a:r>
          </a:p>
          <a:p>
            <a:pPr lvl="1"/>
            <a:r>
              <a:rPr lang="en-CA" dirty="0" smtClean="0"/>
              <a:t>Intuitively, a false-positive rate of 1% will result in up to fifty alerts per second during average daytime traffic of the captured sample.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contain malicious traffic</a:t>
            </a:r>
          </a:p>
          <a:p>
            <a:pPr lvl="1"/>
            <a:r>
              <a:rPr lang="en-CA" dirty="0" smtClean="0"/>
              <a:t>In particular, DNS tunnels which will affect the false-positive rates of the detection methods.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Confounding Factor:</a:t>
            </a:r>
            <a:br>
              <a:rPr lang="en-CA" dirty="0" smtClean="0"/>
            </a:br>
            <a:r>
              <a:rPr lang="en-CA" dirty="0" smtClean="0"/>
              <a:t>Effect of DNS Caching</a:t>
            </a:r>
            <a:endParaRPr lang="en-US" dirty="0"/>
          </a:p>
        </p:txBody>
      </p:sp>
      <p:pic>
        <p:nvPicPr>
          <p:cNvPr id="4100" name="Picture 4" descr="D:\Documents\Projects\Thesis\Proposal\figures\caching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59" y="1628800"/>
            <a:ext cx="9009041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5122" name="Picture 2" descr="D:\Documents\Projects\Thesis\Proposal\figures\pmq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6147" name="Picture 3" descr="D:\Documents\Projects\Thesis\Proposal\figures\pmqr-100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8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naïve and proposed methods far outperform the other methods</a:t>
            </a:r>
          </a:p>
          <a:p>
            <a:r>
              <a:rPr lang="en-CA" dirty="0" smtClean="0"/>
              <a:t>As throughput increases, both </a:t>
            </a:r>
            <a:r>
              <a:rPr lang="en-CA" dirty="0" err="1" smtClean="0"/>
              <a:t>Paxson</a:t>
            </a:r>
            <a:r>
              <a:rPr lang="en-CA" dirty="0" smtClean="0"/>
              <a:t> and Born approaches suffer severe degradation in performance.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05609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02" y="1412776"/>
            <a:ext cx="9085196" cy="474873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err="1" smtClean="0"/>
              <a:t>ProposedMethod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</a:t>
            </a:r>
            <a:r>
              <a:rPr lang="en-CA" dirty="0" smtClean="0"/>
              <a:t>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139"/>
            <a:ext cx="9144000" cy="504774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of existing 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proposed approach achieves categorically lower false positive rates than all other approaches.</a:t>
            </a:r>
          </a:p>
          <a:p>
            <a:endParaRPr lang="en-CA" dirty="0"/>
          </a:p>
          <a:p>
            <a:r>
              <a:rPr lang="en-CA" dirty="0" smtClean="0"/>
              <a:t>The prototype next-gen tunnel is the most difficult tunnel to detect by far.</a:t>
            </a:r>
          </a:p>
          <a:p>
            <a:pPr lvl="1"/>
            <a:r>
              <a:rPr lang="en-CA" dirty="0" err="1" smtClean="0"/>
              <a:t>Born’s</a:t>
            </a:r>
            <a:r>
              <a:rPr lang="en-CA" dirty="0" smtClean="0"/>
              <a:t> approach has a false-positive rate little better than random chance.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Proposed method:</a:t>
            </a:r>
          </a:p>
          <a:p>
            <a:pPr lvl="1"/>
            <a:r>
              <a:rPr lang="en-CA" dirty="0" smtClean="0"/>
              <a:t>Achieves the best detection performance, and nearly the best processing performance.</a:t>
            </a:r>
          </a:p>
          <a:p>
            <a:pPr lvl="1"/>
            <a:r>
              <a:rPr lang="en-CA" dirty="0" smtClean="0"/>
              <a:t>Represents a notable and novel contribution to the field.</a:t>
            </a:r>
          </a:p>
          <a:p>
            <a:pPr lvl="1"/>
            <a:r>
              <a:rPr lang="en-CA" dirty="0" smtClean="0"/>
              <a:t>Is already implemented in high-performance C/C++, making deployment possible.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on more strictly </a:t>
            </a:r>
            <a:r>
              <a:rPr lang="en-CA" dirty="0" err="1" smtClean="0"/>
              <a:t>curated</a:t>
            </a:r>
            <a:r>
              <a:rPr lang="en-CA" dirty="0" smtClean="0"/>
              <a:t> data sets to remove confounding factors.</a:t>
            </a:r>
          </a:p>
          <a:p>
            <a:r>
              <a:rPr lang="en-CA" dirty="0" smtClean="0"/>
              <a:t>Identify ways of improving false positive rate</a:t>
            </a:r>
          </a:p>
          <a:p>
            <a:pPr lvl="1"/>
            <a:r>
              <a:rPr lang="en-CA" dirty="0" smtClean="0"/>
              <a:t>Potentially with a more tailored metric</a:t>
            </a:r>
          </a:p>
          <a:p>
            <a:pPr lvl="1"/>
            <a:r>
              <a:rPr lang="en-CA" dirty="0" smtClean="0"/>
              <a:t>Potentially with more temporal knowledge and correlation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</a:p>
          <a:p>
            <a:r>
              <a:rPr lang="en-CA" dirty="0" smtClean="0"/>
              <a:t>A custom implementation was built to simulate a next-generation tunnel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 DNS Tunnel</a:t>
            </a:r>
            <a:br>
              <a:rPr lang="en-CA" dirty="0" smtClean="0"/>
            </a:br>
            <a:r>
              <a:rPr lang="en-CA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Prototype proof-of-concept implementation</a:t>
            </a:r>
          </a:p>
          <a:p>
            <a:r>
              <a:rPr lang="en-CA" dirty="0" smtClean="0"/>
              <a:t>Implements encoding to match character frequencies to circumvent </a:t>
            </a:r>
            <a:r>
              <a:rPr lang="en-CA" dirty="0" err="1" smtClean="0"/>
              <a:t>Born’s</a:t>
            </a:r>
            <a:r>
              <a:rPr lang="en-CA" dirty="0" smtClean="0"/>
              <a:t> approach to detection.</a:t>
            </a:r>
          </a:p>
          <a:p>
            <a:r>
              <a:rPr lang="en-CA" dirty="0" smtClean="0"/>
              <a:t>Limited to client-to-server transfer only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990</Words>
  <Application>Microsoft Office PowerPoint</Application>
  <PresentationFormat>On-screen Show (4:3)</PresentationFormat>
  <Paragraphs>167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Microsoft Equation 3.0</vt:lpstr>
      <vt:lpstr>A Novel Approach to Detecting Covert DNS Tunnels Using Throughput Estimation</vt:lpstr>
      <vt:lpstr>Background: Entropy</vt:lpstr>
      <vt:lpstr>Background: Domain Name System (DNS)</vt:lpstr>
      <vt:lpstr>Background: Covert Channels</vt:lpstr>
      <vt:lpstr>Background: Covert Channels</vt:lpstr>
      <vt:lpstr>Background: DNS Tunnels</vt:lpstr>
      <vt:lpstr>Background: DNS Tunnels</vt:lpstr>
      <vt:lpstr>Custom DNS Tunnel Application</vt:lpstr>
      <vt:lpstr>State of the Art: DNS Tunnel Detection</vt:lpstr>
      <vt:lpstr>Context: Goals and Objectives</vt:lpstr>
      <vt:lpstr>Context: Motivation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  <vt:lpstr>Sample Data</vt:lpstr>
      <vt:lpstr>Confounding Factor: Effect of DNS Caching</vt:lpstr>
      <vt:lpstr>Processing Performance</vt:lpstr>
      <vt:lpstr>Processing Performance</vt:lpstr>
      <vt:lpstr>Processing Performance: Naïve Method</vt:lpstr>
      <vt:lpstr>Processing Performance : Born Method</vt:lpstr>
      <vt:lpstr>Processing Performance : Paxson Method</vt:lpstr>
      <vt:lpstr>Processing Performance : Proposed Method</vt:lpstr>
      <vt:lpstr>Processing Performance: Conclusions</vt:lpstr>
      <vt:lpstr>Detection Performance : Naïve Method</vt:lpstr>
      <vt:lpstr>Detection Performance : Naïve Method</vt:lpstr>
      <vt:lpstr>Detection Performance : Born Method</vt:lpstr>
      <vt:lpstr>Detection Performance : Born Method</vt:lpstr>
      <vt:lpstr>Detection Performance : Paxson Method</vt:lpstr>
      <vt:lpstr>Detection Performance : Paxson Method</vt:lpstr>
      <vt:lpstr>Detection Performance : Paxson Method</vt:lpstr>
      <vt:lpstr>Detection Performance : Proposed Method</vt:lpstr>
      <vt:lpstr>Detection Performance : ProposedMethod</vt:lpstr>
      <vt:lpstr>Detection Performance : Proposed Method</vt:lpstr>
      <vt:lpstr>Detection Performance: Comparison of False Positive Rates</vt:lpstr>
      <vt:lpstr>Detection Performance: Comparison of False Positive Rates</vt:lpstr>
      <vt:lpstr>Detection Performance: Comparison of False Positive Rates</vt:lpstr>
      <vt:lpstr>Detection Performance: Conclusions</vt:lpstr>
      <vt:lpstr>Conclusions</vt:lpstr>
      <vt:lpstr>Potential Future Work</vt:lpstr>
      <vt:lpstr>Thank you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42</cp:revision>
  <dcterms:created xsi:type="dcterms:W3CDTF">2014-01-28T04:23:37Z</dcterms:created>
  <dcterms:modified xsi:type="dcterms:W3CDTF">2014-01-28T06:46:51Z</dcterms:modified>
</cp:coreProperties>
</file>