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4"/>
  </p:notesMasterIdLst>
  <p:sldIdLst>
    <p:sldId id="256" r:id="rId2"/>
    <p:sldId id="295" r:id="rId3"/>
    <p:sldId id="312" r:id="rId4"/>
    <p:sldId id="258" r:id="rId5"/>
    <p:sldId id="266" r:id="rId6"/>
    <p:sldId id="260" r:id="rId7"/>
    <p:sldId id="267" r:id="rId8"/>
    <p:sldId id="261" r:id="rId9"/>
    <p:sldId id="262" r:id="rId10"/>
    <p:sldId id="271" r:id="rId11"/>
    <p:sldId id="272" r:id="rId12"/>
    <p:sldId id="268" r:id="rId13"/>
    <p:sldId id="270" r:id="rId14"/>
    <p:sldId id="273" r:id="rId15"/>
    <p:sldId id="264" r:id="rId16"/>
    <p:sldId id="274" r:id="rId17"/>
    <p:sldId id="275" r:id="rId18"/>
    <p:sldId id="265" r:id="rId19"/>
    <p:sldId id="280" r:id="rId20"/>
    <p:sldId id="281" r:id="rId21"/>
    <p:sldId id="282" r:id="rId22"/>
    <p:sldId id="318" r:id="rId23"/>
    <p:sldId id="320" r:id="rId24"/>
    <p:sldId id="314" r:id="rId25"/>
    <p:sldId id="276" r:id="rId26"/>
    <p:sldId id="278" r:id="rId27"/>
    <p:sldId id="315" r:id="rId28"/>
    <p:sldId id="316" r:id="rId29"/>
    <p:sldId id="317" r:id="rId30"/>
    <p:sldId id="313" r:id="rId31"/>
    <p:sldId id="319" r:id="rId32"/>
    <p:sldId id="297" r:id="rId33"/>
  </p:sldIdLst>
  <p:sldSz cx="9144000" cy="6858000" type="letter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81"/>
    <a:srgbClr val="006666"/>
    <a:srgbClr val="FFFFCC"/>
    <a:srgbClr val="FFFF66"/>
    <a:srgbClr val="FF6600"/>
    <a:srgbClr val="000099"/>
    <a:srgbClr val="FF3300"/>
    <a:srgbClr val="003399"/>
    <a:srgbClr val="FF505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59" autoAdjust="0"/>
    <p:restoredTop sz="94660" autoAdjust="0"/>
  </p:normalViewPr>
  <p:slideViewPr>
    <p:cSldViewPr>
      <p:cViewPr varScale="1">
        <p:scale>
          <a:sx n="77" d="100"/>
          <a:sy n="77" d="100"/>
        </p:scale>
        <p:origin x="90" y="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algn="l" defTabSz="966642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algn="r" defTabSz="966642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3" rIns="96646" bIns="48323" numCol="1" anchor="b" anchorCtr="0" compatLnSpc="1">
            <a:prstTxWarp prst="textNoShape">
              <a:avLst/>
            </a:prstTxWarp>
          </a:bodyPr>
          <a:lstStyle>
            <a:lvl1pPr algn="l" defTabSz="966642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3" rIns="96646" bIns="48323" numCol="1" anchor="b" anchorCtr="0" compatLnSpc="1">
            <a:prstTxWarp prst="textNoShape">
              <a:avLst/>
            </a:prstTxWarp>
          </a:bodyPr>
          <a:lstStyle>
            <a:lvl1pPr algn="r" defTabSz="966642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0589CAF5-1BDA-4855-8DBE-E03ACD15D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98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B4F83D-00C3-469C-84DB-AFEAEFA57539}" type="slidenum">
              <a:rPr lang="en-US"/>
              <a:pPr/>
              <a:t>32</a:t>
            </a:fld>
            <a:endParaRPr lang="en-US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effectLst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304800"/>
            <a:ext cx="21717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4800"/>
            <a:ext cx="63627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effectLst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343400"/>
          </a:xfrm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267200" cy="4343400"/>
          </a:xfrm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/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/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effectLst/>
                <a:latin typeface="Arial Narrow" panose="020B0606020202030204" pitchFamily="34" charset="0"/>
              </a:defRPr>
            </a:lvl1pPr>
            <a:lvl2pPr>
              <a:defRPr sz="2000">
                <a:effectLst/>
                <a:latin typeface="Arial Narrow" panose="020B0606020202030204" pitchFamily="34" charset="0"/>
              </a:defRPr>
            </a:lvl2pPr>
            <a:lvl3pPr>
              <a:defRPr sz="1800">
                <a:effectLst/>
                <a:latin typeface="Arial Narrow" panose="020B0606020202030204" pitchFamily="34" charset="0"/>
              </a:defRPr>
            </a:lvl3pPr>
            <a:lvl4pPr>
              <a:defRPr sz="1600">
                <a:effectLst/>
                <a:latin typeface="Arial Narrow" panose="020B0606020202030204" pitchFamily="34" charset="0"/>
              </a:defRPr>
            </a:lvl4pPr>
            <a:lvl5pPr>
              <a:defRPr sz="1600">
                <a:effectLst/>
                <a:latin typeface="Arial Narrow" panose="020B0606020202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/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effectLst/>
                <a:latin typeface="Arial Narrow" panose="020B0606020202030204" pitchFamily="34" charset="0"/>
              </a:defRPr>
            </a:lvl1pPr>
            <a:lvl2pPr>
              <a:defRPr sz="2000">
                <a:effectLst/>
                <a:latin typeface="Arial Narrow" panose="020B0606020202030204" pitchFamily="34" charset="0"/>
              </a:defRPr>
            </a:lvl2pPr>
            <a:lvl3pPr>
              <a:defRPr sz="1800">
                <a:effectLst/>
                <a:latin typeface="Arial Narrow" panose="020B0606020202030204" pitchFamily="34" charset="0"/>
              </a:defRPr>
            </a:lvl3pPr>
            <a:lvl4pPr>
              <a:defRPr sz="1600">
                <a:effectLst/>
                <a:latin typeface="Arial Narrow" panose="020B0606020202030204" pitchFamily="34" charset="0"/>
              </a:defRPr>
            </a:lvl4pPr>
            <a:lvl5pPr>
              <a:defRPr sz="1600">
                <a:effectLst/>
                <a:latin typeface="Arial Narrow" panose="020B0606020202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effectLst/>
              </a:defRPr>
            </a:lvl1pPr>
            <a:lvl2pPr>
              <a:defRPr sz="2800">
                <a:effectLst/>
              </a:defRPr>
            </a:lvl2pPr>
            <a:lvl3pPr>
              <a:defRPr sz="2400">
                <a:effectLst/>
              </a:defRPr>
            </a:lvl3pPr>
            <a:lvl4pPr>
              <a:defRPr sz="2000">
                <a:effectLst/>
              </a:defRPr>
            </a:lvl4pPr>
            <a:lvl5pPr>
              <a:defRPr sz="2000"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45720" rIns="3600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76400"/>
            <a:ext cx="8686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 descr="logotext72.ti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43800" y="6293104"/>
            <a:ext cx="1371600" cy="402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74" r:id="rId3"/>
    <p:sldLayoutId id="2147483673" r:id="rId4"/>
    <p:sldLayoutId id="2147483672" r:id="rId5"/>
    <p:sldLayoutId id="2147483671" r:id="rId6"/>
    <p:sldLayoutId id="2147483670" r:id="rId7"/>
    <p:sldLayoutId id="2147483669" r:id="rId8"/>
    <p:sldLayoutId id="2147483668" r:id="rId9"/>
    <p:sldLayoutId id="2147483667" r:id="rId10"/>
    <p:sldLayoutId id="2147483666" r:id="rId11"/>
  </p:sldLayoutIdLst>
  <p:txStyles>
    <p:titleStyle>
      <a:lvl1pPr algn="ctr" rtl="0" eaLnBrk="1" fontAlgn="base" hangingPunct="1">
        <a:lnSpc>
          <a:spcPct val="85000"/>
        </a:lnSpc>
        <a:spcBef>
          <a:spcPct val="10000"/>
        </a:spcBef>
        <a:spcAft>
          <a:spcPct val="0"/>
        </a:spcAft>
        <a:defRPr sz="3600" b="1">
          <a:solidFill>
            <a:srgbClr val="000099"/>
          </a:solidFill>
          <a:effectLst/>
          <a:latin typeface="Arial Narrow" panose="020B0606020202030204" pitchFamily="34" charset="0"/>
          <a:ea typeface="+mj-ea"/>
          <a:cs typeface="+mj-cs"/>
        </a:defRPr>
      </a:lvl1pPr>
      <a:lvl2pPr algn="ctr" rtl="0" eaLnBrk="1" fontAlgn="base" hangingPunct="1">
        <a:lnSpc>
          <a:spcPct val="85000"/>
        </a:lnSpc>
        <a:spcBef>
          <a:spcPct val="1000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QuickType Condensed" pitchFamily="34" charset="0"/>
        </a:defRPr>
      </a:lvl2pPr>
      <a:lvl3pPr algn="ctr" rtl="0" eaLnBrk="1" fontAlgn="base" hangingPunct="1">
        <a:lnSpc>
          <a:spcPct val="85000"/>
        </a:lnSpc>
        <a:spcBef>
          <a:spcPct val="1000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QuickType Condensed" pitchFamily="34" charset="0"/>
        </a:defRPr>
      </a:lvl3pPr>
      <a:lvl4pPr algn="ctr" rtl="0" eaLnBrk="1" fontAlgn="base" hangingPunct="1">
        <a:lnSpc>
          <a:spcPct val="85000"/>
        </a:lnSpc>
        <a:spcBef>
          <a:spcPct val="1000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QuickType Condensed" pitchFamily="34" charset="0"/>
        </a:defRPr>
      </a:lvl4pPr>
      <a:lvl5pPr algn="ctr" rtl="0" eaLnBrk="1" fontAlgn="base" hangingPunct="1">
        <a:lnSpc>
          <a:spcPct val="85000"/>
        </a:lnSpc>
        <a:spcBef>
          <a:spcPct val="1000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QuickType Condensed" pitchFamily="34" charset="0"/>
        </a:defRPr>
      </a:lvl5pPr>
      <a:lvl6pPr marL="457200" algn="ctr" rtl="0" eaLnBrk="1" fontAlgn="base" hangingPunct="1">
        <a:lnSpc>
          <a:spcPct val="85000"/>
        </a:lnSpc>
        <a:spcBef>
          <a:spcPct val="1000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QuickType Condensed" pitchFamily="34" charset="0"/>
        </a:defRPr>
      </a:lvl6pPr>
      <a:lvl7pPr marL="914400" algn="ctr" rtl="0" eaLnBrk="1" fontAlgn="base" hangingPunct="1">
        <a:lnSpc>
          <a:spcPct val="85000"/>
        </a:lnSpc>
        <a:spcBef>
          <a:spcPct val="1000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QuickType Condensed" pitchFamily="34" charset="0"/>
        </a:defRPr>
      </a:lvl7pPr>
      <a:lvl8pPr marL="1371600" algn="ctr" rtl="0" eaLnBrk="1" fontAlgn="base" hangingPunct="1">
        <a:lnSpc>
          <a:spcPct val="85000"/>
        </a:lnSpc>
        <a:spcBef>
          <a:spcPct val="1000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QuickType Condensed" pitchFamily="34" charset="0"/>
        </a:defRPr>
      </a:lvl8pPr>
      <a:lvl9pPr marL="1828800" algn="ctr" rtl="0" eaLnBrk="1" fontAlgn="base" hangingPunct="1">
        <a:lnSpc>
          <a:spcPct val="85000"/>
        </a:lnSpc>
        <a:spcBef>
          <a:spcPct val="1000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QuickType Condensed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3200">
          <a:solidFill>
            <a:schemeClr val="tx1"/>
          </a:solidFill>
          <a:effectLst/>
          <a:latin typeface="Arial Narrow" panose="020B0606020202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0"/>
        </a:spcBef>
        <a:spcAft>
          <a:spcPct val="0"/>
        </a:spcAft>
        <a:buChar char="–"/>
        <a:defRPr sz="2800">
          <a:solidFill>
            <a:schemeClr val="tx1"/>
          </a:solidFill>
          <a:effectLst/>
          <a:latin typeface="Arial Narrow" panose="020B0606020202030204" pitchFamily="34" charset="0"/>
        </a:defRPr>
      </a:lvl2pPr>
      <a:lvl3pPr marL="1143000" indent="-228600" algn="l" rtl="0" eaLnBrk="1" fontAlgn="base" hangingPunct="1">
        <a:spcBef>
          <a:spcPct val="15000"/>
        </a:spcBef>
        <a:spcAft>
          <a:spcPct val="0"/>
        </a:spcAft>
        <a:buChar char="•"/>
        <a:defRPr sz="2400">
          <a:solidFill>
            <a:schemeClr val="tx1"/>
          </a:solidFill>
          <a:effectLst/>
          <a:latin typeface="Arial Narrow" panose="020B0606020202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i.org/resources/historical-resources/technological-strategies-for-protecting-intellectual-property-in-the-networked-multimedia-environmen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creativecommons.org/images/d/d6/Ccrel-1.0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creativecommons.org/images/d/d6/Ccrel-1.0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2018/REC-odrl-vocab-20180215/" TargetMode="External"/><Relationship Id="rId2" Type="http://schemas.openxmlformats.org/officeDocument/2006/relationships/hyperlink" Target="https://www.w3.org/TR/2018/REC-odrl-model-20180215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lideshare.net/smyles/rights-for-photo-and-video-archives-at-the-associated-press" TargetMode="External"/><Relationship Id="rId4" Type="http://schemas.openxmlformats.org/officeDocument/2006/relationships/hyperlink" Target="https://iptc.org/standards/rightsml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blog/2018/02/odrl-a-path-well-travelled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3c.github.io/odrl/bp/#styl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3c.github.io/odrl/bp/#styl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smstandard.org/specifications/3.0/PRISM_usage_rights_metadata_3.0.pdf" TargetMode="External"/><Relationship Id="rId2" Type="http://schemas.openxmlformats.org/officeDocument/2006/relationships/hyperlink" Target="http://www.useplus.com/index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diteur.org/21/ONIX-PL/" TargetMode="External"/><Relationship Id="rId4" Type="http://schemas.openxmlformats.org/officeDocument/2006/relationships/hyperlink" Target="https://www.loc.gov/standards/rights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billr\AppData\Local\Microsoft\Windows\INetCache\Content.Outlook\33XTETRX\TRU_list.ht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ibreria.sourceforge.net/library/Free_Culture/CHAPTER10.html" TargetMode="Externa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billr@giantstepsmt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linkedin.com/in/billrosenblatt/" TargetMode="External"/><Relationship Id="rId4" Type="http://schemas.openxmlformats.org/officeDocument/2006/relationships/hyperlink" Target="https://copyrightandtechnology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pyrightandtechnology.com/2010/10/17/my-remarks-at-the-national-academi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le:The Rumble from West Side Story 1957.JPG">
            <a:extLst>
              <a:ext uri="{FF2B5EF4-FFF2-40B4-BE49-F238E27FC236}">
                <a16:creationId xmlns:a16="http://schemas.microsoft.com/office/drawing/2014/main" id="{36E31DC2-37FF-488B-A71F-BA22E9B6B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0" y="-7307"/>
            <a:ext cx="9146860" cy="609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8FB6BF-696F-4B10-ACDB-C4C405912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Rights Expression Languages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Or, Copyright Law Rumbles with Technology in a Dark Alley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4106B-8982-44E1-AD88-77335C039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Bill Rosenblatt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GiantSteps</a:t>
            </a:r>
            <a:r>
              <a:rPr lang="en-US" sz="2400" dirty="0">
                <a:solidFill>
                  <a:schemeClr val="bg1"/>
                </a:solidFill>
              </a:rPr>
              <a:t> Media Technology Strategies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January 8, 2019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194" name="Picture 2" descr="by-nc-nd">
            <a:extLst>
              <a:ext uri="{FF2B5EF4-FFF2-40B4-BE49-F238E27FC236}">
                <a16:creationId xmlns:a16="http://schemas.microsoft.com/office/drawing/2014/main" id="{12686287-01FB-4EDF-AEB0-A2372D742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2460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9721AC-77D8-4116-A724-03D0492DE6C8}"/>
              </a:ext>
            </a:extLst>
          </p:cNvPr>
          <p:cNvSpPr txBox="1"/>
          <p:nvPr/>
        </p:nvSpPr>
        <p:spPr>
          <a:xfrm>
            <a:off x="2455247" y="6373654"/>
            <a:ext cx="4230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 err="1"/>
              <a:t>WikiMedia</a:t>
            </a:r>
            <a:r>
              <a:rPr lang="en-US" sz="1000" dirty="0"/>
              <a:t> Commons, The Rumble from West Side Story, 1957</a:t>
            </a:r>
          </a:p>
        </p:txBody>
      </p:sp>
    </p:spTree>
    <p:extLst>
      <p:ext uri="{BB962C8B-B14F-4D97-AF65-F5344CB8AC3E}">
        <p14:creationId xmlns:p14="http://schemas.microsoft.com/office/powerpoint/2010/main" val="3754435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122F-83D2-41E6-9FB2-AC0E582B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“Indie” REL: ODRL</a:t>
            </a:r>
            <a:br>
              <a:rPr lang="en-US" dirty="0"/>
            </a:br>
            <a:r>
              <a:rPr lang="en-US" sz="2400" dirty="0"/>
              <a:t>(Open Digital Rights Language)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404C3-902C-41D5-9C78-DFB7C1B11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2000: V1.1 created by Renato </a:t>
            </a:r>
            <a:r>
              <a:rPr lang="en-US" sz="2800" dirty="0" err="1"/>
              <a:t>Iannella</a:t>
            </a:r>
            <a:r>
              <a:rPr lang="en-US" sz="2800" dirty="0"/>
              <a:t> in Australia</a:t>
            </a:r>
          </a:p>
          <a:p>
            <a:pPr lvl="1"/>
            <a:r>
              <a:rPr lang="en-US" sz="2400" dirty="0"/>
              <a:t>With help from Susanne </a:t>
            </a:r>
            <a:r>
              <a:rPr lang="en-US" sz="2400" dirty="0" err="1"/>
              <a:t>Guth</a:t>
            </a:r>
            <a:r>
              <a:rPr lang="en-US" sz="2400" dirty="0"/>
              <a:t> in Austria [not a typo]</a:t>
            </a:r>
          </a:p>
          <a:p>
            <a:pPr lvl="1"/>
            <a:r>
              <a:rPr lang="en-US" sz="2400" dirty="0"/>
              <a:t>Not tied to any companies or standards body</a:t>
            </a:r>
          </a:p>
          <a:p>
            <a:r>
              <a:rPr lang="en-US" sz="2800" dirty="0"/>
              <a:t>2001-2005:</a:t>
            </a:r>
          </a:p>
          <a:p>
            <a:pPr lvl="1"/>
            <a:r>
              <a:rPr lang="en-US" sz="2400" dirty="0"/>
              <a:t>Subsets used in Open Mobile Alliance DRM (OMA DRM) standards</a:t>
            </a:r>
          </a:p>
          <a:p>
            <a:pPr lvl="1"/>
            <a:r>
              <a:rPr lang="en-US" sz="2400" dirty="0"/>
              <a:t>Widely implemented in mobile digital music services in Europe</a:t>
            </a:r>
          </a:p>
          <a:p>
            <a:r>
              <a:rPr lang="en-US" sz="2800" dirty="0"/>
              <a:t>2006-2007</a:t>
            </a:r>
          </a:p>
          <a:p>
            <a:pPr lvl="1"/>
            <a:r>
              <a:rPr lang="en-US" sz="2400" dirty="0"/>
              <a:t>OMA DRM momentum dies on fears of “patent overhang” </a:t>
            </a:r>
            <a:br>
              <a:rPr lang="en-US" sz="2400" dirty="0"/>
            </a:br>
            <a:r>
              <a:rPr lang="en-US" sz="2400" dirty="0"/>
              <a:t>with </a:t>
            </a:r>
            <a:r>
              <a:rPr lang="en-US" sz="2400" dirty="0" err="1"/>
              <a:t>ContentGuard</a:t>
            </a:r>
            <a:r>
              <a:rPr lang="en-US" sz="2400" dirty="0"/>
              <a:t> and others</a:t>
            </a:r>
          </a:p>
          <a:p>
            <a:pPr lvl="1"/>
            <a:r>
              <a:rPr lang="en-US" sz="2400" dirty="0"/>
              <a:t>ODRL goes dormant …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719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35E1-096D-4BD2-994A-FDF8F676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ODRL 1.1 Permission Model</a:t>
            </a:r>
          </a:p>
        </p:txBody>
      </p:sp>
      <p:pic>
        <p:nvPicPr>
          <p:cNvPr id="1026" name="Picture 2" descr="ODRL Permission Model">
            <a:extLst>
              <a:ext uri="{FF2B5EF4-FFF2-40B4-BE49-F238E27FC236}">
                <a16:creationId xmlns:a16="http://schemas.microsoft.com/office/drawing/2014/main" id="{EBFCEA15-7735-4CCA-96A9-2B0A3A212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162050"/>
            <a:ext cx="63627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BA8784-D6A3-49A4-BF29-028B56F8AD8B}"/>
              </a:ext>
            </a:extLst>
          </p:cNvPr>
          <p:cNvSpPr txBox="1"/>
          <p:nvPr/>
        </p:nvSpPr>
        <p:spPr>
          <a:xfrm>
            <a:off x="228600" y="6226157"/>
            <a:ext cx="655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Open Digital Rights Language (ODRL) Version 1.1, W3C Note 19 September 2002, https://www.w3.org/TR/odrl/.</a:t>
            </a:r>
          </a:p>
        </p:txBody>
      </p:sp>
    </p:spTree>
    <p:extLst>
      <p:ext uri="{BB962C8B-B14F-4D97-AF65-F5344CB8AC3E}">
        <p14:creationId xmlns:p14="http://schemas.microsoft.com/office/powerpoint/2010/main" val="371956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D50C-9C16-45EF-83DE-C6AE8E4C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Enforcement-Oriented RELs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323F-BD26-42C8-99D0-F290112D4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RealNetworks XMCL 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en-US" sz="2800" dirty="0" err="1"/>
              <a:t>eXtensible</a:t>
            </a:r>
            <a:r>
              <a:rPr lang="en-US" sz="2800" dirty="0"/>
              <a:t> Media Commerce Language)</a:t>
            </a:r>
          </a:p>
          <a:p>
            <a:pPr lvl="1"/>
            <a:r>
              <a:rPr lang="en-US" sz="2400" dirty="0"/>
              <a:t>Used in RealNetworks Helix DRM for audio &amp; video in mid-2000s</a:t>
            </a:r>
          </a:p>
          <a:p>
            <a:pPr lvl="1"/>
            <a:r>
              <a:rPr lang="en-US" sz="2400" dirty="0"/>
              <a:t>Abandoned as Microsoft and Apple dominated the market</a:t>
            </a:r>
          </a:p>
          <a:p>
            <a:r>
              <a:rPr lang="en-US" sz="2800" dirty="0"/>
              <a:t>Adobe EBX </a:t>
            </a:r>
            <a:br>
              <a:rPr lang="en-US" sz="2800" dirty="0"/>
            </a:br>
            <a:r>
              <a:rPr lang="en-US" sz="2800" dirty="0"/>
              <a:t>(Electronic Book </a:t>
            </a:r>
            <a:r>
              <a:rPr lang="en-US" sz="2800" dirty="0" err="1"/>
              <a:t>eXchange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Part of Adobe Content Server DRM for e-books</a:t>
            </a:r>
          </a:p>
          <a:p>
            <a:pPr lvl="1"/>
            <a:r>
              <a:rPr lang="en-US" sz="2400" dirty="0"/>
              <a:t>Acquired from </a:t>
            </a:r>
            <a:r>
              <a:rPr lang="en-US" sz="2400" dirty="0" err="1"/>
              <a:t>Glassbook</a:t>
            </a:r>
            <a:r>
              <a:rPr lang="en-US" sz="2400" dirty="0"/>
              <a:t> in 2000</a:t>
            </a:r>
          </a:p>
          <a:p>
            <a:pPr lvl="1"/>
            <a:r>
              <a:rPr lang="en-US" sz="2400" dirty="0"/>
              <a:t>Still used in Barnes &amp; Noble Nook, </a:t>
            </a:r>
            <a:r>
              <a:rPr lang="en-US" sz="2400" dirty="0" err="1"/>
              <a:t>OverDrive</a:t>
            </a:r>
            <a:r>
              <a:rPr lang="en-US" sz="2400" dirty="0"/>
              <a:t> (library e-lending),</a:t>
            </a:r>
            <a:br>
              <a:rPr lang="en-US" sz="2400" dirty="0"/>
            </a:br>
            <a:r>
              <a:rPr lang="en-US" sz="2400" dirty="0"/>
              <a:t>and dozens of others worldwide today</a:t>
            </a:r>
          </a:p>
        </p:txBody>
      </p:sp>
    </p:spTree>
    <p:extLst>
      <p:ext uri="{BB962C8B-B14F-4D97-AF65-F5344CB8AC3E}">
        <p14:creationId xmlns:p14="http://schemas.microsoft.com/office/powerpoint/2010/main" val="419941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52B3-ED52-49D5-94CF-8F7DC3EA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RELs for License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FD038-BB0D-4380-9C4A-1E4181114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Machine-readable license terms</a:t>
            </a:r>
          </a:p>
          <a:p>
            <a:pPr lvl="1"/>
            <a:r>
              <a:rPr lang="en-US" sz="2000" dirty="0"/>
              <a:t>B-to-B distribution schemes</a:t>
            </a:r>
          </a:p>
          <a:p>
            <a:pPr lvl="1"/>
            <a:r>
              <a:rPr lang="en-US" sz="2000" dirty="0"/>
              <a:t>Enforcement (if any) done through legal means,</a:t>
            </a:r>
            <a:br>
              <a:rPr lang="en-US" sz="2000" dirty="0"/>
            </a:br>
            <a:r>
              <a:rPr lang="en-US" sz="2000" dirty="0"/>
              <a:t>not technological (DRM)</a:t>
            </a:r>
          </a:p>
          <a:p>
            <a:r>
              <a:rPr lang="en-US" sz="2400" dirty="0"/>
              <a:t>Original work: Henry Perritt, Villanova Law School</a:t>
            </a:r>
          </a:p>
          <a:p>
            <a:pPr lvl="1"/>
            <a:r>
              <a:rPr lang="en-US" sz="2000" dirty="0"/>
              <a:t>Law professor with engineering &amp; business degrees from MIT</a:t>
            </a:r>
          </a:p>
          <a:p>
            <a:pPr lvl="1"/>
            <a:r>
              <a:rPr lang="en-US" sz="2000" dirty="0"/>
              <a:t>1993 paper: “Permission Headers and Contract Law”</a:t>
            </a:r>
          </a:p>
          <a:p>
            <a:pPr lvl="1"/>
            <a:r>
              <a:rPr lang="en-US" sz="2000" dirty="0"/>
              <a:t>Presented at seminal conference at Harvard Kennedy School</a:t>
            </a:r>
            <a:r>
              <a:rPr lang="en-US" sz="2000" baseline="30000" dirty="0"/>
              <a:t>1</a:t>
            </a:r>
          </a:p>
          <a:p>
            <a:r>
              <a:rPr lang="en-US" sz="2400" dirty="0"/>
              <a:t>Information and Content Exchange (ICE), 1998</a:t>
            </a:r>
          </a:p>
          <a:p>
            <a:pPr lvl="1"/>
            <a:r>
              <a:rPr lang="en-US" sz="2000" dirty="0"/>
              <a:t>First attempt at standard, led by Vignette Corp. (now OpenText)</a:t>
            </a:r>
          </a:p>
          <a:p>
            <a:pPr lvl="1"/>
            <a:r>
              <a:rPr lang="en-US" sz="2000" dirty="0"/>
              <a:t>Oriented toward “content syndication”, dot-com bubble era fad</a:t>
            </a:r>
          </a:p>
          <a:p>
            <a:pPr lvl="1"/>
            <a:r>
              <a:rPr lang="en-US" sz="2000" dirty="0"/>
              <a:t>Made redundant by much simpler RSS</a:t>
            </a:r>
          </a:p>
          <a:p>
            <a:pPr lvl="1"/>
            <a:r>
              <a:rPr lang="en-US" sz="2000" dirty="0"/>
              <a:t>Faded after bubble burst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8E74E5-C13E-4B77-BEA8-96642702A805}"/>
              </a:ext>
            </a:extLst>
          </p:cNvPr>
          <p:cNvSpPr txBox="1"/>
          <p:nvPr/>
        </p:nvSpPr>
        <p:spPr>
          <a:xfrm>
            <a:off x="207818" y="6110038"/>
            <a:ext cx="75745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30000" dirty="0"/>
              <a:t>1</a:t>
            </a:r>
            <a:r>
              <a:rPr lang="en-US" sz="1000" dirty="0"/>
              <a:t>In Proc. Technological Strategies for Protecting Intellectual Property in the Networked Multimedia Environment, 1993. Available at </a:t>
            </a:r>
            <a:br>
              <a:rPr lang="en-US" sz="1000" dirty="0"/>
            </a:br>
            <a:r>
              <a:rPr lang="en-US" sz="1000" dirty="0">
                <a:hlinkClick r:id="rId2"/>
              </a:rPr>
              <a:t>https://www.cni.org/resources/historical-resources/technological-strategies-for-</a:t>
            </a:r>
            <a:br>
              <a:rPr lang="en-US" sz="1000" dirty="0">
                <a:hlinkClick r:id="rId2"/>
              </a:rPr>
            </a:br>
            <a:r>
              <a:rPr lang="en-US" sz="1000" dirty="0">
                <a:hlinkClick r:id="rId2"/>
              </a:rPr>
              <a:t>protecting-intellectual-property-in-the-networked-multimedia-environment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648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C903-EAA6-450E-9E07-26F8CD3B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 I: Creative Commons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25CA-14C0-4CC4-BF87-EE77FDDB2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Created in 2000-2001 by Larry Lessig et al, launched in 2002</a:t>
            </a:r>
          </a:p>
          <a:p>
            <a:r>
              <a:rPr lang="en-US" sz="2800" dirty="0"/>
              <a:t>Motto: “Some Rights Reserved”</a:t>
            </a:r>
          </a:p>
          <a:p>
            <a:pPr lvl="1"/>
            <a:r>
              <a:rPr lang="en-US" sz="2400" dirty="0"/>
              <a:t>Give licensee more rights than copyright bundle</a:t>
            </a:r>
          </a:p>
          <a:p>
            <a:pPr lvl="1"/>
            <a:r>
              <a:rPr lang="en-US" sz="2400" dirty="0"/>
              <a:t>Assume/pretend copyright bundle applies to piles of bits</a:t>
            </a:r>
          </a:p>
          <a:p>
            <a:r>
              <a:rPr lang="en-US" sz="2800" dirty="0"/>
              <a:t>Licenses = legal text + machine readable code in content files</a:t>
            </a:r>
          </a:p>
          <a:p>
            <a:r>
              <a:rPr lang="en-US" sz="2800" dirty="0"/>
              <a:t>Creators choose a license for content based on attributes:</a:t>
            </a:r>
          </a:p>
          <a:p>
            <a:pPr lvl="1"/>
            <a:r>
              <a:rPr lang="en-US" sz="2400" dirty="0"/>
              <a:t>Attribution: user must attribute work to author</a:t>
            </a:r>
          </a:p>
          <a:p>
            <a:pPr lvl="1"/>
            <a:r>
              <a:rPr lang="en-US" sz="2400" dirty="0"/>
              <a:t>Share alike: user must share content w/others on same terms</a:t>
            </a:r>
          </a:p>
          <a:p>
            <a:pPr lvl="1"/>
            <a:r>
              <a:rPr lang="en-US" sz="2400" dirty="0"/>
              <a:t>Non-commercial: no commercial uses allowed</a:t>
            </a:r>
          </a:p>
          <a:p>
            <a:pPr lvl="1"/>
            <a:r>
              <a:rPr lang="en-US" sz="2400" dirty="0"/>
              <a:t>No derivative works: content must be published “as is”</a:t>
            </a:r>
          </a:p>
        </p:txBody>
      </p:sp>
    </p:spTree>
    <p:extLst>
      <p:ext uri="{BB962C8B-B14F-4D97-AF65-F5344CB8AC3E}">
        <p14:creationId xmlns:p14="http://schemas.microsoft.com/office/powerpoint/2010/main" val="2126636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94CC-6AB7-4143-B7CE-6D946B21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ccREL</a:t>
            </a:r>
            <a:br>
              <a:rPr lang="en-US" dirty="0"/>
            </a:br>
            <a:r>
              <a:rPr lang="en-US" sz="2400" dirty="0"/>
              <a:t>(Creative Commons Rights Expression Language)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CA3BB-5D63-4AD3-B52A-82B9F152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Created by Hal Abelson of MIT in 2008</a:t>
            </a:r>
          </a:p>
          <a:p>
            <a:r>
              <a:rPr lang="en-US" sz="2400" dirty="0"/>
              <a:t>Make Creative Commons license terms more machine readable</a:t>
            </a:r>
          </a:p>
          <a:p>
            <a:pPr lvl="1"/>
            <a:r>
              <a:rPr lang="en-US" sz="2000" dirty="0"/>
              <a:t>Commercial use allowed or not?</a:t>
            </a:r>
          </a:p>
          <a:p>
            <a:pPr lvl="1"/>
            <a:r>
              <a:rPr lang="en-US" sz="2000" dirty="0"/>
              <a:t>Attribution to whom?</a:t>
            </a:r>
          </a:p>
          <a:p>
            <a:r>
              <a:rPr lang="en-US" sz="2400" dirty="0"/>
              <a:t>Syntax-independent</a:t>
            </a:r>
          </a:p>
          <a:p>
            <a:pPr lvl="1"/>
            <a:r>
              <a:rPr lang="en-US" sz="2000" dirty="0"/>
              <a:t>Expressible in RDF for XML content</a:t>
            </a:r>
          </a:p>
          <a:p>
            <a:pPr lvl="1"/>
            <a:r>
              <a:rPr lang="en-US" sz="2000" dirty="0"/>
              <a:t>Expressible in Adobe XMP for media files with headers</a:t>
            </a:r>
          </a:p>
          <a:p>
            <a:r>
              <a:rPr lang="en-US" sz="2400" dirty="0"/>
              <a:t>Meant to replace HTML comment syntax for CC</a:t>
            </a:r>
          </a:p>
          <a:p>
            <a:pPr lvl="1"/>
            <a:r>
              <a:rPr lang="en-US" sz="2000" dirty="0"/>
              <a:t>Increase machine-readability</a:t>
            </a:r>
          </a:p>
          <a:p>
            <a:pPr lvl="1"/>
            <a:r>
              <a:rPr lang="en-US" sz="2000" dirty="0"/>
              <a:t>Eliminate redundancy (DRY principle)</a:t>
            </a:r>
          </a:p>
          <a:p>
            <a:r>
              <a:rPr lang="en-US" sz="2400" u="sng" dirty="0"/>
              <a:t>Not</a:t>
            </a:r>
            <a:r>
              <a:rPr lang="en-US" sz="2400" dirty="0"/>
              <a:t> meant to turn CC into a DRM scheme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010741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7ECE-15B2-4E88-9311-60AF7A2D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ccREL</a:t>
            </a:r>
            <a:r>
              <a:rPr lang="en-US" dirty="0"/>
              <a:t>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135038-3049-46BB-8C3C-798A824D2C7E}"/>
              </a:ext>
            </a:extLst>
          </p:cNvPr>
          <p:cNvSpPr/>
          <p:nvPr/>
        </p:nvSpPr>
        <p:spPr>
          <a:xfrm>
            <a:off x="914400" y="1295400"/>
            <a:ext cx="7315200" cy="4537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&lt;div 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xmlns:dc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="http://purl.org/dc/elements/1.1/"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        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xmlns:cc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="http://creativecommons.org/ns#"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        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xmlns:flickr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="http://flickr.com/ns#"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        about="http://www.flickr.com/photos/laughingsquid/2034629532/"&gt;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...</a:t>
            </a: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&lt;h1 property="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dc:title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"&gt;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NewTeeVee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Live Game Show&lt;/h1&gt;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...</a:t>
            </a: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&lt;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img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rel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="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flickr:defaultPhoto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"</a:t>
            </a: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         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src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="http://farm3.static.flickr.com/2320/2034629532_02085434dd.jpg?v=0" /&gt;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...</a:t>
            </a: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&lt;div property="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dc:description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"&gt;</a:t>
            </a:r>
          </a:p>
          <a:p>
            <a:pPr marL="9144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See the blog post for more info:</a:t>
            </a:r>
          </a:p>
          <a:p>
            <a:pPr marL="9144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&lt;a 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href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="http://laughingsquid.com/a-few-random-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newteevee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-live-photos/"&gt;</a:t>
            </a:r>
          </a:p>
          <a:p>
            <a:pPr marL="13716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 Few Random 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NewTeeVee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Live Photos</a:t>
            </a:r>
          </a:p>
          <a:p>
            <a:pPr marL="9144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&lt;/a&gt;</a:t>
            </a: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&lt;/div&gt;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...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BB5E4-C197-4A6C-BBA1-9C7DAD28C632}"/>
              </a:ext>
            </a:extLst>
          </p:cNvPr>
          <p:cNvSpPr txBox="1"/>
          <p:nvPr/>
        </p:nvSpPr>
        <p:spPr>
          <a:xfrm>
            <a:off x="228600" y="6226157"/>
            <a:ext cx="6306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Abelson, Hal et al, </a:t>
            </a:r>
            <a:r>
              <a:rPr lang="en-US" sz="1000" dirty="0" err="1"/>
              <a:t>ccREL</a:t>
            </a:r>
            <a:r>
              <a:rPr lang="en-US" sz="1000" dirty="0"/>
              <a:t>: The Creative Commons Rights Expression Language, 2008. Available at </a:t>
            </a:r>
            <a:br>
              <a:rPr lang="en-US" sz="1000" dirty="0"/>
            </a:br>
            <a:r>
              <a:rPr lang="en-US" sz="1000" dirty="0">
                <a:hlinkClick r:id="rId2"/>
              </a:rPr>
              <a:t>https://wiki.creativecommons.org/images/d/d6/Ccrel-1.0.pdf</a:t>
            </a:r>
            <a:r>
              <a:rPr lang="en-US" sz="1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71390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113C-F468-4DDF-9341-0A0F96E7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ccREL</a:t>
            </a:r>
            <a:r>
              <a:rPr lang="en-US" dirty="0"/>
              <a:t> Example (cont’d)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95CA1C-139A-4BF6-A70A-0EDE202DF528}"/>
              </a:ext>
            </a:extLst>
          </p:cNvPr>
          <p:cNvSpPr/>
          <p:nvPr/>
        </p:nvSpPr>
        <p:spPr>
          <a:xfrm>
            <a:off x="914400" y="1265395"/>
            <a:ext cx="7315200" cy="42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This photo is licensed under a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&lt;a 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rel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="license" 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href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="http://creativecommons.org/licenses/by-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nc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-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nd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/2.0/"&gt;</a:t>
            </a: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Creative Commons license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&lt;/a&gt;.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 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If you use this photo within the terms of the license or make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special arrangements to use the photo, please list the photo credit as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 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&lt;span property="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cc:attributionName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"&gt;Scott Beale / Laughing Squid&lt;/span&gt;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 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and link the credit to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 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&lt;a 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rel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="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cc:attributionURL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" </a:t>
            </a:r>
            <a:r>
              <a:rPr lang="en-US" sz="1400" dirty="0" err="1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href</a:t>
            </a: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="http://laughingsquid.com"&gt;</a:t>
            </a: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laughingsquid.com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&lt;/a&gt;.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…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&lt;/div&gt;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E2ACD-D710-4F14-991C-80DAA698B90A}"/>
              </a:ext>
            </a:extLst>
          </p:cNvPr>
          <p:cNvSpPr txBox="1"/>
          <p:nvPr/>
        </p:nvSpPr>
        <p:spPr>
          <a:xfrm>
            <a:off x="228600" y="6226157"/>
            <a:ext cx="6306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Abelson, Hal et al, </a:t>
            </a:r>
            <a:r>
              <a:rPr lang="en-US" sz="1000" dirty="0" err="1"/>
              <a:t>ccREL</a:t>
            </a:r>
            <a:r>
              <a:rPr lang="en-US" sz="1000" dirty="0"/>
              <a:t>: The Creative Commons Rights Expression Language, 2008. Available at </a:t>
            </a:r>
            <a:br>
              <a:rPr lang="en-US" sz="1000" dirty="0"/>
            </a:br>
            <a:r>
              <a:rPr lang="en-US" sz="1000" dirty="0">
                <a:hlinkClick r:id="rId2"/>
              </a:rPr>
              <a:t>https://wiki.creativecommons.org/images/d/d6/Ccrel-1.0.pdf</a:t>
            </a:r>
            <a:r>
              <a:rPr lang="en-US" sz="1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26210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9E34-029D-48E8-B915-F417B6F4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ODRL 2.x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DF8BE-FF39-460B-99C5-AF4E60682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ODRL reborn as license automation language!</a:t>
            </a:r>
          </a:p>
          <a:p>
            <a:r>
              <a:rPr lang="en-US" sz="2400" dirty="0"/>
              <a:t>Submitted to W3C in 2011, becomes Recommendation in early 2018</a:t>
            </a:r>
          </a:p>
          <a:p>
            <a:r>
              <a:rPr lang="en-US" sz="2400" dirty="0"/>
              <a:t>Multiple syntaxes</a:t>
            </a:r>
          </a:p>
          <a:p>
            <a:pPr lvl="1"/>
            <a:r>
              <a:rPr lang="en-US" sz="2000" dirty="0"/>
              <a:t>Various XML/RDF syntaxes, JSON</a:t>
            </a:r>
          </a:p>
          <a:p>
            <a:r>
              <a:rPr lang="en-US" sz="2400" dirty="0"/>
              <a:t>Addressing the patent overhang issue:</a:t>
            </a:r>
          </a:p>
          <a:p>
            <a:pPr lvl="1"/>
            <a:r>
              <a:rPr lang="en-US" sz="2000" dirty="0"/>
              <a:t>REL not used in DRM scheme</a:t>
            </a:r>
          </a:p>
          <a:p>
            <a:r>
              <a:rPr lang="en-US" sz="2400" dirty="0"/>
              <a:t>Core concepts of Permissions and Duties/Obligations</a:t>
            </a:r>
          </a:p>
          <a:p>
            <a:r>
              <a:rPr lang="en-US" sz="2400" dirty="0"/>
              <a:t>Manifestations:</a:t>
            </a:r>
          </a:p>
          <a:p>
            <a:pPr lvl="1"/>
            <a:r>
              <a:rPr lang="en-US" sz="2000" dirty="0"/>
              <a:t>W3C Permissions and Obligations Expressions (POE)</a:t>
            </a:r>
            <a:r>
              <a:rPr lang="en-US" sz="2000" baseline="30000" dirty="0"/>
              <a:t>1</a:t>
            </a:r>
          </a:p>
          <a:p>
            <a:pPr lvl="1"/>
            <a:r>
              <a:rPr lang="en-US" sz="2000" dirty="0"/>
              <a:t>IPTC </a:t>
            </a:r>
            <a:r>
              <a:rPr lang="en-US" sz="2000" dirty="0" err="1"/>
              <a:t>RightsML</a:t>
            </a:r>
            <a:r>
              <a:rPr lang="en-US" sz="2000" dirty="0"/>
              <a:t> (ODRL profile) (news industry)</a:t>
            </a:r>
            <a:r>
              <a:rPr lang="en-US" sz="2000" baseline="30000" dirty="0"/>
              <a:t> 2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C582F-3368-45D5-BDE8-72DC98A2F57A}"/>
              </a:ext>
            </a:extLst>
          </p:cNvPr>
          <p:cNvSpPr txBox="1"/>
          <p:nvPr/>
        </p:nvSpPr>
        <p:spPr>
          <a:xfrm>
            <a:off x="228600" y="6226157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/>
              <a:t>1 </a:t>
            </a:r>
            <a:r>
              <a:rPr lang="en-US" sz="1000" dirty="0">
                <a:hlinkClick r:id="rId2"/>
              </a:rPr>
              <a:t>https://www.w3.org/TR/2018/REC-odrl-model-20180215/</a:t>
            </a:r>
            <a:r>
              <a:rPr lang="en-US" sz="1000" dirty="0"/>
              <a:t> and </a:t>
            </a:r>
            <a:r>
              <a:rPr lang="en-US" sz="1000" dirty="0">
                <a:hlinkClick r:id="rId3"/>
              </a:rPr>
              <a:t>https://www.w3.org/TR/2018/REC-odrl-vocab-20180215/</a:t>
            </a:r>
            <a:r>
              <a:rPr lang="en-US" sz="1000" dirty="0"/>
              <a:t>. </a:t>
            </a:r>
          </a:p>
          <a:p>
            <a:r>
              <a:rPr lang="en-US" sz="1000" baseline="30000" dirty="0"/>
              <a:t>2 </a:t>
            </a:r>
            <a:r>
              <a:rPr lang="en-US" sz="1000" dirty="0">
                <a:hlinkClick r:id="rId4"/>
              </a:rPr>
              <a:t>https://iptc.org/standards/rightsml/</a:t>
            </a:r>
            <a:r>
              <a:rPr lang="en-US" sz="1000" dirty="0"/>
              <a:t>. See also </a:t>
            </a:r>
            <a:r>
              <a:rPr lang="en-US" sz="1000" dirty="0">
                <a:hlinkClick r:id="rId5"/>
              </a:rPr>
              <a:t>https://www.slideshare.net/smyles/rights-for-photo-and-video-archives-at-the-associated-press</a:t>
            </a:r>
            <a:r>
              <a:rPr lang="en-US" sz="1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89774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03B2-5343-40C5-B855-1B1E30DD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ODRL 2.2 Information Model</a:t>
            </a:r>
          </a:p>
        </p:txBody>
      </p:sp>
      <p:pic>
        <p:nvPicPr>
          <p:cNvPr id="3074" name="Picture 2" descr="https://www.w3.org/blog/wp-content/uploads/2018/02/odrl-model-simplified-small-1024x569.png">
            <a:extLst>
              <a:ext uri="{FF2B5EF4-FFF2-40B4-BE49-F238E27FC236}">
                <a16:creationId xmlns:a16="http://schemas.microsoft.com/office/drawing/2014/main" id="{A44268E3-03AB-482A-9DAC-A35100E1B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467600" cy="414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4DBEFC-204E-49E7-8261-F63628CCC078}"/>
              </a:ext>
            </a:extLst>
          </p:cNvPr>
          <p:cNvSpPr txBox="1"/>
          <p:nvPr/>
        </p:nvSpPr>
        <p:spPr>
          <a:xfrm>
            <a:off x="228600" y="6226157"/>
            <a:ext cx="4310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 err="1"/>
              <a:t>Iannella</a:t>
            </a:r>
            <a:r>
              <a:rPr lang="en-US" sz="1000" dirty="0"/>
              <a:t>, Renato, ODRL: A Path Well Traveled.</a:t>
            </a:r>
            <a:br>
              <a:rPr lang="en-US" sz="1000" dirty="0"/>
            </a:br>
            <a:r>
              <a:rPr lang="en-US" sz="1000" dirty="0"/>
              <a:t>Available at </a:t>
            </a:r>
            <a:r>
              <a:rPr lang="en-US" sz="1000" dirty="0">
                <a:hlinkClick r:id="rId3"/>
              </a:rPr>
              <a:t>https://www.w3.org/blog/2018/02/odrl-a-path-well-travelled/</a:t>
            </a:r>
            <a:r>
              <a:rPr lang="en-US" sz="10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04595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 Narrow" panose="020B0606020202030204" pitchFamily="34" charset="0"/>
              </a:rPr>
              <a:t>Consultant with focus on digital media and copyright age since 2000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Background: software engineer, media industry IT executive, technology market strategist, author, editor, radio producer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Author: </a:t>
            </a:r>
            <a:r>
              <a:rPr lang="en-US" sz="2400" i="1" dirty="0">
                <a:latin typeface="Arial Narrow" panose="020B0606020202030204" pitchFamily="34" charset="0"/>
              </a:rPr>
              <a:t>Digital Rights Management: Business and Technology </a:t>
            </a:r>
            <a:r>
              <a:rPr lang="en-US" sz="2400" dirty="0">
                <a:latin typeface="Arial Narrow" panose="020B0606020202030204" pitchFamily="34" charset="0"/>
              </a:rPr>
              <a:t>(Wiley), copyrightandtechnology.com blog, journal articles, </a:t>
            </a:r>
            <a:r>
              <a:rPr lang="en-US" sz="2400" i="1" dirty="0">
                <a:latin typeface="Arial Narrow" panose="020B0606020202030204" pitchFamily="34" charset="0"/>
              </a:rPr>
              <a:t>Forbes</a:t>
            </a:r>
            <a:r>
              <a:rPr lang="en-US" sz="2400" dirty="0">
                <a:latin typeface="Arial Narrow" panose="020B0606020202030204" pitchFamily="34" charset="0"/>
              </a:rPr>
              <a:t> columnist, etc. 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Chair of annual Copyright and Technology conferences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Speaker at World Economic Forum and other events worldwide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Guest lecturer at law, business, and music schools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Expert witness in copyright and patent litigation in US, Canada, Europe</a:t>
            </a:r>
          </a:p>
        </p:txBody>
      </p:sp>
    </p:spTree>
    <p:extLst>
      <p:ext uri="{BB962C8B-B14F-4D97-AF65-F5344CB8AC3E}">
        <p14:creationId xmlns:p14="http://schemas.microsoft.com/office/powerpoint/2010/main" val="60899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84F0-E4DB-4C88-98BF-A1D79C8A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ODRL 2.1 Examples</a:t>
            </a:r>
            <a:br>
              <a:rPr lang="en-US" dirty="0"/>
            </a:br>
            <a:r>
              <a:rPr lang="en-US" sz="2400" dirty="0"/>
              <a:t>Movie can only be played in Germany after 2018 (JSON)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A2CB12-C6DB-4394-9795-5D59C869484A}"/>
              </a:ext>
            </a:extLst>
          </p:cNvPr>
          <p:cNvSpPr/>
          <p:nvPr/>
        </p:nvSpPr>
        <p:spPr>
          <a:xfrm>
            <a:off x="838200" y="1536174"/>
            <a:ext cx="7391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"@context": "http://www.w3.org/ns/odrl.jsonld",</a:t>
            </a:r>
          </a:p>
          <a:p>
            <a:r>
              <a:rPr lang="en-US" sz="1400" dirty="0"/>
              <a:t> "@type": "Set",</a:t>
            </a:r>
          </a:p>
          <a:p>
            <a:r>
              <a:rPr lang="en-US" sz="1400" dirty="0"/>
              <a:t> "</a:t>
            </a:r>
            <a:r>
              <a:rPr lang="en-US" sz="1400" dirty="0" err="1"/>
              <a:t>uid</a:t>
            </a:r>
            <a:r>
              <a:rPr lang="en-US" sz="1400" dirty="0"/>
              <a:t>": "http://example.com/policy:1010",</a:t>
            </a:r>
          </a:p>
          <a:p>
            <a:r>
              <a:rPr lang="en-US" sz="1400" dirty="0"/>
              <a:t> "permission": [{</a:t>
            </a:r>
          </a:p>
          <a:p>
            <a:r>
              <a:rPr lang="en-US" sz="1400" dirty="0"/>
              <a:t> 	"target": "http://example.com/asset:9898.movie",</a:t>
            </a:r>
          </a:p>
          <a:p>
            <a:r>
              <a:rPr lang="en-US" sz="1400" dirty="0"/>
              <a:t>	"action": "display",</a:t>
            </a:r>
          </a:p>
          <a:p>
            <a:r>
              <a:rPr lang="en-US" sz="1400" dirty="0"/>
              <a:t>	"constraint": [{</a:t>
            </a:r>
          </a:p>
          <a:p>
            <a:r>
              <a:rPr lang="en-US" sz="1400" dirty="0"/>
              <a:t>           "</a:t>
            </a:r>
            <a:r>
              <a:rPr lang="en-US" sz="1400" dirty="0" err="1"/>
              <a:t>leftOperand</a:t>
            </a:r>
            <a:r>
              <a:rPr lang="en-US" sz="1400" dirty="0"/>
              <a:t>": "</a:t>
            </a:r>
            <a:r>
              <a:rPr lang="en-US" sz="1400" dirty="0" err="1"/>
              <a:t>dateTime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"operator": "</a:t>
            </a:r>
            <a:r>
              <a:rPr lang="en-US" sz="1400" dirty="0" err="1"/>
              <a:t>gt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"</a:t>
            </a:r>
            <a:r>
              <a:rPr lang="en-US" sz="1400" dirty="0" err="1"/>
              <a:t>rightOperand</a:t>
            </a:r>
            <a:r>
              <a:rPr lang="en-US" sz="1400" dirty="0"/>
              <a:t>":  { "@value": "2019-01-01", "@type": "</a:t>
            </a:r>
            <a:r>
              <a:rPr lang="en-US" sz="1400" dirty="0" err="1"/>
              <a:t>xsd:date</a:t>
            </a:r>
            <a:r>
              <a:rPr lang="en-US" sz="1400" dirty="0"/>
              <a:t>" }</a:t>
            </a:r>
          </a:p>
          <a:p>
            <a:r>
              <a:rPr lang="en-US" sz="1400" dirty="0"/>
              <a:t>	   }, {</a:t>
            </a:r>
          </a:p>
          <a:p>
            <a:r>
              <a:rPr lang="en-US" sz="1400" dirty="0"/>
              <a:t>           "</a:t>
            </a:r>
            <a:r>
              <a:rPr lang="en-US" sz="1400" dirty="0" err="1"/>
              <a:t>leftOperand</a:t>
            </a:r>
            <a:r>
              <a:rPr lang="en-US" sz="1400" dirty="0"/>
              <a:t>": "spatial",</a:t>
            </a:r>
          </a:p>
          <a:p>
            <a:r>
              <a:rPr lang="en-US" sz="1400" dirty="0"/>
              <a:t>           "operator": "eq",</a:t>
            </a:r>
          </a:p>
          <a:p>
            <a:r>
              <a:rPr lang="en-US" sz="1400" dirty="0"/>
              <a:t>           "</a:t>
            </a:r>
            <a:r>
              <a:rPr lang="en-US" sz="1400" dirty="0" err="1"/>
              <a:t>rightOperand</a:t>
            </a:r>
            <a:r>
              <a:rPr lang="en-US" sz="1400" dirty="0"/>
              <a:t>":  "https://www.wikidata.org/wiki/Q183",</a:t>
            </a:r>
          </a:p>
          <a:p>
            <a:r>
              <a:rPr lang="en-US" sz="1400" dirty="0"/>
              <a:t>	   "comment": "</a:t>
            </a:r>
            <a:r>
              <a:rPr lang="en-US" sz="1400" dirty="0" err="1"/>
              <a:t>i.e</a:t>
            </a:r>
            <a:r>
              <a:rPr lang="en-US" sz="1400" dirty="0"/>
              <a:t> Germany"</a:t>
            </a:r>
          </a:p>
          <a:p>
            <a:r>
              <a:rPr lang="en-US" sz="1400" dirty="0"/>
              <a:t>       }]</a:t>
            </a:r>
          </a:p>
          <a:p>
            <a:r>
              <a:rPr lang="en-US" sz="1400" dirty="0"/>
              <a:t> }]</a:t>
            </a:r>
          </a:p>
          <a:p>
            <a:r>
              <a:rPr lang="en-US" sz="1400" dirty="0"/>
              <a:t>}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C4F59-9E9A-4983-A945-FEFEF5FA8733}"/>
              </a:ext>
            </a:extLst>
          </p:cNvPr>
          <p:cNvSpPr txBox="1"/>
          <p:nvPr/>
        </p:nvSpPr>
        <p:spPr>
          <a:xfrm>
            <a:off x="228600" y="6430089"/>
            <a:ext cx="2677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2"/>
              </a:rPr>
              <a:t>https://w3c.github.io/odrl/bp/#styles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6614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84F0-E4DB-4C88-98BF-A1D79C8A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ODRL 2.1 Examples</a:t>
            </a:r>
            <a:br>
              <a:rPr lang="en-US" dirty="0"/>
            </a:br>
            <a:r>
              <a:rPr lang="en-US" sz="2400" dirty="0"/>
              <a:t>Allow distribution of movie over mobile networks only (JSON)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A2CB12-C6DB-4394-9795-5D59C869484A}"/>
              </a:ext>
            </a:extLst>
          </p:cNvPr>
          <p:cNvSpPr/>
          <p:nvPr/>
        </p:nvSpPr>
        <p:spPr>
          <a:xfrm>
            <a:off x="838200" y="1536174"/>
            <a:ext cx="73914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"@context": "http://www.w3.org/ns/odrl.jsonld",</a:t>
            </a:r>
          </a:p>
          <a:p>
            <a:r>
              <a:rPr lang="en-US" sz="1400" dirty="0"/>
              <a:t>    "@type": "Set",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uid</a:t>
            </a:r>
            <a:r>
              <a:rPr lang="en-US" sz="1400" dirty="0"/>
              <a:t>": "http://example.com/policy:6161",</a:t>
            </a:r>
          </a:p>
          <a:p>
            <a:r>
              <a:rPr lang="en-US" sz="1400" dirty="0"/>
              <a:t>    "permission": [{</a:t>
            </a:r>
          </a:p>
          <a:p>
            <a:r>
              <a:rPr lang="en-US" sz="1400" dirty="0"/>
              <a:t>       "target": "http://example.com/asset:9898.movie",</a:t>
            </a:r>
          </a:p>
          <a:p>
            <a:r>
              <a:rPr lang="en-US" sz="1400" dirty="0"/>
              <a:t>       "assigner": "http://example.com/org:616",</a:t>
            </a:r>
          </a:p>
          <a:p>
            <a:r>
              <a:rPr lang="en-US" sz="1400" dirty="0"/>
              <a:t>       "action": [{</a:t>
            </a:r>
          </a:p>
          <a:p>
            <a:r>
              <a:rPr lang="en-US" sz="1400" dirty="0"/>
              <a:t>          "action": "distribute",</a:t>
            </a:r>
          </a:p>
          <a:p>
            <a:r>
              <a:rPr lang="en-US" sz="1400" dirty="0"/>
              <a:t>          "refinement": [{</a:t>
            </a:r>
          </a:p>
          <a:p>
            <a:r>
              <a:rPr lang="en-US" sz="1400" dirty="0"/>
              <a:t>             "</a:t>
            </a:r>
            <a:r>
              <a:rPr lang="en-US" sz="1400" dirty="0" err="1"/>
              <a:t>leftOperand</a:t>
            </a:r>
            <a:r>
              <a:rPr lang="en-US" sz="1400" dirty="0"/>
              <a:t>": "</a:t>
            </a:r>
            <a:r>
              <a:rPr lang="en-US" sz="1400" dirty="0" err="1"/>
              <a:t>deliveryChannel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"operator": "eq",</a:t>
            </a:r>
          </a:p>
          <a:p>
            <a:r>
              <a:rPr lang="en-US" sz="1400" dirty="0"/>
              <a:t>             "</a:t>
            </a:r>
            <a:r>
              <a:rPr lang="en-US" sz="1400" dirty="0" err="1"/>
              <a:t>rightOperand</a:t>
            </a:r>
            <a:r>
              <a:rPr lang="en-US" sz="1400" dirty="0"/>
              <a:t>": "http://example.com/cv/</a:t>
            </a:r>
            <a:r>
              <a:rPr lang="en-US" sz="1400" dirty="0" err="1"/>
              <a:t>audMedia</a:t>
            </a:r>
            <a:r>
              <a:rPr lang="en-US" sz="1400" dirty="0"/>
              <a:t>/MOBILE"</a:t>
            </a:r>
          </a:p>
          <a:p>
            <a:r>
              <a:rPr lang="en-US" sz="1400" dirty="0"/>
              <a:t>          }]</a:t>
            </a:r>
          </a:p>
          <a:p>
            <a:r>
              <a:rPr lang="en-US" sz="1400" dirty="0"/>
              <a:t>      }]</a:t>
            </a:r>
          </a:p>
          <a:p>
            <a:r>
              <a:rPr lang="en-US" sz="1400" dirty="0"/>
              <a:t>   }]</a:t>
            </a:r>
          </a:p>
          <a:p>
            <a:r>
              <a:rPr lang="en-US" sz="1400" dirty="0"/>
              <a:t>}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C4F59-9E9A-4983-A945-FEFEF5FA8733}"/>
              </a:ext>
            </a:extLst>
          </p:cNvPr>
          <p:cNvSpPr txBox="1"/>
          <p:nvPr/>
        </p:nvSpPr>
        <p:spPr>
          <a:xfrm>
            <a:off x="228600" y="6430089"/>
            <a:ext cx="2677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2"/>
              </a:rPr>
              <a:t>https://w3c.github.io/odrl/bp/#styles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2535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C7913-BD61-40EA-9BD8-A73B5E33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RightsML</a:t>
            </a:r>
            <a:r>
              <a:rPr lang="en-US" dirty="0"/>
              <a:t> Example</a:t>
            </a:r>
            <a:br>
              <a:rPr lang="en-US" dirty="0"/>
            </a:br>
            <a:r>
              <a:rPr lang="en-US" sz="2400" dirty="0"/>
              <a:t>Picture can be displayed by EPA licensee within Germany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 err="1"/>
              <a:t>RightsML</a:t>
            </a:r>
            <a:r>
              <a:rPr lang="en-US" sz="2400" dirty="0"/>
              <a:t> Data Structure template)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D478-1D0B-4284-945C-101D9D0516C5}"/>
              </a:ext>
            </a:extLst>
          </p:cNvPr>
          <p:cNvSpPr/>
          <p:nvPr/>
        </p:nvSpPr>
        <p:spPr>
          <a:xfrm>
            <a:off x="914400" y="1905506"/>
            <a:ext cx="7315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Policy:</a:t>
            </a:r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2060"/>
                </a:solidFill>
              </a:rPr>
              <a:t>type</a:t>
            </a:r>
            <a:r>
              <a:rPr lang="en-US" sz="1600" dirty="0"/>
              <a:t>: "http://www.w3.org/ns/odrl/2/Set"</a:t>
            </a:r>
          </a:p>
          <a:p>
            <a:r>
              <a:rPr lang="en-US" sz="1600" dirty="0"/>
              <a:t>  </a:t>
            </a:r>
            <a:r>
              <a:rPr lang="en-US" sz="1600" dirty="0" err="1">
                <a:solidFill>
                  <a:srgbClr val="002060"/>
                </a:solidFill>
              </a:rPr>
              <a:t>uid</a:t>
            </a:r>
            <a:r>
              <a:rPr lang="en-US" sz="1600" dirty="0">
                <a:solidFill>
                  <a:srgbClr val="002060"/>
                </a:solidFill>
              </a:rPr>
              <a:t>:</a:t>
            </a:r>
            <a:r>
              <a:rPr lang="en-US" sz="1600" dirty="0"/>
              <a:t> "http://example.com/</a:t>
            </a:r>
            <a:r>
              <a:rPr lang="en-US" sz="1600" dirty="0" err="1"/>
              <a:t>RightsML</a:t>
            </a:r>
            <a:r>
              <a:rPr lang="en-US" sz="1600" dirty="0"/>
              <a:t>/policy/idGeog1"</a:t>
            </a:r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2060"/>
                </a:solidFill>
              </a:rPr>
              <a:t>profile</a:t>
            </a:r>
            <a:r>
              <a:rPr lang="en-US" sz="1600" dirty="0"/>
              <a:t>: "https://iptc.org/std/</a:t>
            </a:r>
            <a:r>
              <a:rPr lang="en-US" sz="1600" dirty="0" err="1"/>
              <a:t>RightsML</a:t>
            </a:r>
            <a:r>
              <a:rPr lang="en-US" sz="1600" dirty="0"/>
              <a:t>/</a:t>
            </a:r>
            <a:r>
              <a:rPr lang="en-US" sz="1600" dirty="0" err="1"/>
              <a:t>odrl</a:t>
            </a:r>
            <a:r>
              <a:rPr lang="en-US" sz="1600" dirty="0"/>
              <a:t>-profile/"</a:t>
            </a:r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50"/>
                </a:solidFill>
              </a:rPr>
              <a:t>permission</a:t>
            </a:r>
            <a:r>
              <a:rPr lang="en-US" sz="1600" dirty="0"/>
              <a:t>:</a:t>
            </a:r>
          </a:p>
          <a:p>
            <a:r>
              <a:rPr lang="en-US" sz="1600" dirty="0"/>
              <a:t>    - target: "urn:newsml:example.com:20120101:180106-999-000013"</a:t>
            </a:r>
          </a:p>
          <a:p>
            <a:r>
              <a:rPr lang="en-US" sz="1600" dirty="0"/>
              <a:t>      assigner: "http://example.com/cv/party/</a:t>
            </a:r>
            <a:r>
              <a:rPr lang="en-US" sz="1600" dirty="0" err="1"/>
              <a:t>epa</a:t>
            </a:r>
            <a:r>
              <a:rPr lang="en-US" sz="1600" dirty="0"/>
              <a:t>"</a:t>
            </a:r>
          </a:p>
          <a:p>
            <a:r>
              <a:rPr lang="en-US" sz="1600" dirty="0"/>
              <a:t>      assignee:</a:t>
            </a:r>
          </a:p>
          <a:p>
            <a:r>
              <a:rPr lang="en-US" sz="1600" dirty="0"/>
              <a:t>        type: "http://www.w3.org/ns/odrl/2/PartyCollection"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uid</a:t>
            </a:r>
            <a:r>
              <a:rPr lang="en-US" sz="1600" dirty="0"/>
              <a:t>: "http://example.com/cv/</a:t>
            </a:r>
            <a:r>
              <a:rPr lang="en-US" sz="1600" dirty="0" err="1"/>
              <a:t>partygroup</a:t>
            </a:r>
            <a:r>
              <a:rPr lang="en-US" sz="1600" dirty="0"/>
              <a:t>/</a:t>
            </a:r>
            <a:r>
              <a:rPr lang="en-US" sz="1600" dirty="0" err="1"/>
              <a:t>epapartners</a:t>
            </a:r>
            <a:r>
              <a:rPr lang="en-US" sz="1600" dirty="0"/>
              <a:t>"</a:t>
            </a:r>
          </a:p>
          <a:p>
            <a:r>
              <a:rPr lang="en-US" sz="1600" dirty="0"/>
              <a:t>      action: "http://www.w3.org/ns/odrl/2/distribute"</a:t>
            </a:r>
          </a:p>
          <a:p>
            <a:r>
              <a:rPr lang="en-US" sz="1600" dirty="0">
                <a:solidFill>
                  <a:srgbClr val="00B0F0"/>
                </a:solidFill>
              </a:rPr>
              <a:t>      constraint:</a:t>
            </a:r>
          </a:p>
          <a:p>
            <a:r>
              <a:rPr lang="en-US" sz="1600" dirty="0"/>
              <a:t>      - </a:t>
            </a:r>
            <a:r>
              <a:rPr lang="en-US" sz="1600" dirty="0" err="1">
                <a:solidFill>
                  <a:srgbClr val="00B0F0"/>
                </a:solidFill>
              </a:rPr>
              <a:t>leftOperand</a:t>
            </a:r>
            <a:r>
              <a:rPr lang="en-US" sz="1600" dirty="0"/>
              <a:t>: "http://www.w3.org/ns/odrl/2/spatial"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B0F0"/>
                </a:solidFill>
              </a:rPr>
              <a:t>operator</a:t>
            </a:r>
            <a:r>
              <a:rPr lang="en-US" sz="1600" dirty="0"/>
              <a:t>: "http://www.w3.org/ns/odrl/2/eq"</a:t>
            </a:r>
          </a:p>
          <a:p>
            <a:r>
              <a:rPr lang="en-US" sz="1600" dirty="0"/>
              <a:t>        </a:t>
            </a:r>
            <a:r>
              <a:rPr lang="en-US" sz="1600" dirty="0" err="1">
                <a:solidFill>
                  <a:srgbClr val="00B0F0"/>
                </a:solidFill>
              </a:rPr>
              <a:t>rightOperand</a:t>
            </a:r>
            <a:r>
              <a:rPr lang="en-US" sz="1600" dirty="0"/>
              <a:t>: "http://cvx.iptc.org/iso3166-1a3/DEU"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702D3-D187-41C0-9290-BF73A935A959}"/>
              </a:ext>
            </a:extLst>
          </p:cNvPr>
          <p:cNvSpPr txBox="1"/>
          <p:nvPr/>
        </p:nvSpPr>
        <p:spPr>
          <a:xfrm>
            <a:off x="228600" y="6430089"/>
            <a:ext cx="3887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http://dev.iptc.org/RightsML-Simple-Example-Geographic</a:t>
            </a:r>
          </a:p>
        </p:txBody>
      </p:sp>
    </p:spTree>
    <p:extLst>
      <p:ext uri="{BB962C8B-B14F-4D97-AF65-F5344CB8AC3E}">
        <p14:creationId xmlns:p14="http://schemas.microsoft.com/office/powerpoint/2010/main" val="1615771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E9D4-C7C4-4E54-8391-22F58151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RightsML</a:t>
            </a:r>
            <a:r>
              <a:rPr lang="en-US" dirty="0"/>
              <a:t> Example</a:t>
            </a:r>
            <a:br>
              <a:rPr lang="en-US" dirty="0"/>
            </a:br>
            <a:r>
              <a:rPr lang="en-US" sz="2400" dirty="0"/>
              <a:t>The same code in JSON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521212-E798-4FE1-9B36-E7BD9CC94A53}"/>
              </a:ext>
            </a:extLst>
          </p:cNvPr>
          <p:cNvSpPr/>
          <p:nvPr/>
        </p:nvSpPr>
        <p:spPr>
          <a:xfrm>
            <a:off x="914400" y="1351508"/>
            <a:ext cx="7315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  "@context": ["http://www.w3.org/ns/odrl.jsonld", </a:t>
            </a:r>
          </a:p>
          <a:p>
            <a:r>
              <a:rPr lang="en-US" sz="1600" dirty="0"/>
              <a:t>                 "https://iptc.org/std/</a:t>
            </a:r>
            <a:r>
              <a:rPr lang="en-US" sz="1600" dirty="0" err="1"/>
              <a:t>RightsML</a:t>
            </a:r>
            <a:r>
              <a:rPr lang="en-US" sz="1600" dirty="0"/>
              <a:t>/</a:t>
            </a:r>
            <a:r>
              <a:rPr lang="en-US" sz="1600" dirty="0" err="1"/>
              <a:t>odrl</a:t>
            </a:r>
            <a:r>
              <a:rPr lang="en-US" sz="1600" dirty="0"/>
              <a:t>-profile/</a:t>
            </a:r>
            <a:r>
              <a:rPr lang="en-US" sz="1600" dirty="0" err="1"/>
              <a:t>rightsml.jsonld</a:t>
            </a:r>
            <a:r>
              <a:rPr lang="en-US" sz="1600" dirty="0"/>
              <a:t>"],</a:t>
            </a:r>
          </a:p>
          <a:p>
            <a:r>
              <a:rPr lang="en-US" sz="1600" dirty="0"/>
              <a:t>    "@type": "Set",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uid</a:t>
            </a:r>
            <a:r>
              <a:rPr lang="en-US" sz="1600" dirty="0"/>
              <a:t>": "http://example.com/</a:t>
            </a:r>
            <a:r>
              <a:rPr lang="en-US" sz="1600" dirty="0" err="1"/>
              <a:t>RightsML</a:t>
            </a:r>
            <a:r>
              <a:rPr lang="en-US" sz="1600" dirty="0"/>
              <a:t>/policy/idGeog1",</a:t>
            </a:r>
          </a:p>
          <a:p>
            <a:r>
              <a:rPr lang="en-US" sz="1600" dirty="0"/>
              <a:t>    "profile": "https://iptc.org/std/</a:t>
            </a:r>
            <a:r>
              <a:rPr lang="en-US" sz="1600" dirty="0" err="1"/>
              <a:t>RightsML</a:t>
            </a:r>
            <a:r>
              <a:rPr lang="en-US" sz="1600" dirty="0"/>
              <a:t>/</a:t>
            </a:r>
            <a:r>
              <a:rPr lang="en-US" sz="1600" dirty="0" err="1"/>
              <a:t>odrl</a:t>
            </a:r>
            <a:r>
              <a:rPr lang="en-US" sz="1600" dirty="0"/>
              <a:t>-profile/",</a:t>
            </a:r>
          </a:p>
          <a:p>
            <a:r>
              <a:rPr lang="en-US" sz="1600" dirty="0"/>
              <a:t>    "permission": [{</a:t>
            </a:r>
          </a:p>
          <a:p>
            <a:r>
              <a:rPr lang="en-US" sz="1600" dirty="0"/>
              <a:t>        "target": "urn:newsml:example.com:20120101:180106-999-000013",</a:t>
            </a:r>
          </a:p>
          <a:p>
            <a:r>
              <a:rPr lang="en-US" sz="1600" dirty="0"/>
              <a:t>        "assigner": "http://example.com/cv/party/</a:t>
            </a:r>
            <a:r>
              <a:rPr lang="en-US" sz="1600" dirty="0" err="1"/>
              <a:t>epa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"assignee": {</a:t>
            </a:r>
          </a:p>
          <a:p>
            <a:r>
              <a:rPr lang="en-US" sz="1600" dirty="0"/>
              <a:t>            "@type": "</a:t>
            </a:r>
            <a:r>
              <a:rPr lang="en-US" sz="1600" dirty="0" err="1"/>
              <a:t>PartyCollection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    "</a:t>
            </a:r>
            <a:r>
              <a:rPr lang="en-US" sz="1600" dirty="0" err="1"/>
              <a:t>uid</a:t>
            </a:r>
            <a:r>
              <a:rPr lang="en-US" sz="1600" dirty="0"/>
              <a:t>": "http://example.com/cv/</a:t>
            </a:r>
            <a:r>
              <a:rPr lang="en-US" sz="1600" dirty="0" err="1"/>
              <a:t>partygroup</a:t>
            </a:r>
            <a:r>
              <a:rPr lang="en-US" sz="1600" dirty="0"/>
              <a:t>/</a:t>
            </a:r>
            <a:r>
              <a:rPr lang="en-US" sz="1600" dirty="0" err="1"/>
              <a:t>epapartners</a:t>
            </a:r>
            <a:r>
              <a:rPr lang="en-US" sz="1600" dirty="0"/>
              <a:t>" },</a:t>
            </a:r>
          </a:p>
          <a:p>
            <a:r>
              <a:rPr lang="en-US" sz="1600" dirty="0"/>
              <a:t>        "action": "distribute",</a:t>
            </a:r>
          </a:p>
          <a:p>
            <a:r>
              <a:rPr lang="en-US" sz="1600" dirty="0"/>
              <a:t>        "constraint": [{</a:t>
            </a:r>
          </a:p>
          <a:p>
            <a:r>
              <a:rPr lang="en-US" sz="1600" dirty="0"/>
              <a:t>            "</a:t>
            </a:r>
            <a:r>
              <a:rPr lang="en-US" sz="1600" dirty="0" err="1"/>
              <a:t>leftOperand</a:t>
            </a:r>
            <a:r>
              <a:rPr lang="en-US" sz="1600" dirty="0"/>
              <a:t>": "spatial",</a:t>
            </a:r>
          </a:p>
          <a:p>
            <a:r>
              <a:rPr lang="en-US" sz="1600" dirty="0"/>
              <a:t>            "operator": "eq",</a:t>
            </a:r>
          </a:p>
          <a:p>
            <a:r>
              <a:rPr lang="en-US" sz="1600" dirty="0"/>
              <a:t>            "</a:t>
            </a:r>
            <a:r>
              <a:rPr lang="en-US" sz="1600" dirty="0" err="1"/>
              <a:t>rightOperand</a:t>
            </a:r>
            <a:r>
              <a:rPr lang="en-US" sz="1600" dirty="0"/>
              <a:t>": "http://cvx.iptc.org/iso3166-1a3/DEU"</a:t>
            </a:r>
          </a:p>
          <a:p>
            <a:r>
              <a:rPr lang="en-US" sz="1600" dirty="0"/>
              <a:t>        }]</a:t>
            </a:r>
          </a:p>
          <a:p>
            <a:r>
              <a:rPr lang="en-US" sz="1600" dirty="0"/>
              <a:t>    }]</a:t>
            </a:r>
          </a:p>
          <a:p>
            <a:r>
              <a:rPr lang="en-US" sz="16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117430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C1CB-2422-49E0-90EE-26C4932E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License Automation RELs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458ED-6EED-455B-8D18-BA77497EB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PLUS (images)</a:t>
            </a:r>
            <a:r>
              <a:rPr lang="en-US" baseline="30000" dirty="0"/>
              <a:t>1</a:t>
            </a:r>
          </a:p>
          <a:p>
            <a:r>
              <a:rPr lang="en-US" dirty="0"/>
              <a:t>PRISM Rights Language (magazine publishing)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 err="1"/>
              <a:t>METSRights</a:t>
            </a:r>
            <a:r>
              <a:rPr lang="en-US" dirty="0"/>
              <a:t> (gov’t &amp; academic libraries)</a:t>
            </a:r>
            <a:r>
              <a:rPr lang="en-US" baseline="30000" dirty="0"/>
              <a:t>3</a:t>
            </a:r>
            <a:endParaRPr lang="en-US" dirty="0"/>
          </a:p>
          <a:p>
            <a:r>
              <a:rPr lang="en-US" dirty="0"/>
              <a:t>ONIX-PL (books)</a:t>
            </a:r>
            <a:r>
              <a:rPr lang="en-US" baseline="30000" dirty="0"/>
              <a:t>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CCF95-A32F-4D93-9A4E-0A41013DFC27}"/>
              </a:ext>
            </a:extLst>
          </p:cNvPr>
          <p:cNvSpPr txBox="1"/>
          <p:nvPr/>
        </p:nvSpPr>
        <p:spPr>
          <a:xfrm>
            <a:off x="228600" y="5976932"/>
            <a:ext cx="7239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/>
              <a:t>1 </a:t>
            </a:r>
            <a:r>
              <a:rPr lang="en-US" sz="1000" dirty="0">
                <a:hlinkClick r:id="rId2"/>
              </a:rPr>
              <a:t>http://www.useplus.com/index.asp</a:t>
            </a:r>
            <a:r>
              <a:rPr lang="en-US" sz="1000" dirty="0"/>
              <a:t>. </a:t>
            </a:r>
          </a:p>
          <a:p>
            <a:r>
              <a:rPr lang="en-US" sz="1000" baseline="30000" dirty="0"/>
              <a:t>2 </a:t>
            </a:r>
            <a:r>
              <a:rPr lang="en-US" sz="1000" dirty="0">
                <a:hlinkClick r:id="rId3"/>
              </a:rPr>
              <a:t>http://www.prismstandard.org/specifications/3.0/PRISM_usage_rights_metadata_3.0.pdf</a:t>
            </a:r>
            <a:r>
              <a:rPr lang="en-US" sz="1000" dirty="0"/>
              <a:t>.</a:t>
            </a:r>
          </a:p>
          <a:p>
            <a:r>
              <a:rPr lang="en-US" sz="1000" baseline="30000" dirty="0"/>
              <a:t>3 </a:t>
            </a:r>
            <a:r>
              <a:rPr lang="en-US" sz="1000" dirty="0">
                <a:hlinkClick r:id="rId4"/>
              </a:rPr>
              <a:t>https://www.loc.gov/standards/rights/</a:t>
            </a:r>
            <a:r>
              <a:rPr lang="en-US" sz="1000" dirty="0"/>
              <a:t>. </a:t>
            </a:r>
          </a:p>
          <a:p>
            <a:r>
              <a:rPr lang="en-US" sz="1000" baseline="30000" dirty="0"/>
              <a:t>4 </a:t>
            </a:r>
            <a:r>
              <a:rPr lang="en-US" sz="1000" dirty="0">
                <a:hlinkClick r:id="rId5"/>
              </a:rPr>
              <a:t>https://www.editeur.org/21/ONIX-PL/</a:t>
            </a:r>
            <a:r>
              <a:rPr lang="en-US" sz="1000" dirty="0"/>
              <a:t>. </a:t>
            </a:r>
          </a:p>
          <a:p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4122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C143-5811-4D2C-8F73-9148D612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RELs, DRMs, Licenses, and Copyright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C9330-BA00-487A-B5C6-A6030C188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Licenses: </a:t>
            </a:r>
            <a:r>
              <a:rPr lang="en-US" sz="2400" u="sng" dirty="0"/>
              <a:t>legally</a:t>
            </a:r>
            <a:r>
              <a:rPr lang="en-US" sz="2400" dirty="0"/>
              <a:t> enforced rights &amp; restrictions</a:t>
            </a:r>
          </a:p>
          <a:p>
            <a:r>
              <a:rPr lang="en-US" sz="2400" dirty="0"/>
              <a:t>DRM: </a:t>
            </a:r>
            <a:r>
              <a:rPr lang="en-US" sz="2400" u="sng" dirty="0"/>
              <a:t>technologically</a:t>
            </a:r>
            <a:r>
              <a:rPr lang="en-US" sz="2400" dirty="0"/>
              <a:t> enforced rights &amp; restrictions</a:t>
            </a:r>
          </a:p>
          <a:p>
            <a:r>
              <a:rPr lang="en-US" sz="2400" dirty="0"/>
              <a:t>RELs enable precision for both</a:t>
            </a:r>
          </a:p>
          <a:p>
            <a:r>
              <a:rPr lang="en-US" sz="2400" dirty="0"/>
              <a:t>RELs can encode licenses that confer </a:t>
            </a:r>
            <a:r>
              <a:rPr lang="en-US" sz="2400" i="1" dirty="0"/>
              <a:t>more</a:t>
            </a:r>
            <a:r>
              <a:rPr lang="en-US" sz="2400" dirty="0"/>
              <a:t> rights than copyright (basic idea of Creative Commons)</a:t>
            </a:r>
          </a:p>
          <a:p>
            <a:r>
              <a:rPr lang="en-US" sz="2400" dirty="0"/>
              <a:t>… or licenses that confer </a:t>
            </a:r>
            <a:r>
              <a:rPr lang="en-US" sz="2400" i="1" dirty="0"/>
              <a:t>less </a:t>
            </a:r>
            <a:r>
              <a:rPr lang="en-US" sz="2400" dirty="0"/>
              <a:t>rights than copyright</a:t>
            </a:r>
            <a:br>
              <a:rPr lang="en-US" sz="2400" dirty="0"/>
            </a:br>
            <a:r>
              <a:rPr lang="en-US" sz="2400" dirty="0"/>
              <a:t>(true of most EULAs)</a:t>
            </a:r>
          </a:p>
          <a:p>
            <a:r>
              <a:rPr lang="en-US" sz="2400" dirty="0"/>
              <a:t>Relevant point of law: </a:t>
            </a:r>
            <a:br>
              <a:rPr lang="en-US" sz="2400" dirty="0"/>
            </a:br>
            <a:r>
              <a:rPr lang="en-US" sz="2400" dirty="0"/>
              <a:t>You don’t get the copyright bundle with pure digital content.</a:t>
            </a:r>
            <a:r>
              <a:rPr lang="en-US" sz="2400" baseline="30000" dirty="0"/>
              <a:t>1</a:t>
            </a:r>
          </a:p>
          <a:p>
            <a:r>
              <a:rPr lang="en-US" sz="2400" dirty="0"/>
              <a:t>Relevant point of technology:</a:t>
            </a:r>
            <a:br>
              <a:rPr lang="en-US" sz="2400" dirty="0"/>
            </a:br>
            <a:r>
              <a:rPr lang="en-US" sz="2400" dirty="0"/>
              <a:t>RELS don’t make DRM capable of emulating copyright rights accurately.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B84FEA-5AF9-4975-9BDC-7D54587D9027}"/>
              </a:ext>
            </a:extLst>
          </p:cNvPr>
          <p:cNvSpPr txBox="1"/>
          <p:nvPr/>
        </p:nvSpPr>
        <p:spPr>
          <a:xfrm>
            <a:off x="228600" y="6430089"/>
            <a:ext cx="38523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30000" dirty="0"/>
              <a:t>1 </a:t>
            </a:r>
            <a:r>
              <a:rPr lang="en-US" sz="1000" dirty="0"/>
              <a:t>Capitol Records, LLC v. </a:t>
            </a:r>
            <a:r>
              <a:rPr lang="en-US" sz="1000" dirty="0" err="1"/>
              <a:t>ReDigi</a:t>
            </a:r>
            <a:r>
              <a:rPr lang="en-US" sz="1000" dirty="0"/>
              <a:t> Inc., No. 16-2321 (2d Cir. 2018)</a:t>
            </a:r>
          </a:p>
        </p:txBody>
      </p:sp>
    </p:spTree>
    <p:extLst>
      <p:ext uri="{BB962C8B-B14F-4D97-AF65-F5344CB8AC3E}">
        <p14:creationId xmlns:p14="http://schemas.microsoft.com/office/powerpoint/2010/main" val="896676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CDB3-4626-43F1-B3F1-A39E420C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Digital Media Project</a:t>
            </a:r>
            <a:br>
              <a:rPr lang="en-US" dirty="0"/>
            </a:br>
            <a:r>
              <a:rPr lang="en-US" sz="2400" dirty="0"/>
              <a:t>An attempt to make a DRM that emulates copyright accurately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77794-4AA6-4B64-A6CD-21F4C5757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Dr. Leonardo </a:t>
            </a:r>
            <a:r>
              <a:rPr lang="en-US" sz="2800" dirty="0" err="1"/>
              <a:t>Chiariglione</a:t>
            </a:r>
            <a:r>
              <a:rPr lang="en-US" sz="2800" dirty="0"/>
              <a:t>, founder of MPEG standards body</a:t>
            </a:r>
          </a:p>
          <a:p>
            <a:r>
              <a:rPr lang="en-US" sz="2800" dirty="0"/>
              <a:t>Attempt to create open interoperable DRM standards that respect and emulate real-world content usages, incl. copyright</a:t>
            </a:r>
          </a:p>
          <a:p>
            <a:r>
              <a:rPr lang="en-US" sz="2800" dirty="0"/>
              <a:t>Started in 2003</a:t>
            </a:r>
          </a:p>
          <a:p>
            <a:r>
              <a:rPr lang="en-US" sz="2800" dirty="0"/>
              <a:t>On “low simmer” since ~2007</a:t>
            </a:r>
          </a:p>
          <a:p>
            <a:r>
              <a:rPr lang="en-US" sz="2800" dirty="0"/>
              <a:t>Mappings of “</a:t>
            </a:r>
            <a:r>
              <a:rPr lang="en-US" sz="2800" dirty="0">
                <a:hlinkClick r:id="rId2"/>
              </a:rPr>
              <a:t>Traditional Rights and Usages</a:t>
            </a:r>
            <a:r>
              <a:rPr lang="en-US" sz="2800" dirty="0"/>
              <a:t>” to REL expressions</a:t>
            </a:r>
          </a:p>
          <a:p>
            <a:r>
              <a:rPr lang="en-US" sz="2800" dirty="0"/>
              <a:t>Promising work, never completed</a:t>
            </a:r>
          </a:p>
        </p:txBody>
      </p:sp>
    </p:spTree>
    <p:extLst>
      <p:ext uri="{BB962C8B-B14F-4D97-AF65-F5344CB8AC3E}">
        <p14:creationId xmlns:p14="http://schemas.microsoft.com/office/powerpoint/2010/main" val="3436800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E34D-CD1C-40E9-851F-66376FF8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 II: Music Rights and Services</a:t>
            </a:r>
            <a:br>
              <a:rPr lang="en-US" dirty="0"/>
            </a:br>
            <a:r>
              <a:rPr lang="en-US" sz="2400" dirty="0"/>
              <a:t>(Typical cases)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249C6-3921-4674-8B5F-731BEC445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All music recordings carry two copyrights:</a:t>
            </a:r>
          </a:p>
          <a:p>
            <a:pPr lvl="1"/>
            <a:r>
              <a:rPr lang="en-US" sz="2000" dirty="0"/>
              <a:t>One for the composition a/k/a musical work</a:t>
            </a:r>
          </a:p>
          <a:p>
            <a:pPr lvl="1"/>
            <a:r>
              <a:rPr lang="en-US" sz="2000" dirty="0"/>
              <a:t>One for the sound recording</a:t>
            </a:r>
          </a:p>
          <a:p>
            <a:r>
              <a:rPr lang="en-US" sz="2400" dirty="0"/>
              <a:t>Subscription digital music services (DSPs) typically offer:</a:t>
            </a:r>
          </a:p>
          <a:p>
            <a:pPr lvl="1"/>
            <a:r>
              <a:rPr lang="en-US" sz="2000" dirty="0"/>
              <a:t>Interactive streams (user chooses each track)</a:t>
            </a:r>
          </a:p>
          <a:p>
            <a:pPr lvl="1"/>
            <a:r>
              <a:rPr lang="en-US" sz="2000" dirty="0"/>
              <a:t>Conditional a/k/a tethered downloads (plays until subscription cancelled)</a:t>
            </a:r>
          </a:p>
          <a:p>
            <a:pPr lvl="1"/>
            <a:r>
              <a:rPr lang="en-US" sz="2000" dirty="0"/>
              <a:t>Permanent downloads (users pay extra)</a:t>
            </a:r>
          </a:p>
          <a:p>
            <a:r>
              <a:rPr lang="en-US" sz="2400" dirty="0"/>
              <a:t>Subscription DSPs must pay these royalties:</a:t>
            </a:r>
          </a:p>
          <a:p>
            <a:pPr lvl="1"/>
            <a:r>
              <a:rPr lang="en-US" sz="2000" dirty="0"/>
              <a:t>Reproduction &amp; distribution of sound recording: to record label</a:t>
            </a:r>
          </a:p>
          <a:p>
            <a:pPr lvl="1"/>
            <a:r>
              <a:rPr lang="en-US" sz="2000" u="sng" dirty="0"/>
              <a:t>Reproduction &amp; distribution (“mechanical”) of composition: </a:t>
            </a:r>
            <a:br>
              <a:rPr lang="en-US" sz="2000" u="sng" dirty="0"/>
            </a:br>
            <a:r>
              <a:rPr lang="en-US" sz="2000" u="sng" dirty="0"/>
              <a:t>to music publisher</a:t>
            </a:r>
            <a:r>
              <a:rPr lang="en-US" sz="2000" dirty="0"/>
              <a:t> (compulsory under § 115)</a:t>
            </a:r>
            <a:endParaRPr lang="en-US" sz="2000" u="sng" dirty="0"/>
          </a:p>
          <a:p>
            <a:pPr lvl="1"/>
            <a:r>
              <a:rPr lang="en-US" sz="2000" dirty="0"/>
              <a:t>Public performance of composition: to PRO (ASCAP, BMI, SESAC, GMR)</a:t>
            </a:r>
            <a:br>
              <a:rPr lang="en-US" sz="2000" dirty="0"/>
            </a:br>
            <a:r>
              <a:rPr lang="en-US" sz="2000" dirty="0"/>
              <a:t>or direct to music publisher</a:t>
            </a:r>
          </a:p>
        </p:txBody>
      </p:sp>
    </p:spTree>
    <p:extLst>
      <p:ext uri="{BB962C8B-B14F-4D97-AF65-F5344CB8AC3E}">
        <p14:creationId xmlns:p14="http://schemas.microsoft.com/office/powerpoint/2010/main" val="1081282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3887-99F4-42FF-A519-D7DF6EBE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Music Modernization Act</a:t>
            </a:r>
            <a:br>
              <a:rPr lang="en-US" dirty="0"/>
            </a:br>
            <a:r>
              <a:rPr lang="en-US" dirty="0"/>
              <a:t>Revisions to § 115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106C5-284E-40C4-BF08-ACAD3276B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§ 115: compulsory license for composition mechanicals</a:t>
            </a:r>
          </a:p>
          <a:p>
            <a:r>
              <a:rPr lang="en-US" sz="2800" dirty="0"/>
              <a:t>Replaces track-by-track with blanket license</a:t>
            </a:r>
          </a:p>
          <a:p>
            <a:r>
              <a:rPr lang="en-US" sz="2800" dirty="0"/>
              <a:t>Solves “matching problem”:</a:t>
            </a:r>
          </a:p>
          <a:p>
            <a:pPr lvl="1"/>
            <a:r>
              <a:rPr lang="en-US" sz="2400" dirty="0"/>
              <a:t>DSPs take in &gt;10,000 tracks/day</a:t>
            </a:r>
          </a:p>
          <a:p>
            <a:pPr lvl="1"/>
            <a:r>
              <a:rPr lang="en-US" sz="2400" dirty="0"/>
              <a:t>They must find compositions underlying sound recordings</a:t>
            </a:r>
          </a:p>
          <a:p>
            <a:pPr lvl="1"/>
            <a:r>
              <a:rPr lang="en-US" sz="2400" dirty="0"/>
              <a:t>And issue license paperwork for each, or risk infringement actions</a:t>
            </a:r>
          </a:p>
          <a:p>
            <a:pPr lvl="1"/>
            <a:r>
              <a:rPr lang="en-US" sz="2400" dirty="0"/>
              <a:t>Old, incorrect, missing, disputed data makes this a huge burden</a:t>
            </a:r>
          </a:p>
          <a:p>
            <a:pPr lvl="1"/>
            <a:r>
              <a:rPr lang="en-US" sz="2400" dirty="0"/>
              <a:t>Spotify and Apple have been sued over this</a:t>
            </a:r>
          </a:p>
          <a:p>
            <a:r>
              <a:rPr lang="en-US" sz="2800" dirty="0"/>
              <a:t>Creates single agency to process all these mechanicals</a:t>
            </a:r>
          </a:p>
          <a:p>
            <a:pPr lvl="1"/>
            <a:r>
              <a:rPr lang="en-US" sz="2400" dirty="0"/>
              <a:t>Instead of each DSP doing this itself (or hiring 3</a:t>
            </a:r>
            <a:r>
              <a:rPr lang="en-US" sz="2400" baseline="30000" dirty="0"/>
              <a:t>rd</a:t>
            </a:r>
            <a:r>
              <a:rPr lang="en-US" sz="2400" dirty="0"/>
              <a:t> party agency)</a:t>
            </a:r>
          </a:p>
        </p:txBody>
      </p:sp>
    </p:spTree>
    <p:extLst>
      <p:ext uri="{BB962C8B-B14F-4D97-AF65-F5344CB8AC3E}">
        <p14:creationId xmlns:p14="http://schemas.microsoft.com/office/powerpoint/2010/main" val="66988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2FC7-0E66-43AC-AEAC-2C527DD8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MMA License in a REL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F0398-FB0A-42A3-A9C8-F92422146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Rights publisher grants to DSP:</a:t>
            </a:r>
          </a:p>
          <a:p>
            <a:pPr lvl="1"/>
            <a:r>
              <a:rPr lang="en-US" sz="2400" dirty="0"/>
              <a:t>Blanket statutory mechanical license, no need to get it for each track</a:t>
            </a:r>
          </a:p>
          <a:p>
            <a:pPr lvl="1"/>
            <a:r>
              <a:rPr lang="en-US" sz="2400" dirty="0"/>
              <a:t>(Performance license not affected, though royalty rate may change)</a:t>
            </a:r>
          </a:p>
          <a:p>
            <a:r>
              <a:rPr lang="en-US" sz="2800" dirty="0"/>
              <a:t>DDEX: music industry messaging standard</a:t>
            </a:r>
          </a:p>
          <a:p>
            <a:pPr lvl="1"/>
            <a:r>
              <a:rPr lang="en-US" sz="2400" dirty="0"/>
              <a:t>Used by many labels &amp; indie aggregators for metadata sent with music to DSPs</a:t>
            </a:r>
          </a:p>
          <a:p>
            <a:pPr lvl="1"/>
            <a:r>
              <a:rPr lang="en-US" sz="2400" dirty="0"/>
              <a:t>Codes for rights granted (distribution channels), e.g.:</a:t>
            </a:r>
          </a:p>
          <a:p>
            <a:pPr lvl="2"/>
            <a:r>
              <a:rPr lang="en-US" sz="2000" dirty="0" err="1"/>
              <a:t>OnDemandStream</a:t>
            </a:r>
            <a:endParaRPr lang="en-US" sz="2000" dirty="0"/>
          </a:p>
          <a:p>
            <a:pPr lvl="2"/>
            <a:r>
              <a:rPr lang="en-US" sz="2000" dirty="0"/>
              <a:t>Conditional-Download</a:t>
            </a:r>
          </a:p>
          <a:p>
            <a:pPr lvl="2"/>
            <a:r>
              <a:rPr lang="en-US" sz="2000" dirty="0" err="1"/>
              <a:t>PermanentDownload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918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Larry Lessig’s Four Forces of Regulation</a:t>
            </a:r>
            <a:br>
              <a:rPr lang="en-US" dirty="0"/>
            </a:br>
            <a:r>
              <a:rPr lang="en-US" sz="2400" dirty="0"/>
              <a:t>(a/k/a Pathetic Dot Theory)</a:t>
            </a:r>
            <a:endParaRPr lang="en-US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C80B4-FC61-4208-9626-A3BD15E790F9}"/>
              </a:ext>
            </a:extLst>
          </p:cNvPr>
          <p:cNvSpPr txBox="1"/>
          <p:nvPr/>
        </p:nvSpPr>
        <p:spPr>
          <a:xfrm>
            <a:off x="228600" y="6226157"/>
            <a:ext cx="4647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Lessig, Lawrence, </a:t>
            </a:r>
            <a:r>
              <a:rPr lang="en-US" sz="1000" i="1" dirty="0"/>
              <a:t>Code: And Other Laws of Cyberspace </a:t>
            </a:r>
            <a:r>
              <a:rPr lang="en-US" sz="1000" dirty="0"/>
              <a:t>(1999), Ch. 7</a:t>
            </a:r>
          </a:p>
          <a:p>
            <a:r>
              <a:rPr lang="en-US" sz="1000" dirty="0"/>
              <a:t>Figure: </a:t>
            </a:r>
            <a:r>
              <a:rPr lang="en-US" sz="1000" dirty="0">
                <a:hlinkClick r:id="rId2"/>
              </a:rPr>
              <a:t>http://libreria.sourceforge.net/library/Free_Culture/CHAPTER10.html</a:t>
            </a:r>
            <a:r>
              <a:rPr lang="en-US" sz="1000" dirty="0"/>
              <a:t> </a:t>
            </a:r>
          </a:p>
        </p:txBody>
      </p:sp>
      <p:pic>
        <p:nvPicPr>
          <p:cNvPr id="7172" name="Picture 4" descr="Image result for lessig four forces">
            <a:extLst>
              <a:ext uri="{FF2B5EF4-FFF2-40B4-BE49-F238E27FC236}">
                <a16:creationId xmlns:a16="http://schemas.microsoft.com/office/drawing/2014/main" id="{7D3C9000-B1F2-4416-9630-02292834D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1524000"/>
            <a:ext cx="4241800" cy="430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617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E01C-CA50-4B31-84CC-04ADA4CD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MMA License in a REL?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85835B-0A40-4881-A81D-304384840492}"/>
              </a:ext>
            </a:extLst>
          </p:cNvPr>
          <p:cNvSpPr/>
          <p:nvPr/>
        </p:nvSpPr>
        <p:spPr bwMode="auto">
          <a:xfrm>
            <a:off x="978946" y="2819400"/>
            <a:ext cx="1524000" cy="121920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Publisher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863DF4-AD2C-4188-8170-45B78F144590}"/>
              </a:ext>
            </a:extLst>
          </p:cNvPr>
          <p:cNvSpPr/>
          <p:nvPr/>
        </p:nvSpPr>
        <p:spPr bwMode="auto">
          <a:xfrm>
            <a:off x="3645946" y="2819400"/>
            <a:ext cx="1524000" cy="1219200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DSP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987877-3DEE-4172-A12B-9F8432BD5FF0}"/>
              </a:ext>
            </a:extLst>
          </p:cNvPr>
          <p:cNvSpPr/>
          <p:nvPr/>
        </p:nvSpPr>
        <p:spPr bwMode="auto">
          <a:xfrm>
            <a:off x="6934200" y="1146820"/>
            <a:ext cx="1245198" cy="990600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Device 1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6F0616-9691-4AE5-B55A-F52661718E75}"/>
              </a:ext>
            </a:extLst>
          </p:cNvPr>
          <p:cNvSpPr/>
          <p:nvPr/>
        </p:nvSpPr>
        <p:spPr bwMode="auto">
          <a:xfrm>
            <a:off x="6934200" y="2933700"/>
            <a:ext cx="1245198" cy="990600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User </a:t>
            </a:r>
          </a:p>
          <a:p>
            <a:pPr algn="ctr"/>
            <a:r>
              <a:rPr lang="en-US" dirty="0"/>
              <a:t>Device 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8D7D4C-0F4C-4B58-8714-04A076584E42}"/>
              </a:ext>
            </a:extLst>
          </p:cNvPr>
          <p:cNvSpPr txBox="1"/>
          <p:nvPr/>
        </p:nvSpPr>
        <p:spPr>
          <a:xfrm>
            <a:off x="7391400" y="2344659"/>
            <a:ext cx="553998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E98772-8AE8-4BE4-8204-662E2E0C422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 bwMode="auto">
          <a:xfrm>
            <a:off x="2502946" y="3429000"/>
            <a:ext cx="1143000" cy="0"/>
          </a:xfrm>
          <a:prstGeom prst="line">
            <a:avLst/>
          </a:prstGeom>
          <a:solidFill>
            <a:srgbClr val="5F5F5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730B89-D02D-4482-A8BF-655C3EBC8E6C}"/>
              </a:ext>
            </a:extLst>
          </p:cNvPr>
          <p:cNvCxnSpPr>
            <a:stCxn id="5" idx="3"/>
            <a:endCxn id="6" idx="1"/>
          </p:cNvCxnSpPr>
          <p:nvPr/>
        </p:nvCxnSpPr>
        <p:spPr bwMode="auto">
          <a:xfrm flipV="1">
            <a:off x="5169946" y="1642120"/>
            <a:ext cx="1764254" cy="1786880"/>
          </a:xfrm>
          <a:prstGeom prst="line">
            <a:avLst/>
          </a:prstGeom>
          <a:solidFill>
            <a:srgbClr val="5F5F5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5A1790-A6F3-4E78-8332-5E91E9735430}"/>
              </a:ext>
            </a:extLst>
          </p:cNvPr>
          <p:cNvCxnSpPr>
            <a:stCxn id="5" idx="3"/>
            <a:endCxn id="8" idx="1"/>
          </p:cNvCxnSpPr>
          <p:nvPr/>
        </p:nvCxnSpPr>
        <p:spPr bwMode="auto">
          <a:xfrm>
            <a:off x="5169946" y="3429000"/>
            <a:ext cx="1764254" cy="0"/>
          </a:xfrm>
          <a:prstGeom prst="line">
            <a:avLst/>
          </a:prstGeom>
          <a:solidFill>
            <a:srgbClr val="5F5F5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C3A1ED6-7F4B-4D63-A2D9-221ABB1D0127}"/>
              </a:ext>
            </a:extLst>
          </p:cNvPr>
          <p:cNvSpPr/>
          <p:nvPr/>
        </p:nvSpPr>
        <p:spPr bwMode="auto">
          <a:xfrm>
            <a:off x="2192319" y="4419600"/>
            <a:ext cx="1764253" cy="114035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Track: 97432428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Format: MP3 320kbps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Rights: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sz="1100" dirty="0" err="1"/>
              <a:t>OnDemandStream</a:t>
            </a:r>
            <a:endParaRPr lang="en-US" sz="1100" dirty="0"/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PermanentDownload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171450" indent="-171450">
              <a:buFontTx/>
              <a:buChar char="-"/>
            </a:pPr>
            <a:r>
              <a:rPr lang="en-US" sz="1100" b="1" dirty="0">
                <a:solidFill>
                  <a:srgbClr val="FF0000"/>
                </a:solidFill>
              </a:rPr>
              <a:t>Conditional-Download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B7A9188-3029-49F8-A66C-89A174C784EC}"/>
              </a:ext>
            </a:extLst>
          </p:cNvPr>
          <p:cNvCxnSpPr>
            <a:stCxn id="21" idx="0"/>
          </p:cNvCxnSpPr>
          <p:nvPr/>
        </p:nvCxnSpPr>
        <p:spPr bwMode="auto">
          <a:xfrm flipH="1" flipV="1">
            <a:off x="3074445" y="3429000"/>
            <a:ext cx="1" cy="990600"/>
          </a:xfrm>
          <a:prstGeom prst="line">
            <a:avLst/>
          </a:prstGeom>
          <a:solidFill>
            <a:srgbClr val="5F5F5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35B704C-C1C9-444F-B7B1-DAEE919DD78A}"/>
              </a:ext>
            </a:extLst>
          </p:cNvPr>
          <p:cNvSpPr/>
          <p:nvPr/>
        </p:nvSpPr>
        <p:spPr bwMode="auto">
          <a:xfrm>
            <a:off x="5187430" y="4419600"/>
            <a:ext cx="1764253" cy="114035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Track: 97432428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Format: MP3 320kbps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Rights: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sz="1100" dirty="0" err="1"/>
              <a:t>OnDemandStream</a:t>
            </a:r>
            <a:endParaRPr lang="en-US" sz="1100" dirty="0"/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Download and play </a:t>
            </a:r>
            <a:b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</a:b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until end of month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9E6DDA-392F-474B-8FB2-BDDB2A4A294E}"/>
              </a:ext>
            </a:extLst>
          </p:cNvPr>
          <p:cNvCxnSpPr>
            <a:stCxn id="28" idx="0"/>
          </p:cNvCxnSpPr>
          <p:nvPr/>
        </p:nvCxnSpPr>
        <p:spPr bwMode="auto">
          <a:xfrm flipH="1" flipV="1">
            <a:off x="6069556" y="3429000"/>
            <a:ext cx="1" cy="990600"/>
          </a:xfrm>
          <a:prstGeom prst="line">
            <a:avLst/>
          </a:prstGeom>
          <a:solidFill>
            <a:srgbClr val="5F5F5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13628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6827-C6A9-4C42-9BD3-DD454910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Represent MMA Rights in REL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9E96-880E-47D8-9427-9057BC3FC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As </a:t>
            </a:r>
            <a:r>
              <a:rPr lang="en-US" dirty="0" err="1"/>
              <a:t>RightsML</a:t>
            </a:r>
            <a:r>
              <a:rPr lang="en-US" dirty="0"/>
              <a:t> style data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 credit: in ODRL JSON or RDF syntax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 </a:t>
            </a:r>
            <a:r>
              <a:rPr lang="en-US" dirty="0" err="1"/>
              <a:t>extra</a:t>
            </a:r>
            <a:r>
              <a:rPr lang="en-US" dirty="0"/>
              <a:t> credit: represent </a:t>
            </a:r>
            <a:r>
              <a:rPr lang="en-US" u="sng" dirty="0"/>
              <a:t>all</a:t>
            </a:r>
            <a:r>
              <a:rPr lang="en-US" dirty="0"/>
              <a:t> rights for interactive music DSPs as ODRL profile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Stream, conditional download, permanent download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Composition and sound recording rights</a:t>
            </a:r>
          </a:p>
        </p:txBody>
      </p:sp>
    </p:spTree>
    <p:extLst>
      <p:ext uri="{BB962C8B-B14F-4D97-AF65-F5344CB8AC3E}">
        <p14:creationId xmlns:p14="http://schemas.microsoft.com/office/powerpoint/2010/main" val="3784525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WordArt 4"/>
          <p:cNvSpPr>
            <a:spLocks noChangeArrowheads="1" noChangeShapeType="1" noTextEdit="1"/>
          </p:cNvSpPr>
          <p:nvPr/>
        </p:nvSpPr>
        <p:spPr bwMode="auto">
          <a:xfrm>
            <a:off x="2305050" y="1447800"/>
            <a:ext cx="4533900" cy="192563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sz="80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Thank You!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1371600" y="40386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/>
          <a:lstStyle/>
          <a:p>
            <a:pPr eaLnBrk="0" hangingPunct="0">
              <a:lnSpc>
                <a:spcPct val="80000"/>
              </a:lnSpc>
              <a:spcBef>
                <a:spcPts val="9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000" dirty="0">
                <a:latin typeface="QuickType Condensed" pitchFamily="34" charset="0"/>
              </a:rPr>
              <a:t>Bill Rosenblatt</a:t>
            </a:r>
          </a:p>
          <a:p>
            <a:pPr eaLnBrk="0" hangingPunct="0">
              <a:lnSpc>
                <a:spcPct val="80000"/>
              </a:lnSpc>
              <a:spcBef>
                <a:spcPts val="9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000" dirty="0">
                <a:latin typeface="QuickType Condensed" pitchFamily="34" charset="0"/>
              </a:rPr>
              <a:t>GiantSteps Media Technology Strategies</a:t>
            </a:r>
          </a:p>
          <a:p>
            <a:pPr eaLnBrk="0" hangingPunct="0">
              <a:lnSpc>
                <a:spcPct val="80000"/>
              </a:lnSpc>
              <a:spcBef>
                <a:spcPts val="9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000" dirty="0">
                <a:latin typeface="QuickType Condensed" pitchFamily="34" charset="0"/>
                <a:hlinkClick r:id="rId3"/>
              </a:rPr>
              <a:t>billr@giantstepsmts.com</a:t>
            </a:r>
            <a:endParaRPr lang="en-US" sz="2000" dirty="0">
              <a:latin typeface="QuickType Condensed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ts val="9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000" dirty="0">
                <a:latin typeface="QuickType Condensed" pitchFamily="34" charset="0"/>
              </a:rPr>
              <a:t>Blog: </a:t>
            </a:r>
            <a:r>
              <a:rPr lang="en-US" sz="2000" dirty="0">
                <a:latin typeface="QuickType Condensed" pitchFamily="34" charset="0"/>
                <a:hlinkClick r:id="rId4"/>
              </a:rPr>
              <a:t>https://copyrightandtechnology.com/</a:t>
            </a:r>
            <a:endParaRPr lang="en-US" sz="2000" dirty="0">
              <a:latin typeface="QuickType Condensed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ts val="9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000" dirty="0">
                <a:latin typeface="QuickType Condensed" pitchFamily="34" charset="0"/>
              </a:rPr>
              <a:t>Twitter: @</a:t>
            </a:r>
            <a:r>
              <a:rPr lang="en-US" sz="2000" dirty="0" err="1">
                <a:latin typeface="QuickType Condensed" pitchFamily="34" charset="0"/>
              </a:rPr>
              <a:t>copyrightandtec</a:t>
            </a:r>
            <a:endParaRPr lang="en-US" sz="2000" dirty="0">
              <a:latin typeface="QuickType Condensed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ts val="9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000" dirty="0">
                <a:latin typeface="QuickType Condensed" pitchFamily="34" charset="0"/>
              </a:rPr>
              <a:t>LinkedIn: </a:t>
            </a:r>
            <a:r>
              <a:rPr lang="en-US" sz="2000" dirty="0">
                <a:latin typeface="QuickType Condensed" pitchFamily="34" charset="0"/>
                <a:hlinkClick r:id="rId5"/>
              </a:rPr>
              <a:t>https://www.linkedin.com/in/billrosenblatt/</a:t>
            </a:r>
            <a:r>
              <a:rPr lang="en-US" sz="2000" dirty="0">
                <a:latin typeface="QuickType Condensed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64A1-8FCC-43BC-83D7-3748EADD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 Law: The “Rights Bundle”</a:t>
            </a:r>
            <a:br>
              <a:rPr lang="en-US" dirty="0"/>
            </a:br>
            <a:r>
              <a:rPr lang="en-US" sz="2400" dirty="0"/>
              <a:t>(17 U.S.C. 101 </a:t>
            </a:r>
            <a:r>
              <a:rPr lang="en-US" sz="2400" i="1" dirty="0"/>
              <a:t>et seq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259BC-7794-4A3E-900A-329D71CF9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Applies to “material objects” (§ 101)</a:t>
            </a:r>
          </a:p>
          <a:p>
            <a:pPr lvl="1"/>
            <a:r>
              <a:rPr lang="en-US" sz="2000" dirty="0"/>
              <a:t>Not to files (piles of bits) independent of physical storage medium</a:t>
            </a:r>
          </a:p>
          <a:p>
            <a:r>
              <a:rPr lang="en-US" sz="2400" dirty="0"/>
              <a:t>Copyright owner’s exclusive rights (§ 106):</a:t>
            </a:r>
          </a:p>
          <a:p>
            <a:pPr lvl="1"/>
            <a:r>
              <a:rPr lang="en-US" sz="2000" dirty="0"/>
              <a:t>Reproduction</a:t>
            </a:r>
          </a:p>
          <a:p>
            <a:pPr lvl="1"/>
            <a:r>
              <a:rPr lang="en-US" sz="2000" dirty="0"/>
              <a:t>Distribution</a:t>
            </a:r>
          </a:p>
          <a:p>
            <a:pPr lvl="1"/>
            <a:r>
              <a:rPr lang="en-US" sz="2000" dirty="0"/>
              <a:t>Creation of derivative works</a:t>
            </a:r>
          </a:p>
          <a:p>
            <a:pPr lvl="1"/>
            <a:r>
              <a:rPr lang="en-US" sz="2000" dirty="0"/>
              <a:t>Public display</a:t>
            </a:r>
          </a:p>
          <a:p>
            <a:pPr lvl="1"/>
            <a:r>
              <a:rPr lang="en-US" sz="2000" dirty="0"/>
              <a:t>Public performance</a:t>
            </a:r>
          </a:p>
          <a:p>
            <a:r>
              <a:rPr lang="en-US" sz="2400" dirty="0"/>
              <a:t>Additional rights for certain visual works (§ 106A):</a:t>
            </a:r>
          </a:p>
          <a:p>
            <a:pPr lvl="1"/>
            <a:r>
              <a:rPr lang="en-US" sz="2000" dirty="0"/>
              <a:t>Proper attribution</a:t>
            </a:r>
          </a:p>
          <a:p>
            <a:pPr lvl="1"/>
            <a:r>
              <a:rPr lang="en-US" sz="2000" dirty="0"/>
              <a:t>Prevention of reputational harm by damage or mutilation of work</a:t>
            </a:r>
          </a:p>
          <a:p>
            <a:r>
              <a:rPr lang="en-US" sz="2400" dirty="0"/>
              <a:t>First sale a/k/a exhaustion (§ 109):</a:t>
            </a:r>
          </a:p>
          <a:p>
            <a:pPr lvl="1"/>
            <a:r>
              <a:rPr lang="en-US" sz="2000" dirty="0"/>
              <a:t>If you obtain it legally, you can dispose of it w/o involvement from publisher</a:t>
            </a:r>
          </a:p>
          <a:p>
            <a:pPr lvl="1"/>
            <a:r>
              <a:rPr lang="en-US" sz="2000" dirty="0"/>
              <a:t>(Doesn’t apply to most software)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808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6E43-79D6-4972-80CA-CB90AAF5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 Law: </a:t>
            </a:r>
            <a:br>
              <a:rPr lang="en-US" dirty="0"/>
            </a:br>
            <a:r>
              <a:rPr lang="en-US" dirty="0"/>
              <a:t>Ways for Others to Use 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D775EF-A767-4418-82D8-997974A42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 it personally</a:t>
            </a:r>
          </a:p>
          <a:p>
            <a:r>
              <a:rPr lang="en-US" sz="2800" dirty="0"/>
              <a:t>License rights from copyright owner (contract)</a:t>
            </a:r>
          </a:p>
          <a:p>
            <a:r>
              <a:rPr lang="en-US" sz="2800" dirty="0"/>
              <a:t>Fair use (§ 107)</a:t>
            </a:r>
          </a:p>
          <a:p>
            <a:pPr lvl="1"/>
            <a:r>
              <a:rPr lang="en-US" sz="2400" dirty="0"/>
              <a:t>A defense to allegation of infringement, not a “right”</a:t>
            </a:r>
            <a:r>
              <a:rPr lang="en-US" sz="2400" baseline="30000" dirty="0"/>
              <a:t>1</a:t>
            </a:r>
          </a:p>
          <a:p>
            <a:pPr lvl="1"/>
            <a:r>
              <a:rPr lang="en-US" sz="2400" dirty="0"/>
              <a:t>Decided by courts, based on four factors</a:t>
            </a:r>
          </a:p>
          <a:p>
            <a:pPr lvl="1"/>
            <a:r>
              <a:rPr lang="en-US" sz="2400" dirty="0"/>
              <a:t>Examples in statute: </a:t>
            </a:r>
            <a:br>
              <a:rPr lang="en-US" sz="2400" dirty="0"/>
            </a:br>
            <a:r>
              <a:rPr lang="en-US" sz="2400" dirty="0"/>
              <a:t>criticism, education, research, news reporting</a:t>
            </a:r>
          </a:p>
          <a:p>
            <a:pPr lvl="1"/>
            <a:r>
              <a:rPr lang="en-US" sz="2400" dirty="0"/>
              <a:t>“Transformative use” theory from case law</a:t>
            </a:r>
            <a:r>
              <a:rPr lang="en-US" sz="2400" baseline="30000" dirty="0"/>
              <a:t>2</a:t>
            </a:r>
            <a:endParaRPr lang="en-US" sz="2400" dirty="0"/>
          </a:p>
          <a:p>
            <a:pPr lvl="1"/>
            <a:r>
              <a:rPr lang="en-US" sz="2400" dirty="0"/>
              <a:t>Not “machine decidable”</a:t>
            </a:r>
            <a:r>
              <a:rPr lang="en-US" sz="2400" baseline="30000" dirty="0"/>
              <a:t>3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395D5-3D99-44EC-B15D-AEBCEAAA79AD}"/>
              </a:ext>
            </a:extLst>
          </p:cNvPr>
          <p:cNvSpPr txBox="1"/>
          <p:nvPr/>
        </p:nvSpPr>
        <p:spPr>
          <a:xfrm>
            <a:off x="228600" y="6226157"/>
            <a:ext cx="63482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30000" dirty="0"/>
              <a:t>1</a:t>
            </a:r>
            <a:r>
              <a:rPr lang="en-US" sz="1000" dirty="0"/>
              <a:t>Though see </a:t>
            </a:r>
            <a:r>
              <a:rPr lang="en-US" sz="1000" i="1" dirty="0"/>
              <a:t>Lenz v Universal Music Corp</a:t>
            </a:r>
            <a:r>
              <a:rPr lang="en-US" sz="1000" dirty="0"/>
              <a:t>, 801 F.3d 1126 (9th Cir. 2015).</a:t>
            </a:r>
          </a:p>
          <a:p>
            <a:r>
              <a:rPr lang="en-US" sz="1000" baseline="30000" dirty="0"/>
              <a:t>2</a:t>
            </a:r>
            <a:r>
              <a:rPr lang="en-US" sz="1000" dirty="0"/>
              <a:t>Leval, Pierre N., Toward a Fair Use Standard. 103 </a:t>
            </a:r>
            <a:r>
              <a:rPr lang="en-US" sz="1000" dirty="0" err="1"/>
              <a:t>Harv</a:t>
            </a:r>
            <a:r>
              <a:rPr lang="en-US" sz="1000" dirty="0"/>
              <a:t>. L. Rev. 1105 1989-1990</a:t>
            </a:r>
          </a:p>
          <a:p>
            <a:r>
              <a:rPr lang="en-US" sz="1000" baseline="30000" dirty="0"/>
              <a:t>3</a:t>
            </a:r>
            <a:r>
              <a:rPr lang="en-US" sz="1000" dirty="0"/>
              <a:t>”We should not adopt a bright-line standard unless it were a good one - and we do not have a good one.” </a:t>
            </a:r>
            <a:r>
              <a:rPr lang="en-US" sz="1000" i="1" dirty="0"/>
              <a:t>Id.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3493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EA63-E25F-4FF4-89E5-4C3778A6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Rights Expression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73A1-9E5A-4A5C-815F-16A74F205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Machine readable rights descriptions</a:t>
            </a:r>
          </a:p>
          <a:p>
            <a:r>
              <a:rPr lang="en-US" sz="2800" dirty="0"/>
              <a:t>Make rights and licenses understandable and </a:t>
            </a:r>
            <a:br>
              <a:rPr lang="en-US" sz="2800" dirty="0"/>
            </a:br>
            <a:r>
              <a:rPr lang="en-US" sz="2800" dirty="0"/>
              <a:t>actionable at Internet speed</a:t>
            </a:r>
          </a:p>
          <a:p>
            <a:r>
              <a:rPr lang="en-US" sz="2800" dirty="0"/>
              <a:t>Avoid “trap door into the legal system”</a:t>
            </a:r>
            <a:r>
              <a:rPr lang="en-US" sz="2800" baseline="30000" dirty="0"/>
              <a:t>1</a:t>
            </a:r>
          </a:p>
          <a:p>
            <a:r>
              <a:rPr lang="en-US" sz="2800" dirty="0"/>
              <a:t>Two distinct, overlapping goals: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Enforce rights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Automate licensing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1F339-F975-4D7D-B2F1-4EBAB7FBCBFB}"/>
              </a:ext>
            </a:extLst>
          </p:cNvPr>
          <p:cNvSpPr txBox="1"/>
          <p:nvPr/>
        </p:nvSpPr>
        <p:spPr>
          <a:xfrm>
            <a:off x="228600" y="6226157"/>
            <a:ext cx="708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/>
              <a:t>1</a:t>
            </a:r>
            <a:r>
              <a:rPr lang="en-US" sz="1000" dirty="0"/>
              <a:t>Author’s remarks at National Academies’ workshop on the Impact of Copyright Policy on Innovation in the Digital Era, October 15, 2010. Available at </a:t>
            </a:r>
            <a:r>
              <a:rPr lang="en-US" sz="1000" dirty="0">
                <a:hlinkClick r:id="rId2"/>
              </a:rPr>
              <a:t>https://copyrightandtechnology.com/2010/10/17/my-remarks-at-the-national-academies/</a:t>
            </a:r>
            <a:r>
              <a:rPr lang="en-US" sz="1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4606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D413-CE38-4A2C-AE2D-3DB3D65E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RELs for Rights Enforcement (DRM)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3D920-0129-4744-B30D-62181B540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Mark </a:t>
            </a:r>
            <a:r>
              <a:rPr lang="en-US" sz="2800" dirty="0" err="1"/>
              <a:t>Stefik’s</a:t>
            </a:r>
            <a:r>
              <a:rPr lang="en-US" sz="2800" dirty="0"/>
              <a:t> mid-1990s work at Xerox PARC</a:t>
            </a:r>
          </a:p>
          <a:p>
            <a:pPr lvl="1"/>
            <a:r>
              <a:rPr lang="en-US" sz="2400" dirty="0"/>
              <a:t>Computer science researcher with AI background</a:t>
            </a:r>
          </a:p>
          <a:p>
            <a:r>
              <a:rPr lang="en-US" sz="2800" dirty="0"/>
              <a:t>Landmark paper: “Letting Loose the Light: Igniting Commerce in Electronic Publication” (1996)</a:t>
            </a:r>
            <a:r>
              <a:rPr lang="en-US" sz="2800" baseline="30000" dirty="0"/>
              <a:t>1</a:t>
            </a:r>
          </a:p>
          <a:p>
            <a:r>
              <a:rPr lang="en-US" sz="2800" dirty="0"/>
              <a:t>U.S. Patent 5,715,403 (1998), </a:t>
            </a:r>
            <a:br>
              <a:rPr lang="en-US" sz="2800" dirty="0"/>
            </a:br>
            <a:r>
              <a:rPr lang="en-US" sz="2200" dirty="0"/>
              <a:t>“System for controlling the distribution and use of digital works having attached usage rights where the usage rights are defined by a usage rights grammar”</a:t>
            </a:r>
          </a:p>
          <a:p>
            <a:r>
              <a:rPr lang="en-US" sz="2800" dirty="0"/>
              <a:t>Original language: Digital Property Rights Language (DPRL)</a:t>
            </a:r>
          </a:p>
          <a:p>
            <a:pPr lvl="1"/>
            <a:r>
              <a:rPr lang="en-US" sz="2400" dirty="0"/>
              <a:t>Based on LISP</a:t>
            </a:r>
          </a:p>
          <a:p>
            <a:r>
              <a:rPr lang="en-US" sz="2800" dirty="0"/>
              <a:t>Xerox commercializes this as </a:t>
            </a:r>
            <a:r>
              <a:rPr lang="en-US" sz="2800" dirty="0" err="1"/>
              <a:t>ContentGuard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B3AB6-7752-4345-A403-C22800545C0C}"/>
              </a:ext>
            </a:extLst>
          </p:cNvPr>
          <p:cNvSpPr txBox="1"/>
          <p:nvPr/>
        </p:nvSpPr>
        <p:spPr>
          <a:xfrm>
            <a:off x="228600" y="6334688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/>
              <a:t>1</a:t>
            </a:r>
            <a:r>
              <a:rPr lang="en-US" sz="1000" dirty="0"/>
              <a:t>Published as chapter in </a:t>
            </a:r>
            <a:r>
              <a:rPr lang="en-US" sz="1000" dirty="0" err="1"/>
              <a:t>Stefik</a:t>
            </a:r>
            <a:r>
              <a:rPr lang="en-US" sz="1000" dirty="0"/>
              <a:t>, Mark J. </a:t>
            </a:r>
            <a:r>
              <a:rPr lang="en-US" sz="1000" i="1" dirty="0"/>
              <a:t>Internet Dreams: Archetypes, Myths, and Metaphors. </a:t>
            </a:r>
            <a:r>
              <a:rPr lang="en-US" sz="1000" dirty="0"/>
              <a:t>1996, MIT Press.</a:t>
            </a:r>
          </a:p>
        </p:txBody>
      </p:sp>
    </p:spTree>
    <p:extLst>
      <p:ext uri="{BB962C8B-B14F-4D97-AF65-F5344CB8AC3E}">
        <p14:creationId xmlns:p14="http://schemas.microsoft.com/office/powerpoint/2010/main" val="320617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CA10-94A4-463E-93F4-4215694B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“Establishment” REL: </a:t>
            </a:r>
            <a:r>
              <a:rPr lang="en-US" dirty="0" err="1"/>
              <a:t>XrML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 err="1"/>
              <a:t>eXtensible</a:t>
            </a:r>
            <a:r>
              <a:rPr lang="en-US" sz="2400" dirty="0"/>
              <a:t> Rights Markup Language)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93CB-2A6F-4D93-81BA-BC4ADA255B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1995-1998: Xerox</a:t>
            </a:r>
          </a:p>
          <a:p>
            <a:pPr lvl="1"/>
            <a:r>
              <a:rPr lang="en-US" sz="1800" dirty="0" err="1"/>
              <a:t>ContentGuard</a:t>
            </a:r>
            <a:r>
              <a:rPr lang="en-US" sz="1800" dirty="0"/>
              <a:t> DRM system </a:t>
            </a:r>
          </a:p>
          <a:p>
            <a:pPr lvl="1"/>
            <a:r>
              <a:rPr lang="en-US" sz="1800" dirty="0"/>
              <a:t>One of several early DRMs</a:t>
            </a:r>
          </a:p>
          <a:p>
            <a:pPr lvl="1"/>
            <a:r>
              <a:rPr lang="en-US" sz="1800" dirty="0"/>
              <a:t>DPRL 2.0 released, based on XML</a:t>
            </a:r>
          </a:p>
          <a:p>
            <a:r>
              <a:rPr lang="en-US" sz="2000" dirty="0"/>
              <a:t>1999-2002: </a:t>
            </a:r>
            <a:r>
              <a:rPr lang="en-US" sz="2000" dirty="0" err="1"/>
              <a:t>ContentGuard</a:t>
            </a:r>
            <a:endParaRPr lang="en-US" sz="2000" dirty="0"/>
          </a:p>
          <a:p>
            <a:pPr lvl="1"/>
            <a:r>
              <a:rPr lang="en-US" sz="1800" dirty="0"/>
              <a:t>Xerox spins out </a:t>
            </a:r>
            <a:r>
              <a:rPr lang="en-US" sz="1800" dirty="0" err="1"/>
              <a:t>ContentGuard</a:t>
            </a:r>
            <a:r>
              <a:rPr lang="en-US" sz="1800" dirty="0"/>
              <a:t> Inc., Microsoft part-owner</a:t>
            </a:r>
          </a:p>
          <a:p>
            <a:pPr lvl="1"/>
            <a:r>
              <a:rPr lang="en-US" sz="1800" dirty="0" err="1"/>
              <a:t>XrML</a:t>
            </a:r>
            <a:r>
              <a:rPr lang="en-US" sz="1800" dirty="0"/>
              <a:t> released, expands DPRL 2.0</a:t>
            </a:r>
          </a:p>
          <a:p>
            <a:pPr lvl="1"/>
            <a:r>
              <a:rPr lang="en-US" sz="1800" dirty="0" err="1"/>
              <a:t>ContentGuard</a:t>
            </a:r>
            <a:r>
              <a:rPr lang="en-US" sz="1800" dirty="0"/>
              <a:t> drops DRM product in 2002 to focus on patent licensing</a:t>
            </a:r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6ADA6-1E23-42DD-9C34-05F812BB75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2004-2005: Standards &amp; Microsoft</a:t>
            </a:r>
          </a:p>
          <a:p>
            <a:pPr lvl="1"/>
            <a:r>
              <a:rPr lang="en-US" sz="1800" dirty="0" err="1"/>
              <a:t>XrML</a:t>
            </a:r>
            <a:r>
              <a:rPr lang="en-US" sz="1800" dirty="0"/>
              <a:t> 2.0 submitted to MPEG</a:t>
            </a:r>
          </a:p>
          <a:p>
            <a:pPr lvl="1"/>
            <a:r>
              <a:rPr lang="en-US" sz="1800" dirty="0"/>
              <a:t>Variant becomes MPEG-REL standard</a:t>
            </a:r>
          </a:p>
          <a:p>
            <a:pPr lvl="1"/>
            <a:r>
              <a:rPr lang="en-US" sz="1800" dirty="0"/>
              <a:t>Microsoft implements </a:t>
            </a:r>
            <a:r>
              <a:rPr lang="en-US" sz="1800" dirty="0" err="1"/>
              <a:t>XrML</a:t>
            </a:r>
            <a:r>
              <a:rPr lang="en-US" sz="1800" dirty="0"/>
              <a:t> in its DRMs</a:t>
            </a:r>
          </a:p>
          <a:p>
            <a:pPr lvl="1"/>
            <a:r>
              <a:rPr lang="en-US" sz="1800" dirty="0"/>
              <a:t>Time Warner buys share of </a:t>
            </a:r>
            <a:r>
              <a:rPr lang="en-US" sz="1800" dirty="0" err="1"/>
              <a:t>ContentGuard</a:t>
            </a:r>
            <a:endParaRPr lang="en-US" sz="1800" dirty="0"/>
          </a:p>
          <a:p>
            <a:pPr lvl="1"/>
            <a:r>
              <a:rPr lang="en-US" sz="1800" dirty="0" err="1"/>
              <a:t>ContentGuard</a:t>
            </a:r>
            <a:r>
              <a:rPr lang="en-US" sz="1800" dirty="0"/>
              <a:t> granted US 6,925,448, continuation of ‘403 patent</a:t>
            </a:r>
          </a:p>
          <a:p>
            <a:r>
              <a:rPr lang="en-US" sz="2000" dirty="0"/>
              <a:t>2005-present: Virtual irrelevance</a:t>
            </a:r>
          </a:p>
          <a:p>
            <a:pPr lvl="1"/>
            <a:r>
              <a:rPr lang="en-US" sz="1800" dirty="0"/>
              <a:t>Microsoft uses </a:t>
            </a:r>
            <a:r>
              <a:rPr lang="en-US" sz="1800" dirty="0" err="1"/>
              <a:t>XrML</a:t>
            </a:r>
            <a:r>
              <a:rPr lang="en-US" sz="1800" dirty="0"/>
              <a:t> for software license management</a:t>
            </a:r>
          </a:p>
          <a:p>
            <a:pPr lvl="1"/>
            <a:r>
              <a:rPr lang="en-US" sz="1800" dirty="0"/>
              <a:t>No one else uses </a:t>
            </a:r>
            <a:r>
              <a:rPr lang="en-US" sz="1800" dirty="0" err="1"/>
              <a:t>XrML</a:t>
            </a:r>
            <a:r>
              <a:rPr lang="en-US" sz="1800" dirty="0"/>
              <a:t> or MPEG-REL</a:t>
            </a:r>
          </a:p>
          <a:p>
            <a:pPr lvl="1"/>
            <a:r>
              <a:rPr lang="en-US" sz="1800" dirty="0" err="1"/>
              <a:t>Pendrell</a:t>
            </a:r>
            <a:r>
              <a:rPr lang="en-US" sz="1800" dirty="0"/>
              <a:t>, patent aggregator, buys </a:t>
            </a:r>
            <a:r>
              <a:rPr lang="en-US" sz="1800" dirty="0" err="1"/>
              <a:t>ContentGuard</a:t>
            </a:r>
            <a:endParaRPr lang="en-US" sz="18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273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CE85A796-307D-4D30-90C4-002E89E69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3" y="914400"/>
            <a:ext cx="4915153" cy="5277121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D8D7D9E-6F87-43EA-B63F-3AD9806F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XrML</a:t>
            </a:r>
            <a:r>
              <a:rPr lang="en-US" dirty="0"/>
              <a:t> Example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54B84-8831-4B83-98B1-CC4149C209C0}"/>
              </a:ext>
            </a:extLst>
          </p:cNvPr>
          <p:cNvSpPr txBox="1"/>
          <p:nvPr/>
        </p:nvSpPr>
        <p:spPr>
          <a:xfrm>
            <a:off x="228600" y="6226157"/>
            <a:ext cx="70535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Fernandez-Medina, Eduardo et al, Multimedia Security and Digital Rights Management Technology. </a:t>
            </a:r>
          </a:p>
          <a:p>
            <a:r>
              <a:rPr lang="en-US" sz="1000" dirty="0"/>
              <a:t>In </a:t>
            </a:r>
            <a:r>
              <a:rPr lang="en-US" sz="1000" dirty="0" err="1"/>
              <a:t>Fugini</a:t>
            </a:r>
            <a:r>
              <a:rPr lang="en-US" sz="1000" dirty="0"/>
              <a:t>, </a:t>
            </a:r>
            <a:r>
              <a:rPr lang="en-US" sz="1000" dirty="0" err="1"/>
              <a:t>Mariagrazia</a:t>
            </a:r>
            <a:r>
              <a:rPr lang="en-US" sz="1000" dirty="0"/>
              <a:t> and Carlo </a:t>
            </a:r>
            <a:r>
              <a:rPr lang="en-US" sz="1000" dirty="0" err="1"/>
              <a:t>Bellettini</a:t>
            </a:r>
            <a:r>
              <a:rPr lang="en-US" sz="1000" dirty="0"/>
              <a:t>, eds., </a:t>
            </a:r>
            <a:r>
              <a:rPr lang="en-US" sz="1000" i="1" dirty="0"/>
              <a:t>Information Security: Policies and Actions in Modern Integrated Systems. </a:t>
            </a:r>
          </a:p>
          <a:p>
            <a:r>
              <a:rPr lang="en-US" sz="1000" dirty="0"/>
              <a:t>Hershey, PA: IDEA Group Publishing, 2004.</a:t>
            </a:r>
          </a:p>
        </p:txBody>
      </p:sp>
    </p:spTree>
    <p:extLst>
      <p:ext uri="{BB962C8B-B14F-4D97-AF65-F5344CB8AC3E}">
        <p14:creationId xmlns:p14="http://schemas.microsoft.com/office/powerpoint/2010/main" val="136313824"/>
      </p:ext>
    </p:extLst>
  </p:cSld>
  <p:clrMapOvr>
    <a:masterClrMapping/>
  </p:clrMapOvr>
</p:sld>
</file>

<file path=ppt/theme/theme1.xml><?xml version="1.0" encoding="utf-8"?>
<a:theme xmlns:a="http://schemas.openxmlformats.org/drawingml/2006/main" name="GiantSteps">
  <a:themeElements>
    <a:clrScheme name="">
      <a:dk1>
        <a:srgbClr val="000000"/>
      </a:dk1>
      <a:lt1>
        <a:srgbClr val="FFFFFF"/>
      </a:lt1>
      <a:dk2>
        <a:srgbClr val="0033CC"/>
      </a:dk2>
      <a:lt2>
        <a:srgbClr val="CCFFFF"/>
      </a:lt2>
      <a:accent1>
        <a:srgbClr val="3399FF"/>
      </a:accent1>
      <a:accent2>
        <a:srgbClr val="FFFF00"/>
      </a:accent2>
      <a:accent3>
        <a:srgbClr val="AAADE2"/>
      </a:accent3>
      <a:accent4>
        <a:srgbClr val="DADADA"/>
      </a:accent4>
      <a:accent5>
        <a:srgbClr val="ADCAFF"/>
      </a:accent5>
      <a:accent6>
        <a:srgbClr val="E7E700"/>
      </a:accent6>
      <a:hlink>
        <a:srgbClr val="FF0000"/>
      </a:hlink>
      <a:folHlink>
        <a:srgbClr val="969696"/>
      </a:folHlink>
    </a:clrScheme>
    <a:fontScheme name="GiantSteps">
      <a:majorFont>
        <a:latin typeface="QuickType Condensed"/>
        <a:ea typeface=""/>
        <a:cs typeface=""/>
      </a:majorFont>
      <a:minorFont>
        <a:latin typeface="QuickTyp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F5F5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F5F5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iantSte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iantStep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iantStep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iantStep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iantStep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iantStep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iantStep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IPO Digital Marketplace" id="{BD021249-33B8-4004-B1E7-69924F633776}" vid="{24583B63-CB55-4D6B-8A51-AAE80D76AA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GiantSteps</Template>
  <TotalTime>7684</TotalTime>
  <Words>2605</Words>
  <Application>Microsoft Office PowerPoint</Application>
  <PresentationFormat>Letter Paper (8.5x11 in)</PresentationFormat>
  <Paragraphs>363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Narrow</vt:lpstr>
      <vt:lpstr>Calibri</vt:lpstr>
      <vt:lpstr>Impact</vt:lpstr>
      <vt:lpstr>QuickType Condensed</vt:lpstr>
      <vt:lpstr>Times New Roman</vt:lpstr>
      <vt:lpstr>Wingdings</vt:lpstr>
      <vt:lpstr>GiantSteps</vt:lpstr>
      <vt:lpstr>Rights Expression Languages Or, Copyright Law Rumbles with Technology in a Dark Alley</vt:lpstr>
      <vt:lpstr>Background</vt:lpstr>
      <vt:lpstr>Larry Lessig’s Four Forces of Regulation (a/k/a Pathetic Dot Theory)</vt:lpstr>
      <vt:lpstr>Copyright Law: The “Rights Bundle” (17 U.S.C. 101 et seq)</vt:lpstr>
      <vt:lpstr>Copyright Law:  Ways for Others to Use Content</vt:lpstr>
      <vt:lpstr>Rights Expression Languages</vt:lpstr>
      <vt:lpstr>RELs for Rights Enforcement (DRM)</vt:lpstr>
      <vt:lpstr>The “Establishment” REL: XrML (eXtensible Rights Markup Language)</vt:lpstr>
      <vt:lpstr>XrML Example Code</vt:lpstr>
      <vt:lpstr>The “Indie” REL: ODRL (Open Digital Rights Language)</vt:lpstr>
      <vt:lpstr>ODRL 1.1 Permission Model</vt:lpstr>
      <vt:lpstr>Other Enforcement-Oriented RELs</vt:lpstr>
      <vt:lpstr>RELs for License Automation</vt:lpstr>
      <vt:lpstr>Interlude I: Creative Commons</vt:lpstr>
      <vt:lpstr>ccREL (Creative Commons Rights Expression Language)</vt:lpstr>
      <vt:lpstr>ccREL Example</vt:lpstr>
      <vt:lpstr>ccREL Example (cont’d)</vt:lpstr>
      <vt:lpstr>ODRL 2.x</vt:lpstr>
      <vt:lpstr>ODRL 2.2 Information Model</vt:lpstr>
      <vt:lpstr>ODRL 2.1 Examples Movie can only be played in Germany after 2018 (JSON)</vt:lpstr>
      <vt:lpstr>ODRL 2.1 Examples Allow distribution of movie over mobile networks only (JSON)</vt:lpstr>
      <vt:lpstr>RightsML Example Picture can be displayed by EPA licensee within Germany (RightsML Data Structure template) </vt:lpstr>
      <vt:lpstr>RightsML Example The same code in JSON</vt:lpstr>
      <vt:lpstr>Other License Automation RELs</vt:lpstr>
      <vt:lpstr>RELs, DRMs, Licenses, and Copyright</vt:lpstr>
      <vt:lpstr>The Digital Media Project An attempt to make a DRM that emulates copyright accurately</vt:lpstr>
      <vt:lpstr>Interlude II: Music Rights and Services (Typical cases)</vt:lpstr>
      <vt:lpstr>The Music Modernization Act Revisions to § 115</vt:lpstr>
      <vt:lpstr>Representing MMA License in a REL</vt:lpstr>
      <vt:lpstr>Representing MMA License in a REL?</vt:lpstr>
      <vt:lpstr>Exercise: Represent MMA Rights in REL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Rights Expression Languages</dc:title>
  <dc:creator>Bill Rosenblatt</dc:creator>
  <cp:lastModifiedBy>Bill Rosenblatt</cp:lastModifiedBy>
  <cp:revision>82</cp:revision>
  <cp:lastPrinted>2019-01-01T01:56:12Z</cp:lastPrinted>
  <dcterms:created xsi:type="dcterms:W3CDTF">2018-12-29T14:25:10Z</dcterms:created>
  <dcterms:modified xsi:type="dcterms:W3CDTF">2019-01-08T14:58:29Z</dcterms:modified>
</cp:coreProperties>
</file>