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8"/>
  </p:notesMasterIdLst>
  <p:sldIdLst>
    <p:sldId id="274" r:id="rId5"/>
    <p:sldId id="308" r:id="rId6"/>
    <p:sldId id="309" r:id="rId7"/>
    <p:sldId id="310" r:id="rId8"/>
    <p:sldId id="311" r:id="rId9"/>
    <p:sldId id="313" r:id="rId10"/>
    <p:sldId id="314" r:id="rId11"/>
    <p:sldId id="312" r:id="rId12"/>
    <p:sldId id="315" r:id="rId13"/>
    <p:sldId id="316" r:id="rId14"/>
    <p:sldId id="317" r:id="rId15"/>
    <p:sldId id="318" r:id="rId16"/>
    <p:sldId id="319" r:id="rId17"/>
    <p:sldId id="328" r:id="rId18"/>
    <p:sldId id="320" r:id="rId19"/>
    <p:sldId id="332" r:id="rId20"/>
    <p:sldId id="321" r:id="rId21"/>
    <p:sldId id="322" r:id="rId22"/>
    <p:sldId id="323" r:id="rId23"/>
    <p:sldId id="324" r:id="rId24"/>
    <p:sldId id="325" r:id="rId25"/>
    <p:sldId id="326" r:id="rId26"/>
    <p:sldId id="327" r:id="rId27"/>
    <p:sldId id="329" r:id="rId28"/>
    <p:sldId id="330" r:id="rId29"/>
    <p:sldId id="331" r:id="rId30"/>
    <p:sldId id="333" r:id="rId31"/>
    <p:sldId id="334" r:id="rId32"/>
    <p:sldId id="335" r:id="rId33"/>
    <p:sldId id="336" r:id="rId34"/>
    <p:sldId id="339" r:id="rId35"/>
    <p:sldId id="337" r:id="rId36"/>
    <p:sldId id="33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56" d="100"/>
          <a:sy n="56" d="100"/>
        </p:scale>
        <p:origin x="73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DDDEA-63BC-40A0-8BC0-D6413F38691F}" type="datetimeFigureOut">
              <a:rPr lang="en-US" smtClean="0"/>
              <a:t>1/30/2024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6F76E-E60C-4C54-B47A-C2C406EC8F72}" type="slidenum">
              <a:rPr lang="en-US" smtClean="0"/>
              <a:t>‹nr.›</a:t>
            </a:fld>
            <a:endParaRPr lang="en-US" dirty="0"/>
          </a:p>
        </p:txBody>
      </p:sp>
    </p:spTree>
    <p:extLst>
      <p:ext uri="{BB962C8B-B14F-4D97-AF65-F5344CB8AC3E}">
        <p14:creationId xmlns:p14="http://schemas.microsoft.com/office/powerpoint/2010/main" val="298748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1/30/2024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3357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1/30/2024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48156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1/30/2024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554859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00523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43911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55277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22158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1/30/2024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263153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1/30/2024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9258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1/30/2024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‹nr.›</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65219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media.s-bol.com/7kKPD15LEVJO/K0Mmgn/1167x1200.jpg" TargetMode="External"/><Relationship Id="rId3" Type="http://schemas.openxmlformats.org/officeDocument/2006/relationships/hyperlink" Target="https://th.bing.com/th/id/R.323a0d628b47bd8c47e89ff9f5cafc72?rik=A7c4ehnyK2aSlw&amp;riu=http%3a%2f%2fwww.aquariumfans.nl%2fwp-content%2fuploads%2f2018%2f09%2fBaardalg-oorzaak.jpg&amp;ehk=jB9237owdCAoVIgGuIQG%2bEKUBBa6AqmI0QQ4auY8Sng%3d&amp;risl=&amp;pid=ImgRaw&amp;r=0" TargetMode="External"/><Relationship Id="rId7" Type="http://schemas.openxmlformats.org/officeDocument/2006/relationships/hyperlink" Target="https://discuszolder.nl/wp-content/uploads/2020/11/Redfield-tabel-en-grafiek-versie-a.jpg" TargetMode="External"/><Relationship Id="rId2" Type="http://schemas.openxmlformats.org/officeDocument/2006/relationships/hyperlink" Target="https://www.azaqua.nl/img/cms/Algen/draadalg4-web.jpg" TargetMode="External"/><Relationship Id="rId1" Type="http://schemas.openxmlformats.org/officeDocument/2006/relationships/slideLayout" Target="../slideLayouts/slideLayout2.xml"/><Relationship Id="rId6" Type="http://schemas.openxmlformats.org/officeDocument/2006/relationships/hyperlink" Target="https://www.azaqua.nl/img/cms/Algen/blauwalg-aquarium.jpg" TargetMode="External"/><Relationship Id="rId5" Type="http://schemas.openxmlformats.org/officeDocument/2006/relationships/hyperlink" Target="https://fritskuiper.nl/wp-content/uploads/2021/10/fk-bruine-alg.jpeg" TargetMode="External"/><Relationship Id="rId4" Type="http://schemas.openxmlformats.org/officeDocument/2006/relationships/hyperlink" Target="https://www.azaqua.nl/img/cms/Algen/penseelalg-in-aquarium-02.jp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th.bing.com/th/id/R.09d1c53c07c3e261c5a1ae261e2ab164?rik=G8UbXuT0EHQ5Kg&amp;pid=ImgRaw&amp;r=0" TargetMode="External"/><Relationship Id="rId2" Type="http://schemas.openxmlformats.org/officeDocument/2006/relationships/hyperlink" Target="https://www.aquariumfans.nl/wp-content/uploads/2015/06/witte-waas-aquarium-bestrijden.jpg" TargetMode="Externa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hyperlink" Target="https://www.aquarium-planten.com/images/producten/Egeria_densa.jpg" TargetMode="External"/><Relationship Id="rId4" Type="http://schemas.openxmlformats.org/officeDocument/2006/relationships/hyperlink" Target="https://th.bing.com/th/id/OIP.caYoCbKU-l-qMFoEbidb2QHaHa?rs=1&amp;pid=ImgDetMai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hyperlink" Target="https://www.easylife.nl/static/upload/normal_nocut/159acf68-f13e-40b5-81a4-0f78d640de54/co2_tabel.p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hyperlink" Target="https://th.bing.com/th/id/OIP.a3-509OVq5ddXQRt7xspywHaFH?w=229&amp;h=180&amp;c=7&amp;r=0&amp;o=5&amp;dpr=1.9&amp;pid=1.7" TargetMode="External"/><Relationship Id="rId7" Type="http://schemas.openxmlformats.org/officeDocument/2006/relationships/image" Target="../media/image18.jpeg"/><Relationship Id="rId2" Type="http://schemas.openxmlformats.org/officeDocument/2006/relationships/hyperlink" Target="https://th.bing.com/th/id/OIP.phw_i3wVGsNUA-iWUrixJwHaE6?rs=1&amp;pid=ImgDetMain" TargetMode="Externa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hyperlink" Target="https://www.aquascapen.nl/wp-content/uploads/2016/10/8225394736_e8ab2605c7_h-1.jpg" TargetMode="External"/><Relationship Id="rId4" Type="http://schemas.openxmlformats.org/officeDocument/2006/relationships/hyperlink" Target="https://dierher.nl/wp-content/uploads/2021/11/Radixbalthica.jpg" TargetMode="External"/><Relationship Id="rId9" Type="http://schemas.openxmlformats.org/officeDocument/2006/relationships/image" Target="../media/image20.jpeg"/></Relationships>
</file>

<file path=ppt/slides/_rels/slide24.xml.rels><?xml version="1.0" encoding="UTF-8" standalone="yes"?>
<Relationships xmlns="http://schemas.openxmlformats.org/package/2006/relationships"><Relationship Id="rId3" Type="http://schemas.openxmlformats.org/officeDocument/2006/relationships/hyperlink" Target="https://www.aquariumwarenhuis.nl/wp-content/uploads/2021/03/99-300x228.jpg" TargetMode="External"/><Relationship Id="rId2" Type="http://schemas.openxmlformats.org/officeDocument/2006/relationships/hyperlink" Target="https://www.aquariumfans.nl/wp-content/uploads/2015/06/Witte-stip-aquariumvissen.jpg" TargetMode="Externa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hyperlink" Target="https://www.pondlibrary.com/wp-content/uploads/converted_files/8238=189-img_3527.jpg"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LhmL9v6Vv24" TargetMode="External"/><Relationship Id="rId7" Type="http://schemas.openxmlformats.org/officeDocument/2006/relationships/hyperlink" Target="https://warmerhuis.nl/wp-content/uploads/wat-is-vloerverwarming-folie.jpg" TargetMode="External"/><Relationship Id="rId2" Type="http://schemas.openxmlformats.org/officeDocument/2006/relationships/hyperlink" Target="https://www.youtube.com/watch?v=Xh7M66iGyig&amp;t=51s" TargetMode="External"/><Relationship Id="rId1" Type="http://schemas.openxmlformats.org/officeDocument/2006/relationships/slideLayout" Target="../slideLayouts/slideLayout2.xml"/><Relationship Id="rId6" Type="http://schemas.openxmlformats.org/officeDocument/2006/relationships/hyperlink" Target="https://i.pinimg.com/originals/a1/74/13/a17413a03cc632f7cf76f91856f9a0bf.jpg" TargetMode="External"/><Relationship Id="rId5" Type="http://schemas.openxmlformats.org/officeDocument/2006/relationships/hyperlink" Target="https://www.cichlidenkwekers.nl/images/2009/03/aquarium-bioloog.jpg" TargetMode="External"/><Relationship Id="rId4" Type="http://schemas.openxmlformats.org/officeDocument/2006/relationships/hyperlink" Target="https://media.s-bol.com/gvY2gGRrKN9/1061x1200.jpg"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jpeg"/></Relationships>
</file>

<file path=ppt/slides/_rels/slide31.xml.rels><?xml version="1.0" encoding="UTF-8" standalone="yes"?>
<Relationships xmlns="http://schemas.openxmlformats.org/package/2006/relationships"><Relationship Id="rId2" Type="http://schemas.openxmlformats.org/officeDocument/2006/relationships/hyperlink" Target="https://www.vismigratierivier.nl/vismigratierivier/"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media.s-bol.com/B1pl6Ww8Y8JW/zmkNVA2/1200x1050.jpg" TargetMode="External"/><Relationship Id="rId13" Type="http://schemas.openxmlformats.org/officeDocument/2006/relationships/hyperlink" Target="https://www.bing.com/images/search?q=corydoras&amp;qs=n&amp;form=QBIR&amp;sp=-1&amp;lq=0&amp;pq=corydoras&amp;sc=10-9&amp;cvid=BB1BB03269C94C019CD7A5FA932E0758&amp;ghsh=0&amp;ghacc=0&amp;first=1" TargetMode="External"/><Relationship Id="rId3" Type="http://schemas.openxmlformats.org/officeDocument/2006/relationships/hyperlink" Target="https://www.youtube.com/watch?v=USDoOrHB1nA" TargetMode="External"/><Relationship Id="rId7" Type="http://schemas.openxmlformats.org/officeDocument/2006/relationships/hyperlink" Target="https://media.s-bol.com/JR7jn2mAPK12/KMJL1x/1010x1200.jpg" TargetMode="External"/><Relationship Id="rId12" Type="http://schemas.openxmlformats.org/officeDocument/2006/relationships/hyperlink" Target="https://media.s-bol.com/5RrYl94v5y5R/1200x1197.jpg" TargetMode="External"/><Relationship Id="rId2" Type="http://schemas.openxmlformats.org/officeDocument/2006/relationships/hyperlink" Target="https://www.amazon.nl/ZooPaul-Aquarium-achterwand-wortel-150x60/dp/B08LVYJQF3/ref=sr_1_3?adgrpid=1343603678259132&amp;dib=eyJ2IjoiMSJ9.J9-pfWlib7QJutDT7Lv5IOJpXpox66P2HxaqStNAWnFaRbWecRpbGHgcYC_wHBHyjNpK2cYKpJtJ57cK0qq1rGEudGxLUSfqKBFRbERs64ApvwppxmoIxTls71ASKVhahThxL9i6cITwmSGbpaRDjg.DFUrvsMq-u3pwhOCyq7q0bUw7Z9zDgWm4J4AhWyoGaw&amp;dib_tag=se&amp;hvadid=83975563218995&amp;hvbmt=be&amp;hvdev=c&amp;hvlocphy=152236&amp;hvnetw=o&amp;hvqmt=e&amp;hvtargid=kwd-83975509994896%3Aloc-129&amp;hydadcr=20887_2244282&amp;keywords=achterwand%2Baquarium&amp;qid=1705224882&amp;sr=8-3&amp;th=1" TargetMode="External"/><Relationship Id="rId1" Type="http://schemas.openxmlformats.org/officeDocument/2006/relationships/slideLayout" Target="../slideLayouts/slideLayout2.xml"/><Relationship Id="rId6" Type="http://schemas.openxmlformats.org/officeDocument/2006/relationships/hyperlink" Target="https://media.s-bol.com/44qOml31GA0g/k85OgBr/550x349.jpg" TargetMode="External"/><Relationship Id="rId11" Type="http://schemas.openxmlformats.org/officeDocument/2006/relationships/hyperlink" Target="https://media.s-bol.com/NLn4GY75EwZN/1178x1200.jpg" TargetMode="External"/><Relationship Id="rId5" Type="http://schemas.openxmlformats.org/officeDocument/2006/relationships/hyperlink" Target="https://cdn.myonlinestore.eu/93c794e2-6be1-11e9-a722-44a8421b9960/image/cache/full/53ea97cf05495b392a70c84458a5786f6756bfa6.jpg" TargetMode="External"/><Relationship Id="rId10" Type="http://schemas.openxmlformats.org/officeDocument/2006/relationships/hyperlink" Target="https://media.s-bol.com/m6L1DNVjowY9/wBxMDw/1200x1199.jpg" TargetMode="External"/><Relationship Id="rId4" Type="http://schemas.openxmlformats.org/officeDocument/2006/relationships/hyperlink" Target="https://www.bing.com/images/search?q=cichliden%20aquarium&amp;qs=SS&amp;form=QBIR&amp;sp=1&amp;ghc=1&amp;lq=0&amp;pq=cichliden&amp;sc=10-9&amp;cvid=AD288A22791C4B69A38D2FBFFB025D54&amp;first=1" TargetMode="External"/><Relationship Id="rId9" Type="http://schemas.openxmlformats.org/officeDocument/2006/relationships/hyperlink" Target="https://th.bing.com/th/id/R.2ebb41f85a149eb205ad141eefcfe9f7?rik=XFbpqhEv7ZdQMA&amp;pid=ImgRaw&amp;r=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ecobright.nl/led-tl-120cm-830-warm-wit-basic.html?msclkid=c935772c442a16c8400d128248f0fa5b&amp;utm_source=bing&amp;utm_medium=cpc&amp;utm_campaign=Smart%20shopping%20-%20All%20products&amp;utm_term=4575548940831777&amp;utm_content=Shopping%20-%20All%20products" TargetMode="External"/><Relationship Id="rId2" Type="http://schemas.openxmlformats.org/officeDocument/2006/relationships/hyperlink" Target="https://th.bing.com/th/id/R.583fa9effbd2f1b177e695317bb3cfa7?rik=vB3OTmA6Uvs9Pw&amp;riu=http%3a%2f%2fwww.easycollage.be%2fimg%2fv3%2fall%2finspiration%2fregenboog%2fregenboog.jpg&amp;ehk=yKJDz5fPSbWseIPkgPUgHya%2fmbQxnugH7LUl0D3Ve5I%3d&amp;risl=&amp;pid=ImgRaw&amp;r=0&amp;sres=1&amp;sresct=1" TargetMode="External"/><Relationship Id="rId1" Type="http://schemas.openxmlformats.org/officeDocument/2006/relationships/slideLayout" Target="../slideLayouts/slideLayout2.xml"/><Relationship Id="rId4" Type="http://schemas.openxmlformats.org/officeDocument/2006/relationships/hyperlink" Target="https://biologielessen.nl/Afbeeldingen/Begrippen_illustraties/A/Absorptiespectrum.jp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f.shopee.ph/file/eb83b5623b5053211532f6631cb02c59_tn" TargetMode="External"/><Relationship Id="rId2" Type="http://schemas.openxmlformats.org/officeDocument/2006/relationships/hyperlink" Target="https://th.bing.com/th/id/OIP.d4I1JrVBiNwq3T0SFpHe3wHaEV?rs=1&amp;pid=ImgDetMain" TargetMode="External"/><Relationship Id="rId1" Type="http://schemas.openxmlformats.org/officeDocument/2006/relationships/slideLayout" Target="../slideLayouts/slideLayout2.xml"/><Relationship Id="rId6" Type="http://schemas.openxmlformats.org/officeDocument/2006/relationships/hyperlink" Target="https://www.youtube.com/watch?v=uNHS39fybtw" TargetMode="External"/><Relationship Id="rId5" Type="http://schemas.openxmlformats.org/officeDocument/2006/relationships/hyperlink" Target="https://m.media-amazon.com/images/I/71g-aji9xvL.__AC_SX300_SY300_QL70_ML2_.jpg" TargetMode="External"/><Relationship Id="rId4" Type="http://schemas.openxmlformats.org/officeDocument/2006/relationships/hyperlink" Target="https://www.diamantaquarien.de/shop/wp-content/uploads/2019/03/Innenfilter-Details-004.jpg"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quainfo.nl/wp-content/uploads/2018/04/witte-muggenlarve-600x446.jpg" TargetMode="External"/><Relationship Id="rId2" Type="http://schemas.openxmlformats.org/officeDocument/2006/relationships/hyperlink" Target="https://th.bing.com/th/id/R.6f9bf4beea211131357ab4b44ae07d35?rik=JcgKpILVhUhfvA&amp;riu=http%3a%2f%2fwww.aquariumfans.nl%2fwp-content%2fuploads%2f2014%2f01%2fWatervlooien.jpg&amp;ehk=EEeKMgJ0fHlPZFp1hP3UlpIK28iv4MUr%2b12V6h1x9XI%3d&amp;risl=&amp;pid=ImgRaw&amp;r=0" TargetMode="External"/><Relationship Id="rId1" Type="http://schemas.openxmlformats.org/officeDocument/2006/relationships/slideLayout" Target="../slideLayouts/slideLayout2.xml"/><Relationship Id="rId5" Type="http://schemas.openxmlformats.org/officeDocument/2006/relationships/hyperlink" Target="https://www.aquariumplus-webwinkel.nl/WebRoot/StoreNL/Shops/63092467/4DFF/56B8/D9EF/0901/A573/C0A8/2981/36BF/Product_blad_Catappa_terminalis.jpg" TargetMode="External"/><Relationship Id="rId4" Type="http://schemas.openxmlformats.org/officeDocument/2006/relationships/hyperlink" Target="https://i.ytimg.com/vi/I9MGzqON7fw/maxresdefault.jp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7">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B0502020104020203"/>
              <a:ea typeface="+mn-ea"/>
              <a:cs typeface="+mn-cs"/>
            </a:endParaRPr>
          </a:p>
        </p:txBody>
      </p:sp>
      <p:pic>
        <p:nvPicPr>
          <p:cNvPr id="8" name="Picture 7">
            <a:extLst>
              <a:ext uri="{FF2B5EF4-FFF2-40B4-BE49-F238E27FC236}">
                <a16:creationId xmlns:a16="http://schemas.microsoft.com/office/drawing/2014/main" id="{F0B92F21-44D0-49F2-B59D-6723737D9B5C}"/>
              </a:ext>
            </a:extLst>
          </p:cNvPr>
          <p:cNvPicPr>
            <a:picLocks noChangeAspect="1"/>
          </p:cNvPicPr>
          <p:nvPr/>
        </p:nvPicPr>
        <p:blipFill>
          <a:blip r:embed="rId3"/>
          <a:srcRect/>
          <a:stretch/>
        </p:blipFill>
        <p:spPr>
          <a:xfrm>
            <a:off x="-18025" y="937625"/>
            <a:ext cx="12191980" cy="5166803"/>
          </a:xfrm>
          <a:prstGeom prst="rect">
            <a:avLst/>
          </a:prstGeom>
        </p:spPr>
      </p:pic>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778768" y="242287"/>
            <a:ext cx="10225530" cy="695338"/>
          </a:xfrm>
        </p:spPr>
        <p:txBody>
          <a:bodyPr>
            <a:normAutofit fontScale="90000"/>
          </a:bodyPr>
          <a:lstStyle/>
          <a:p>
            <a:pPr algn="ctr"/>
            <a:r>
              <a:rPr lang="nl-NL" sz="4000" dirty="0">
                <a:solidFill>
                  <a:schemeClr val="tx1"/>
                </a:solidFill>
              </a:rPr>
              <a:t>Basiskennis</a:t>
            </a:r>
            <a:r>
              <a:rPr lang="en-US" sz="4000" dirty="0">
                <a:solidFill>
                  <a:schemeClr val="tx1"/>
                </a:solidFill>
              </a:rPr>
              <a:t> aquarium</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910715" y="6217503"/>
            <a:ext cx="3109650" cy="582263"/>
          </a:xfrm>
        </p:spPr>
        <p:txBody>
          <a:bodyPr>
            <a:normAutofit/>
          </a:bodyPr>
          <a:lstStyle/>
          <a:p>
            <a:r>
              <a:rPr lang="en-US" sz="1600" dirty="0" err="1">
                <a:solidFill>
                  <a:schemeClr val="tx1"/>
                </a:solidFill>
              </a:rPr>
              <a:t>RIEkus</a:t>
            </a:r>
            <a:r>
              <a:rPr lang="en-US" sz="1600" dirty="0">
                <a:solidFill>
                  <a:schemeClr val="tx1"/>
                </a:solidFill>
              </a:rPr>
              <a:t> Bennink 2024 </a:t>
            </a:r>
          </a:p>
        </p:txBody>
      </p:sp>
      <p:sp>
        <p:nvSpPr>
          <p:cNvPr id="4" name="Tekstvak 3">
            <a:extLst>
              <a:ext uri="{FF2B5EF4-FFF2-40B4-BE49-F238E27FC236}">
                <a16:creationId xmlns:a16="http://schemas.microsoft.com/office/drawing/2014/main" id="{5D9D390E-7456-4D96-8156-1A85BE6C3436}"/>
              </a:ext>
            </a:extLst>
          </p:cNvPr>
          <p:cNvSpPr txBox="1"/>
          <p:nvPr/>
        </p:nvSpPr>
        <p:spPr>
          <a:xfrm flipH="1">
            <a:off x="887767" y="6391922"/>
            <a:ext cx="2840854" cy="369332"/>
          </a:xfrm>
          <a:prstGeom prst="rect">
            <a:avLst/>
          </a:prstGeom>
          <a:noFill/>
        </p:spPr>
        <p:txBody>
          <a:bodyPr wrap="square" rtlCol="0">
            <a:spAutoFit/>
          </a:bodyPr>
          <a:lstStyle/>
          <a:p>
            <a:r>
              <a:rPr lang="nl-NL" dirty="0"/>
              <a:t>Aquarium Marc </a:t>
            </a:r>
            <a:r>
              <a:rPr lang="nl-NL" dirty="0" err="1"/>
              <a:t>Hoelandt</a:t>
            </a:r>
            <a:endParaRPr lang="en-US" dirty="0"/>
          </a:p>
        </p:txBody>
      </p:sp>
    </p:spTree>
    <p:extLst>
      <p:ext uri="{BB962C8B-B14F-4D97-AF65-F5344CB8AC3E}">
        <p14:creationId xmlns:p14="http://schemas.microsoft.com/office/powerpoint/2010/main" val="12052488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88CB5-31C0-4E3A-B16D-E8E5C015D604}"/>
              </a:ext>
            </a:extLst>
          </p:cNvPr>
          <p:cNvSpPr>
            <a:spLocks noGrp="1"/>
          </p:cNvSpPr>
          <p:nvPr>
            <p:ph type="title"/>
          </p:nvPr>
        </p:nvSpPr>
        <p:spPr>
          <a:xfrm>
            <a:off x="581192" y="702156"/>
            <a:ext cx="11029616" cy="1188720"/>
          </a:xfrm>
        </p:spPr>
        <p:txBody>
          <a:bodyPr>
            <a:normAutofit fontScale="90000"/>
          </a:bodyPr>
          <a:lstStyle/>
          <a:p>
            <a:pPr algn="ctr"/>
            <a:br>
              <a:rPr lang="nl-NL" dirty="0"/>
            </a:br>
            <a:r>
              <a:rPr lang="nl-NL" dirty="0"/>
              <a:t>Meest voorkomende problemen.</a:t>
            </a:r>
            <a:br>
              <a:rPr lang="nl-NL" dirty="0"/>
            </a:br>
            <a:endParaRPr lang="en-US" dirty="0"/>
          </a:p>
        </p:txBody>
      </p:sp>
      <p:sp>
        <p:nvSpPr>
          <p:cNvPr id="3" name="Content Placeholder 2">
            <a:extLst>
              <a:ext uri="{FF2B5EF4-FFF2-40B4-BE49-F238E27FC236}">
                <a16:creationId xmlns:a16="http://schemas.microsoft.com/office/drawing/2014/main" id="{D2650969-B67C-48B2-A39B-79B288509596}"/>
              </a:ext>
            </a:extLst>
          </p:cNvPr>
          <p:cNvSpPr>
            <a:spLocks noGrp="1"/>
          </p:cNvSpPr>
          <p:nvPr>
            <p:ph idx="1"/>
          </p:nvPr>
        </p:nvSpPr>
        <p:spPr>
          <a:xfrm>
            <a:off x="581192" y="2340864"/>
            <a:ext cx="11029615" cy="3634486"/>
          </a:xfrm>
        </p:spPr>
        <p:txBody>
          <a:bodyPr/>
          <a:lstStyle/>
          <a:p>
            <a:r>
              <a:rPr lang="nl-NL" dirty="0"/>
              <a:t>Planten groeien niet</a:t>
            </a:r>
          </a:p>
          <a:p>
            <a:r>
              <a:rPr lang="nl-NL" dirty="0"/>
              <a:t>Bacterie explosie (witte waas)</a:t>
            </a:r>
          </a:p>
          <a:p>
            <a:r>
              <a:rPr lang="nl-NL" dirty="0"/>
              <a:t>Alg problemen </a:t>
            </a:r>
          </a:p>
          <a:p>
            <a:r>
              <a:rPr lang="nl-NL" dirty="0"/>
              <a:t>Slakken en planaria’s</a:t>
            </a:r>
          </a:p>
          <a:p>
            <a:r>
              <a:rPr lang="nl-NL" dirty="0"/>
              <a:t>Vis ziekten</a:t>
            </a:r>
          </a:p>
          <a:p>
            <a:r>
              <a:rPr lang="nl-NL" dirty="0"/>
              <a:t>Vakantie</a:t>
            </a:r>
            <a:endParaRPr lang="en-US" dirty="0"/>
          </a:p>
        </p:txBody>
      </p:sp>
    </p:spTree>
    <p:extLst>
      <p:ext uri="{BB962C8B-B14F-4D97-AF65-F5344CB8AC3E}">
        <p14:creationId xmlns:p14="http://schemas.microsoft.com/office/powerpoint/2010/main" val="4091471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F0F98-0D09-4543-8228-A040CD0255F1}"/>
              </a:ext>
            </a:extLst>
          </p:cNvPr>
          <p:cNvSpPr>
            <a:spLocks noGrp="1"/>
          </p:cNvSpPr>
          <p:nvPr>
            <p:ph type="title"/>
          </p:nvPr>
        </p:nvSpPr>
        <p:spPr/>
        <p:txBody>
          <a:bodyPr/>
          <a:lstStyle/>
          <a:p>
            <a:pPr algn="ctr"/>
            <a:r>
              <a:rPr lang="nl-NL" dirty="0"/>
              <a:t>Mijn planten groeien niet .</a:t>
            </a:r>
            <a:br>
              <a:rPr lang="nl-NL" dirty="0"/>
            </a:br>
            <a:endParaRPr lang="en-US" dirty="0"/>
          </a:p>
        </p:txBody>
      </p:sp>
      <p:sp>
        <p:nvSpPr>
          <p:cNvPr id="3" name="Content Placeholder 2">
            <a:extLst>
              <a:ext uri="{FF2B5EF4-FFF2-40B4-BE49-F238E27FC236}">
                <a16:creationId xmlns:a16="http://schemas.microsoft.com/office/drawing/2014/main" id="{F21B174B-CCF1-4C9F-A160-B6249E1BFC23}"/>
              </a:ext>
            </a:extLst>
          </p:cNvPr>
          <p:cNvSpPr>
            <a:spLocks noGrp="1"/>
          </p:cNvSpPr>
          <p:nvPr>
            <p:ph idx="1"/>
          </p:nvPr>
        </p:nvSpPr>
        <p:spPr>
          <a:xfrm>
            <a:off x="581192" y="1580225"/>
            <a:ext cx="11029615" cy="4395125"/>
          </a:xfrm>
        </p:spPr>
        <p:txBody>
          <a:bodyPr>
            <a:normAutofit fontScale="70000" lnSpcReduction="20000"/>
          </a:bodyPr>
          <a:lstStyle/>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r>
              <a:rPr lang="nl-NL" sz="2300" dirty="0"/>
              <a:t>Als je regelmatig planten moet kopen omdat je planten verslijmen dan groeien je planten dus niet . Een goed groeiende plantengroei is van belang voor je aquarium. Naast dat dit mooi is wordt de natuurlijke balans  in het aquarium bereikt. Bij grote verstoring zal je blij worden verrast met prachtige alg plaag. Je planten groeien pas goed als je de echte waterplanten (die dus omvallen) bijna elke week moet snoeien. Om dit probleem ter verhelpen gaan we terug na de koolstof kringloop formule</a:t>
            </a:r>
          </a:p>
          <a:p>
            <a:pPr marL="0" indent="0">
              <a:buNone/>
            </a:pPr>
            <a:endParaRPr lang="nl-NL" sz="2300" dirty="0"/>
          </a:p>
          <a:p>
            <a:pPr marL="0" indent="0" algn="ctr">
              <a:buNone/>
            </a:pPr>
            <a:r>
              <a:rPr lang="nl-NL" sz="2300" dirty="0"/>
              <a:t>6H</a:t>
            </a:r>
            <a:r>
              <a:rPr lang="nl-NL" sz="2300" baseline="-25000" dirty="0"/>
              <a:t>2 </a:t>
            </a:r>
            <a:r>
              <a:rPr lang="nl-NL" sz="2300" dirty="0"/>
              <a:t>O + 6CO</a:t>
            </a:r>
            <a:r>
              <a:rPr lang="nl-NL" sz="2300" baseline="-25000" dirty="0"/>
              <a:t>2 </a:t>
            </a:r>
            <a:r>
              <a:rPr lang="nl-NL" sz="2300" dirty="0"/>
              <a:t>             </a:t>
            </a:r>
            <a:r>
              <a:rPr lang="en-US" sz="2300" b="0" i="0" dirty="0">
                <a:solidFill>
                  <a:schemeClr val="tx1"/>
                </a:solidFill>
                <a:effectLst/>
                <a:latin typeface="Helvetica Neue"/>
              </a:rPr>
              <a:t>C</a:t>
            </a:r>
            <a:r>
              <a:rPr lang="en-US" sz="2300" b="0" i="0" baseline="-25000" dirty="0">
                <a:solidFill>
                  <a:schemeClr val="tx1"/>
                </a:solidFill>
                <a:effectLst/>
                <a:latin typeface="Helvetica Neue"/>
              </a:rPr>
              <a:t>6</a:t>
            </a:r>
            <a:r>
              <a:rPr lang="en-US" sz="2300" b="0" i="0" dirty="0">
                <a:solidFill>
                  <a:schemeClr val="tx1"/>
                </a:solidFill>
                <a:effectLst/>
                <a:latin typeface="Helvetica Neue"/>
              </a:rPr>
              <a:t>H</a:t>
            </a:r>
            <a:r>
              <a:rPr lang="en-US" sz="2300" b="0" i="0" baseline="-25000" dirty="0">
                <a:solidFill>
                  <a:schemeClr val="tx1"/>
                </a:solidFill>
                <a:effectLst/>
                <a:latin typeface="Helvetica Neue"/>
              </a:rPr>
              <a:t>12</a:t>
            </a:r>
            <a:r>
              <a:rPr lang="en-US" sz="2300" b="0" i="0" dirty="0">
                <a:solidFill>
                  <a:schemeClr val="tx1"/>
                </a:solidFill>
                <a:effectLst/>
                <a:latin typeface="Helvetica Neue"/>
              </a:rPr>
              <a:t>O</a:t>
            </a:r>
            <a:r>
              <a:rPr lang="en-US" sz="2300" b="0" i="0" baseline="-25000" dirty="0">
                <a:solidFill>
                  <a:schemeClr val="tx1"/>
                </a:solidFill>
                <a:effectLst/>
                <a:latin typeface="Helvetica Neue"/>
              </a:rPr>
              <a:t>6</a:t>
            </a:r>
            <a:r>
              <a:rPr lang="en-US" sz="2300" b="0" i="0" dirty="0">
                <a:solidFill>
                  <a:schemeClr val="tx1"/>
                </a:solidFill>
                <a:effectLst/>
                <a:latin typeface="Helvetica Neue"/>
              </a:rPr>
              <a:t> + 6O</a:t>
            </a:r>
            <a:r>
              <a:rPr lang="en-US" sz="2300" b="0" i="0" baseline="-25000" dirty="0">
                <a:solidFill>
                  <a:schemeClr val="tx1"/>
                </a:solidFill>
                <a:effectLst/>
                <a:latin typeface="Helvetica Neue"/>
              </a:rPr>
              <a:t>2</a:t>
            </a:r>
          </a:p>
          <a:p>
            <a:pPr marL="0" indent="0" algn="ctr">
              <a:buNone/>
            </a:pPr>
            <a:r>
              <a:rPr lang="en-US" sz="2000" baseline="-25000" dirty="0" err="1">
                <a:solidFill>
                  <a:schemeClr val="tx1"/>
                </a:solidFill>
                <a:latin typeface="Helvetica Neue"/>
              </a:rPr>
              <a:t>Bladgroenkorels</a:t>
            </a:r>
            <a:endParaRPr lang="en-US" sz="2000" baseline="-25000" dirty="0">
              <a:solidFill>
                <a:schemeClr val="tx1"/>
              </a:solidFill>
              <a:latin typeface="Helvetica Neue"/>
            </a:endParaRPr>
          </a:p>
          <a:p>
            <a:pPr marL="0" indent="0" algn="ctr">
              <a:buNone/>
            </a:pPr>
            <a:endParaRPr lang="en-US" sz="2300" b="0" i="0" baseline="-25000" dirty="0">
              <a:solidFill>
                <a:schemeClr val="tx1"/>
              </a:solidFill>
              <a:effectLst/>
              <a:latin typeface="Helvetica Neue"/>
            </a:endParaRPr>
          </a:p>
          <a:p>
            <a:pPr marL="0" indent="0">
              <a:buNone/>
            </a:pPr>
            <a:r>
              <a:rPr lang="nl-NL" sz="2300" dirty="0">
                <a:solidFill>
                  <a:schemeClr val="tx1"/>
                </a:solidFill>
              </a:rPr>
              <a:t>Deze formule is geeft het antwoord op  slechte planten groei</a:t>
            </a:r>
          </a:p>
          <a:p>
            <a:pPr marL="0" indent="0">
              <a:buNone/>
            </a:pPr>
            <a:endParaRPr lang="nl-NL" dirty="0"/>
          </a:p>
          <a:p>
            <a:pPr marL="0" indent="0">
              <a:buNone/>
            </a:pPr>
            <a:endParaRPr lang="nl-NL" dirty="0"/>
          </a:p>
          <a:p>
            <a:pPr marL="0" indent="0">
              <a:buNone/>
            </a:pPr>
            <a:endParaRPr lang="nl-NL" dirty="0"/>
          </a:p>
          <a:p>
            <a:pPr marL="0" indent="0">
              <a:buNone/>
            </a:pPr>
            <a:endParaRPr lang="en-US" dirty="0"/>
          </a:p>
        </p:txBody>
      </p:sp>
      <p:pic>
        <p:nvPicPr>
          <p:cNvPr id="5" name="Graphic 4" descr="Sun with solid fill">
            <a:extLst>
              <a:ext uri="{FF2B5EF4-FFF2-40B4-BE49-F238E27FC236}">
                <a16:creationId xmlns:a16="http://schemas.microsoft.com/office/drawing/2014/main" id="{6650F35F-917F-4DA9-8B44-765B0392C0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11470" y="3777787"/>
            <a:ext cx="592316" cy="592316"/>
          </a:xfrm>
          <a:prstGeom prst="rect">
            <a:avLst/>
          </a:prstGeom>
        </p:spPr>
      </p:pic>
    </p:spTree>
    <p:extLst>
      <p:ext uri="{BB962C8B-B14F-4D97-AF65-F5344CB8AC3E}">
        <p14:creationId xmlns:p14="http://schemas.microsoft.com/office/powerpoint/2010/main" val="112781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F0F98-0D09-4543-8228-A040CD0255F1}"/>
              </a:ext>
            </a:extLst>
          </p:cNvPr>
          <p:cNvSpPr>
            <a:spLocks noGrp="1"/>
          </p:cNvSpPr>
          <p:nvPr>
            <p:ph type="title"/>
          </p:nvPr>
        </p:nvSpPr>
        <p:spPr/>
        <p:txBody>
          <a:bodyPr/>
          <a:lstStyle/>
          <a:p>
            <a:pPr algn="ctr"/>
            <a:r>
              <a:rPr lang="nl-NL" dirty="0"/>
              <a:t>Mijn planten groeien niet .</a:t>
            </a:r>
            <a:br>
              <a:rPr lang="nl-NL" dirty="0"/>
            </a:br>
            <a:endParaRPr lang="en-US" dirty="0"/>
          </a:p>
        </p:txBody>
      </p:sp>
      <p:sp>
        <p:nvSpPr>
          <p:cNvPr id="3" name="Content Placeholder 2">
            <a:extLst>
              <a:ext uri="{FF2B5EF4-FFF2-40B4-BE49-F238E27FC236}">
                <a16:creationId xmlns:a16="http://schemas.microsoft.com/office/drawing/2014/main" id="{F21B174B-CCF1-4C9F-A160-B6249E1BFC23}"/>
              </a:ext>
            </a:extLst>
          </p:cNvPr>
          <p:cNvSpPr>
            <a:spLocks noGrp="1"/>
          </p:cNvSpPr>
          <p:nvPr>
            <p:ph idx="1"/>
          </p:nvPr>
        </p:nvSpPr>
        <p:spPr>
          <a:xfrm>
            <a:off x="581192" y="1713390"/>
            <a:ext cx="11029615" cy="5291092"/>
          </a:xfrm>
        </p:spPr>
        <p:txBody>
          <a:bodyPr>
            <a:normAutofit fontScale="85000" lnSpcReduction="20000"/>
          </a:bodyPr>
          <a:lstStyle/>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lgn="ctr">
              <a:buNone/>
            </a:pPr>
            <a:r>
              <a:rPr lang="nl-NL" sz="2300" dirty="0"/>
              <a:t>6H</a:t>
            </a:r>
            <a:r>
              <a:rPr lang="nl-NL" sz="2300" baseline="-25000" dirty="0"/>
              <a:t>2 </a:t>
            </a:r>
            <a:r>
              <a:rPr lang="nl-NL" sz="2300" dirty="0"/>
              <a:t>O + 6CO</a:t>
            </a:r>
            <a:r>
              <a:rPr lang="nl-NL" sz="2300" baseline="-25000" dirty="0"/>
              <a:t>2 </a:t>
            </a:r>
            <a:r>
              <a:rPr lang="nl-NL" sz="2300" dirty="0"/>
              <a:t>             </a:t>
            </a:r>
            <a:r>
              <a:rPr lang="en-US" sz="2300" b="0" i="0" dirty="0">
                <a:solidFill>
                  <a:schemeClr val="tx1"/>
                </a:solidFill>
                <a:effectLst/>
                <a:latin typeface="Helvetica Neue"/>
              </a:rPr>
              <a:t>C</a:t>
            </a:r>
            <a:r>
              <a:rPr lang="en-US" sz="2300" b="0" i="0" baseline="-25000" dirty="0">
                <a:solidFill>
                  <a:schemeClr val="tx1"/>
                </a:solidFill>
                <a:effectLst/>
                <a:latin typeface="Helvetica Neue"/>
              </a:rPr>
              <a:t>6</a:t>
            </a:r>
            <a:r>
              <a:rPr lang="en-US" sz="2300" b="0" i="0" dirty="0">
                <a:solidFill>
                  <a:schemeClr val="tx1"/>
                </a:solidFill>
                <a:effectLst/>
                <a:latin typeface="Helvetica Neue"/>
              </a:rPr>
              <a:t>H</a:t>
            </a:r>
            <a:r>
              <a:rPr lang="en-US" sz="2300" b="0" i="0" baseline="-25000" dirty="0">
                <a:solidFill>
                  <a:schemeClr val="tx1"/>
                </a:solidFill>
                <a:effectLst/>
                <a:latin typeface="Helvetica Neue"/>
              </a:rPr>
              <a:t>12</a:t>
            </a:r>
            <a:r>
              <a:rPr lang="en-US" sz="2300" b="0" i="0" dirty="0">
                <a:solidFill>
                  <a:schemeClr val="tx1"/>
                </a:solidFill>
                <a:effectLst/>
                <a:latin typeface="Helvetica Neue"/>
              </a:rPr>
              <a:t>O</a:t>
            </a:r>
            <a:r>
              <a:rPr lang="en-US" sz="2300" b="0" i="0" baseline="-25000" dirty="0">
                <a:solidFill>
                  <a:schemeClr val="tx1"/>
                </a:solidFill>
                <a:effectLst/>
                <a:latin typeface="Helvetica Neue"/>
              </a:rPr>
              <a:t>6</a:t>
            </a:r>
            <a:r>
              <a:rPr lang="en-US" sz="2300" b="0" i="0" dirty="0">
                <a:solidFill>
                  <a:schemeClr val="tx1"/>
                </a:solidFill>
                <a:effectLst/>
                <a:latin typeface="Helvetica Neue"/>
              </a:rPr>
              <a:t> + 6O</a:t>
            </a:r>
            <a:r>
              <a:rPr lang="en-US" sz="2300" b="0" i="0" baseline="-25000" dirty="0">
                <a:solidFill>
                  <a:schemeClr val="tx1"/>
                </a:solidFill>
                <a:effectLst/>
                <a:latin typeface="Helvetica Neue"/>
              </a:rPr>
              <a:t>2</a:t>
            </a:r>
          </a:p>
          <a:p>
            <a:pPr marL="0" indent="0">
              <a:buNone/>
            </a:pPr>
            <a:r>
              <a:rPr lang="nl-NL" sz="2300" dirty="0">
                <a:solidFill>
                  <a:schemeClr val="tx1"/>
                </a:solidFill>
              </a:rPr>
              <a:t>De linkerkant van de formule herkennen we water(</a:t>
            </a:r>
            <a:r>
              <a:rPr lang="nl-NL" sz="2300" dirty="0"/>
              <a:t>H</a:t>
            </a:r>
            <a:r>
              <a:rPr lang="nl-NL" sz="2300" baseline="-25000" dirty="0"/>
              <a:t>2 </a:t>
            </a:r>
            <a:r>
              <a:rPr lang="nl-NL" sz="2300" dirty="0"/>
              <a:t>O</a:t>
            </a:r>
            <a:r>
              <a:rPr lang="nl-NL" sz="2300" dirty="0">
                <a:solidFill>
                  <a:schemeClr val="tx1"/>
                </a:solidFill>
              </a:rPr>
              <a:t>) en koolzuur gas(</a:t>
            </a:r>
            <a:r>
              <a:rPr lang="nl-NL" sz="2300" dirty="0"/>
              <a:t>CO</a:t>
            </a:r>
            <a:r>
              <a:rPr lang="nl-NL" sz="2300" baseline="-25000" dirty="0"/>
              <a:t>2</a:t>
            </a:r>
            <a:r>
              <a:rPr lang="nl-NL" sz="2300" dirty="0">
                <a:solidFill>
                  <a:schemeClr val="tx1"/>
                </a:solidFill>
              </a:rPr>
              <a:t>) de getallen  geven aan hoeveel moleculen er nodig zijn voor deze reactie. Het zonlicht hebben we vervangen door kunstlicht. Als dit allemaal aanwezig is zal de plant dit omzetten in glucose (</a:t>
            </a:r>
            <a:r>
              <a:rPr lang="en-US" sz="2300" b="0" i="0" dirty="0">
                <a:solidFill>
                  <a:schemeClr val="tx1"/>
                </a:solidFill>
                <a:effectLst/>
                <a:latin typeface="Helvetica Neue"/>
              </a:rPr>
              <a:t>C</a:t>
            </a:r>
            <a:r>
              <a:rPr lang="en-US" sz="2300" b="0" i="0" baseline="-25000" dirty="0">
                <a:solidFill>
                  <a:schemeClr val="tx1"/>
                </a:solidFill>
                <a:effectLst/>
                <a:latin typeface="Helvetica Neue"/>
              </a:rPr>
              <a:t>6</a:t>
            </a:r>
            <a:r>
              <a:rPr lang="en-US" sz="2300" b="0" i="0" dirty="0">
                <a:solidFill>
                  <a:schemeClr val="tx1"/>
                </a:solidFill>
                <a:effectLst/>
                <a:latin typeface="Helvetica Neue"/>
              </a:rPr>
              <a:t>H</a:t>
            </a:r>
            <a:r>
              <a:rPr lang="en-US" sz="2300" b="0" i="0" baseline="-25000" dirty="0">
                <a:solidFill>
                  <a:schemeClr val="tx1"/>
                </a:solidFill>
                <a:effectLst/>
                <a:latin typeface="Helvetica Neue"/>
              </a:rPr>
              <a:t>12</a:t>
            </a:r>
            <a:r>
              <a:rPr lang="en-US" sz="2300" b="0" i="0" dirty="0">
                <a:solidFill>
                  <a:schemeClr val="tx1"/>
                </a:solidFill>
                <a:effectLst/>
                <a:latin typeface="Helvetica Neue"/>
              </a:rPr>
              <a:t>O</a:t>
            </a:r>
            <a:r>
              <a:rPr lang="en-US" sz="2300" b="0" i="0" baseline="-25000" dirty="0">
                <a:solidFill>
                  <a:schemeClr val="tx1"/>
                </a:solidFill>
                <a:effectLst/>
                <a:latin typeface="Helvetica Neue"/>
              </a:rPr>
              <a:t>6</a:t>
            </a:r>
            <a:r>
              <a:rPr lang="nl-NL" sz="2300" dirty="0">
                <a:solidFill>
                  <a:schemeClr val="tx1"/>
                </a:solidFill>
              </a:rPr>
              <a:t>) om te groeien en produceert daarbij zuurstof(</a:t>
            </a:r>
            <a:r>
              <a:rPr lang="en-US" sz="2300" b="0" i="0" dirty="0">
                <a:solidFill>
                  <a:schemeClr val="tx1"/>
                </a:solidFill>
                <a:effectLst/>
                <a:latin typeface="Helvetica Neue"/>
              </a:rPr>
              <a:t>O</a:t>
            </a:r>
            <a:r>
              <a:rPr lang="en-US" sz="2300" b="0" i="0" baseline="-25000" dirty="0">
                <a:solidFill>
                  <a:schemeClr val="tx1"/>
                </a:solidFill>
                <a:effectLst/>
                <a:latin typeface="Helvetica Neue"/>
              </a:rPr>
              <a:t>2</a:t>
            </a:r>
            <a:r>
              <a:rPr lang="nl-NL" sz="2300" dirty="0">
                <a:solidFill>
                  <a:schemeClr val="tx1"/>
                </a:solidFill>
              </a:rPr>
              <a:t>).</a:t>
            </a:r>
          </a:p>
          <a:p>
            <a:pPr marL="0" indent="0">
              <a:buNone/>
            </a:pPr>
            <a:r>
              <a:rPr lang="nl-NL" sz="2300" dirty="0">
                <a:solidFill>
                  <a:schemeClr val="tx1"/>
                </a:solidFill>
              </a:rPr>
              <a:t>In een goed groeiend aquarium zal er ook regelmatig een belletje(</a:t>
            </a:r>
            <a:r>
              <a:rPr lang="en-US" sz="2300" b="0" i="0" dirty="0">
                <a:solidFill>
                  <a:schemeClr val="tx1"/>
                </a:solidFill>
                <a:effectLst/>
                <a:latin typeface="Helvetica Neue"/>
              </a:rPr>
              <a:t>O</a:t>
            </a:r>
            <a:r>
              <a:rPr lang="en-US" sz="2300" b="0" i="0" baseline="-25000" dirty="0">
                <a:solidFill>
                  <a:schemeClr val="tx1"/>
                </a:solidFill>
                <a:effectLst/>
                <a:latin typeface="Helvetica Neue"/>
              </a:rPr>
              <a:t>2</a:t>
            </a:r>
            <a:r>
              <a:rPr lang="nl-NL" sz="2300" dirty="0">
                <a:solidFill>
                  <a:schemeClr val="tx1"/>
                </a:solidFill>
              </a:rPr>
              <a:t>) van je planten te zien moeten zijn.</a:t>
            </a:r>
          </a:p>
          <a:p>
            <a:pPr marL="0" indent="0">
              <a:buNone/>
            </a:pPr>
            <a:r>
              <a:rPr lang="nl-NL" sz="2300" dirty="0">
                <a:solidFill>
                  <a:schemeClr val="tx1"/>
                </a:solidFill>
              </a:rPr>
              <a:t>Je kunt dus eigenlijk twee problemen hebben. Namelijk  koolzuurgas gebrek of licht(niet genoeg/verkeerde keuze)</a:t>
            </a:r>
          </a:p>
          <a:p>
            <a:pPr marL="0" indent="0">
              <a:buNone/>
            </a:pPr>
            <a:r>
              <a:rPr lang="nl-NL" sz="2300" dirty="0">
                <a:solidFill>
                  <a:schemeClr val="tx1"/>
                </a:solidFill>
              </a:rPr>
              <a:t>Hoe je </a:t>
            </a:r>
            <a:r>
              <a:rPr lang="nl-NL" sz="2300" dirty="0"/>
              <a:t>CO</a:t>
            </a:r>
            <a:r>
              <a:rPr lang="nl-NL" sz="2300" baseline="-25000" dirty="0"/>
              <a:t>2</a:t>
            </a:r>
            <a:r>
              <a:rPr lang="nl-NL" sz="2300" dirty="0">
                <a:solidFill>
                  <a:schemeClr val="tx1"/>
                </a:solidFill>
              </a:rPr>
              <a:t> moet toevoegen aan je aquarium zie hoofdstuk techniek</a:t>
            </a:r>
          </a:p>
          <a:p>
            <a:pPr marL="0" indent="0">
              <a:buNone/>
            </a:pPr>
            <a:endParaRPr lang="nl-NL" sz="2300" dirty="0"/>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endParaRPr lang="en-US" dirty="0"/>
          </a:p>
        </p:txBody>
      </p:sp>
      <p:pic>
        <p:nvPicPr>
          <p:cNvPr id="5" name="Graphic 4" descr="Sun with solid fill">
            <a:extLst>
              <a:ext uri="{FF2B5EF4-FFF2-40B4-BE49-F238E27FC236}">
                <a16:creationId xmlns:a16="http://schemas.microsoft.com/office/drawing/2014/main" id="{6650F35F-917F-4DA9-8B44-765B0392C0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6055" y="1890876"/>
            <a:ext cx="592316" cy="592316"/>
          </a:xfrm>
          <a:prstGeom prst="rect">
            <a:avLst/>
          </a:prstGeom>
        </p:spPr>
      </p:pic>
    </p:spTree>
    <p:extLst>
      <p:ext uri="{BB962C8B-B14F-4D97-AF65-F5344CB8AC3E}">
        <p14:creationId xmlns:p14="http://schemas.microsoft.com/office/powerpoint/2010/main" val="2625799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8636E-AC5A-4341-946B-2299E9EBBF0C}"/>
              </a:ext>
            </a:extLst>
          </p:cNvPr>
          <p:cNvSpPr>
            <a:spLocks noGrp="1"/>
          </p:cNvSpPr>
          <p:nvPr>
            <p:ph type="title"/>
          </p:nvPr>
        </p:nvSpPr>
        <p:spPr>
          <a:xfrm>
            <a:off x="581192" y="702156"/>
            <a:ext cx="11029616" cy="683584"/>
          </a:xfrm>
        </p:spPr>
        <p:txBody>
          <a:bodyPr/>
          <a:lstStyle/>
          <a:p>
            <a:pPr algn="ctr"/>
            <a:r>
              <a:rPr lang="nl-NL" dirty="0"/>
              <a:t>Alg problemen</a:t>
            </a:r>
            <a:endParaRPr lang="en-US" dirty="0"/>
          </a:p>
        </p:txBody>
      </p:sp>
      <p:sp>
        <p:nvSpPr>
          <p:cNvPr id="3" name="Content Placeholder 2">
            <a:extLst>
              <a:ext uri="{FF2B5EF4-FFF2-40B4-BE49-F238E27FC236}">
                <a16:creationId xmlns:a16="http://schemas.microsoft.com/office/drawing/2014/main" id="{2254EB21-2EE4-479A-9E1D-09F011A5B41E}"/>
              </a:ext>
            </a:extLst>
          </p:cNvPr>
          <p:cNvSpPr>
            <a:spLocks noGrp="1"/>
          </p:cNvSpPr>
          <p:nvPr>
            <p:ph idx="1"/>
          </p:nvPr>
        </p:nvSpPr>
        <p:spPr>
          <a:xfrm>
            <a:off x="581192" y="1385740"/>
            <a:ext cx="11029615" cy="5387922"/>
          </a:xfrm>
        </p:spPr>
        <p:txBody>
          <a:bodyPr/>
          <a:lstStyle/>
          <a:p>
            <a:pPr marL="0" indent="0">
              <a:buNone/>
            </a:pPr>
            <a:r>
              <a:rPr lang="nl-NL" dirty="0"/>
              <a:t>Algen zijn in mijn ogen slechts een bijproduct van een slecht groeiend planten bestand in je aquarium. De beste oplossing voor alg problemen, is dus te zorgen voor een optimaal groeiende  planten.</a:t>
            </a:r>
          </a:p>
          <a:p>
            <a:pPr marL="0" indent="0">
              <a:buNone/>
            </a:pPr>
            <a:r>
              <a:rPr lang="nl-NL" dirty="0"/>
              <a:t>Enkele meest voorkomende alg soorten</a:t>
            </a:r>
            <a:endParaRPr lang="en-US" dirty="0"/>
          </a:p>
          <a:p>
            <a:pPr marL="0" indent="0">
              <a:buNone/>
            </a:pPr>
            <a:r>
              <a:rPr lang="en-US" dirty="0" err="1">
                <a:hlinkClick r:id="rId2"/>
              </a:rPr>
              <a:t>Draad</a:t>
            </a:r>
            <a:r>
              <a:rPr lang="en-US" dirty="0">
                <a:hlinkClick r:id="rId2"/>
              </a:rPr>
              <a:t> alg</a:t>
            </a:r>
            <a:r>
              <a:rPr lang="en-US" dirty="0"/>
              <a:t>(</a:t>
            </a:r>
            <a:r>
              <a:rPr lang="en-US" dirty="0" err="1"/>
              <a:t>verwijderen</a:t>
            </a:r>
            <a:r>
              <a:rPr lang="en-US" dirty="0"/>
              <a:t> met </a:t>
            </a:r>
            <a:r>
              <a:rPr lang="en-US" dirty="0" err="1"/>
              <a:t>borsteltje</a:t>
            </a:r>
            <a:r>
              <a:rPr lang="en-US" dirty="0"/>
              <a:t>)</a:t>
            </a:r>
          </a:p>
          <a:p>
            <a:pPr marL="0" indent="0">
              <a:buNone/>
            </a:pPr>
            <a:r>
              <a:rPr lang="en-US" dirty="0">
                <a:hlinkClick r:id="rId3"/>
              </a:rPr>
              <a:t>Baard alg</a:t>
            </a:r>
            <a:endParaRPr lang="en-US" dirty="0"/>
          </a:p>
          <a:p>
            <a:pPr marL="0" indent="0">
              <a:buNone/>
            </a:pPr>
            <a:r>
              <a:rPr lang="en-US" dirty="0" err="1">
                <a:hlinkClick r:id="rId4"/>
              </a:rPr>
              <a:t>Penseel</a:t>
            </a:r>
            <a:r>
              <a:rPr lang="en-US" dirty="0">
                <a:hlinkClick r:id="rId4"/>
              </a:rPr>
              <a:t> alg</a:t>
            </a:r>
            <a:endParaRPr lang="en-US" dirty="0"/>
          </a:p>
          <a:p>
            <a:pPr marL="0" indent="0">
              <a:buNone/>
            </a:pPr>
            <a:r>
              <a:rPr lang="nl-NL" dirty="0">
                <a:hlinkClick r:id="rId5"/>
              </a:rPr>
              <a:t>Bruine</a:t>
            </a:r>
            <a:r>
              <a:rPr lang="en-US" dirty="0">
                <a:hlinkClick r:id="rId5"/>
              </a:rPr>
              <a:t> alg</a:t>
            </a:r>
            <a:r>
              <a:rPr lang="en-US" dirty="0"/>
              <a:t> (</a:t>
            </a:r>
            <a:r>
              <a:rPr lang="en-US" dirty="0" err="1"/>
              <a:t>te</a:t>
            </a:r>
            <a:r>
              <a:rPr lang="en-US" dirty="0"/>
              <a:t> </a:t>
            </a:r>
            <a:r>
              <a:rPr lang="en-US" dirty="0" err="1"/>
              <a:t>weinig</a:t>
            </a:r>
            <a:r>
              <a:rPr lang="en-US" dirty="0"/>
              <a:t> </a:t>
            </a:r>
            <a:r>
              <a:rPr lang="en-US" dirty="0" err="1"/>
              <a:t>licht</a:t>
            </a:r>
            <a:r>
              <a:rPr lang="en-US" dirty="0"/>
              <a:t>)</a:t>
            </a:r>
          </a:p>
          <a:p>
            <a:pPr marL="0" indent="0">
              <a:buNone/>
            </a:pPr>
            <a:r>
              <a:rPr lang="nl-NL" dirty="0">
                <a:hlinkClick r:id="rId6"/>
              </a:rPr>
              <a:t>blauwe</a:t>
            </a:r>
            <a:r>
              <a:rPr lang="en-US" dirty="0">
                <a:hlinkClick r:id="rId6"/>
              </a:rPr>
              <a:t> alg</a:t>
            </a:r>
            <a:r>
              <a:rPr lang="en-US" dirty="0"/>
              <a:t> is </a:t>
            </a:r>
            <a:r>
              <a:rPr lang="nl-NL" dirty="0"/>
              <a:t>een</a:t>
            </a:r>
            <a:r>
              <a:rPr lang="en-US" dirty="0"/>
              <a:t> </a:t>
            </a:r>
            <a:r>
              <a:rPr lang="en-US" dirty="0" err="1"/>
              <a:t>bacterie</a:t>
            </a:r>
            <a:r>
              <a:rPr lang="en-US" dirty="0"/>
              <a:t> </a:t>
            </a:r>
            <a:r>
              <a:rPr lang="en-US" dirty="0" err="1"/>
              <a:t>en</a:t>
            </a:r>
            <a:r>
              <a:rPr lang="en-US" dirty="0"/>
              <a:t> </a:t>
            </a:r>
            <a:r>
              <a:rPr lang="en-US" dirty="0" err="1"/>
              <a:t>geen</a:t>
            </a:r>
            <a:r>
              <a:rPr lang="en-US" dirty="0"/>
              <a:t> alg </a:t>
            </a:r>
            <a:r>
              <a:rPr lang="en-US" dirty="0" err="1"/>
              <a:t>en</a:t>
            </a:r>
            <a:r>
              <a:rPr lang="en-US" dirty="0"/>
              <a:t> is </a:t>
            </a:r>
            <a:r>
              <a:rPr lang="en-US" dirty="0" err="1"/>
              <a:t>meestal</a:t>
            </a:r>
            <a:r>
              <a:rPr lang="en-US" dirty="0"/>
              <a:t> is het </a:t>
            </a:r>
            <a:r>
              <a:rPr lang="en-US" dirty="0" err="1"/>
              <a:t>een</a:t>
            </a:r>
            <a:r>
              <a:rPr lang="en-US" dirty="0"/>
              <a:t> </a:t>
            </a:r>
            <a:r>
              <a:rPr lang="en-US" dirty="0" err="1"/>
              <a:t>teken</a:t>
            </a:r>
            <a:r>
              <a:rPr lang="en-US" dirty="0"/>
              <a:t> </a:t>
            </a:r>
            <a:r>
              <a:rPr lang="en-US" dirty="0" err="1"/>
              <a:t>dat</a:t>
            </a:r>
            <a:r>
              <a:rPr lang="en-US" dirty="0"/>
              <a:t> er </a:t>
            </a:r>
            <a:r>
              <a:rPr lang="en-US" dirty="0" err="1"/>
              <a:t>te</a:t>
            </a:r>
            <a:r>
              <a:rPr lang="en-US" dirty="0"/>
              <a:t> </a:t>
            </a:r>
            <a:r>
              <a:rPr lang="en-US" dirty="0" err="1"/>
              <a:t>veel</a:t>
            </a:r>
            <a:r>
              <a:rPr lang="en-US" dirty="0"/>
              <a:t> </a:t>
            </a:r>
            <a:r>
              <a:rPr lang="en-US" dirty="0" err="1"/>
              <a:t>fosfaat</a:t>
            </a:r>
            <a:r>
              <a:rPr lang="en-US" dirty="0"/>
              <a:t> (PO</a:t>
            </a:r>
            <a:r>
              <a:rPr lang="en-US" baseline="-25000" dirty="0"/>
              <a:t>4</a:t>
            </a:r>
            <a:r>
              <a:rPr lang="en-US" dirty="0"/>
              <a:t>) in het water zit </a:t>
            </a:r>
            <a:r>
              <a:rPr lang="en-US" dirty="0">
                <a:hlinkClick r:id="rId7"/>
              </a:rPr>
              <a:t>(Redfield ratio</a:t>
            </a:r>
            <a:r>
              <a:rPr lang="en-US" dirty="0"/>
              <a:t>). </a:t>
            </a:r>
            <a:r>
              <a:rPr lang="en-US" dirty="0" err="1"/>
              <a:t>Bij</a:t>
            </a:r>
            <a:r>
              <a:rPr lang="en-US" dirty="0"/>
              <a:t> de </a:t>
            </a:r>
            <a:r>
              <a:rPr lang="en-US" dirty="0" err="1"/>
              <a:t>visbeurs</a:t>
            </a:r>
            <a:r>
              <a:rPr lang="en-US" dirty="0"/>
              <a:t> </a:t>
            </a:r>
            <a:r>
              <a:rPr lang="en-US" dirty="0" err="1"/>
              <a:t>zijn</a:t>
            </a:r>
            <a:r>
              <a:rPr lang="en-US" dirty="0"/>
              <a:t> </a:t>
            </a:r>
            <a:r>
              <a:rPr lang="en-US" dirty="0" err="1"/>
              <a:t>pillen</a:t>
            </a:r>
            <a:r>
              <a:rPr lang="en-US" dirty="0"/>
              <a:t> </a:t>
            </a:r>
            <a:r>
              <a:rPr lang="en-US" dirty="0" err="1"/>
              <a:t>tegen</a:t>
            </a:r>
            <a:r>
              <a:rPr lang="en-US" dirty="0"/>
              <a:t> </a:t>
            </a:r>
            <a:r>
              <a:rPr lang="en-US" dirty="0" err="1"/>
              <a:t>blauwalg</a:t>
            </a:r>
            <a:r>
              <a:rPr lang="en-US" dirty="0"/>
              <a:t> </a:t>
            </a:r>
            <a:r>
              <a:rPr lang="en-US" dirty="0" err="1"/>
              <a:t>te</a:t>
            </a:r>
            <a:r>
              <a:rPr lang="en-US" dirty="0"/>
              <a:t> </a:t>
            </a:r>
            <a:r>
              <a:rPr lang="en-US" dirty="0" err="1"/>
              <a:t>koop</a:t>
            </a:r>
            <a:r>
              <a:rPr lang="en-US" dirty="0"/>
              <a:t>.</a:t>
            </a:r>
          </a:p>
          <a:p>
            <a:pPr marL="0" indent="0">
              <a:buNone/>
            </a:pPr>
            <a:r>
              <a:rPr lang="en-US" dirty="0">
                <a:hlinkClick r:id="rId8"/>
              </a:rPr>
              <a:t>Anti alg </a:t>
            </a:r>
            <a:r>
              <a:rPr lang="en-US" dirty="0" err="1"/>
              <a:t>middelen</a:t>
            </a:r>
            <a:r>
              <a:rPr lang="en-US" dirty="0"/>
              <a:t> </a:t>
            </a:r>
            <a:r>
              <a:rPr lang="en-US" dirty="0" err="1"/>
              <a:t>zijn</a:t>
            </a:r>
            <a:r>
              <a:rPr lang="en-US" dirty="0"/>
              <a:t> </a:t>
            </a:r>
            <a:r>
              <a:rPr lang="en-US" dirty="0" err="1"/>
              <a:t>symptoom</a:t>
            </a:r>
            <a:r>
              <a:rPr lang="en-US" dirty="0"/>
              <a:t> </a:t>
            </a:r>
            <a:r>
              <a:rPr lang="en-US" dirty="0" err="1"/>
              <a:t>bestrijders</a:t>
            </a:r>
            <a:r>
              <a:rPr lang="en-US" dirty="0"/>
              <a:t> </a:t>
            </a:r>
            <a:r>
              <a:rPr lang="en-US" dirty="0" err="1"/>
              <a:t>en</a:t>
            </a:r>
            <a:r>
              <a:rPr lang="en-US" dirty="0"/>
              <a:t> </a:t>
            </a:r>
            <a:r>
              <a:rPr lang="en-US" dirty="0" err="1"/>
              <a:t>lossen</a:t>
            </a:r>
            <a:r>
              <a:rPr lang="en-US" dirty="0"/>
              <a:t> het </a:t>
            </a:r>
            <a:r>
              <a:rPr lang="en-US" dirty="0" err="1"/>
              <a:t>echte</a:t>
            </a:r>
            <a:r>
              <a:rPr lang="en-US" dirty="0"/>
              <a:t> problem </a:t>
            </a:r>
            <a:r>
              <a:rPr lang="en-US" dirty="0" err="1"/>
              <a:t>meestal</a:t>
            </a:r>
            <a:r>
              <a:rPr lang="en-US" dirty="0"/>
              <a:t> </a:t>
            </a:r>
            <a:r>
              <a:rPr lang="en-US" dirty="0" err="1"/>
              <a:t>niet</a:t>
            </a:r>
            <a:r>
              <a:rPr lang="en-US" dirty="0"/>
              <a:t> op! </a:t>
            </a:r>
          </a:p>
          <a:p>
            <a:pPr marL="0" indent="0">
              <a:buNone/>
            </a:pPr>
            <a:r>
              <a:rPr lang="en-US" dirty="0">
                <a:solidFill>
                  <a:srgbClr val="FF0000"/>
                </a:solidFill>
              </a:rPr>
              <a:t>Let op : </a:t>
            </a:r>
            <a:r>
              <a:rPr lang="en-US" dirty="0" err="1">
                <a:solidFill>
                  <a:srgbClr val="FF0000"/>
                </a:solidFill>
              </a:rPr>
              <a:t>ph</a:t>
            </a:r>
            <a:r>
              <a:rPr lang="en-US" dirty="0">
                <a:solidFill>
                  <a:srgbClr val="FF0000"/>
                </a:solidFill>
              </a:rPr>
              <a:t> pen </a:t>
            </a:r>
            <a:r>
              <a:rPr lang="en-US" dirty="0" err="1">
                <a:solidFill>
                  <a:srgbClr val="FF0000"/>
                </a:solidFill>
              </a:rPr>
              <a:t>eruit</a:t>
            </a:r>
            <a:r>
              <a:rPr lang="en-US" dirty="0">
                <a:solidFill>
                  <a:srgbClr val="FF0000"/>
                </a:solidFill>
              </a:rPr>
              <a:t> </a:t>
            </a:r>
            <a:r>
              <a:rPr lang="en-US" dirty="0" err="1">
                <a:solidFill>
                  <a:srgbClr val="FF0000"/>
                </a:solidFill>
              </a:rPr>
              <a:t>en</a:t>
            </a:r>
            <a:r>
              <a:rPr lang="en-US" dirty="0">
                <a:solidFill>
                  <a:srgbClr val="FF0000"/>
                </a:solidFill>
              </a:rPr>
              <a:t> </a:t>
            </a:r>
            <a:r>
              <a:rPr lang="en-US" dirty="0" err="1">
                <a:solidFill>
                  <a:srgbClr val="FF0000"/>
                </a:solidFill>
              </a:rPr>
              <a:t>kijk</a:t>
            </a:r>
            <a:r>
              <a:rPr lang="en-US" dirty="0">
                <a:solidFill>
                  <a:srgbClr val="FF0000"/>
                </a:solidFill>
              </a:rPr>
              <a:t> of het </a:t>
            </a:r>
            <a:r>
              <a:rPr lang="en-US" dirty="0" err="1">
                <a:solidFill>
                  <a:srgbClr val="FF0000"/>
                </a:solidFill>
              </a:rPr>
              <a:t>geen</a:t>
            </a:r>
            <a:r>
              <a:rPr lang="en-US" dirty="0">
                <a:solidFill>
                  <a:srgbClr val="FF0000"/>
                </a:solidFill>
              </a:rPr>
              <a:t> </a:t>
            </a:r>
            <a:r>
              <a:rPr lang="en-US" dirty="0" err="1">
                <a:solidFill>
                  <a:srgbClr val="FF0000"/>
                </a:solidFill>
              </a:rPr>
              <a:t>kwaad</a:t>
            </a:r>
            <a:r>
              <a:rPr lang="en-US" dirty="0">
                <a:solidFill>
                  <a:srgbClr val="FF0000"/>
                </a:solidFill>
              </a:rPr>
              <a:t> </a:t>
            </a:r>
            <a:r>
              <a:rPr lang="en-US" dirty="0" err="1">
                <a:solidFill>
                  <a:srgbClr val="FF0000"/>
                </a:solidFill>
              </a:rPr>
              <a:t>kan</a:t>
            </a:r>
            <a:r>
              <a:rPr lang="en-US" dirty="0">
                <a:solidFill>
                  <a:srgbClr val="FF0000"/>
                </a:solidFill>
              </a:rPr>
              <a:t> </a:t>
            </a:r>
            <a:r>
              <a:rPr lang="en-US" dirty="0" err="1">
                <a:solidFill>
                  <a:srgbClr val="FF0000"/>
                </a:solidFill>
              </a:rPr>
              <a:t>voor</a:t>
            </a:r>
            <a:r>
              <a:rPr lang="en-US" dirty="0">
                <a:solidFill>
                  <a:srgbClr val="FF0000"/>
                </a:solidFill>
              </a:rPr>
              <a:t> je </a:t>
            </a:r>
            <a:r>
              <a:rPr lang="en-US" dirty="0" err="1">
                <a:solidFill>
                  <a:srgbClr val="FF0000"/>
                </a:solidFill>
              </a:rPr>
              <a:t>garnalen</a:t>
            </a:r>
            <a:r>
              <a:rPr lang="en-US" dirty="0">
                <a:solidFill>
                  <a:srgbClr val="FF0000"/>
                </a:solidFill>
              </a:rPr>
              <a:t>!.</a:t>
            </a:r>
          </a:p>
          <a:p>
            <a:pPr marL="0" indent="0">
              <a:buNone/>
            </a:pPr>
            <a:r>
              <a:rPr lang="en-US" dirty="0">
                <a:solidFill>
                  <a:schemeClr val="tx1"/>
                </a:solidFill>
              </a:rPr>
              <a:t>Tip: </a:t>
            </a:r>
            <a:r>
              <a:rPr lang="en-US" dirty="0" err="1">
                <a:solidFill>
                  <a:schemeClr val="tx1"/>
                </a:solidFill>
              </a:rPr>
              <a:t>tijdens</a:t>
            </a:r>
            <a:r>
              <a:rPr lang="en-US" dirty="0">
                <a:solidFill>
                  <a:schemeClr val="tx1"/>
                </a:solidFill>
              </a:rPr>
              <a:t> je </a:t>
            </a:r>
            <a:r>
              <a:rPr lang="en-US" dirty="0" err="1">
                <a:solidFill>
                  <a:schemeClr val="tx1"/>
                </a:solidFill>
              </a:rPr>
              <a:t>licht</a:t>
            </a:r>
            <a:r>
              <a:rPr lang="en-US" dirty="0">
                <a:solidFill>
                  <a:schemeClr val="tx1"/>
                </a:solidFill>
              </a:rPr>
              <a:t> </a:t>
            </a:r>
            <a:r>
              <a:rPr lang="en-US" dirty="0" err="1">
                <a:solidFill>
                  <a:schemeClr val="tx1"/>
                </a:solidFill>
              </a:rPr>
              <a:t>cyclus</a:t>
            </a:r>
            <a:r>
              <a:rPr lang="en-US" dirty="0">
                <a:solidFill>
                  <a:schemeClr val="tx1"/>
                </a:solidFill>
              </a:rPr>
              <a:t> </a:t>
            </a:r>
            <a:r>
              <a:rPr lang="en-US" dirty="0" err="1">
                <a:solidFill>
                  <a:schemeClr val="tx1"/>
                </a:solidFill>
              </a:rPr>
              <a:t>halvewegen</a:t>
            </a:r>
            <a:r>
              <a:rPr lang="en-US" dirty="0">
                <a:solidFill>
                  <a:schemeClr val="tx1"/>
                </a:solidFill>
              </a:rPr>
              <a:t> je </a:t>
            </a:r>
            <a:r>
              <a:rPr lang="en-US" dirty="0" err="1">
                <a:solidFill>
                  <a:schemeClr val="tx1"/>
                </a:solidFill>
              </a:rPr>
              <a:t>licht</a:t>
            </a:r>
            <a:r>
              <a:rPr lang="en-US" dirty="0">
                <a:solidFill>
                  <a:schemeClr val="tx1"/>
                </a:solidFill>
              </a:rPr>
              <a:t> </a:t>
            </a:r>
            <a:r>
              <a:rPr lang="en-US" dirty="0" err="1">
                <a:solidFill>
                  <a:schemeClr val="tx1"/>
                </a:solidFill>
              </a:rPr>
              <a:t>een</a:t>
            </a:r>
            <a:r>
              <a:rPr lang="en-US" dirty="0">
                <a:solidFill>
                  <a:schemeClr val="tx1"/>
                </a:solidFill>
              </a:rPr>
              <a:t> </a:t>
            </a:r>
            <a:r>
              <a:rPr lang="en-US" dirty="0" err="1">
                <a:solidFill>
                  <a:schemeClr val="tx1"/>
                </a:solidFill>
              </a:rPr>
              <a:t>uur</a:t>
            </a:r>
            <a:r>
              <a:rPr lang="en-US" dirty="0">
                <a:solidFill>
                  <a:schemeClr val="tx1"/>
                </a:solidFill>
              </a:rPr>
              <a:t> </a:t>
            </a:r>
            <a:r>
              <a:rPr lang="en-US" dirty="0" err="1">
                <a:solidFill>
                  <a:schemeClr val="tx1"/>
                </a:solidFill>
              </a:rPr>
              <a:t>uitzetten</a:t>
            </a:r>
            <a:r>
              <a:rPr lang="en-US" dirty="0">
                <a:solidFill>
                  <a:schemeClr val="tx1"/>
                </a:solidFill>
              </a:rPr>
              <a:t>, </a:t>
            </a:r>
            <a:r>
              <a:rPr lang="en-US" dirty="0" err="1">
                <a:solidFill>
                  <a:schemeClr val="tx1"/>
                </a:solidFill>
              </a:rPr>
              <a:t>helpt</a:t>
            </a:r>
            <a:r>
              <a:rPr lang="en-US" dirty="0">
                <a:solidFill>
                  <a:schemeClr val="tx1"/>
                </a:solidFill>
              </a:rPr>
              <a:t> </a:t>
            </a:r>
            <a:r>
              <a:rPr lang="en-US" dirty="0" err="1">
                <a:solidFill>
                  <a:schemeClr val="tx1"/>
                </a:solidFill>
              </a:rPr>
              <a:t>ook</a:t>
            </a:r>
            <a:r>
              <a:rPr lang="en-US" dirty="0">
                <a:solidFill>
                  <a:schemeClr val="tx1"/>
                </a:solidFill>
              </a:rPr>
              <a:t> </a:t>
            </a:r>
            <a:r>
              <a:rPr lang="en-US" dirty="0" err="1">
                <a:solidFill>
                  <a:schemeClr val="tx1"/>
                </a:solidFill>
              </a:rPr>
              <a:t>tegen</a:t>
            </a:r>
            <a:r>
              <a:rPr lang="en-US" dirty="0">
                <a:solidFill>
                  <a:schemeClr val="tx1"/>
                </a:solidFill>
              </a:rPr>
              <a:t> alg </a:t>
            </a:r>
            <a:r>
              <a:rPr lang="en-US" dirty="0" err="1">
                <a:solidFill>
                  <a:schemeClr val="tx1"/>
                </a:solidFill>
              </a:rPr>
              <a:t>groei</a:t>
            </a:r>
            <a:r>
              <a:rPr lang="en-US" dirty="0">
                <a:solidFill>
                  <a:schemeClr val="tx1"/>
                </a:solidFill>
              </a:rPr>
              <a:t>.</a:t>
            </a:r>
            <a:endParaRPr lang="nl-NL" dirty="0">
              <a:solidFill>
                <a:schemeClr val="tx1"/>
              </a:solidFill>
            </a:endParaRPr>
          </a:p>
        </p:txBody>
      </p:sp>
    </p:spTree>
    <p:extLst>
      <p:ext uri="{BB962C8B-B14F-4D97-AF65-F5344CB8AC3E}">
        <p14:creationId xmlns:p14="http://schemas.microsoft.com/office/powerpoint/2010/main" val="4179269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DC5C-7B9D-4695-B63B-60A031B3027B}"/>
              </a:ext>
            </a:extLst>
          </p:cNvPr>
          <p:cNvSpPr>
            <a:spLocks noGrp="1"/>
          </p:cNvSpPr>
          <p:nvPr>
            <p:ph type="title"/>
          </p:nvPr>
        </p:nvSpPr>
        <p:spPr>
          <a:xfrm>
            <a:off x="581192" y="702156"/>
            <a:ext cx="11029616" cy="807048"/>
          </a:xfrm>
        </p:spPr>
        <p:txBody>
          <a:bodyPr>
            <a:normAutofit fontScale="90000"/>
          </a:bodyPr>
          <a:lstStyle/>
          <a:p>
            <a:pPr algn="ctr"/>
            <a:r>
              <a:rPr lang="nl-NL" dirty="0"/>
              <a:t>Bacterie explosie (witte waas)</a:t>
            </a:r>
            <a:br>
              <a:rPr lang="nl-NL" dirty="0"/>
            </a:br>
            <a:endParaRPr lang="en-US" dirty="0"/>
          </a:p>
        </p:txBody>
      </p:sp>
      <p:sp>
        <p:nvSpPr>
          <p:cNvPr id="3" name="Content Placeholder 2">
            <a:extLst>
              <a:ext uri="{FF2B5EF4-FFF2-40B4-BE49-F238E27FC236}">
                <a16:creationId xmlns:a16="http://schemas.microsoft.com/office/drawing/2014/main" id="{B4393A12-F124-4E4C-B811-A8E08E62883D}"/>
              </a:ext>
            </a:extLst>
          </p:cNvPr>
          <p:cNvSpPr>
            <a:spLocks noGrp="1"/>
          </p:cNvSpPr>
          <p:nvPr>
            <p:ph idx="1"/>
          </p:nvPr>
        </p:nvSpPr>
        <p:spPr>
          <a:xfrm>
            <a:off x="669968" y="1664080"/>
            <a:ext cx="11029615" cy="3634486"/>
          </a:xfrm>
        </p:spPr>
        <p:txBody>
          <a:bodyPr/>
          <a:lstStyle/>
          <a:p>
            <a:pPr marL="0" indent="0">
              <a:buNone/>
            </a:pPr>
            <a:r>
              <a:rPr lang="nl-NL" dirty="0"/>
              <a:t>Soms kun je te maken krijgen dat je een </a:t>
            </a:r>
            <a:r>
              <a:rPr lang="nl-NL" dirty="0">
                <a:hlinkClick r:id="rId2"/>
              </a:rPr>
              <a:t>witte waas </a:t>
            </a:r>
            <a:r>
              <a:rPr lang="nl-NL" dirty="0"/>
              <a:t>in het aquarium water.</a:t>
            </a:r>
          </a:p>
          <a:p>
            <a:pPr marL="0" indent="0">
              <a:buNone/>
            </a:pPr>
            <a:r>
              <a:rPr lang="nl-NL" dirty="0"/>
              <a:t>Vooral bij een nieuw (snel)opgezet aquarium of te grote waterwisseling.</a:t>
            </a:r>
          </a:p>
          <a:p>
            <a:pPr marL="0" indent="0">
              <a:buNone/>
            </a:pPr>
            <a:r>
              <a:rPr lang="nl-NL" dirty="0"/>
              <a:t>Zorg ervoor dat je snelgroeiende waterplanten</a:t>
            </a:r>
            <a:r>
              <a:rPr lang="nl-NL" dirty="0">
                <a:hlinkClick r:id="rId3"/>
              </a:rPr>
              <a:t> </a:t>
            </a:r>
            <a:r>
              <a:rPr lang="nl-NL" dirty="0"/>
              <a:t>(</a:t>
            </a:r>
            <a:r>
              <a:rPr lang="nl-NL" dirty="0">
                <a:hlinkClick r:id="rId4"/>
              </a:rPr>
              <a:t>cabomba</a:t>
            </a:r>
            <a:r>
              <a:rPr lang="nl-NL" dirty="0"/>
              <a:t>/</a:t>
            </a:r>
            <a:r>
              <a:rPr lang="nl-NL" dirty="0">
                <a:hlinkClick r:id="rId5"/>
              </a:rPr>
              <a:t>waterpest</a:t>
            </a:r>
            <a:r>
              <a:rPr lang="nl-NL" dirty="0"/>
              <a:t> etc.)hebt</a:t>
            </a:r>
          </a:p>
          <a:p>
            <a:pPr marL="0" indent="0">
              <a:buNone/>
            </a:pPr>
            <a:r>
              <a:rPr lang="nl-NL" dirty="0"/>
              <a:t>De witte waas wordt gevormd door bacteriën die explosief zijn gegroeid.</a:t>
            </a:r>
          </a:p>
          <a:p>
            <a:pPr marL="0" indent="0">
              <a:buNone/>
            </a:pPr>
            <a:r>
              <a:rPr lang="nl-NL" dirty="0"/>
              <a:t>Als je een goed groeiende planten bestand hebt dan zal dat van zelf overgaan.</a:t>
            </a:r>
          </a:p>
          <a:p>
            <a:pPr marL="0" indent="0">
              <a:buNone/>
            </a:pPr>
            <a:r>
              <a:rPr lang="nl-NL" dirty="0"/>
              <a:t>Wil het versnellen dan kun overwegen om en UVC lamp te gebruiken.</a:t>
            </a:r>
            <a:endParaRPr lang="en-US" dirty="0"/>
          </a:p>
        </p:txBody>
      </p:sp>
      <p:pic>
        <p:nvPicPr>
          <p:cNvPr id="2050" name="Picture 2" descr="Onderdompelbaar licht, uv-sterilisator, aquarium, lamp, onderwatersterilisatie, groene bacteriën, ultraviolet, waterdesinf...">
            <a:extLst>
              <a:ext uri="{FF2B5EF4-FFF2-40B4-BE49-F238E27FC236}">
                <a16:creationId xmlns:a16="http://schemas.microsoft.com/office/drawing/2014/main" id="{47BC3C94-D22E-4237-9AC1-572C3B5EB1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81025" y="2707895"/>
            <a:ext cx="3048000"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273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A74BD-A603-41CE-99F3-BF2E0112464D}"/>
              </a:ext>
            </a:extLst>
          </p:cNvPr>
          <p:cNvSpPr>
            <a:spLocks noGrp="1"/>
          </p:cNvSpPr>
          <p:nvPr>
            <p:ph type="title"/>
          </p:nvPr>
        </p:nvSpPr>
        <p:spPr>
          <a:xfrm>
            <a:off x="581192" y="702156"/>
            <a:ext cx="11029616" cy="636450"/>
          </a:xfrm>
        </p:spPr>
        <p:txBody>
          <a:bodyPr/>
          <a:lstStyle/>
          <a:p>
            <a:pPr algn="ctr"/>
            <a:r>
              <a:rPr lang="nl-NL" dirty="0"/>
              <a:t>Techniek</a:t>
            </a:r>
            <a:endParaRPr lang="en-US" dirty="0"/>
          </a:p>
        </p:txBody>
      </p:sp>
      <p:sp>
        <p:nvSpPr>
          <p:cNvPr id="3" name="Content Placeholder 2">
            <a:extLst>
              <a:ext uri="{FF2B5EF4-FFF2-40B4-BE49-F238E27FC236}">
                <a16:creationId xmlns:a16="http://schemas.microsoft.com/office/drawing/2014/main" id="{BBA79C0D-CAD3-4E3F-AF6A-E5D21CB0A053}"/>
              </a:ext>
            </a:extLst>
          </p:cNvPr>
          <p:cNvSpPr>
            <a:spLocks noGrp="1"/>
          </p:cNvSpPr>
          <p:nvPr>
            <p:ph idx="1"/>
          </p:nvPr>
        </p:nvSpPr>
        <p:spPr>
          <a:xfrm>
            <a:off x="581192" y="1420427"/>
            <a:ext cx="11029615" cy="4554923"/>
          </a:xfrm>
        </p:spPr>
        <p:txBody>
          <a:bodyPr>
            <a:normAutofit fontScale="85000" lnSpcReduction="20000"/>
          </a:bodyPr>
          <a:lstStyle/>
          <a:p>
            <a:pPr marL="0" indent="0">
              <a:buNone/>
            </a:pPr>
            <a:r>
              <a:rPr lang="nl-NL" dirty="0"/>
              <a:t>PH en KH verlagen</a:t>
            </a:r>
          </a:p>
          <a:p>
            <a:pPr marL="0" indent="0">
              <a:buNone/>
            </a:pPr>
            <a:r>
              <a:rPr lang="nl-NL" dirty="0"/>
              <a:t>Toevoegen </a:t>
            </a:r>
            <a:r>
              <a:rPr lang="nl-NL" sz="1600" dirty="0"/>
              <a:t>CO</a:t>
            </a:r>
            <a:r>
              <a:rPr lang="nl-NL" sz="1600" baseline="-25000" dirty="0"/>
              <a:t>2</a:t>
            </a:r>
            <a:r>
              <a:rPr lang="nl-NL" dirty="0"/>
              <a:t> verkrijgbare producten.</a:t>
            </a:r>
          </a:p>
          <a:p>
            <a:pPr marL="0" indent="0">
              <a:buNone/>
            </a:pPr>
            <a:r>
              <a:rPr lang="nl-NL" dirty="0"/>
              <a:t>Toevoegen </a:t>
            </a:r>
            <a:r>
              <a:rPr lang="nl-NL" sz="1800" dirty="0"/>
              <a:t>CO</a:t>
            </a:r>
            <a:r>
              <a:rPr lang="nl-NL" sz="1800" baseline="-25000" dirty="0"/>
              <a:t>2</a:t>
            </a:r>
            <a:r>
              <a:rPr lang="nl-NL" dirty="0"/>
              <a:t> door de suiker gist methode.</a:t>
            </a:r>
          </a:p>
          <a:p>
            <a:pPr marL="0" indent="0">
              <a:buNone/>
            </a:pPr>
            <a:r>
              <a:rPr lang="nl-NL" dirty="0"/>
              <a:t>Toevoegen </a:t>
            </a:r>
            <a:r>
              <a:rPr lang="nl-NL" sz="1600" dirty="0"/>
              <a:t>CO</a:t>
            </a:r>
            <a:r>
              <a:rPr lang="nl-NL" sz="1600" baseline="-25000" dirty="0"/>
              <a:t>2 </a:t>
            </a:r>
            <a:r>
              <a:rPr lang="nl-NL" dirty="0"/>
              <a:t>door een computer.</a:t>
            </a:r>
          </a:p>
          <a:p>
            <a:pPr marL="0" indent="0">
              <a:buNone/>
            </a:pPr>
            <a:r>
              <a:rPr lang="nl-NL" dirty="0"/>
              <a:t>Hoe led verlichting plaatsen</a:t>
            </a:r>
          </a:p>
          <a:p>
            <a:pPr marL="0" indent="0">
              <a:buNone/>
            </a:pPr>
            <a:r>
              <a:rPr lang="nl-NL" dirty="0"/>
              <a:t>Co</a:t>
            </a:r>
            <a:r>
              <a:rPr lang="nl-NL" baseline="-25000" dirty="0"/>
              <a:t>2</a:t>
            </a:r>
            <a:r>
              <a:rPr lang="nl-NL" dirty="0"/>
              <a:t> reactor maken</a:t>
            </a:r>
          </a:p>
          <a:p>
            <a:pPr marL="0" indent="0">
              <a:buNone/>
            </a:pPr>
            <a:r>
              <a:rPr lang="nl-NL" dirty="0"/>
              <a:t>Schakel materiaal weg werken</a:t>
            </a:r>
          </a:p>
          <a:p>
            <a:pPr marL="0" indent="0">
              <a:buNone/>
            </a:pPr>
            <a:r>
              <a:rPr lang="nl-NL" dirty="0" err="1"/>
              <a:t>Dimbare</a:t>
            </a:r>
            <a:r>
              <a:rPr lang="nl-NL" dirty="0"/>
              <a:t> led verlichting aansluiten(</a:t>
            </a:r>
            <a:r>
              <a:rPr lang="nl-NL" dirty="0" err="1"/>
              <a:t>vb</a:t>
            </a:r>
            <a:r>
              <a:rPr lang="nl-NL" dirty="0"/>
              <a:t>)</a:t>
            </a:r>
          </a:p>
          <a:p>
            <a:pPr marL="0" indent="0">
              <a:buNone/>
            </a:pPr>
            <a:r>
              <a:rPr lang="nl-NL" dirty="0"/>
              <a:t>Meubel zelf maken(</a:t>
            </a:r>
            <a:r>
              <a:rPr lang="nl-NL" dirty="0" err="1"/>
              <a:t>vb</a:t>
            </a:r>
            <a:r>
              <a:rPr lang="nl-NL" dirty="0"/>
              <a:t>).</a:t>
            </a:r>
          </a:p>
          <a:p>
            <a:pPr marL="0" indent="0">
              <a:buNone/>
            </a:pPr>
            <a:endParaRPr lang="nl-NL" dirty="0"/>
          </a:p>
          <a:p>
            <a:pPr marL="0" indent="0">
              <a:buNone/>
            </a:pPr>
            <a:endParaRPr lang="nl-NL" sz="1800" dirty="0"/>
          </a:p>
          <a:p>
            <a:pPr marL="0" indent="0">
              <a:buNone/>
            </a:pPr>
            <a:endParaRPr lang="nl-NL" dirty="0"/>
          </a:p>
          <a:p>
            <a:pPr marL="0" indent="0">
              <a:buNone/>
            </a:pPr>
            <a:endParaRPr lang="nl-NL" dirty="0"/>
          </a:p>
          <a:p>
            <a:pPr marL="0" indent="0">
              <a:buNone/>
            </a:pPr>
            <a:r>
              <a:rPr lang="nl-NL" dirty="0"/>
              <a:t> </a:t>
            </a:r>
            <a:endParaRPr lang="en-US" dirty="0"/>
          </a:p>
        </p:txBody>
      </p:sp>
    </p:spTree>
    <p:extLst>
      <p:ext uri="{BB962C8B-B14F-4D97-AF65-F5344CB8AC3E}">
        <p14:creationId xmlns:p14="http://schemas.microsoft.com/office/powerpoint/2010/main" val="2430519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61194D-17B7-453C-82F0-16C073C75917}"/>
              </a:ext>
            </a:extLst>
          </p:cNvPr>
          <p:cNvSpPr>
            <a:spLocks noGrp="1"/>
          </p:cNvSpPr>
          <p:nvPr>
            <p:ph type="title"/>
          </p:nvPr>
        </p:nvSpPr>
        <p:spPr>
          <a:xfrm>
            <a:off x="581192" y="702156"/>
            <a:ext cx="11029616" cy="656127"/>
          </a:xfrm>
        </p:spPr>
        <p:txBody>
          <a:bodyPr/>
          <a:lstStyle/>
          <a:p>
            <a:pPr algn="ctr"/>
            <a:r>
              <a:rPr lang="nl-NL" dirty="0"/>
              <a:t>PH en </a:t>
            </a:r>
            <a:r>
              <a:rPr lang="nl-NL" dirty="0" err="1"/>
              <a:t>Kh</a:t>
            </a:r>
            <a:r>
              <a:rPr lang="nl-NL" dirty="0"/>
              <a:t> verlagen</a:t>
            </a:r>
            <a:endParaRPr lang="en-US" dirty="0"/>
          </a:p>
        </p:txBody>
      </p:sp>
      <p:sp>
        <p:nvSpPr>
          <p:cNvPr id="3" name="Tijdelijke aanduiding voor inhoud 2">
            <a:extLst>
              <a:ext uri="{FF2B5EF4-FFF2-40B4-BE49-F238E27FC236}">
                <a16:creationId xmlns:a16="http://schemas.microsoft.com/office/drawing/2014/main" id="{CA02DC85-A056-43AD-B0BB-0F3246419A83}"/>
              </a:ext>
            </a:extLst>
          </p:cNvPr>
          <p:cNvSpPr>
            <a:spLocks noGrp="1"/>
          </p:cNvSpPr>
          <p:nvPr>
            <p:ph idx="1"/>
          </p:nvPr>
        </p:nvSpPr>
        <p:spPr>
          <a:xfrm>
            <a:off x="581192" y="1358283"/>
            <a:ext cx="11029615" cy="4617067"/>
          </a:xfrm>
        </p:spPr>
        <p:txBody>
          <a:bodyPr/>
          <a:lstStyle/>
          <a:p>
            <a:pPr marL="0" indent="0">
              <a:buNone/>
            </a:pPr>
            <a:r>
              <a:rPr lang="nl-NL" dirty="0"/>
              <a:t>Op de markt zijn er producten die de PH en KH verlagen.</a:t>
            </a:r>
          </a:p>
          <a:p>
            <a:pPr marL="0" indent="0">
              <a:buNone/>
            </a:pPr>
            <a:r>
              <a:rPr lang="nl-NL" dirty="0"/>
              <a:t>Nadeel zijn de kosten. (en werken tijdelijk)</a:t>
            </a:r>
          </a:p>
          <a:p>
            <a:pPr marL="0" indent="0">
              <a:buNone/>
            </a:pPr>
            <a:r>
              <a:rPr lang="nl-NL" dirty="0"/>
              <a:t>Beter: </a:t>
            </a:r>
          </a:p>
          <a:p>
            <a:r>
              <a:rPr lang="nl-NL" dirty="0"/>
              <a:t>KH verlagen door Osmose water te gebruiken.</a:t>
            </a:r>
          </a:p>
          <a:p>
            <a:r>
              <a:rPr lang="nl-NL" dirty="0"/>
              <a:t>PH verlagen door CO</a:t>
            </a:r>
            <a:r>
              <a:rPr lang="nl-NL" baseline="-25000" dirty="0"/>
              <a:t>2</a:t>
            </a:r>
            <a:r>
              <a:rPr lang="nl-NL" dirty="0"/>
              <a:t> toe te voegen.</a:t>
            </a:r>
          </a:p>
          <a:p>
            <a:pPr marL="0" indent="0">
              <a:buNone/>
            </a:pPr>
            <a:endParaRPr lang="nl-NL" dirty="0"/>
          </a:p>
          <a:p>
            <a:pPr marL="0" indent="0">
              <a:buNone/>
            </a:pPr>
            <a:r>
              <a:rPr lang="nl-NL" dirty="0"/>
              <a:t> </a:t>
            </a:r>
            <a:endParaRPr lang="en-US" dirty="0"/>
          </a:p>
        </p:txBody>
      </p:sp>
      <p:pic>
        <p:nvPicPr>
          <p:cNvPr id="2050" name="Picture 2" descr="HS Aqua pH/KH minus - 350ml - Verlaagt te hoge pH en KH waarden in Aquarium">
            <a:extLst>
              <a:ext uri="{FF2B5EF4-FFF2-40B4-BE49-F238E27FC236}">
                <a16:creationId xmlns:a16="http://schemas.microsoft.com/office/drawing/2014/main" id="{F6E4CE74-1343-43EC-824A-3F78779CC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787" y="2645545"/>
            <a:ext cx="1200551" cy="1930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714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6F66-673E-445A-913F-9F259B020493}"/>
              </a:ext>
            </a:extLst>
          </p:cNvPr>
          <p:cNvSpPr>
            <a:spLocks noGrp="1"/>
          </p:cNvSpPr>
          <p:nvPr>
            <p:ph type="title"/>
          </p:nvPr>
        </p:nvSpPr>
        <p:spPr>
          <a:xfrm>
            <a:off x="581192" y="702156"/>
            <a:ext cx="11029616" cy="771537"/>
          </a:xfrm>
        </p:spPr>
        <p:txBody>
          <a:bodyPr>
            <a:normAutofit fontScale="90000"/>
          </a:bodyPr>
          <a:lstStyle/>
          <a:p>
            <a:pPr algn="ctr"/>
            <a:r>
              <a:rPr lang="nl-NL" dirty="0"/>
              <a:t>.</a:t>
            </a:r>
            <a:br>
              <a:rPr lang="nl-NL" dirty="0"/>
            </a:br>
            <a:r>
              <a:rPr lang="nl-NL" dirty="0"/>
              <a:t>Toevoegen </a:t>
            </a:r>
            <a:r>
              <a:rPr lang="nl-NL" sz="2400" dirty="0"/>
              <a:t>CO</a:t>
            </a:r>
            <a:r>
              <a:rPr lang="nl-NL" sz="2400" baseline="-25000" dirty="0"/>
              <a:t>2</a:t>
            </a:r>
            <a:r>
              <a:rPr lang="nl-NL" dirty="0"/>
              <a:t> verkrijgbare producten.</a:t>
            </a:r>
            <a:br>
              <a:rPr lang="nl-NL" dirty="0"/>
            </a:br>
            <a:endParaRPr lang="en-US" dirty="0"/>
          </a:p>
        </p:txBody>
      </p:sp>
      <p:sp>
        <p:nvSpPr>
          <p:cNvPr id="3" name="Content Placeholder 2">
            <a:extLst>
              <a:ext uri="{FF2B5EF4-FFF2-40B4-BE49-F238E27FC236}">
                <a16:creationId xmlns:a16="http://schemas.microsoft.com/office/drawing/2014/main" id="{94EFF330-4574-43D5-AE0E-A25C306622A4}"/>
              </a:ext>
            </a:extLst>
          </p:cNvPr>
          <p:cNvSpPr>
            <a:spLocks noGrp="1"/>
          </p:cNvSpPr>
          <p:nvPr>
            <p:ph idx="1"/>
          </p:nvPr>
        </p:nvSpPr>
        <p:spPr>
          <a:xfrm>
            <a:off x="581192" y="1091954"/>
            <a:ext cx="11029615" cy="4705843"/>
          </a:xfrm>
        </p:spPr>
        <p:txBody>
          <a:bodyPr/>
          <a:lstStyle/>
          <a:p>
            <a:pPr marL="0" indent="0">
              <a:buNone/>
            </a:pPr>
            <a:r>
              <a:rPr lang="nl-NL" dirty="0"/>
              <a:t>Op de markt zijn verschillende producten te koop </a:t>
            </a:r>
          </a:p>
          <a:p>
            <a:pPr marL="0" indent="0">
              <a:buNone/>
            </a:pPr>
            <a:r>
              <a:rPr lang="en-US" b="0" i="0" dirty="0" err="1">
                <a:solidFill>
                  <a:schemeClr val="tx1"/>
                </a:solidFill>
                <a:effectLst/>
                <a:latin typeface="inherit"/>
              </a:rPr>
              <a:t>EasyCarbo</a:t>
            </a:r>
            <a:endParaRPr lang="en-US" b="0" i="0" dirty="0">
              <a:solidFill>
                <a:schemeClr val="tx1"/>
              </a:solidFill>
              <a:effectLst/>
              <a:latin typeface="inherit"/>
            </a:endParaRPr>
          </a:p>
          <a:p>
            <a:pPr marL="0" indent="0">
              <a:buNone/>
            </a:pPr>
            <a:endParaRPr lang="en-US" b="0" i="0" dirty="0">
              <a:solidFill>
                <a:schemeClr val="tx1"/>
              </a:solidFill>
              <a:effectLst/>
              <a:latin typeface="inherit"/>
            </a:endParaRPr>
          </a:p>
          <a:p>
            <a:pPr marL="0" indent="0">
              <a:buNone/>
            </a:pPr>
            <a:endParaRPr lang="en-US" b="1" i="0" dirty="0">
              <a:solidFill>
                <a:srgbClr val="BBBBBB"/>
              </a:solidFill>
              <a:effectLst/>
              <a:latin typeface="Helvetica Neue"/>
            </a:endParaRPr>
          </a:p>
          <a:p>
            <a:pPr marL="0" indent="0">
              <a:buNone/>
            </a:pPr>
            <a:r>
              <a:rPr lang="en-US" i="0" dirty="0" err="1">
                <a:solidFill>
                  <a:schemeClr val="tx1"/>
                </a:solidFill>
                <a:effectLst/>
                <a:latin typeface="Helvetica Neue"/>
              </a:rPr>
              <a:t>Weggooi</a:t>
            </a:r>
            <a:r>
              <a:rPr lang="en-US" i="0" dirty="0">
                <a:solidFill>
                  <a:schemeClr val="tx1"/>
                </a:solidFill>
                <a:effectLst/>
                <a:latin typeface="Helvetica Neue"/>
              </a:rPr>
              <a:t> C02 cylinder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Het </a:t>
            </a:r>
            <a:r>
              <a:rPr lang="en-US" dirty="0" err="1"/>
              <a:t>nadeel</a:t>
            </a:r>
            <a:r>
              <a:rPr lang="en-US" dirty="0"/>
              <a:t> van </a:t>
            </a:r>
            <a:r>
              <a:rPr lang="en-US" dirty="0" err="1"/>
              <a:t>deze</a:t>
            </a:r>
            <a:r>
              <a:rPr lang="en-US" dirty="0"/>
              <a:t> </a:t>
            </a:r>
            <a:r>
              <a:rPr lang="en-US" dirty="0" err="1"/>
              <a:t>producten</a:t>
            </a:r>
            <a:r>
              <a:rPr lang="en-US" dirty="0"/>
              <a:t> is </a:t>
            </a:r>
            <a:r>
              <a:rPr lang="en-US" dirty="0" err="1"/>
              <a:t>dat</a:t>
            </a:r>
            <a:r>
              <a:rPr lang="en-US" dirty="0"/>
              <a:t> </a:t>
            </a:r>
            <a:r>
              <a:rPr lang="en-US" dirty="0" err="1"/>
              <a:t>ze</a:t>
            </a:r>
            <a:r>
              <a:rPr lang="en-US" dirty="0"/>
              <a:t> </a:t>
            </a:r>
            <a:r>
              <a:rPr lang="en-US" dirty="0" err="1"/>
              <a:t>slecht</a:t>
            </a:r>
            <a:r>
              <a:rPr lang="en-US" dirty="0"/>
              <a:t> </a:t>
            </a:r>
            <a:r>
              <a:rPr lang="en-US" dirty="0" err="1"/>
              <a:t>zijn</a:t>
            </a:r>
            <a:r>
              <a:rPr lang="en-US" dirty="0"/>
              <a:t> </a:t>
            </a:r>
            <a:r>
              <a:rPr lang="en-US" dirty="0" err="1"/>
              <a:t>voor</a:t>
            </a:r>
            <a:r>
              <a:rPr lang="en-US" dirty="0"/>
              <a:t> je </a:t>
            </a:r>
            <a:r>
              <a:rPr lang="en-US" dirty="0" err="1"/>
              <a:t>portomonee</a:t>
            </a:r>
            <a:r>
              <a:rPr lang="en-US" dirty="0"/>
              <a:t> </a:t>
            </a:r>
            <a:r>
              <a:rPr lang="en-US" dirty="0" err="1"/>
              <a:t>en</a:t>
            </a:r>
            <a:r>
              <a:rPr lang="en-US" dirty="0"/>
              <a:t> </a:t>
            </a:r>
            <a:r>
              <a:rPr lang="en-US" dirty="0" err="1"/>
              <a:t>dat</a:t>
            </a:r>
            <a:r>
              <a:rPr lang="en-US" dirty="0"/>
              <a:t> je </a:t>
            </a:r>
            <a:r>
              <a:rPr lang="en-US" dirty="0" err="1"/>
              <a:t>elke</a:t>
            </a:r>
            <a:r>
              <a:rPr lang="en-US" dirty="0"/>
              <a:t> </a:t>
            </a:r>
            <a:r>
              <a:rPr lang="en-US" dirty="0" err="1"/>
              <a:t>dag</a:t>
            </a:r>
            <a:r>
              <a:rPr lang="en-US" dirty="0"/>
              <a:t> </a:t>
            </a:r>
            <a:r>
              <a:rPr lang="en-US" dirty="0" err="1"/>
              <a:t>iets</a:t>
            </a:r>
            <a:r>
              <a:rPr lang="en-US" dirty="0"/>
              <a:t> </a:t>
            </a:r>
            <a:r>
              <a:rPr lang="en-US" dirty="0" err="1"/>
              <a:t>moet</a:t>
            </a:r>
            <a:r>
              <a:rPr lang="en-US" dirty="0"/>
              <a:t> </a:t>
            </a:r>
            <a:r>
              <a:rPr lang="en-US" dirty="0" err="1"/>
              <a:t>doen</a:t>
            </a:r>
            <a:r>
              <a:rPr lang="en-US" dirty="0"/>
              <a:t>!</a:t>
            </a:r>
          </a:p>
        </p:txBody>
      </p:sp>
      <p:pic>
        <p:nvPicPr>
          <p:cNvPr id="1026" name="Picture 2">
            <a:extLst>
              <a:ext uri="{FF2B5EF4-FFF2-40B4-BE49-F238E27FC236}">
                <a16:creationId xmlns:a16="http://schemas.microsoft.com/office/drawing/2014/main" id="{DA2534B5-940B-4EB3-A4A6-ECDA542FAD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8493" y="1731886"/>
            <a:ext cx="66675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1DB5F54-A349-4DC0-BCB8-B4A61EA4D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3864" y="2603377"/>
            <a:ext cx="155257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03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9AA96-22B1-4786-9538-E6E95407F154}"/>
              </a:ext>
            </a:extLst>
          </p:cNvPr>
          <p:cNvSpPr>
            <a:spLocks noGrp="1"/>
          </p:cNvSpPr>
          <p:nvPr>
            <p:ph type="title"/>
          </p:nvPr>
        </p:nvSpPr>
        <p:spPr>
          <a:xfrm>
            <a:off x="581192" y="702156"/>
            <a:ext cx="11029616" cy="567351"/>
          </a:xfrm>
        </p:spPr>
        <p:txBody>
          <a:bodyPr/>
          <a:lstStyle/>
          <a:p>
            <a:pPr algn="ctr"/>
            <a:r>
              <a:rPr lang="nl-NL" dirty="0"/>
              <a:t>Toevoegen </a:t>
            </a:r>
            <a:r>
              <a:rPr lang="nl-NL" sz="2800" dirty="0"/>
              <a:t>CO</a:t>
            </a:r>
            <a:r>
              <a:rPr lang="nl-NL" sz="2800" baseline="-25000" dirty="0"/>
              <a:t>2</a:t>
            </a:r>
            <a:r>
              <a:rPr lang="nl-NL" dirty="0"/>
              <a:t> door de suiker gist methode.</a:t>
            </a:r>
            <a:endParaRPr lang="en-US" dirty="0"/>
          </a:p>
        </p:txBody>
      </p:sp>
      <p:sp>
        <p:nvSpPr>
          <p:cNvPr id="3" name="Content Placeholder 2">
            <a:extLst>
              <a:ext uri="{FF2B5EF4-FFF2-40B4-BE49-F238E27FC236}">
                <a16:creationId xmlns:a16="http://schemas.microsoft.com/office/drawing/2014/main" id="{F7A6904E-64D3-4B3B-9804-851AF82C1A3C}"/>
              </a:ext>
            </a:extLst>
          </p:cNvPr>
          <p:cNvSpPr>
            <a:spLocks noGrp="1"/>
          </p:cNvSpPr>
          <p:nvPr>
            <p:ph idx="1"/>
          </p:nvPr>
        </p:nvSpPr>
        <p:spPr>
          <a:xfrm>
            <a:off x="581192" y="1438184"/>
            <a:ext cx="10902661" cy="4415824"/>
          </a:xfrm>
        </p:spPr>
        <p:txBody>
          <a:bodyPr/>
          <a:lstStyle/>
          <a:p>
            <a:pPr marL="0" indent="0">
              <a:buNone/>
            </a:pPr>
            <a:r>
              <a:rPr lang="nl-NL" dirty="0"/>
              <a:t>Deze methode werkt goed en is goedkoop in gebruik.</a:t>
            </a:r>
          </a:p>
          <a:p>
            <a:pPr marL="0" indent="0">
              <a:buNone/>
            </a:pPr>
            <a:r>
              <a:rPr lang="nl-NL" dirty="0"/>
              <a:t>Wat heb je nodig:</a:t>
            </a:r>
          </a:p>
          <a:p>
            <a:pPr marL="0" indent="0">
              <a:buNone/>
            </a:pPr>
            <a:r>
              <a:rPr lang="nl-NL" dirty="0"/>
              <a:t>Lege Cola fles </a:t>
            </a:r>
          </a:p>
          <a:p>
            <a:pPr marL="0" indent="0">
              <a:buNone/>
            </a:pPr>
            <a:r>
              <a:rPr lang="nl-NL" dirty="0"/>
              <a:t>Lucht slang</a:t>
            </a:r>
          </a:p>
          <a:p>
            <a:pPr marL="0" indent="0">
              <a:buNone/>
            </a:pPr>
            <a:r>
              <a:rPr lang="nl-NL" dirty="0"/>
              <a:t>Terugslag klep</a:t>
            </a:r>
          </a:p>
          <a:p>
            <a:pPr marL="0" indent="0">
              <a:buNone/>
            </a:pPr>
            <a:r>
              <a:rPr lang="nl-NL" dirty="0"/>
              <a:t>Leeg bakje (vleeswaren schaaltje) GEEN  Luchtsteentje gebruiken! Het bakje kun je meestal klem zetten tussen je stabilisatie glas strook en het water oppervlak.</a:t>
            </a:r>
          </a:p>
          <a:p>
            <a:pPr marL="0" indent="0">
              <a:buNone/>
            </a:pPr>
            <a:r>
              <a:rPr lang="nl-NL" b="1" dirty="0"/>
              <a:t>Werk wijze</a:t>
            </a:r>
          </a:p>
          <a:p>
            <a:r>
              <a:rPr lang="nl-NL" dirty="0"/>
              <a:t>Boor een gaatje in het bakje en lijm de terug slagklep (denk om de richting) er in.</a:t>
            </a:r>
            <a:endParaRPr lang="en-US" dirty="0"/>
          </a:p>
          <a:p>
            <a:r>
              <a:rPr lang="en-US" dirty="0"/>
              <a:t>Boor </a:t>
            </a:r>
            <a:r>
              <a:rPr lang="en-US" dirty="0" err="1"/>
              <a:t>een</a:t>
            </a:r>
            <a:r>
              <a:rPr lang="en-US" dirty="0"/>
              <a:t> </a:t>
            </a:r>
            <a:r>
              <a:rPr lang="en-US" dirty="0" err="1"/>
              <a:t>gaatje</a:t>
            </a:r>
            <a:r>
              <a:rPr lang="en-US" dirty="0"/>
              <a:t>  </a:t>
            </a:r>
            <a:r>
              <a:rPr lang="en-US" dirty="0" err="1"/>
              <a:t>voor</a:t>
            </a:r>
            <a:r>
              <a:rPr lang="en-US" dirty="0"/>
              <a:t> je </a:t>
            </a:r>
            <a:r>
              <a:rPr lang="en-US" dirty="0" err="1"/>
              <a:t>luchtslang</a:t>
            </a:r>
            <a:r>
              <a:rPr lang="en-US" dirty="0"/>
              <a:t> in de dop </a:t>
            </a:r>
            <a:r>
              <a:rPr lang="en-US" dirty="0" err="1"/>
              <a:t>en</a:t>
            </a:r>
            <a:r>
              <a:rPr lang="en-US" dirty="0"/>
              <a:t> </a:t>
            </a:r>
            <a:r>
              <a:rPr lang="en-US" dirty="0" err="1"/>
              <a:t>bevestig</a:t>
            </a:r>
            <a:r>
              <a:rPr lang="en-US" dirty="0"/>
              <a:t> de </a:t>
            </a:r>
            <a:r>
              <a:rPr lang="en-US" dirty="0" err="1"/>
              <a:t>luchtslang</a:t>
            </a:r>
            <a:r>
              <a:rPr lang="en-US" dirty="0"/>
              <a:t> </a:t>
            </a:r>
            <a:r>
              <a:rPr lang="en-US" dirty="0" err="1"/>
              <a:t>en</a:t>
            </a:r>
            <a:r>
              <a:rPr lang="en-US" dirty="0"/>
              <a:t> kit </a:t>
            </a:r>
            <a:r>
              <a:rPr lang="en-US" dirty="0" err="1"/>
              <a:t>deze</a:t>
            </a:r>
            <a:r>
              <a:rPr lang="en-US" dirty="0"/>
              <a:t> </a:t>
            </a:r>
            <a:r>
              <a:rPr lang="en-US" dirty="0" err="1"/>
              <a:t>goed</a:t>
            </a:r>
            <a:r>
              <a:rPr lang="en-US" dirty="0"/>
              <a:t> </a:t>
            </a:r>
            <a:r>
              <a:rPr lang="en-US" dirty="0" err="1"/>
              <a:t>af</a:t>
            </a:r>
            <a:r>
              <a:rPr lang="en-US" dirty="0"/>
              <a:t>.</a:t>
            </a:r>
          </a:p>
          <a:p>
            <a:r>
              <a:rPr lang="en-US" dirty="0" err="1"/>
              <a:t>Controleer</a:t>
            </a:r>
            <a:r>
              <a:rPr lang="en-US" dirty="0"/>
              <a:t> </a:t>
            </a:r>
            <a:r>
              <a:rPr lang="en-US" dirty="0" err="1"/>
              <a:t>goed</a:t>
            </a:r>
            <a:r>
              <a:rPr lang="en-US" dirty="0"/>
              <a:t> op </a:t>
            </a:r>
            <a:r>
              <a:rPr lang="en-US" dirty="0" err="1"/>
              <a:t>eventuele</a:t>
            </a:r>
            <a:r>
              <a:rPr lang="en-US" dirty="0"/>
              <a:t> </a:t>
            </a:r>
            <a:r>
              <a:rPr lang="en-US" dirty="0" err="1"/>
              <a:t>lekkage</a:t>
            </a:r>
            <a:r>
              <a:rPr lang="en-US" dirty="0"/>
              <a:t>!</a:t>
            </a:r>
            <a:endParaRPr lang="nl-NL" dirty="0"/>
          </a:p>
        </p:txBody>
      </p:sp>
      <p:pic>
        <p:nvPicPr>
          <p:cNvPr id="2050" name="Picture 2">
            <a:extLst>
              <a:ext uri="{FF2B5EF4-FFF2-40B4-BE49-F238E27FC236}">
                <a16:creationId xmlns:a16="http://schemas.microsoft.com/office/drawing/2014/main" id="{490CC7F2-0934-4A54-9F2F-1C77680EB9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7908" y="2271621"/>
            <a:ext cx="1254785" cy="1270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802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7387-6421-4398-9139-404CA0FF5403}"/>
              </a:ext>
            </a:extLst>
          </p:cNvPr>
          <p:cNvSpPr>
            <a:spLocks noGrp="1"/>
          </p:cNvSpPr>
          <p:nvPr>
            <p:ph type="title"/>
          </p:nvPr>
        </p:nvSpPr>
        <p:spPr>
          <a:xfrm>
            <a:off x="581192" y="702156"/>
            <a:ext cx="11029616" cy="549595"/>
          </a:xfrm>
        </p:spPr>
        <p:txBody>
          <a:bodyPr/>
          <a:lstStyle/>
          <a:p>
            <a:pPr algn="ctr"/>
            <a:r>
              <a:rPr lang="nl-NL" dirty="0"/>
              <a:t>Toevoegen </a:t>
            </a:r>
            <a:r>
              <a:rPr lang="nl-NL" sz="2800" dirty="0"/>
              <a:t>CO</a:t>
            </a:r>
            <a:r>
              <a:rPr lang="nl-NL" sz="2800" baseline="-25000" dirty="0"/>
              <a:t>2</a:t>
            </a:r>
            <a:r>
              <a:rPr lang="nl-NL" dirty="0"/>
              <a:t> door de suiker gist methode.</a:t>
            </a:r>
            <a:endParaRPr lang="en-US" dirty="0"/>
          </a:p>
        </p:txBody>
      </p:sp>
      <p:sp>
        <p:nvSpPr>
          <p:cNvPr id="3" name="Content Placeholder 2">
            <a:extLst>
              <a:ext uri="{FF2B5EF4-FFF2-40B4-BE49-F238E27FC236}">
                <a16:creationId xmlns:a16="http://schemas.microsoft.com/office/drawing/2014/main" id="{1C07FF8F-FBC1-4EA7-BA2F-FFEEBEEE665F}"/>
              </a:ext>
            </a:extLst>
          </p:cNvPr>
          <p:cNvSpPr>
            <a:spLocks noGrp="1"/>
          </p:cNvSpPr>
          <p:nvPr>
            <p:ph idx="1"/>
          </p:nvPr>
        </p:nvSpPr>
        <p:spPr>
          <a:xfrm>
            <a:off x="581192" y="1429305"/>
            <a:ext cx="11029615" cy="4546045"/>
          </a:xfrm>
        </p:spPr>
        <p:txBody>
          <a:bodyPr/>
          <a:lstStyle/>
          <a:p>
            <a:pPr marL="0" indent="0">
              <a:buNone/>
            </a:pPr>
            <a:r>
              <a:rPr lang="nl-NL" dirty="0"/>
              <a:t>Het recept om </a:t>
            </a:r>
            <a:r>
              <a:rPr lang="nl-NL" sz="1800" dirty="0"/>
              <a:t>CO</a:t>
            </a:r>
            <a:r>
              <a:rPr lang="nl-NL" sz="1800" baseline="-25000" dirty="0"/>
              <a:t>2</a:t>
            </a:r>
            <a:r>
              <a:rPr lang="nl-NL" dirty="0"/>
              <a:t> te maken:</a:t>
            </a:r>
          </a:p>
          <a:p>
            <a:r>
              <a:rPr lang="nl-NL" dirty="0"/>
              <a:t>1 liter lauw warm water.</a:t>
            </a:r>
          </a:p>
          <a:p>
            <a:r>
              <a:rPr lang="nl-NL" dirty="0"/>
              <a:t>1 afgestreken theelepel gedroogde gist.</a:t>
            </a:r>
          </a:p>
          <a:p>
            <a:r>
              <a:rPr lang="nl-NL" dirty="0"/>
              <a:t>100 gram suiker.</a:t>
            </a:r>
          </a:p>
          <a:p>
            <a:pPr marL="0" indent="0">
              <a:buNone/>
            </a:pPr>
            <a:r>
              <a:rPr lang="nl-NL" dirty="0"/>
              <a:t>Meng dit allemaal  in de fles .</a:t>
            </a:r>
          </a:p>
          <a:p>
            <a:pPr marL="0" indent="0">
              <a:buNone/>
            </a:pPr>
            <a:r>
              <a:rPr lang="nl-NL" dirty="0"/>
              <a:t>Na verloop van tijd zal er een mooi glanzende bel ontstaan, ten teken dat je nu </a:t>
            </a:r>
            <a:r>
              <a:rPr lang="nl-NL" sz="1800" dirty="0"/>
              <a:t>CO</a:t>
            </a:r>
            <a:r>
              <a:rPr lang="nl-NL" sz="1800" baseline="-25000" dirty="0"/>
              <a:t>2</a:t>
            </a:r>
            <a:r>
              <a:rPr lang="nl-NL" dirty="0"/>
              <a:t> toevoegt , wanneer de bel dof wordt is het uitgewerkt.</a:t>
            </a:r>
          </a:p>
          <a:p>
            <a:pPr marL="0" indent="0">
              <a:buNone/>
            </a:pPr>
            <a:r>
              <a:rPr lang="nl-NL" dirty="0"/>
              <a:t>Bij deze methode gaat je PH vanzelf richting de neutrale waarde (de uitwisseling wordt niet geforceerd )</a:t>
            </a:r>
            <a:endParaRPr lang="en-US" dirty="0"/>
          </a:p>
        </p:txBody>
      </p:sp>
    </p:spTree>
    <p:extLst>
      <p:ext uri="{BB962C8B-B14F-4D97-AF65-F5344CB8AC3E}">
        <p14:creationId xmlns:p14="http://schemas.microsoft.com/office/powerpoint/2010/main" val="3451399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0E0B6-24AF-4AC1-B34B-D125A35DBDAA}"/>
              </a:ext>
            </a:extLst>
          </p:cNvPr>
          <p:cNvSpPr>
            <a:spLocks noGrp="1"/>
          </p:cNvSpPr>
          <p:nvPr>
            <p:ph type="title"/>
          </p:nvPr>
        </p:nvSpPr>
        <p:spPr>
          <a:xfrm>
            <a:off x="581192" y="702156"/>
            <a:ext cx="11029616" cy="540718"/>
          </a:xfrm>
        </p:spPr>
        <p:txBody>
          <a:bodyPr/>
          <a:lstStyle/>
          <a:p>
            <a:pPr algn="ctr"/>
            <a:r>
              <a:rPr lang="nl-NL" dirty="0"/>
              <a:t>Wat gaan we behandelen</a:t>
            </a:r>
            <a:endParaRPr lang="en-US" dirty="0"/>
          </a:p>
        </p:txBody>
      </p:sp>
      <p:sp>
        <p:nvSpPr>
          <p:cNvPr id="3" name="Content Placeholder 2">
            <a:extLst>
              <a:ext uri="{FF2B5EF4-FFF2-40B4-BE49-F238E27FC236}">
                <a16:creationId xmlns:a16="http://schemas.microsoft.com/office/drawing/2014/main" id="{B1F67AC0-5F4B-4C4D-ACF4-5046F8AEBF40}"/>
              </a:ext>
            </a:extLst>
          </p:cNvPr>
          <p:cNvSpPr>
            <a:spLocks noGrp="1"/>
          </p:cNvSpPr>
          <p:nvPr>
            <p:ph idx="1"/>
          </p:nvPr>
        </p:nvSpPr>
        <p:spPr/>
        <p:txBody>
          <a:bodyPr>
            <a:normAutofit fontScale="92500" lnSpcReduction="20000"/>
          </a:bodyPr>
          <a:lstStyle/>
          <a:p>
            <a:r>
              <a:rPr lang="nl-NL" dirty="0"/>
              <a:t>Even </a:t>
            </a:r>
            <a:r>
              <a:rPr lang="nl-NL"/>
              <a:t>elkaar voorstellen.</a:t>
            </a:r>
            <a:endParaRPr lang="nl-NL" dirty="0"/>
          </a:p>
          <a:p>
            <a:r>
              <a:rPr lang="nl-NL" dirty="0"/>
              <a:t>Een aquarium (een kwestie van geduld).</a:t>
            </a:r>
          </a:p>
          <a:p>
            <a:r>
              <a:rPr lang="nl-NL" dirty="0"/>
              <a:t>Inrichten van je aquarium.</a:t>
            </a:r>
          </a:p>
          <a:p>
            <a:r>
              <a:rPr lang="nl-NL" dirty="0"/>
              <a:t>Licht algemeen.</a:t>
            </a:r>
          </a:p>
          <a:p>
            <a:r>
              <a:rPr lang="nl-NL" dirty="0"/>
              <a:t>Het filter</a:t>
            </a:r>
          </a:p>
          <a:p>
            <a:r>
              <a:rPr lang="nl-NL" dirty="0"/>
              <a:t>Water</a:t>
            </a:r>
          </a:p>
          <a:p>
            <a:r>
              <a:rPr lang="nl-NL" dirty="0"/>
              <a:t>Verzorgen van onze vissen. </a:t>
            </a:r>
          </a:p>
          <a:p>
            <a:r>
              <a:rPr lang="nl-NL" dirty="0"/>
              <a:t>Verzorgen van onze planten.</a:t>
            </a:r>
          </a:p>
          <a:p>
            <a:r>
              <a:rPr lang="nl-NL" dirty="0"/>
              <a:t>Meest voorkomende problemen.</a:t>
            </a:r>
          </a:p>
          <a:p>
            <a:r>
              <a:rPr lang="nl-NL" dirty="0"/>
              <a:t>Techniek</a:t>
            </a:r>
          </a:p>
          <a:p>
            <a:pPr marL="0" indent="0">
              <a:buNone/>
            </a:pPr>
            <a:endParaRPr lang="en-US" dirty="0"/>
          </a:p>
        </p:txBody>
      </p:sp>
    </p:spTree>
    <p:extLst>
      <p:ext uri="{BB962C8B-B14F-4D97-AF65-F5344CB8AC3E}">
        <p14:creationId xmlns:p14="http://schemas.microsoft.com/office/powerpoint/2010/main" val="3849310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8633-7EC9-4C2D-88A2-6E9FDFC9B7BA}"/>
              </a:ext>
            </a:extLst>
          </p:cNvPr>
          <p:cNvSpPr>
            <a:spLocks noGrp="1"/>
          </p:cNvSpPr>
          <p:nvPr>
            <p:ph type="title"/>
          </p:nvPr>
        </p:nvSpPr>
        <p:spPr>
          <a:xfrm>
            <a:off x="581192" y="702156"/>
            <a:ext cx="11029616" cy="682761"/>
          </a:xfrm>
        </p:spPr>
        <p:txBody>
          <a:bodyPr/>
          <a:lstStyle/>
          <a:p>
            <a:pPr algn="ctr"/>
            <a:r>
              <a:rPr lang="nl-NL" dirty="0"/>
              <a:t>Toevoegen </a:t>
            </a:r>
            <a:r>
              <a:rPr lang="nl-NL" sz="2800" dirty="0"/>
              <a:t>CO</a:t>
            </a:r>
            <a:r>
              <a:rPr lang="nl-NL" sz="2800" baseline="-25000" dirty="0"/>
              <a:t>2</a:t>
            </a:r>
            <a:r>
              <a:rPr lang="nl-NL" dirty="0"/>
              <a:t> door een computer(1)</a:t>
            </a:r>
            <a:endParaRPr lang="en-US" dirty="0"/>
          </a:p>
        </p:txBody>
      </p:sp>
      <p:sp>
        <p:nvSpPr>
          <p:cNvPr id="3" name="Content Placeholder 2">
            <a:extLst>
              <a:ext uri="{FF2B5EF4-FFF2-40B4-BE49-F238E27FC236}">
                <a16:creationId xmlns:a16="http://schemas.microsoft.com/office/drawing/2014/main" id="{77C49F0B-A14A-4358-92D4-1F1685FB1071}"/>
              </a:ext>
            </a:extLst>
          </p:cNvPr>
          <p:cNvSpPr>
            <a:spLocks noGrp="1"/>
          </p:cNvSpPr>
          <p:nvPr>
            <p:ph idx="1"/>
          </p:nvPr>
        </p:nvSpPr>
        <p:spPr>
          <a:xfrm>
            <a:off x="581192" y="1642369"/>
            <a:ext cx="11029615" cy="4856085"/>
          </a:xfrm>
        </p:spPr>
        <p:txBody>
          <a:bodyPr>
            <a:normAutofit/>
          </a:bodyPr>
          <a:lstStyle/>
          <a:p>
            <a:pPr marL="0" indent="0">
              <a:buNone/>
            </a:pPr>
            <a:r>
              <a:rPr lang="nl-NL" dirty="0"/>
              <a:t>Wanneer je veel plezier aan je hobby beleeft, dan kun overwegen om je CO</a:t>
            </a:r>
            <a:r>
              <a:rPr lang="nl-NL" baseline="-25000" dirty="0"/>
              <a:t>2 </a:t>
            </a:r>
            <a:r>
              <a:rPr lang="nl-NL" dirty="0"/>
              <a:t>door een computer te laten regelen.</a:t>
            </a:r>
          </a:p>
          <a:p>
            <a:pPr marL="0" indent="0">
              <a:buNone/>
            </a:pPr>
            <a:r>
              <a:rPr lang="nl-NL" dirty="0"/>
              <a:t>Voordeel  je Ph waarde wordt nu automatisch geregeld. </a:t>
            </a:r>
          </a:p>
          <a:p>
            <a:pPr marL="0" indent="0">
              <a:buNone/>
            </a:pPr>
            <a:r>
              <a:rPr lang="nl-NL" dirty="0"/>
              <a:t>Het nadeel zijn de kosten je moet rekenen vanaf € 400,-  (afhankelijk van de computer).</a:t>
            </a:r>
          </a:p>
          <a:p>
            <a:pPr marL="0" indent="0">
              <a:buNone/>
            </a:pPr>
            <a:r>
              <a:rPr lang="nl-NL" dirty="0"/>
              <a:t>De onderdelen van zo’n systeem zijn:</a:t>
            </a:r>
          </a:p>
          <a:p>
            <a:r>
              <a:rPr lang="nl-NL" dirty="0"/>
              <a:t>Computer </a:t>
            </a:r>
          </a:p>
          <a:p>
            <a:r>
              <a:rPr lang="nl-NL" dirty="0"/>
              <a:t>Ph pen + kalibratie vloeistof</a:t>
            </a:r>
          </a:p>
          <a:p>
            <a:r>
              <a:rPr lang="nl-NL" dirty="0"/>
              <a:t>CO</a:t>
            </a:r>
            <a:r>
              <a:rPr lang="nl-NL" baseline="-25000" dirty="0"/>
              <a:t>2</a:t>
            </a:r>
            <a:r>
              <a:rPr lang="nl-NL" dirty="0"/>
              <a:t> klep</a:t>
            </a:r>
          </a:p>
          <a:p>
            <a:r>
              <a:rPr lang="nl-NL" dirty="0"/>
              <a:t>Bellen teller</a:t>
            </a:r>
          </a:p>
          <a:p>
            <a:r>
              <a:rPr lang="nl-NL" dirty="0"/>
              <a:t>CO</a:t>
            </a:r>
            <a:r>
              <a:rPr lang="nl-NL" baseline="-25000" dirty="0"/>
              <a:t>2</a:t>
            </a:r>
            <a:r>
              <a:rPr lang="nl-NL" dirty="0"/>
              <a:t> hervulbare fles(als je een gebruikte koopt let op de keuringsdatum)</a:t>
            </a:r>
          </a:p>
          <a:p>
            <a:r>
              <a:rPr lang="nl-NL" dirty="0"/>
              <a:t>Drukregelaar met fijn afregeling.</a:t>
            </a:r>
          </a:p>
          <a:p>
            <a:r>
              <a:rPr lang="nl-NL" dirty="0"/>
              <a:t>CO</a:t>
            </a:r>
            <a:r>
              <a:rPr lang="nl-NL" baseline="-25000" dirty="0"/>
              <a:t>2</a:t>
            </a:r>
            <a:r>
              <a:rPr lang="nl-NL" dirty="0"/>
              <a:t> reactor</a:t>
            </a:r>
          </a:p>
          <a:p>
            <a:pPr marL="0" indent="0">
              <a:buNone/>
            </a:pPr>
            <a:endParaRPr lang="en-US" dirty="0"/>
          </a:p>
        </p:txBody>
      </p:sp>
    </p:spTree>
    <p:extLst>
      <p:ext uri="{BB962C8B-B14F-4D97-AF65-F5344CB8AC3E}">
        <p14:creationId xmlns:p14="http://schemas.microsoft.com/office/powerpoint/2010/main" val="1080566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DF226-0387-4A84-9FFF-A603B517D7C4}"/>
              </a:ext>
            </a:extLst>
          </p:cNvPr>
          <p:cNvSpPr>
            <a:spLocks noGrp="1"/>
          </p:cNvSpPr>
          <p:nvPr>
            <p:ph type="title"/>
          </p:nvPr>
        </p:nvSpPr>
        <p:spPr>
          <a:xfrm>
            <a:off x="581192" y="702156"/>
            <a:ext cx="11029616" cy="611739"/>
          </a:xfrm>
        </p:spPr>
        <p:txBody>
          <a:bodyPr/>
          <a:lstStyle/>
          <a:p>
            <a:pPr algn="ctr"/>
            <a:r>
              <a:rPr lang="nl-NL" dirty="0"/>
              <a:t>Toevoegen </a:t>
            </a:r>
            <a:r>
              <a:rPr lang="nl-NL" sz="2800" dirty="0"/>
              <a:t>CO</a:t>
            </a:r>
            <a:r>
              <a:rPr lang="nl-NL" sz="2800" baseline="-25000" dirty="0"/>
              <a:t>2</a:t>
            </a:r>
            <a:r>
              <a:rPr lang="nl-NL" dirty="0"/>
              <a:t> door een computer(2)</a:t>
            </a:r>
            <a:endParaRPr lang="en-US" dirty="0"/>
          </a:p>
        </p:txBody>
      </p:sp>
      <p:pic>
        <p:nvPicPr>
          <p:cNvPr id="1026" name="Picture 2">
            <a:extLst>
              <a:ext uri="{FF2B5EF4-FFF2-40B4-BE49-F238E27FC236}">
                <a16:creationId xmlns:a16="http://schemas.microsoft.com/office/drawing/2014/main" id="{29651582-51C5-43CB-B5D4-0653B2B653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8742" y="1955214"/>
            <a:ext cx="1757784" cy="10898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3803B69-3758-41C6-BA69-00A8E304B5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686" y="1876425"/>
            <a:ext cx="2066925"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7305EB5-4982-4BAB-8F74-2D2208B56A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5020" y="3612102"/>
            <a:ext cx="1909438" cy="190943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89D8DE3C-0491-47C2-9663-4BF2CC80F4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1665" y="1471891"/>
            <a:ext cx="2140211" cy="214021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DA53E244-31AE-43D7-9C7C-C9ACE8AAA3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5988" y="3770098"/>
            <a:ext cx="2140210" cy="214021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ilwaukee MC122 PRO pH controller voor CO2-systemen met ijkvloeistof">
            <a:extLst>
              <a:ext uri="{FF2B5EF4-FFF2-40B4-BE49-F238E27FC236}">
                <a16:creationId xmlns:a16="http://schemas.microsoft.com/office/drawing/2014/main" id="{14061C22-BDAF-443C-B885-3AF6D25592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04618" y="2170128"/>
            <a:ext cx="3473267" cy="31999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OxyTurbo CO2 Drukregelaar met Naaldventiel">
            <a:extLst>
              <a:ext uri="{FF2B5EF4-FFF2-40B4-BE49-F238E27FC236}">
                <a16:creationId xmlns:a16="http://schemas.microsoft.com/office/drawing/2014/main" id="{519D2128-49E9-46FB-84A2-21CA93F368F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860" y="3429000"/>
            <a:ext cx="2844467" cy="2787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596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4DFBE-39EF-47AF-980E-1F35452CC4C4}"/>
              </a:ext>
            </a:extLst>
          </p:cNvPr>
          <p:cNvSpPr>
            <a:spLocks noGrp="1"/>
          </p:cNvSpPr>
          <p:nvPr>
            <p:ph type="title"/>
          </p:nvPr>
        </p:nvSpPr>
        <p:spPr>
          <a:xfrm>
            <a:off x="581192" y="702156"/>
            <a:ext cx="11029616" cy="487452"/>
          </a:xfrm>
        </p:spPr>
        <p:txBody>
          <a:bodyPr>
            <a:normAutofit fontScale="90000"/>
          </a:bodyPr>
          <a:lstStyle/>
          <a:p>
            <a:pPr algn="ctr"/>
            <a:r>
              <a:rPr lang="nl-NL" dirty="0"/>
              <a:t>Toevoegen </a:t>
            </a:r>
            <a:r>
              <a:rPr lang="nl-NL" sz="2800" dirty="0"/>
              <a:t>CO</a:t>
            </a:r>
            <a:r>
              <a:rPr lang="nl-NL" sz="2800" baseline="-25000" dirty="0"/>
              <a:t>2</a:t>
            </a:r>
            <a:r>
              <a:rPr lang="nl-NL" dirty="0"/>
              <a:t> door een computer(3)</a:t>
            </a:r>
            <a:endParaRPr lang="en-US" dirty="0"/>
          </a:p>
        </p:txBody>
      </p:sp>
      <p:sp>
        <p:nvSpPr>
          <p:cNvPr id="3" name="Content Placeholder 2">
            <a:extLst>
              <a:ext uri="{FF2B5EF4-FFF2-40B4-BE49-F238E27FC236}">
                <a16:creationId xmlns:a16="http://schemas.microsoft.com/office/drawing/2014/main" id="{C76C4569-55F6-4B42-AE18-BE50BC7DCBC9}"/>
              </a:ext>
            </a:extLst>
          </p:cNvPr>
          <p:cNvSpPr>
            <a:spLocks noGrp="1"/>
          </p:cNvSpPr>
          <p:nvPr>
            <p:ph idx="1"/>
          </p:nvPr>
        </p:nvSpPr>
        <p:spPr/>
        <p:txBody>
          <a:bodyPr/>
          <a:lstStyle/>
          <a:p>
            <a:pPr marL="0" indent="0">
              <a:buNone/>
            </a:pPr>
            <a:r>
              <a:rPr lang="nl-NL" dirty="0"/>
              <a:t>Belangrijke tips</a:t>
            </a:r>
          </a:p>
          <a:p>
            <a:pPr marL="0" indent="0">
              <a:buNone/>
            </a:pPr>
            <a:r>
              <a:rPr lang="nl-NL" dirty="0"/>
              <a:t>De ph pen mag NOOIT onderwater!</a:t>
            </a:r>
          </a:p>
          <a:p>
            <a:pPr marL="0" indent="0">
              <a:buNone/>
            </a:pPr>
            <a:r>
              <a:rPr lang="nl-NL" dirty="0"/>
              <a:t>Bij een nieuwe ph pen moet je na een week weer kalibreren en daarna na twee weken. Als de ph kalibratie niet veel meer afwijkt dan kun je geleidelijk overgaan om dit elke +/- 6 weken te gaan doen.</a:t>
            </a:r>
          </a:p>
          <a:p>
            <a:pPr marL="0" indent="0">
              <a:buNone/>
            </a:pPr>
            <a:r>
              <a:rPr lang="nl-NL" dirty="0"/>
              <a:t>Bij medicijn gebruik moet de Ph pen uit het water worden gehaald.</a:t>
            </a:r>
          </a:p>
          <a:p>
            <a:pPr marL="0" indent="0">
              <a:buNone/>
            </a:pPr>
            <a:r>
              <a:rPr lang="nl-NL" dirty="0"/>
              <a:t>Meet elke week je </a:t>
            </a:r>
            <a:r>
              <a:rPr lang="nl-NL" dirty="0">
                <a:hlinkClick r:id="rId2"/>
              </a:rPr>
              <a:t>KH waarde</a:t>
            </a:r>
            <a:r>
              <a:rPr lang="nl-NL" dirty="0"/>
              <a:t>  Wanneer je KH te hoog is, dan water verversen met osmose of schoon regenwater.</a:t>
            </a:r>
          </a:p>
          <a:p>
            <a:pPr marL="0" indent="0">
              <a:buNone/>
            </a:pPr>
            <a:r>
              <a:rPr lang="nl-NL" dirty="0"/>
              <a:t>Wanneer je KH waarde niet naar beneden krijgt, controleer dan de spullen die je gebruikt hebt voor de inrichting</a:t>
            </a:r>
          </a:p>
          <a:p>
            <a:pPr marL="0" indent="0">
              <a:buNone/>
            </a:pPr>
            <a:endParaRPr lang="en-US" dirty="0"/>
          </a:p>
        </p:txBody>
      </p:sp>
    </p:spTree>
    <p:extLst>
      <p:ext uri="{BB962C8B-B14F-4D97-AF65-F5344CB8AC3E}">
        <p14:creationId xmlns:p14="http://schemas.microsoft.com/office/powerpoint/2010/main" val="3688919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D2282-22C6-494E-94B4-A3BFA8F9450D}"/>
              </a:ext>
            </a:extLst>
          </p:cNvPr>
          <p:cNvSpPr>
            <a:spLocks noGrp="1"/>
          </p:cNvSpPr>
          <p:nvPr>
            <p:ph type="title"/>
          </p:nvPr>
        </p:nvSpPr>
        <p:spPr>
          <a:xfrm>
            <a:off x="581192" y="702156"/>
            <a:ext cx="11029616" cy="789293"/>
          </a:xfrm>
        </p:spPr>
        <p:txBody>
          <a:bodyPr>
            <a:normAutofit fontScale="90000"/>
          </a:bodyPr>
          <a:lstStyle/>
          <a:p>
            <a:pPr algn="ctr"/>
            <a:r>
              <a:rPr lang="nl-NL" dirty="0"/>
              <a:t>Slakken en planaria’s</a:t>
            </a:r>
            <a:br>
              <a:rPr lang="nl-NL" dirty="0"/>
            </a:br>
            <a:endParaRPr lang="en-US" dirty="0"/>
          </a:p>
        </p:txBody>
      </p:sp>
      <p:sp>
        <p:nvSpPr>
          <p:cNvPr id="3" name="Content Placeholder 2">
            <a:extLst>
              <a:ext uri="{FF2B5EF4-FFF2-40B4-BE49-F238E27FC236}">
                <a16:creationId xmlns:a16="http://schemas.microsoft.com/office/drawing/2014/main" id="{7F8751D2-65A3-42C4-9D3C-EF1C58A6FD86}"/>
              </a:ext>
            </a:extLst>
          </p:cNvPr>
          <p:cNvSpPr>
            <a:spLocks noGrp="1"/>
          </p:cNvSpPr>
          <p:nvPr>
            <p:ph idx="1"/>
          </p:nvPr>
        </p:nvSpPr>
        <p:spPr>
          <a:xfrm>
            <a:off x="630648" y="1479202"/>
            <a:ext cx="11245429" cy="4742835"/>
          </a:xfrm>
        </p:spPr>
        <p:txBody>
          <a:bodyPr/>
          <a:lstStyle/>
          <a:p>
            <a:pPr marL="0" indent="0">
              <a:buNone/>
            </a:pPr>
            <a:r>
              <a:rPr lang="nl-NL" dirty="0"/>
              <a:t>Het kan voorkomen dat je te veel slakken of planaria in je aquarium krijgt. </a:t>
            </a:r>
          </a:p>
          <a:p>
            <a:pPr marL="0" indent="0">
              <a:buNone/>
            </a:pPr>
            <a:r>
              <a:rPr lang="nl-NL" dirty="0"/>
              <a:t>Je kunt slakken en planaria meekrijgen door aankoop plantjes(bv eitjes)</a:t>
            </a:r>
          </a:p>
          <a:p>
            <a:pPr marL="0" indent="0">
              <a:buNone/>
            </a:pPr>
            <a:r>
              <a:rPr lang="nl-NL" dirty="0"/>
              <a:t>Veel voorkomende slakken soorten in een aquarium:</a:t>
            </a:r>
          </a:p>
          <a:p>
            <a:pPr marL="0" indent="0">
              <a:buNone/>
            </a:pPr>
            <a:r>
              <a:rPr lang="nl-NL" dirty="0">
                <a:hlinkClick r:id="rId2"/>
              </a:rPr>
              <a:t>Puntslakken</a:t>
            </a:r>
            <a:r>
              <a:rPr lang="nl-NL" dirty="0"/>
              <a:t> deze slakken houden zich overdag schuil in de grond ,en houden de grond luchtig</a:t>
            </a:r>
          </a:p>
          <a:p>
            <a:pPr marL="0" indent="0">
              <a:buNone/>
            </a:pPr>
            <a:r>
              <a:rPr lang="nl-NL" dirty="0">
                <a:hlinkClick r:id="rId3"/>
              </a:rPr>
              <a:t>Posthoornslakken</a:t>
            </a:r>
            <a:r>
              <a:rPr lang="nl-NL" dirty="0"/>
              <a:t> zijn echte algen eters.</a:t>
            </a:r>
          </a:p>
          <a:p>
            <a:pPr marL="0" indent="0">
              <a:buNone/>
            </a:pPr>
            <a:r>
              <a:rPr lang="nl-NL" dirty="0">
                <a:hlinkClick r:id="rId4"/>
              </a:rPr>
              <a:t>Poelslakken</a:t>
            </a:r>
            <a:r>
              <a:rPr lang="nl-NL" dirty="0"/>
              <a:t> zijn algen en planten eters. </a:t>
            </a:r>
          </a:p>
          <a:p>
            <a:pPr marL="0" indent="0">
              <a:buNone/>
            </a:pPr>
            <a:r>
              <a:rPr lang="en-US" dirty="0"/>
              <a:t>Je </a:t>
            </a:r>
            <a:r>
              <a:rPr lang="en-US" dirty="0" err="1"/>
              <a:t>kunt</a:t>
            </a:r>
            <a:r>
              <a:rPr lang="en-US" dirty="0"/>
              <a:t> </a:t>
            </a:r>
            <a:r>
              <a:rPr lang="en-US" dirty="0" err="1"/>
              <a:t>ze</a:t>
            </a:r>
            <a:r>
              <a:rPr lang="en-US" dirty="0"/>
              <a:t> </a:t>
            </a:r>
            <a:r>
              <a:rPr lang="en-US" dirty="0" err="1"/>
              <a:t>bestrijden</a:t>
            </a:r>
            <a:r>
              <a:rPr lang="en-US" dirty="0"/>
              <a:t>  door </a:t>
            </a:r>
            <a:r>
              <a:rPr lang="en-US" dirty="0" err="1"/>
              <a:t>medicijnen</a:t>
            </a:r>
            <a:r>
              <a:rPr lang="en-US" dirty="0"/>
              <a:t> of </a:t>
            </a:r>
            <a:r>
              <a:rPr lang="en-US" dirty="0" err="1"/>
              <a:t>beter</a:t>
            </a:r>
            <a:r>
              <a:rPr lang="en-US" dirty="0"/>
              <a:t> </a:t>
            </a:r>
            <a:r>
              <a:rPr lang="en-US" dirty="0" err="1"/>
              <a:t>een</a:t>
            </a:r>
            <a:r>
              <a:rPr lang="en-US" dirty="0"/>
              <a:t> </a:t>
            </a:r>
            <a:r>
              <a:rPr lang="en-US" dirty="0" err="1"/>
              <a:t>natuurlijke</a:t>
            </a:r>
            <a:r>
              <a:rPr lang="en-US" dirty="0"/>
              <a:t> </a:t>
            </a:r>
            <a:r>
              <a:rPr lang="en-US" dirty="0" err="1"/>
              <a:t>vijand</a:t>
            </a:r>
            <a:r>
              <a:rPr lang="en-US" dirty="0"/>
              <a:t>(Helena </a:t>
            </a:r>
            <a:r>
              <a:rPr lang="en-US" dirty="0" err="1"/>
              <a:t>slak</a:t>
            </a:r>
            <a:r>
              <a:rPr lang="en-US" dirty="0"/>
              <a:t>/ </a:t>
            </a:r>
            <a:r>
              <a:rPr lang="en-US" dirty="0" err="1"/>
              <a:t>botia</a:t>
            </a:r>
            <a:r>
              <a:rPr lang="en-US" dirty="0"/>
              <a:t> </a:t>
            </a:r>
            <a:r>
              <a:rPr lang="en-US" dirty="0" err="1"/>
              <a:t>soorten</a:t>
            </a:r>
            <a:r>
              <a:rPr lang="en-US" dirty="0"/>
              <a:t>)</a:t>
            </a:r>
          </a:p>
          <a:p>
            <a:pPr marL="0" indent="0">
              <a:buNone/>
            </a:pPr>
            <a:r>
              <a:rPr lang="en-US" dirty="0">
                <a:hlinkClick r:id="rId5"/>
              </a:rPr>
              <a:t>Planaria</a:t>
            </a:r>
            <a:r>
              <a:rPr lang="en-US" dirty="0"/>
              <a:t> </a:t>
            </a:r>
            <a:r>
              <a:rPr lang="en-US" dirty="0" err="1"/>
              <a:t>zijn</a:t>
            </a:r>
            <a:r>
              <a:rPr lang="en-US" dirty="0"/>
              <a:t> </a:t>
            </a:r>
            <a:r>
              <a:rPr lang="en-US" dirty="0" err="1"/>
              <a:t>witte</a:t>
            </a:r>
            <a:r>
              <a:rPr lang="en-US" dirty="0"/>
              <a:t> tot </a:t>
            </a:r>
            <a:r>
              <a:rPr lang="en-US" dirty="0" err="1"/>
              <a:t>roze</a:t>
            </a:r>
            <a:r>
              <a:rPr lang="en-US" dirty="0"/>
              <a:t> </a:t>
            </a:r>
            <a:r>
              <a:rPr lang="en-US" dirty="0" err="1"/>
              <a:t>wormpjes</a:t>
            </a:r>
            <a:r>
              <a:rPr lang="en-US" dirty="0"/>
              <a:t> </a:t>
            </a:r>
            <a:r>
              <a:rPr lang="en-US" dirty="0" err="1"/>
              <a:t>aan</a:t>
            </a:r>
            <a:r>
              <a:rPr lang="en-US" dirty="0"/>
              <a:t> op je </a:t>
            </a:r>
            <a:r>
              <a:rPr lang="en-US" dirty="0" err="1"/>
              <a:t>ruiten</a:t>
            </a:r>
            <a:r>
              <a:rPr lang="en-US" dirty="0"/>
              <a:t>.(</a:t>
            </a:r>
            <a:r>
              <a:rPr lang="en-US" dirty="0" err="1"/>
              <a:t>schadelijk</a:t>
            </a:r>
            <a:r>
              <a:rPr lang="en-US" dirty="0"/>
              <a:t> </a:t>
            </a:r>
            <a:r>
              <a:rPr lang="en-US" dirty="0" err="1"/>
              <a:t>bij</a:t>
            </a:r>
            <a:r>
              <a:rPr lang="en-US" dirty="0"/>
              <a:t> </a:t>
            </a:r>
            <a:r>
              <a:rPr lang="en-US" dirty="0" err="1"/>
              <a:t>veel</a:t>
            </a:r>
            <a:r>
              <a:rPr lang="en-US" dirty="0"/>
              <a:t>)</a:t>
            </a:r>
          </a:p>
          <a:p>
            <a:pPr marL="0" indent="0">
              <a:buNone/>
            </a:pPr>
            <a:r>
              <a:rPr lang="en-US" dirty="0"/>
              <a:t>Je </a:t>
            </a:r>
            <a:r>
              <a:rPr lang="en-US" dirty="0" err="1"/>
              <a:t>kunt</a:t>
            </a:r>
            <a:r>
              <a:rPr lang="en-US" dirty="0"/>
              <a:t> </a:t>
            </a:r>
            <a:r>
              <a:rPr lang="en-US" dirty="0" err="1"/>
              <a:t>ze</a:t>
            </a:r>
            <a:r>
              <a:rPr lang="en-US" dirty="0"/>
              <a:t> met </a:t>
            </a:r>
            <a:r>
              <a:rPr lang="en-US" dirty="0" err="1"/>
              <a:t>medicijnen</a:t>
            </a:r>
            <a:r>
              <a:rPr lang="en-US" dirty="0"/>
              <a:t> </a:t>
            </a:r>
            <a:r>
              <a:rPr lang="en-US" dirty="0" err="1"/>
              <a:t>bestrijden</a:t>
            </a:r>
            <a:r>
              <a:rPr lang="en-US" dirty="0"/>
              <a:t> of met </a:t>
            </a:r>
            <a:r>
              <a:rPr lang="en-US" dirty="0" err="1"/>
              <a:t>een</a:t>
            </a:r>
            <a:r>
              <a:rPr lang="en-US" dirty="0"/>
              <a:t> val.</a:t>
            </a:r>
          </a:p>
        </p:txBody>
      </p:sp>
      <p:pic>
        <p:nvPicPr>
          <p:cNvPr id="3074" name="Picture 2" descr="Esha Gastropex - Bestrijdingsmiddelen - 10 ml - Anti slakken">
            <a:extLst>
              <a:ext uri="{FF2B5EF4-FFF2-40B4-BE49-F238E27FC236}">
                <a16:creationId xmlns:a16="http://schemas.microsoft.com/office/drawing/2014/main" id="{3ED063E7-11D8-4611-A88E-61845B7C6F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85448" y="1491449"/>
            <a:ext cx="1109986" cy="174559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0C419DB-535E-427C-AE60-B1839479A4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45519" y="3608393"/>
            <a:ext cx="1589843" cy="92210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26BCB5F-B639-48B7-A80A-F3B07395488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34121"/>
          <a:stretch/>
        </p:blipFill>
        <p:spPr bwMode="auto">
          <a:xfrm>
            <a:off x="7370299" y="5066300"/>
            <a:ext cx="1942299" cy="125401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Biomax No Planaria - Effectieve Bestrijding van Planaria">
            <a:extLst>
              <a:ext uri="{FF2B5EF4-FFF2-40B4-BE49-F238E27FC236}">
                <a16:creationId xmlns:a16="http://schemas.microsoft.com/office/drawing/2014/main" id="{594EB6C2-D462-45CA-8ED3-3EDFD8292C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V="1">
            <a:off x="9736661" y="4901855"/>
            <a:ext cx="978688" cy="1582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187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61EBA-D346-4D93-9471-8702418B7349}"/>
              </a:ext>
            </a:extLst>
          </p:cNvPr>
          <p:cNvSpPr>
            <a:spLocks noGrp="1"/>
          </p:cNvSpPr>
          <p:nvPr>
            <p:ph type="title"/>
          </p:nvPr>
        </p:nvSpPr>
        <p:spPr>
          <a:xfrm>
            <a:off x="581192" y="702156"/>
            <a:ext cx="11029616" cy="620617"/>
          </a:xfrm>
        </p:spPr>
        <p:txBody>
          <a:bodyPr/>
          <a:lstStyle/>
          <a:p>
            <a:pPr algn="ctr"/>
            <a:r>
              <a:rPr lang="nl-NL" dirty="0"/>
              <a:t>Vis ziekten</a:t>
            </a:r>
            <a:endParaRPr lang="en-US" dirty="0"/>
          </a:p>
        </p:txBody>
      </p:sp>
      <p:sp>
        <p:nvSpPr>
          <p:cNvPr id="3" name="Content Placeholder 2">
            <a:extLst>
              <a:ext uri="{FF2B5EF4-FFF2-40B4-BE49-F238E27FC236}">
                <a16:creationId xmlns:a16="http://schemas.microsoft.com/office/drawing/2014/main" id="{C51A0674-C95F-4116-A687-36B72B7FCDCC}"/>
              </a:ext>
            </a:extLst>
          </p:cNvPr>
          <p:cNvSpPr>
            <a:spLocks noGrp="1"/>
          </p:cNvSpPr>
          <p:nvPr>
            <p:ph idx="1"/>
          </p:nvPr>
        </p:nvSpPr>
        <p:spPr/>
        <p:txBody>
          <a:bodyPr/>
          <a:lstStyle/>
          <a:p>
            <a:pPr marL="0" indent="0">
              <a:buNone/>
            </a:pPr>
            <a:r>
              <a:rPr lang="nl-NL" dirty="0"/>
              <a:t>Enkele meest voor komende ziekten</a:t>
            </a:r>
          </a:p>
          <a:p>
            <a:pPr marL="0" indent="0">
              <a:buNone/>
            </a:pPr>
            <a:r>
              <a:rPr lang="nl-NL" dirty="0">
                <a:hlinkClick r:id="rId2"/>
              </a:rPr>
              <a:t>Witte stip</a:t>
            </a:r>
            <a:r>
              <a:rPr lang="nl-NL" dirty="0"/>
              <a:t> (slijmhuid beschadigd meestal bij slechte </a:t>
            </a:r>
            <a:r>
              <a:rPr lang="nl-NL" dirty="0" err="1"/>
              <a:t>overwenning</a:t>
            </a:r>
            <a:r>
              <a:rPr lang="nl-NL" dirty="0"/>
              <a:t>)</a:t>
            </a:r>
          </a:p>
          <a:p>
            <a:pPr marL="0" indent="0">
              <a:buNone/>
            </a:pPr>
            <a:r>
              <a:rPr lang="en-US" dirty="0">
                <a:hlinkClick r:id="rId3"/>
              </a:rPr>
              <a:t>Schimmel infecties </a:t>
            </a:r>
            <a:r>
              <a:rPr lang="en-US" dirty="0"/>
              <a:t>.</a:t>
            </a:r>
          </a:p>
          <a:p>
            <a:pPr marL="0" indent="0">
              <a:buNone/>
            </a:pPr>
            <a:r>
              <a:rPr lang="en-US" dirty="0" err="1">
                <a:hlinkClick r:id="rId4"/>
              </a:rPr>
              <a:t>Buikwaterzucht</a:t>
            </a:r>
            <a:r>
              <a:rPr lang="en-US" dirty="0"/>
              <a:t> </a:t>
            </a:r>
          </a:p>
          <a:p>
            <a:pPr marL="0" indent="0">
              <a:buNone/>
            </a:pPr>
            <a:endParaRPr lang="en-US" dirty="0"/>
          </a:p>
          <a:p>
            <a:pPr marL="0" indent="0">
              <a:buNone/>
            </a:pPr>
            <a:endParaRPr lang="en-US" dirty="0"/>
          </a:p>
          <a:p>
            <a:pPr marL="0" indent="0">
              <a:buNone/>
            </a:pPr>
            <a:r>
              <a:rPr lang="en-US" dirty="0"/>
              <a:t>Het </a:t>
            </a:r>
            <a:r>
              <a:rPr lang="en-US" dirty="0" err="1"/>
              <a:t>beste</a:t>
            </a:r>
            <a:r>
              <a:rPr lang="en-US" dirty="0"/>
              <a:t> is om je  vis(</a:t>
            </a:r>
            <a:r>
              <a:rPr lang="en-US" dirty="0" err="1"/>
              <a:t>sen</a:t>
            </a:r>
            <a:r>
              <a:rPr lang="en-US" dirty="0"/>
              <a:t>) zo </a:t>
            </a:r>
            <a:r>
              <a:rPr lang="en-US" dirty="0" err="1"/>
              <a:t>snel</a:t>
            </a:r>
            <a:r>
              <a:rPr lang="en-US" dirty="0"/>
              <a:t> </a:t>
            </a:r>
            <a:r>
              <a:rPr lang="en-US" dirty="0" err="1"/>
              <a:t>mogelijk</a:t>
            </a:r>
            <a:r>
              <a:rPr lang="en-US" dirty="0"/>
              <a:t> </a:t>
            </a:r>
            <a:r>
              <a:rPr lang="en-US" dirty="0" err="1"/>
              <a:t>te</a:t>
            </a:r>
            <a:r>
              <a:rPr lang="en-US" dirty="0"/>
              <a:t> </a:t>
            </a:r>
            <a:r>
              <a:rPr lang="en-US" dirty="0" err="1"/>
              <a:t>isoleren</a:t>
            </a:r>
            <a:r>
              <a:rPr lang="en-US" dirty="0"/>
              <a:t> </a:t>
            </a:r>
            <a:r>
              <a:rPr lang="en-US" dirty="0" err="1"/>
              <a:t>en</a:t>
            </a:r>
            <a:r>
              <a:rPr lang="en-US" dirty="0"/>
              <a:t> </a:t>
            </a:r>
            <a:r>
              <a:rPr lang="en-US" dirty="0" err="1"/>
              <a:t>deze</a:t>
            </a:r>
            <a:r>
              <a:rPr lang="en-US" dirty="0"/>
              <a:t> </a:t>
            </a:r>
            <a:r>
              <a:rPr lang="en-US" dirty="0" err="1"/>
              <a:t>te</a:t>
            </a:r>
            <a:r>
              <a:rPr lang="en-US" dirty="0"/>
              <a:t> </a:t>
            </a:r>
            <a:r>
              <a:rPr lang="en-US" dirty="0" err="1"/>
              <a:t>behandelen</a:t>
            </a:r>
            <a:r>
              <a:rPr lang="en-US" dirty="0"/>
              <a:t> </a:t>
            </a:r>
          </a:p>
          <a:p>
            <a:pPr marL="0" indent="0">
              <a:buNone/>
            </a:pPr>
            <a:r>
              <a:rPr lang="en-US" dirty="0" err="1"/>
              <a:t>Vissen</a:t>
            </a:r>
            <a:r>
              <a:rPr lang="en-US" dirty="0"/>
              <a:t> die </a:t>
            </a:r>
            <a:r>
              <a:rPr lang="en-US" dirty="0" err="1"/>
              <a:t>niet</a:t>
            </a:r>
            <a:r>
              <a:rPr lang="en-US" dirty="0"/>
              <a:t> </a:t>
            </a:r>
            <a:r>
              <a:rPr lang="en-US" dirty="0" err="1"/>
              <a:t>meer</a:t>
            </a:r>
            <a:r>
              <a:rPr lang="en-US" dirty="0"/>
              <a:t> </a:t>
            </a:r>
            <a:r>
              <a:rPr lang="en-US" dirty="0" err="1"/>
              <a:t>te</a:t>
            </a:r>
            <a:r>
              <a:rPr lang="en-US" dirty="0"/>
              <a:t> redden </a:t>
            </a:r>
            <a:r>
              <a:rPr lang="en-US" dirty="0" err="1"/>
              <a:t>zijn</a:t>
            </a:r>
            <a:r>
              <a:rPr lang="en-US" dirty="0"/>
              <a:t> </a:t>
            </a:r>
            <a:r>
              <a:rPr lang="en-US" dirty="0" err="1"/>
              <a:t>kun</a:t>
            </a:r>
            <a:r>
              <a:rPr lang="en-US" dirty="0"/>
              <a:t> je in </a:t>
            </a:r>
            <a:r>
              <a:rPr lang="en-US" dirty="0" err="1"/>
              <a:t>een</a:t>
            </a:r>
            <a:r>
              <a:rPr lang="en-US" dirty="0"/>
              <a:t> plastic </a:t>
            </a:r>
            <a:r>
              <a:rPr lang="en-US" dirty="0" err="1"/>
              <a:t>zakje</a:t>
            </a:r>
            <a:r>
              <a:rPr lang="en-US" dirty="0"/>
              <a:t> </a:t>
            </a:r>
            <a:r>
              <a:rPr lang="en-US" dirty="0" err="1"/>
              <a:t>doen</a:t>
            </a:r>
            <a:r>
              <a:rPr lang="en-US" dirty="0"/>
              <a:t> met wat water  </a:t>
            </a:r>
            <a:r>
              <a:rPr lang="en-US" dirty="0" err="1"/>
              <a:t>en</a:t>
            </a:r>
            <a:r>
              <a:rPr lang="en-US" dirty="0"/>
              <a:t> dan </a:t>
            </a:r>
            <a:r>
              <a:rPr lang="en-US" dirty="0" err="1"/>
              <a:t>invriezen</a:t>
            </a:r>
            <a:r>
              <a:rPr lang="en-US" dirty="0"/>
              <a:t>.</a:t>
            </a:r>
          </a:p>
          <a:p>
            <a:pPr marL="0" indent="0">
              <a:buNone/>
            </a:pPr>
            <a:endParaRPr lang="en-US" dirty="0"/>
          </a:p>
          <a:p>
            <a:pPr marL="0" indent="0">
              <a:buNone/>
            </a:pPr>
            <a:endParaRPr lang="en-US" dirty="0"/>
          </a:p>
        </p:txBody>
      </p:sp>
      <p:pic>
        <p:nvPicPr>
          <p:cNvPr id="5122" name="Picture 2" descr="Esha 2000 schimmelziekten - 20 ml - 1 stuks">
            <a:extLst>
              <a:ext uri="{FF2B5EF4-FFF2-40B4-BE49-F238E27FC236}">
                <a16:creationId xmlns:a16="http://schemas.microsoft.com/office/drawing/2014/main" id="{667D48E4-BE37-4FDD-A34A-62E5EA9D70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8320" y="1463620"/>
            <a:ext cx="2051605" cy="327771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Esha Exit, 20 ml.">
            <a:extLst>
              <a:ext uri="{FF2B5EF4-FFF2-40B4-BE49-F238E27FC236}">
                <a16:creationId xmlns:a16="http://schemas.microsoft.com/office/drawing/2014/main" id="{54DA61A2-B5BF-4F90-BDCE-21808FD33A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42484" y="1463620"/>
            <a:ext cx="1518590" cy="2457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125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E2B27-1883-4097-BB06-59C6AF7A5543}"/>
              </a:ext>
            </a:extLst>
          </p:cNvPr>
          <p:cNvSpPr>
            <a:spLocks noGrp="1"/>
          </p:cNvSpPr>
          <p:nvPr>
            <p:ph type="title"/>
          </p:nvPr>
        </p:nvSpPr>
        <p:spPr>
          <a:xfrm>
            <a:off x="581192" y="702156"/>
            <a:ext cx="11029616" cy="602861"/>
          </a:xfrm>
        </p:spPr>
        <p:txBody>
          <a:bodyPr/>
          <a:lstStyle/>
          <a:p>
            <a:pPr algn="ctr"/>
            <a:r>
              <a:rPr lang="nl-NL" dirty="0"/>
              <a:t>Vakantie</a:t>
            </a:r>
            <a:endParaRPr lang="en-US" dirty="0"/>
          </a:p>
        </p:txBody>
      </p:sp>
      <p:sp>
        <p:nvSpPr>
          <p:cNvPr id="3" name="Content Placeholder 2">
            <a:extLst>
              <a:ext uri="{FF2B5EF4-FFF2-40B4-BE49-F238E27FC236}">
                <a16:creationId xmlns:a16="http://schemas.microsoft.com/office/drawing/2014/main" id="{0CFFE6FE-BAC0-427B-8D32-97143286F14E}"/>
              </a:ext>
            </a:extLst>
          </p:cNvPr>
          <p:cNvSpPr>
            <a:spLocks noGrp="1"/>
          </p:cNvSpPr>
          <p:nvPr>
            <p:ph idx="1"/>
          </p:nvPr>
        </p:nvSpPr>
        <p:spPr>
          <a:xfrm>
            <a:off x="581192" y="1509204"/>
            <a:ext cx="11029615" cy="4466146"/>
          </a:xfrm>
        </p:spPr>
        <p:txBody>
          <a:bodyPr/>
          <a:lstStyle/>
          <a:p>
            <a:pPr marL="0" indent="0">
              <a:buNone/>
            </a:pPr>
            <a:r>
              <a:rPr lang="nl-NL" dirty="0"/>
              <a:t>De meeste van ons gaan met vakantie , of het nu is voor een paar dagen of langer.</a:t>
            </a:r>
          </a:p>
          <a:p>
            <a:pPr marL="0" indent="0">
              <a:buNone/>
            </a:pPr>
            <a:r>
              <a:rPr lang="nl-NL" dirty="0"/>
              <a:t>Een weekend -&gt; voor je weggaat nog even voeren, verder niks.</a:t>
            </a:r>
          </a:p>
          <a:p>
            <a:pPr marL="0" indent="0">
              <a:buNone/>
            </a:pPr>
            <a:r>
              <a:rPr lang="nl-NL" dirty="0"/>
              <a:t>Een week -&gt; voor je weggaat snelle groeiende planten  toppen vissen wat extra voeren een paar dagen ervoor.</a:t>
            </a:r>
            <a:endParaRPr lang="en-US" dirty="0"/>
          </a:p>
          <a:p>
            <a:pPr marL="0" indent="0">
              <a:buNone/>
            </a:pPr>
            <a:r>
              <a:rPr lang="en-US" dirty="0"/>
              <a:t>Meer </a:t>
            </a:r>
            <a:r>
              <a:rPr lang="en-US" dirty="0" err="1"/>
              <a:t>als</a:t>
            </a:r>
            <a:r>
              <a:rPr lang="en-US" dirty="0"/>
              <a:t> </a:t>
            </a:r>
            <a:r>
              <a:rPr lang="en-US" dirty="0" err="1"/>
              <a:t>een</a:t>
            </a:r>
            <a:r>
              <a:rPr lang="en-US" dirty="0"/>
              <a:t> week -&gt; </a:t>
            </a:r>
            <a:r>
              <a:rPr lang="en-US" dirty="0" err="1"/>
              <a:t>zoek</a:t>
            </a:r>
            <a:r>
              <a:rPr lang="en-US" dirty="0"/>
              <a:t> </a:t>
            </a:r>
            <a:r>
              <a:rPr lang="en-US" dirty="0" err="1"/>
              <a:t>iemand</a:t>
            </a:r>
            <a:r>
              <a:rPr lang="en-US" dirty="0"/>
              <a:t> (</a:t>
            </a:r>
            <a:r>
              <a:rPr lang="en-US" dirty="0" err="1"/>
              <a:t>liefst</a:t>
            </a:r>
            <a:r>
              <a:rPr lang="en-US" dirty="0"/>
              <a:t> met wat aquarium </a:t>
            </a:r>
            <a:r>
              <a:rPr lang="en-US" dirty="0" err="1"/>
              <a:t>kennis</a:t>
            </a:r>
            <a:r>
              <a:rPr lang="en-US" dirty="0"/>
              <a:t>) die het </a:t>
            </a:r>
            <a:r>
              <a:rPr lang="en-US" dirty="0" err="1"/>
              <a:t>voeren</a:t>
            </a:r>
            <a:r>
              <a:rPr lang="en-US" dirty="0"/>
              <a:t>  op </a:t>
            </a:r>
            <a:r>
              <a:rPr lang="en-US" dirty="0" err="1"/>
              <a:t>zich</a:t>
            </a:r>
            <a:r>
              <a:rPr lang="en-US" dirty="0"/>
              <a:t> </a:t>
            </a:r>
            <a:r>
              <a:rPr lang="en-US" dirty="0" err="1"/>
              <a:t>wil</a:t>
            </a:r>
            <a:r>
              <a:rPr lang="en-US" dirty="0"/>
              <a:t> </a:t>
            </a:r>
            <a:r>
              <a:rPr lang="en-US" dirty="0" err="1"/>
              <a:t>nemen</a:t>
            </a:r>
            <a:r>
              <a:rPr lang="en-US" dirty="0"/>
              <a:t>( 1 </a:t>
            </a:r>
            <a:r>
              <a:rPr lang="en-US" dirty="0" err="1"/>
              <a:t>keer</a:t>
            </a:r>
            <a:r>
              <a:rPr lang="en-US" dirty="0"/>
              <a:t> per week </a:t>
            </a:r>
            <a:r>
              <a:rPr lang="en-US" dirty="0" err="1"/>
              <a:t>diepvriesvoer</a:t>
            </a:r>
            <a:r>
              <a:rPr lang="en-US" dirty="0"/>
              <a:t> </a:t>
            </a:r>
            <a:r>
              <a:rPr lang="en-US" dirty="0" err="1"/>
              <a:t>blokjes</a:t>
            </a:r>
            <a:r>
              <a:rPr lang="en-US" dirty="0"/>
              <a:t>!)  Als het </a:t>
            </a:r>
            <a:r>
              <a:rPr lang="en-US" dirty="0" err="1"/>
              <a:t>iemand</a:t>
            </a:r>
            <a:r>
              <a:rPr lang="en-US" dirty="0"/>
              <a:t> is die  </a:t>
            </a:r>
            <a:r>
              <a:rPr lang="en-US" dirty="0" err="1"/>
              <a:t>geen</a:t>
            </a:r>
            <a:r>
              <a:rPr lang="en-US" dirty="0"/>
              <a:t> aquarium </a:t>
            </a:r>
            <a:r>
              <a:rPr lang="en-US" dirty="0" err="1"/>
              <a:t>kennis</a:t>
            </a:r>
            <a:r>
              <a:rPr lang="en-US" dirty="0"/>
              <a:t> </a:t>
            </a:r>
            <a:r>
              <a:rPr lang="en-US" dirty="0" err="1"/>
              <a:t>heeft</a:t>
            </a:r>
            <a:r>
              <a:rPr lang="en-US" dirty="0"/>
              <a:t>, </a:t>
            </a:r>
            <a:r>
              <a:rPr lang="en-US" dirty="0" err="1"/>
              <a:t>geef</a:t>
            </a:r>
            <a:r>
              <a:rPr lang="en-US" dirty="0"/>
              <a:t> dan </a:t>
            </a:r>
            <a:r>
              <a:rPr lang="en-US" dirty="0" err="1"/>
              <a:t>aan</a:t>
            </a:r>
            <a:r>
              <a:rPr lang="en-US" dirty="0"/>
              <a:t> </a:t>
            </a:r>
            <a:r>
              <a:rPr lang="en-US" dirty="0" err="1"/>
              <a:t>hoeveel</a:t>
            </a:r>
            <a:r>
              <a:rPr lang="en-US" dirty="0"/>
              <a:t> </a:t>
            </a:r>
            <a:r>
              <a:rPr lang="en-US" dirty="0" err="1"/>
              <a:t>en</a:t>
            </a:r>
            <a:r>
              <a:rPr lang="en-US" dirty="0"/>
              <a:t> </a:t>
            </a:r>
            <a:r>
              <a:rPr lang="en-US" dirty="0" err="1"/>
              <a:t>waar</a:t>
            </a:r>
            <a:r>
              <a:rPr lang="en-US" dirty="0"/>
              <a:t> </a:t>
            </a:r>
            <a:r>
              <a:rPr lang="en-US" dirty="0" err="1"/>
              <a:t>hij</a:t>
            </a:r>
            <a:r>
              <a:rPr lang="en-US" dirty="0"/>
              <a:t> het </a:t>
            </a:r>
            <a:r>
              <a:rPr lang="en-US" dirty="0" err="1"/>
              <a:t>voer</a:t>
            </a:r>
            <a:r>
              <a:rPr lang="en-US" dirty="0"/>
              <a:t> </a:t>
            </a:r>
            <a:r>
              <a:rPr lang="en-US" dirty="0" err="1"/>
              <a:t>kan</a:t>
            </a:r>
            <a:r>
              <a:rPr lang="en-US" dirty="0"/>
              <a:t> </a:t>
            </a:r>
            <a:r>
              <a:rPr lang="en-US" dirty="0" err="1"/>
              <a:t>vinden</a:t>
            </a:r>
            <a:r>
              <a:rPr lang="en-US" dirty="0"/>
              <a:t>. (</a:t>
            </a:r>
            <a:r>
              <a:rPr lang="en-US" dirty="0" err="1"/>
              <a:t>mensen</a:t>
            </a:r>
            <a:r>
              <a:rPr lang="en-US" dirty="0"/>
              <a:t> </a:t>
            </a:r>
            <a:r>
              <a:rPr lang="en-US" dirty="0" err="1"/>
              <a:t>associeren</a:t>
            </a:r>
            <a:r>
              <a:rPr lang="en-US" dirty="0"/>
              <a:t> </a:t>
            </a:r>
            <a:r>
              <a:rPr lang="en-US" dirty="0" err="1"/>
              <a:t>namelijk</a:t>
            </a:r>
            <a:r>
              <a:rPr lang="en-US" dirty="0"/>
              <a:t> </a:t>
            </a:r>
            <a:r>
              <a:rPr lang="en-US" dirty="0" err="1"/>
              <a:t>vissen</a:t>
            </a:r>
            <a:r>
              <a:rPr lang="en-US" dirty="0"/>
              <a:t> met </a:t>
            </a:r>
            <a:r>
              <a:rPr lang="en-US" dirty="0" err="1"/>
              <a:t>zich</a:t>
            </a:r>
            <a:r>
              <a:rPr lang="en-US" dirty="0"/>
              <a:t> </a:t>
            </a:r>
            <a:r>
              <a:rPr lang="en-US" dirty="0" err="1"/>
              <a:t>zelf</a:t>
            </a:r>
            <a:r>
              <a:rPr lang="en-US" dirty="0"/>
              <a:t> (</a:t>
            </a:r>
            <a:r>
              <a:rPr lang="en-US" dirty="0" err="1"/>
              <a:t>moeten</a:t>
            </a:r>
            <a:r>
              <a:rPr lang="en-US" dirty="0"/>
              <a:t> </a:t>
            </a:r>
            <a:r>
              <a:rPr lang="en-US" dirty="0" err="1"/>
              <a:t>toch</a:t>
            </a:r>
            <a:r>
              <a:rPr lang="en-US" dirty="0"/>
              <a:t> </a:t>
            </a:r>
            <a:r>
              <a:rPr lang="en-US" dirty="0" err="1"/>
              <a:t>elke</a:t>
            </a:r>
            <a:r>
              <a:rPr lang="en-US" dirty="0"/>
              <a:t> </a:t>
            </a:r>
            <a:r>
              <a:rPr lang="en-US" dirty="0" err="1"/>
              <a:t>dag</a:t>
            </a:r>
            <a:r>
              <a:rPr lang="en-US" dirty="0"/>
              <a:t> eten!)). </a:t>
            </a:r>
            <a:r>
              <a:rPr lang="en-US" dirty="0" err="1"/>
              <a:t>Controleer</a:t>
            </a:r>
            <a:r>
              <a:rPr lang="en-US" dirty="0"/>
              <a:t> de CO2 </a:t>
            </a:r>
            <a:r>
              <a:rPr lang="en-US" dirty="0" err="1"/>
              <a:t>fles</a:t>
            </a:r>
            <a:r>
              <a:rPr lang="en-US" dirty="0"/>
              <a:t> of </a:t>
            </a:r>
            <a:r>
              <a:rPr lang="en-US" dirty="0" err="1"/>
              <a:t>als</a:t>
            </a:r>
            <a:r>
              <a:rPr lang="en-US" dirty="0"/>
              <a:t> je de gist </a:t>
            </a:r>
            <a:r>
              <a:rPr lang="en-US" dirty="0" err="1"/>
              <a:t>methode</a:t>
            </a:r>
            <a:r>
              <a:rPr lang="en-US" dirty="0"/>
              <a:t> </a:t>
            </a:r>
            <a:r>
              <a:rPr lang="en-US" dirty="0" err="1"/>
              <a:t>gebruikt</a:t>
            </a:r>
            <a:r>
              <a:rPr lang="en-US" dirty="0"/>
              <a:t> </a:t>
            </a:r>
            <a:r>
              <a:rPr lang="en-US" dirty="0" err="1"/>
              <a:t>haal</a:t>
            </a:r>
            <a:r>
              <a:rPr lang="en-US" dirty="0"/>
              <a:t> </a:t>
            </a:r>
            <a:r>
              <a:rPr lang="en-US" dirty="0" err="1"/>
              <a:t>deze</a:t>
            </a:r>
            <a:r>
              <a:rPr lang="en-US" dirty="0"/>
              <a:t> </a:t>
            </a:r>
            <a:r>
              <a:rPr lang="en-US" dirty="0" err="1"/>
              <a:t>weg</a:t>
            </a:r>
            <a:r>
              <a:rPr lang="en-US" dirty="0"/>
              <a:t>, of </a:t>
            </a:r>
            <a:r>
              <a:rPr lang="en-US" dirty="0" err="1"/>
              <a:t>laat</a:t>
            </a:r>
            <a:r>
              <a:rPr lang="en-US" dirty="0"/>
              <a:t> </a:t>
            </a:r>
            <a:r>
              <a:rPr lang="en-US" dirty="0" err="1"/>
              <a:t>zien</a:t>
            </a:r>
            <a:r>
              <a:rPr lang="en-US" dirty="0"/>
              <a:t> hoe je </a:t>
            </a:r>
            <a:r>
              <a:rPr lang="en-US" dirty="0" err="1"/>
              <a:t>dit</a:t>
            </a:r>
            <a:r>
              <a:rPr lang="en-US" dirty="0"/>
              <a:t> </a:t>
            </a:r>
            <a:r>
              <a:rPr lang="en-US" dirty="0" err="1"/>
              <a:t>moet</a:t>
            </a:r>
            <a:r>
              <a:rPr lang="en-US" dirty="0"/>
              <a:t> </a:t>
            </a:r>
            <a:r>
              <a:rPr lang="en-US" dirty="0" err="1"/>
              <a:t>maken.Je</a:t>
            </a:r>
            <a:r>
              <a:rPr lang="en-US" dirty="0"/>
              <a:t> </a:t>
            </a:r>
            <a:r>
              <a:rPr lang="en-US" dirty="0" err="1"/>
              <a:t>kunt</a:t>
            </a:r>
            <a:r>
              <a:rPr lang="en-US" dirty="0"/>
              <a:t> </a:t>
            </a:r>
            <a:r>
              <a:rPr lang="en-US" dirty="0" err="1"/>
              <a:t>ook</a:t>
            </a:r>
            <a:r>
              <a:rPr lang="en-US" dirty="0"/>
              <a:t> </a:t>
            </a:r>
            <a:r>
              <a:rPr lang="en-US" dirty="0" err="1"/>
              <a:t>gebruik</a:t>
            </a:r>
            <a:r>
              <a:rPr lang="en-US" dirty="0"/>
              <a:t> </a:t>
            </a:r>
            <a:r>
              <a:rPr lang="en-US" dirty="0" err="1"/>
              <a:t>maken</a:t>
            </a:r>
            <a:r>
              <a:rPr lang="en-US" dirty="0"/>
              <a:t> van </a:t>
            </a:r>
            <a:r>
              <a:rPr lang="en-US" dirty="0" err="1"/>
              <a:t>een</a:t>
            </a:r>
            <a:r>
              <a:rPr lang="en-US" dirty="0"/>
              <a:t> </a:t>
            </a:r>
            <a:r>
              <a:rPr lang="en-US" dirty="0" err="1"/>
              <a:t>voeder</a:t>
            </a:r>
            <a:r>
              <a:rPr lang="en-US" dirty="0"/>
              <a:t> </a:t>
            </a:r>
            <a:r>
              <a:rPr lang="en-US" dirty="0" err="1"/>
              <a:t>automaat</a:t>
            </a:r>
            <a:r>
              <a:rPr lang="en-US" dirty="0"/>
              <a:t>. Dan </a:t>
            </a:r>
            <a:r>
              <a:rPr lang="en-US" dirty="0" err="1"/>
              <a:t>hoeft</a:t>
            </a:r>
            <a:r>
              <a:rPr lang="en-US" dirty="0"/>
              <a:t> de gene </a:t>
            </a:r>
            <a:r>
              <a:rPr lang="en-US" dirty="0" err="1"/>
              <a:t>alleen</a:t>
            </a:r>
            <a:r>
              <a:rPr lang="en-US" dirty="0"/>
              <a:t> even </a:t>
            </a:r>
            <a:r>
              <a:rPr lang="en-US" dirty="0" err="1"/>
              <a:t>te</a:t>
            </a:r>
            <a:r>
              <a:rPr lang="en-US" dirty="0"/>
              <a:t> </a:t>
            </a:r>
            <a:r>
              <a:rPr lang="en-US" dirty="0" err="1"/>
              <a:t>kijken</a:t>
            </a:r>
            <a:r>
              <a:rPr lang="en-US" dirty="0"/>
              <a:t> of </a:t>
            </a:r>
            <a:r>
              <a:rPr lang="en-US" dirty="0" err="1"/>
              <a:t>alles</a:t>
            </a:r>
            <a:r>
              <a:rPr lang="en-US" dirty="0"/>
              <a:t> </a:t>
            </a:r>
            <a:r>
              <a:rPr lang="en-US" dirty="0" err="1"/>
              <a:t>goed</a:t>
            </a:r>
            <a:r>
              <a:rPr lang="en-US" dirty="0"/>
              <a:t> </a:t>
            </a:r>
            <a:r>
              <a:rPr lang="en-US" dirty="0" err="1"/>
              <a:t>gaat</a:t>
            </a:r>
            <a:r>
              <a:rPr lang="en-US" dirty="0"/>
              <a:t>.</a:t>
            </a:r>
          </a:p>
          <a:p>
            <a:pPr marL="0" indent="0">
              <a:buNone/>
            </a:pPr>
            <a:r>
              <a:rPr lang="en-US" dirty="0" err="1"/>
              <a:t>Een</a:t>
            </a:r>
            <a:r>
              <a:rPr lang="en-US" dirty="0"/>
              <a:t> </a:t>
            </a:r>
            <a:r>
              <a:rPr lang="en-US" dirty="0" err="1"/>
              <a:t>telefoon</a:t>
            </a:r>
            <a:r>
              <a:rPr lang="en-US" dirty="0"/>
              <a:t> </a:t>
            </a:r>
            <a:r>
              <a:rPr lang="en-US" dirty="0" err="1"/>
              <a:t>nummer</a:t>
            </a:r>
            <a:r>
              <a:rPr lang="en-US" dirty="0"/>
              <a:t> </a:t>
            </a:r>
            <a:r>
              <a:rPr lang="en-US" dirty="0" err="1"/>
              <a:t>achterlaten</a:t>
            </a:r>
            <a:r>
              <a:rPr lang="en-US" dirty="0"/>
              <a:t> is </a:t>
            </a:r>
            <a:r>
              <a:rPr lang="en-US" dirty="0" err="1"/>
              <a:t>natuurlijk</a:t>
            </a:r>
            <a:r>
              <a:rPr lang="en-US" dirty="0"/>
              <a:t> </a:t>
            </a:r>
            <a:r>
              <a:rPr lang="nl-NL" dirty="0"/>
              <a:t>vanzelfsprekend</a:t>
            </a:r>
            <a:r>
              <a:rPr lang="en-US" dirty="0"/>
              <a:t>.  </a:t>
            </a:r>
          </a:p>
        </p:txBody>
      </p:sp>
      <p:pic>
        <p:nvPicPr>
          <p:cNvPr id="1026" name="Picture 2" descr="Juwel Smart Feed 2.0 voederautomaat.">
            <a:extLst>
              <a:ext uri="{FF2B5EF4-FFF2-40B4-BE49-F238E27FC236}">
                <a16:creationId xmlns:a16="http://schemas.microsoft.com/office/drawing/2014/main" id="{9AEA756F-306B-4502-881E-20E80DE1F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5819" y="4676141"/>
            <a:ext cx="1606858" cy="1977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898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C91224-D167-4283-8BF4-154F0690927A}"/>
              </a:ext>
            </a:extLst>
          </p:cNvPr>
          <p:cNvSpPr>
            <a:spLocks noGrp="1"/>
          </p:cNvSpPr>
          <p:nvPr>
            <p:ph type="title"/>
          </p:nvPr>
        </p:nvSpPr>
        <p:spPr>
          <a:xfrm>
            <a:off x="581192" y="702156"/>
            <a:ext cx="11029616" cy="673883"/>
          </a:xfrm>
        </p:spPr>
        <p:txBody>
          <a:bodyPr/>
          <a:lstStyle/>
          <a:p>
            <a:pPr marL="0" indent="0" algn="ctr">
              <a:buNone/>
            </a:pPr>
            <a:r>
              <a:rPr lang="nl-NL" dirty="0"/>
              <a:t>Hoe led verlichting plaatsen</a:t>
            </a:r>
          </a:p>
        </p:txBody>
      </p:sp>
      <p:sp>
        <p:nvSpPr>
          <p:cNvPr id="3" name="Tijdelijke aanduiding voor inhoud 2">
            <a:extLst>
              <a:ext uri="{FF2B5EF4-FFF2-40B4-BE49-F238E27FC236}">
                <a16:creationId xmlns:a16="http://schemas.microsoft.com/office/drawing/2014/main" id="{86E2C09C-DDBF-4DCD-AC67-9CD6A7DF6DE4}"/>
              </a:ext>
            </a:extLst>
          </p:cNvPr>
          <p:cNvSpPr>
            <a:spLocks noGrp="1"/>
          </p:cNvSpPr>
          <p:nvPr>
            <p:ph idx="1"/>
          </p:nvPr>
        </p:nvSpPr>
        <p:spPr>
          <a:xfrm>
            <a:off x="581192" y="1571348"/>
            <a:ext cx="11029615" cy="4404002"/>
          </a:xfrm>
        </p:spPr>
        <p:txBody>
          <a:bodyPr/>
          <a:lstStyle/>
          <a:p>
            <a:pPr marL="0" indent="0">
              <a:buNone/>
            </a:pPr>
            <a:r>
              <a:rPr lang="nl-NL" dirty="0"/>
              <a:t>Led TL licht is zeer sterk en slecht voor je ogen.</a:t>
            </a:r>
          </a:p>
          <a:p>
            <a:pPr marL="0" indent="0">
              <a:buNone/>
            </a:pPr>
            <a:r>
              <a:rPr lang="nl-NL" dirty="0"/>
              <a:t>Je Led verlichting bevestig dus beter niet aan je klep.</a:t>
            </a:r>
          </a:p>
          <a:p>
            <a:pPr marL="0" indent="0">
              <a:buNone/>
            </a:pPr>
            <a:r>
              <a:rPr lang="nl-NL" dirty="0"/>
              <a:t>Een plastic k25 goot.</a:t>
            </a:r>
          </a:p>
          <a:p>
            <a:pPr marL="0" indent="0">
              <a:buNone/>
            </a:pPr>
            <a:r>
              <a:rPr lang="nl-NL" dirty="0"/>
              <a:t>Een geleider + klem die past in de goot (geleider)</a:t>
            </a:r>
          </a:p>
          <a:p>
            <a:pPr marL="0" indent="0">
              <a:buNone/>
            </a:pPr>
            <a:r>
              <a:rPr lang="nl-NL" dirty="0"/>
              <a:t>Je kan nu de buizen schuiven (onderhoud bak)</a:t>
            </a:r>
            <a:endParaRPr lang="en-US" dirty="0"/>
          </a:p>
        </p:txBody>
      </p:sp>
      <p:pic>
        <p:nvPicPr>
          <p:cNvPr id="5" name="Afbeelding 4">
            <a:extLst>
              <a:ext uri="{FF2B5EF4-FFF2-40B4-BE49-F238E27FC236}">
                <a16:creationId xmlns:a16="http://schemas.microsoft.com/office/drawing/2014/main" id="{5D55499C-4988-4A40-9D70-A73628B6C7DC}"/>
              </a:ext>
            </a:extLst>
          </p:cNvPr>
          <p:cNvPicPr>
            <a:picLocks noChangeAspect="1"/>
          </p:cNvPicPr>
          <p:nvPr/>
        </p:nvPicPr>
        <p:blipFill rotWithShape="1">
          <a:blip r:embed="rId2"/>
          <a:srcRect l="28287" t="13367" r="27639" b="47924"/>
          <a:stretch/>
        </p:blipFill>
        <p:spPr>
          <a:xfrm>
            <a:off x="6095998" y="3288853"/>
            <a:ext cx="4535607" cy="1819367"/>
          </a:xfrm>
          <a:prstGeom prst="rect">
            <a:avLst/>
          </a:prstGeom>
        </p:spPr>
      </p:pic>
    </p:spTree>
    <p:extLst>
      <p:ext uri="{BB962C8B-B14F-4D97-AF65-F5344CB8AC3E}">
        <p14:creationId xmlns:p14="http://schemas.microsoft.com/office/powerpoint/2010/main" val="1709888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B731C7-7296-4DA0-B523-642D4729F41F}"/>
              </a:ext>
            </a:extLst>
          </p:cNvPr>
          <p:cNvSpPr>
            <a:spLocks noGrp="1"/>
          </p:cNvSpPr>
          <p:nvPr>
            <p:ph type="title"/>
          </p:nvPr>
        </p:nvSpPr>
        <p:spPr>
          <a:xfrm>
            <a:off x="519048" y="741407"/>
            <a:ext cx="11029616" cy="649468"/>
          </a:xfrm>
        </p:spPr>
        <p:txBody>
          <a:bodyPr/>
          <a:lstStyle/>
          <a:p>
            <a:pPr marL="0" indent="0" algn="ctr">
              <a:buNone/>
            </a:pPr>
            <a:r>
              <a:rPr lang="nl-NL" dirty="0"/>
              <a:t>Co</a:t>
            </a:r>
            <a:r>
              <a:rPr lang="nl-NL" baseline="-25000" dirty="0"/>
              <a:t>2</a:t>
            </a:r>
            <a:r>
              <a:rPr lang="nl-NL" dirty="0"/>
              <a:t> reactor</a:t>
            </a:r>
          </a:p>
        </p:txBody>
      </p:sp>
      <p:sp>
        <p:nvSpPr>
          <p:cNvPr id="4" name="Rechthoek 3">
            <a:extLst>
              <a:ext uri="{FF2B5EF4-FFF2-40B4-BE49-F238E27FC236}">
                <a16:creationId xmlns:a16="http://schemas.microsoft.com/office/drawing/2014/main" id="{81B322C3-8135-4DFA-88E9-96A253E73CB4}"/>
              </a:ext>
            </a:extLst>
          </p:cNvPr>
          <p:cNvSpPr/>
          <p:nvPr/>
        </p:nvSpPr>
        <p:spPr>
          <a:xfrm>
            <a:off x="3719744" y="2953228"/>
            <a:ext cx="878889" cy="2308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hoek 4">
            <a:extLst>
              <a:ext uri="{FF2B5EF4-FFF2-40B4-BE49-F238E27FC236}">
                <a16:creationId xmlns:a16="http://schemas.microsoft.com/office/drawing/2014/main" id="{7A5ED698-BD7B-45B9-9DA4-6DC25207EB21}"/>
              </a:ext>
            </a:extLst>
          </p:cNvPr>
          <p:cNvSpPr/>
          <p:nvPr/>
        </p:nvSpPr>
        <p:spPr>
          <a:xfrm>
            <a:off x="3639846" y="2837817"/>
            <a:ext cx="1029809" cy="2752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hthoek 5">
            <a:extLst>
              <a:ext uri="{FF2B5EF4-FFF2-40B4-BE49-F238E27FC236}">
                <a16:creationId xmlns:a16="http://schemas.microsoft.com/office/drawing/2014/main" id="{5CB065E5-D6CA-4BB7-A445-BCB19E74B628}"/>
              </a:ext>
            </a:extLst>
          </p:cNvPr>
          <p:cNvSpPr/>
          <p:nvPr/>
        </p:nvSpPr>
        <p:spPr>
          <a:xfrm>
            <a:off x="3639846" y="5190400"/>
            <a:ext cx="1029809" cy="1864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hthoek 6">
            <a:extLst>
              <a:ext uri="{FF2B5EF4-FFF2-40B4-BE49-F238E27FC236}">
                <a16:creationId xmlns:a16="http://schemas.microsoft.com/office/drawing/2014/main" id="{5C14D553-68BE-486F-9013-EFE58A1A0A63}"/>
              </a:ext>
            </a:extLst>
          </p:cNvPr>
          <p:cNvSpPr/>
          <p:nvPr/>
        </p:nvSpPr>
        <p:spPr>
          <a:xfrm>
            <a:off x="4110362" y="2453858"/>
            <a:ext cx="142042" cy="3839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Pijl: omlaag 7">
            <a:extLst>
              <a:ext uri="{FF2B5EF4-FFF2-40B4-BE49-F238E27FC236}">
                <a16:creationId xmlns:a16="http://schemas.microsoft.com/office/drawing/2014/main" id="{A54FAAB4-5994-49E8-AF37-5D8D9AE88818}"/>
              </a:ext>
            </a:extLst>
          </p:cNvPr>
          <p:cNvSpPr/>
          <p:nvPr/>
        </p:nvSpPr>
        <p:spPr>
          <a:xfrm>
            <a:off x="4110362" y="1850176"/>
            <a:ext cx="230819" cy="4882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hthoek 8">
            <a:extLst>
              <a:ext uri="{FF2B5EF4-FFF2-40B4-BE49-F238E27FC236}">
                <a16:creationId xmlns:a16="http://schemas.microsoft.com/office/drawing/2014/main" id="{8EA1F6C0-F8A9-4917-88D2-65402097E417}"/>
              </a:ext>
            </a:extLst>
          </p:cNvPr>
          <p:cNvSpPr/>
          <p:nvPr/>
        </p:nvSpPr>
        <p:spPr>
          <a:xfrm>
            <a:off x="4110362" y="5376833"/>
            <a:ext cx="142042" cy="2996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Pijl: omlaag 9">
            <a:extLst>
              <a:ext uri="{FF2B5EF4-FFF2-40B4-BE49-F238E27FC236}">
                <a16:creationId xmlns:a16="http://schemas.microsoft.com/office/drawing/2014/main" id="{A4B04E62-1FFD-4993-96FE-48098D0AAD10}"/>
              </a:ext>
            </a:extLst>
          </p:cNvPr>
          <p:cNvSpPr/>
          <p:nvPr/>
        </p:nvSpPr>
        <p:spPr>
          <a:xfrm>
            <a:off x="4110362" y="5898394"/>
            <a:ext cx="142042" cy="2996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hoek 10">
            <a:extLst>
              <a:ext uri="{FF2B5EF4-FFF2-40B4-BE49-F238E27FC236}">
                <a16:creationId xmlns:a16="http://schemas.microsoft.com/office/drawing/2014/main" id="{B544ADB5-3B05-4E6C-B883-07F87B1DDC76}"/>
              </a:ext>
            </a:extLst>
          </p:cNvPr>
          <p:cNvSpPr/>
          <p:nvPr/>
        </p:nvSpPr>
        <p:spPr>
          <a:xfrm>
            <a:off x="3790765" y="5376833"/>
            <a:ext cx="45719" cy="2996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Pijl: omlaag 12">
            <a:extLst>
              <a:ext uri="{FF2B5EF4-FFF2-40B4-BE49-F238E27FC236}">
                <a16:creationId xmlns:a16="http://schemas.microsoft.com/office/drawing/2014/main" id="{F7DC121E-376E-467D-AAAA-6695B2B0B942}"/>
              </a:ext>
            </a:extLst>
          </p:cNvPr>
          <p:cNvSpPr/>
          <p:nvPr/>
        </p:nvSpPr>
        <p:spPr>
          <a:xfrm rot="10800000" flipH="1">
            <a:off x="3767905" y="5761080"/>
            <a:ext cx="45719" cy="2996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kstvak 13">
            <a:extLst>
              <a:ext uri="{FF2B5EF4-FFF2-40B4-BE49-F238E27FC236}">
                <a16:creationId xmlns:a16="http://schemas.microsoft.com/office/drawing/2014/main" id="{64D863BA-8F5F-4EDF-B9D5-A15CDB257420}"/>
              </a:ext>
            </a:extLst>
          </p:cNvPr>
          <p:cNvSpPr txBox="1"/>
          <p:nvPr/>
        </p:nvSpPr>
        <p:spPr>
          <a:xfrm>
            <a:off x="4474346" y="1890245"/>
            <a:ext cx="1482571" cy="383959"/>
          </a:xfrm>
          <a:prstGeom prst="rect">
            <a:avLst/>
          </a:prstGeom>
          <a:noFill/>
        </p:spPr>
        <p:txBody>
          <a:bodyPr wrap="square" rtlCol="0">
            <a:spAutoFit/>
          </a:bodyPr>
          <a:lstStyle/>
          <a:p>
            <a:r>
              <a:rPr lang="nl-NL" dirty="0"/>
              <a:t>Water in </a:t>
            </a:r>
            <a:endParaRPr lang="en-US" dirty="0"/>
          </a:p>
        </p:txBody>
      </p:sp>
      <p:sp>
        <p:nvSpPr>
          <p:cNvPr id="15" name="Tekstvak 14">
            <a:extLst>
              <a:ext uri="{FF2B5EF4-FFF2-40B4-BE49-F238E27FC236}">
                <a16:creationId xmlns:a16="http://schemas.microsoft.com/office/drawing/2014/main" id="{31BB85D4-C177-4AE1-99E2-212BDB76204C}"/>
              </a:ext>
            </a:extLst>
          </p:cNvPr>
          <p:cNvSpPr txBox="1"/>
          <p:nvPr/>
        </p:nvSpPr>
        <p:spPr>
          <a:xfrm>
            <a:off x="4585316" y="5966666"/>
            <a:ext cx="1355325" cy="383959"/>
          </a:xfrm>
          <a:prstGeom prst="rect">
            <a:avLst/>
          </a:prstGeom>
          <a:noFill/>
        </p:spPr>
        <p:txBody>
          <a:bodyPr wrap="square" rtlCol="0">
            <a:spAutoFit/>
          </a:bodyPr>
          <a:lstStyle/>
          <a:p>
            <a:r>
              <a:rPr lang="nl-NL" dirty="0"/>
              <a:t>Water uit</a:t>
            </a:r>
            <a:endParaRPr lang="en-US" dirty="0"/>
          </a:p>
        </p:txBody>
      </p:sp>
      <p:sp>
        <p:nvSpPr>
          <p:cNvPr id="16" name="Tekstvak 15">
            <a:extLst>
              <a:ext uri="{FF2B5EF4-FFF2-40B4-BE49-F238E27FC236}">
                <a16:creationId xmlns:a16="http://schemas.microsoft.com/office/drawing/2014/main" id="{7463C4B4-2151-4D5D-A54B-E333AC2D2986}"/>
              </a:ext>
            </a:extLst>
          </p:cNvPr>
          <p:cNvSpPr txBox="1"/>
          <p:nvPr/>
        </p:nvSpPr>
        <p:spPr>
          <a:xfrm>
            <a:off x="2246050" y="6143348"/>
            <a:ext cx="1003177" cy="369332"/>
          </a:xfrm>
          <a:prstGeom prst="rect">
            <a:avLst/>
          </a:prstGeom>
          <a:noFill/>
        </p:spPr>
        <p:txBody>
          <a:bodyPr wrap="square" rtlCol="0">
            <a:spAutoFit/>
          </a:bodyPr>
          <a:lstStyle/>
          <a:p>
            <a:r>
              <a:rPr lang="nl-NL" dirty="0"/>
              <a:t>CO</a:t>
            </a:r>
            <a:r>
              <a:rPr lang="nl-NL" baseline="-25000" dirty="0"/>
              <a:t>2</a:t>
            </a:r>
            <a:r>
              <a:rPr lang="nl-NL" dirty="0"/>
              <a:t> in</a:t>
            </a:r>
            <a:endParaRPr lang="en-US" dirty="0"/>
          </a:p>
        </p:txBody>
      </p:sp>
      <p:sp>
        <p:nvSpPr>
          <p:cNvPr id="17" name="Tekstvak 16">
            <a:extLst>
              <a:ext uri="{FF2B5EF4-FFF2-40B4-BE49-F238E27FC236}">
                <a16:creationId xmlns:a16="http://schemas.microsoft.com/office/drawing/2014/main" id="{E3774FDF-F6CF-4743-81C9-93AB09E05E84}"/>
              </a:ext>
            </a:extLst>
          </p:cNvPr>
          <p:cNvSpPr txBox="1"/>
          <p:nvPr/>
        </p:nvSpPr>
        <p:spPr>
          <a:xfrm>
            <a:off x="5215631" y="3817398"/>
            <a:ext cx="2377738" cy="369332"/>
          </a:xfrm>
          <a:prstGeom prst="rect">
            <a:avLst/>
          </a:prstGeom>
          <a:noFill/>
        </p:spPr>
        <p:txBody>
          <a:bodyPr wrap="square" rtlCol="0">
            <a:spAutoFit/>
          </a:bodyPr>
          <a:lstStyle/>
          <a:p>
            <a:r>
              <a:rPr lang="nl-NL" dirty="0"/>
              <a:t>Gevuld met bio ballen</a:t>
            </a:r>
            <a:endParaRPr lang="en-US" dirty="0"/>
          </a:p>
        </p:txBody>
      </p:sp>
      <p:pic>
        <p:nvPicPr>
          <p:cNvPr id="1026" name="Picture 2" descr="Bioballen filtermateriaal | voor Aquarium of Vijver">
            <a:extLst>
              <a:ext uri="{FF2B5EF4-FFF2-40B4-BE49-F238E27FC236}">
                <a16:creationId xmlns:a16="http://schemas.microsoft.com/office/drawing/2014/main" id="{6DB62EEB-BE32-4F72-8B4B-6C8C46FEA7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9728" y="2758733"/>
            <a:ext cx="2833004" cy="2431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29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061D1D-DD6C-49A3-B8F7-D24DDD94E379}"/>
              </a:ext>
            </a:extLst>
          </p:cNvPr>
          <p:cNvSpPr>
            <a:spLocks noGrp="1"/>
          </p:cNvSpPr>
          <p:nvPr>
            <p:ph type="title"/>
          </p:nvPr>
        </p:nvSpPr>
        <p:spPr>
          <a:xfrm>
            <a:off x="581192" y="702156"/>
            <a:ext cx="11029616" cy="673883"/>
          </a:xfrm>
        </p:spPr>
        <p:txBody>
          <a:bodyPr/>
          <a:lstStyle/>
          <a:p>
            <a:pPr algn="ctr"/>
            <a:r>
              <a:rPr lang="nl-NL" dirty="0"/>
              <a:t>Schakelmateriaal wegwerken</a:t>
            </a:r>
            <a:endParaRPr lang="en-US" dirty="0"/>
          </a:p>
        </p:txBody>
      </p:sp>
      <p:sp>
        <p:nvSpPr>
          <p:cNvPr id="3" name="Tijdelijke aanduiding voor inhoud 2">
            <a:extLst>
              <a:ext uri="{FF2B5EF4-FFF2-40B4-BE49-F238E27FC236}">
                <a16:creationId xmlns:a16="http://schemas.microsoft.com/office/drawing/2014/main" id="{93165386-7D5C-472B-8279-A013C3FB5716}"/>
              </a:ext>
            </a:extLst>
          </p:cNvPr>
          <p:cNvSpPr>
            <a:spLocks noGrp="1"/>
          </p:cNvSpPr>
          <p:nvPr>
            <p:ph idx="1"/>
          </p:nvPr>
        </p:nvSpPr>
        <p:spPr>
          <a:xfrm>
            <a:off x="510171" y="1464815"/>
            <a:ext cx="11029615" cy="4421758"/>
          </a:xfrm>
        </p:spPr>
        <p:txBody>
          <a:bodyPr/>
          <a:lstStyle/>
          <a:p>
            <a:pPr marL="0" indent="0">
              <a:buNone/>
            </a:pPr>
            <a:r>
              <a:rPr lang="nl-NL" dirty="0"/>
              <a:t> Je kunt natuurlijk een grote verdeelstekker gebruiken, maar netter is om een dubbele wand te gebruiken en daar je stopcontacten en schakelaars op te bevestigen. De aansluitingen zitten dan in de dubbele wand. </a:t>
            </a:r>
          </a:p>
          <a:p>
            <a:pPr marL="0" indent="0">
              <a:buNone/>
            </a:pPr>
            <a:r>
              <a:rPr lang="nl-NL" dirty="0"/>
              <a:t>Gebruik één schakelaar om alles in één uit te zetten(voor nood). Maak  stopcontacten voor de pomp / verwarming en zeker één extra paar voor de toekomst. </a:t>
            </a:r>
            <a:endParaRPr lang="en-US" dirty="0"/>
          </a:p>
          <a:p>
            <a:pPr marL="0" indent="0">
              <a:buNone/>
            </a:pPr>
            <a:r>
              <a:rPr lang="en-US" dirty="0"/>
              <a:t>De </a:t>
            </a:r>
            <a:r>
              <a:rPr lang="en-US" dirty="0" err="1"/>
              <a:t>draad</a:t>
            </a:r>
            <a:r>
              <a:rPr lang="en-US" dirty="0"/>
              <a:t> </a:t>
            </a:r>
            <a:r>
              <a:rPr lang="en-US" dirty="0" err="1"/>
              <a:t>verbindingen</a:t>
            </a:r>
            <a:r>
              <a:rPr lang="en-US" dirty="0"/>
              <a:t>(bruin / </a:t>
            </a:r>
            <a:r>
              <a:rPr lang="en-US" dirty="0" err="1"/>
              <a:t>blauw</a:t>
            </a:r>
            <a:r>
              <a:rPr lang="en-US" dirty="0"/>
              <a:t> /</a:t>
            </a:r>
            <a:r>
              <a:rPr lang="en-US" dirty="0" err="1"/>
              <a:t>zwart</a:t>
            </a:r>
            <a:r>
              <a:rPr lang="en-US" dirty="0"/>
              <a:t> </a:t>
            </a:r>
            <a:r>
              <a:rPr lang="en-US" dirty="0" err="1"/>
              <a:t>en</a:t>
            </a:r>
            <a:r>
              <a:rPr lang="en-US" dirty="0"/>
              <a:t> </a:t>
            </a:r>
            <a:r>
              <a:rPr lang="en-US" dirty="0" err="1"/>
              <a:t>groen</a:t>
            </a:r>
            <a:r>
              <a:rPr lang="en-US" dirty="0"/>
              <a:t>/</a:t>
            </a:r>
            <a:r>
              <a:rPr lang="en-US" dirty="0" err="1"/>
              <a:t>geel</a:t>
            </a:r>
            <a:r>
              <a:rPr lang="en-US" dirty="0"/>
              <a:t>) doe je </a:t>
            </a:r>
            <a:r>
              <a:rPr lang="en-US" dirty="0" err="1"/>
              <a:t>volgens</a:t>
            </a:r>
            <a:r>
              <a:rPr lang="en-US" dirty="0"/>
              <a:t> </a:t>
            </a:r>
            <a:r>
              <a:rPr lang="en-US" dirty="0" err="1"/>
              <a:t>standaard</a:t>
            </a:r>
            <a:r>
              <a:rPr lang="en-US" dirty="0"/>
              <a:t> regels ;</a:t>
            </a:r>
          </a:p>
          <a:p>
            <a:pPr marL="0" indent="0">
              <a:buNone/>
            </a:pPr>
            <a:r>
              <a:rPr lang="en-US" dirty="0"/>
              <a:t>Bruin = de </a:t>
            </a:r>
            <a:r>
              <a:rPr lang="en-US" dirty="0" err="1"/>
              <a:t>fase</a:t>
            </a:r>
            <a:r>
              <a:rPr lang="en-US" dirty="0"/>
              <a:t> </a:t>
            </a:r>
            <a:r>
              <a:rPr lang="en-US" dirty="0" err="1"/>
              <a:t>draad</a:t>
            </a:r>
            <a:endParaRPr lang="en-US" dirty="0"/>
          </a:p>
          <a:p>
            <a:pPr marL="0" indent="0">
              <a:buNone/>
            </a:pPr>
            <a:r>
              <a:rPr lang="en-US" dirty="0" err="1"/>
              <a:t>Blauw</a:t>
            </a:r>
            <a:r>
              <a:rPr lang="en-US" dirty="0"/>
              <a:t> = de </a:t>
            </a:r>
            <a:r>
              <a:rPr lang="en-US" dirty="0" err="1"/>
              <a:t>nul</a:t>
            </a:r>
            <a:r>
              <a:rPr lang="en-US" dirty="0"/>
              <a:t> </a:t>
            </a:r>
            <a:r>
              <a:rPr lang="en-US" dirty="0" err="1"/>
              <a:t>draad</a:t>
            </a:r>
            <a:endParaRPr lang="en-US" dirty="0"/>
          </a:p>
          <a:p>
            <a:pPr marL="0" indent="0">
              <a:buNone/>
            </a:pPr>
            <a:r>
              <a:rPr lang="en-US" dirty="0"/>
              <a:t>Zwart = de </a:t>
            </a:r>
            <a:r>
              <a:rPr lang="en-US" dirty="0" err="1"/>
              <a:t>schakel</a:t>
            </a:r>
            <a:r>
              <a:rPr lang="en-US" dirty="0"/>
              <a:t> </a:t>
            </a:r>
            <a:r>
              <a:rPr lang="en-US" dirty="0" err="1"/>
              <a:t>draad</a:t>
            </a:r>
            <a:endParaRPr lang="en-US" dirty="0"/>
          </a:p>
          <a:p>
            <a:pPr marL="0" indent="0">
              <a:buNone/>
            </a:pPr>
            <a:r>
              <a:rPr lang="en-US" dirty="0" err="1"/>
              <a:t>Groengeel</a:t>
            </a:r>
            <a:r>
              <a:rPr lang="en-US" dirty="0"/>
              <a:t> = de </a:t>
            </a:r>
            <a:r>
              <a:rPr lang="en-US" dirty="0" err="1"/>
              <a:t>aarde</a:t>
            </a:r>
            <a:r>
              <a:rPr lang="en-US" dirty="0"/>
              <a:t> </a:t>
            </a:r>
            <a:r>
              <a:rPr lang="en-US" dirty="0" err="1"/>
              <a:t>draad</a:t>
            </a:r>
            <a:endParaRPr lang="en-US" dirty="0"/>
          </a:p>
          <a:p>
            <a:pPr marL="0" indent="0">
              <a:buNone/>
            </a:pPr>
            <a:endParaRPr lang="nl-NL" dirty="0"/>
          </a:p>
        </p:txBody>
      </p:sp>
    </p:spTree>
    <p:extLst>
      <p:ext uri="{BB962C8B-B14F-4D97-AF65-F5344CB8AC3E}">
        <p14:creationId xmlns:p14="http://schemas.microsoft.com/office/powerpoint/2010/main" val="2257715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DC82FE-2FDE-4031-A018-E7A02F717151}"/>
              </a:ext>
            </a:extLst>
          </p:cNvPr>
          <p:cNvSpPr>
            <a:spLocks noGrp="1"/>
          </p:cNvSpPr>
          <p:nvPr>
            <p:ph type="title"/>
          </p:nvPr>
        </p:nvSpPr>
        <p:spPr>
          <a:xfrm>
            <a:off x="603914" y="648856"/>
            <a:ext cx="11029616" cy="1188720"/>
          </a:xfrm>
        </p:spPr>
        <p:txBody>
          <a:bodyPr/>
          <a:lstStyle/>
          <a:p>
            <a:r>
              <a:rPr lang="nl-NL" dirty="0"/>
              <a:t>Schakelmateriaal wegwerken voorbeeld</a:t>
            </a:r>
            <a:br>
              <a:rPr lang="nl-NL" dirty="0"/>
            </a:br>
            <a:endParaRPr lang="en-US" dirty="0"/>
          </a:p>
        </p:txBody>
      </p:sp>
      <p:grpSp>
        <p:nvGrpSpPr>
          <p:cNvPr id="14" name="Groep 13">
            <a:extLst>
              <a:ext uri="{FF2B5EF4-FFF2-40B4-BE49-F238E27FC236}">
                <a16:creationId xmlns:a16="http://schemas.microsoft.com/office/drawing/2014/main" id="{044D8A6C-21F4-4771-8E2F-707D71649FC6}"/>
              </a:ext>
            </a:extLst>
          </p:cNvPr>
          <p:cNvGrpSpPr/>
          <p:nvPr/>
        </p:nvGrpSpPr>
        <p:grpSpPr>
          <a:xfrm>
            <a:off x="4021584" y="2032919"/>
            <a:ext cx="3417903" cy="3790765"/>
            <a:chOff x="1349406" y="2210540"/>
            <a:chExt cx="3417903" cy="3790765"/>
          </a:xfrm>
        </p:grpSpPr>
        <p:sp>
          <p:nvSpPr>
            <p:cNvPr id="4" name="Rechthoek 3">
              <a:extLst>
                <a:ext uri="{FF2B5EF4-FFF2-40B4-BE49-F238E27FC236}">
                  <a16:creationId xmlns:a16="http://schemas.microsoft.com/office/drawing/2014/main" id="{901F345B-0A82-4B50-B697-2B44DE582854}"/>
                </a:ext>
              </a:extLst>
            </p:cNvPr>
            <p:cNvSpPr/>
            <p:nvPr/>
          </p:nvSpPr>
          <p:spPr>
            <a:xfrm>
              <a:off x="1349406" y="2210540"/>
              <a:ext cx="3417903" cy="379076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voorkant</a:t>
              </a:r>
              <a:endParaRPr lang="en-US" dirty="0"/>
            </a:p>
          </p:txBody>
        </p:sp>
        <p:sp>
          <p:nvSpPr>
            <p:cNvPr id="5" name="Rechthoek 4">
              <a:extLst>
                <a:ext uri="{FF2B5EF4-FFF2-40B4-BE49-F238E27FC236}">
                  <a16:creationId xmlns:a16="http://schemas.microsoft.com/office/drawing/2014/main" id="{D4BEC390-0910-49B7-80D8-3DBC1F33AF0A}"/>
                </a:ext>
              </a:extLst>
            </p:cNvPr>
            <p:cNvSpPr/>
            <p:nvPr/>
          </p:nvSpPr>
          <p:spPr>
            <a:xfrm>
              <a:off x="1615736" y="2556769"/>
              <a:ext cx="417250" cy="4793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hthoek 5">
              <a:extLst>
                <a:ext uri="{FF2B5EF4-FFF2-40B4-BE49-F238E27FC236}">
                  <a16:creationId xmlns:a16="http://schemas.microsoft.com/office/drawing/2014/main" id="{E4148999-DD44-4D61-858F-009D6BA10505}"/>
                </a:ext>
              </a:extLst>
            </p:cNvPr>
            <p:cNvSpPr/>
            <p:nvPr/>
          </p:nvSpPr>
          <p:spPr>
            <a:xfrm>
              <a:off x="1615736" y="3422342"/>
              <a:ext cx="514905" cy="8788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s1</a:t>
              </a:r>
              <a:endParaRPr lang="en-US" dirty="0">
                <a:solidFill>
                  <a:schemeClr val="tx1"/>
                </a:solidFill>
              </a:endParaRPr>
            </a:p>
          </p:txBody>
        </p:sp>
        <p:sp>
          <p:nvSpPr>
            <p:cNvPr id="11" name="Rechthoek 10">
              <a:extLst>
                <a:ext uri="{FF2B5EF4-FFF2-40B4-BE49-F238E27FC236}">
                  <a16:creationId xmlns:a16="http://schemas.microsoft.com/office/drawing/2014/main" id="{AD56EE51-755B-4A66-ACEE-BE6BAD723499}"/>
                </a:ext>
              </a:extLst>
            </p:cNvPr>
            <p:cNvSpPr/>
            <p:nvPr/>
          </p:nvSpPr>
          <p:spPr>
            <a:xfrm>
              <a:off x="2396971" y="3429000"/>
              <a:ext cx="514905" cy="5127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s2</a:t>
              </a:r>
              <a:endParaRPr lang="en-US" dirty="0">
                <a:solidFill>
                  <a:schemeClr val="tx1"/>
                </a:solidFill>
              </a:endParaRPr>
            </a:p>
          </p:txBody>
        </p:sp>
        <p:sp>
          <p:nvSpPr>
            <p:cNvPr id="12" name="Rechthoek 11">
              <a:extLst>
                <a:ext uri="{FF2B5EF4-FFF2-40B4-BE49-F238E27FC236}">
                  <a16:creationId xmlns:a16="http://schemas.microsoft.com/office/drawing/2014/main" id="{4E0A18C6-3448-4C4F-99C3-136E89EAEDEF}"/>
                </a:ext>
              </a:extLst>
            </p:cNvPr>
            <p:cNvSpPr/>
            <p:nvPr/>
          </p:nvSpPr>
          <p:spPr>
            <a:xfrm>
              <a:off x="3191522" y="3422342"/>
              <a:ext cx="514905" cy="5127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s3</a:t>
              </a:r>
              <a:endParaRPr lang="en-US" dirty="0">
                <a:solidFill>
                  <a:schemeClr val="tx1"/>
                </a:solidFill>
              </a:endParaRPr>
            </a:p>
          </p:txBody>
        </p:sp>
        <p:sp>
          <p:nvSpPr>
            <p:cNvPr id="13" name="Rechthoek 12">
              <a:extLst>
                <a:ext uri="{FF2B5EF4-FFF2-40B4-BE49-F238E27FC236}">
                  <a16:creationId xmlns:a16="http://schemas.microsoft.com/office/drawing/2014/main" id="{3114AE8A-E303-41C5-A356-FE9C5D15CFF3}"/>
                </a:ext>
              </a:extLst>
            </p:cNvPr>
            <p:cNvSpPr/>
            <p:nvPr/>
          </p:nvSpPr>
          <p:spPr>
            <a:xfrm>
              <a:off x="3986073" y="3422340"/>
              <a:ext cx="514905" cy="8788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s4</a:t>
              </a:r>
              <a:endParaRPr lang="en-US" dirty="0">
                <a:solidFill>
                  <a:schemeClr val="tx1"/>
                </a:solidFill>
              </a:endParaRPr>
            </a:p>
          </p:txBody>
        </p:sp>
      </p:grpSp>
      <p:sp>
        <p:nvSpPr>
          <p:cNvPr id="15" name="Tekstvak 14">
            <a:extLst>
              <a:ext uri="{FF2B5EF4-FFF2-40B4-BE49-F238E27FC236}">
                <a16:creationId xmlns:a16="http://schemas.microsoft.com/office/drawing/2014/main" id="{2ECD7B48-263D-435D-9C77-A050A0683BC0}"/>
              </a:ext>
            </a:extLst>
          </p:cNvPr>
          <p:cNvSpPr txBox="1"/>
          <p:nvPr/>
        </p:nvSpPr>
        <p:spPr>
          <a:xfrm>
            <a:off x="994299" y="1953087"/>
            <a:ext cx="3178206" cy="2308324"/>
          </a:xfrm>
          <a:prstGeom prst="rect">
            <a:avLst/>
          </a:prstGeom>
          <a:noFill/>
        </p:spPr>
        <p:txBody>
          <a:bodyPr wrap="square" rtlCol="0">
            <a:spAutoFit/>
          </a:bodyPr>
          <a:lstStyle/>
          <a:p>
            <a:r>
              <a:rPr lang="nl-NL" dirty="0"/>
              <a:t>Druk schakelaar</a:t>
            </a:r>
          </a:p>
          <a:p>
            <a:r>
              <a:rPr lang="nl-NL" dirty="0"/>
              <a:t>s1 : pomp en verwarming</a:t>
            </a:r>
          </a:p>
          <a:p>
            <a:r>
              <a:rPr lang="nl-NL" dirty="0"/>
              <a:t>s2/3 : verlichting(tijd klokken)</a:t>
            </a:r>
          </a:p>
          <a:p>
            <a:r>
              <a:rPr lang="nl-NL" dirty="0"/>
              <a:t>S4:spare (co2 installatie)</a:t>
            </a:r>
          </a:p>
          <a:p>
            <a:endParaRPr lang="nl-NL" dirty="0"/>
          </a:p>
          <a:p>
            <a:r>
              <a:rPr lang="nl-NL" dirty="0"/>
              <a:t>Gebruik opbouw materiaal</a:t>
            </a:r>
          </a:p>
          <a:p>
            <a:r>
              <a:rPr lang="nl-NL" dirty="0"/>
              <a:t>Boor gaten voor de draden.</a:t>
            </a:r>
          </a:p>
          <a:p>
            <a:endParaRPr lang="en-US" dirty="0"/>
          </a:p>
        </p:txBody>
      </p:sp>
      <p:grpSp>
        <p:nvGrpSpPr>
          <p:cNvPr id="16" name="Groep 15">
            <a:extLst>
              <a:ext uri="{FF2B5EF4-FFF2-40B4-BE49-F238E27FC236}">
                <a16:creationId xmlns:a16="http://schemas.microsoft.com/office/drawing/2014/main" id="{88AE352C-5DD0-4A14-A3DA-97BC20D54CE2}"/>
              </a:ext>
            </a:extLst>
          </p:cNvPr>
          <p:cNvGrpSpPr/>
          <p:nvPr/>
        </p:nvGrpSpPr>
        <p:grpSpPr>
          <a:xfrm>
            <a:off x="8136379" y="2032919"/>
            <a:ext cx="3417903" cy="3790765"/>
            <a:chOff x="1349406" y="2210540"/>
            <a:chExt cx="3417903" cy="3790765"/>
          </a:xfrm>
        </p:grpSpPr>
        <p:sp>
          <p:nvSpPr>
            <p:cNvPr id="17" name="Rechthoek 16">
              <a:extLst>
                <a:ext uri="{FF2B5EF4-FFF2-40B4-BE49-F238E27FC236}">
                  <a16:creationId xmlns:a16="http://schemas.microsoft.com/office/drawing/2014/main" id="{DCA42CB4-E993-406D-939E-58E049EA70EE}"/>
                </a:ext>
              </a:extLst>
            </p:cNvPr>
            <p:cNvSpPr/>
            <p:nvPr/>
          </p:nvSpPr>
          <p:spPr>
            <a:xfrm>
              <a:off x="1349406" y="2210540"/>
              <a:ext cx="3417903" cy="379076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Achter kant</a:t>
              </a:r>
              <a:endParaRPr lang="en-US" dirty="0"/>
            </a:p>
          </p:txBody>
        </p:sp>
        <p:sp>
          <p:nvSpPr>
            <p:cNvPr id="18" name="Rechthoek 17">
              <a:extLst>
                <a:ext uri="{FF2B5EF4-FFF2-40B4-BE49-F238E27FC236}">
                  <a16:creationId xmlns:a16="http://schemas.microsoft.com/office/drawing/2014/main" id="{C6B35BD5-D077-47E4-90B4-18CE08F7C369}"/>
                </a:ext>
              </a:extLst>
            </p:cNvPr>
            <p:cNvSpPr/>
            <p:nvPr/>
          </p:nvSpPr>
          <p:spPr>
            <a:xfrm>
              <a:off x="1615736" y="2556769"/>
              <a:ext cx="417250" cy="4793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hthoek 18">
              <a:extLst>
                <a:ext uri="{FF2B5EF4-FFF2-40B4-BE49-F238E27FC236}">
                  <a16:creationId xmlns:a16="http://schemas.microsoft.com/office/drawing/2014/main" id="{13BC70E2-5831-4756-8DD4-A8B6F6EE686D}"/>
                </a:ext>
              </a:extLst>
            </p:cNvPr>
            <p:cNvSpPr/>
            <p:nvPr/>
          </p:nvSpPr>
          <p:spPr>
            <a:xfrm>
              <a:off x="1615736" y="3422342"/>
              <a:ext cx="514905" cy="8788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s1</a:t>
              </a:r>
              <a:endParaRPr lang="en-US" dirty="0">
                <a:solidFill>
                  <a:schemeClr val="tx1"/>
                </a:solidFill>
              </a:endParaRPr>
            </a:p>
          </p:txBody>
        </p:sp>
        <p:sp>
          <p:nvSpPr>
            <p:cNvPr id="20" name="Rechthoek 19">
              <a:extLst>
                <a:ext uri="{FF2B5EF4-FFF2-40B4-BE49-F238E27FC236}">
                  <a16:creationId xmlns:a16="http://schemas.microsoft.com/office/drawing/2014/main" id="{0D18FC4B-137A-4EC6-9437-97A1245F5CCD}"/>
                </a:ext>
              </a:extLst>
            </p:cNvPr>
            <p:cNvSpPr/>
            <p:nvPr/>
          </p:nvSpPr>
          <p:spPr>
            <a:xfrm>
              <a:off x="2396971" y="3429000"/>
              <a:ext cx="514905" cy="5127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s2</a:t>
              </a:r>
              <a:endParaRPr lang="en-US" dirty="0">
                <a:solidFill>
                  <a:schemeClr val="tx1"/>
                </a:solidFill>
              </a:endParaRPr>
            </a:p>
          </p:txBody>
        </p:sp>
        <p:sp>
          <p:nvSpPr>
            <p:cNvPr id="21" name="Rechthoek 20">
              <a:extLst>
                <a:ext uri="{FF2B5EF4-FFF2-40B4-BE49-F238E27FC236}">
                  <a16:creationId xmlns:a16="http://schemas.microsoft.com/office/drawing/2014/main" id="{46671229-0256-4A2E-8FDA-ABD8F108C0D7}"/>
                </a:ext>
              </a:extLst>
            </p:cNvPr>
            <p:cNvSpPr/>
            <p:nvPr/>
          </p:nvSpPr>
          <p:spPr>
            <a:xfrm>
              <a:off x="3191522" y="3422342"/>
              <a:ext cx="514905" cy="5127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s3</a:t>
              </a:r>
              <a:endParaRPr lang="en-US" dirty="0">
                <a:solidFill>
                  <a:schemeClr val="tx1"/>
                </a:solidFill>
              </a:endParaRPr>
            </a:p>
          </p:txBody>
        </p:sp>
        <p:sp>
          <p:nvSpPr>
            <p:cNvPr id="22" name="Rechthoek 21">
              <a:extLst>
                <a:ext uri="{FF2B5EF4-FFF2-40B4-BE49-F238E27FC236}">
                  <a16:creationId xmlns:a16="http://schemas.microsoft.com/office/drawing/2014/main" id="{CDBDAFBC-CC7C-4470-866E-B4EEF82151B5}"/>
                </a:ext>
              </a:extLst>
            </p:cNvPr>
            <p:cNvSpPr/>
            <p:nvPr/>
          </p:nvSpPr>
          <p:spPr>
            <a:xfrm>
              <a:off x="3986073" y="3422340"/>
              <a:ext cx="514905" cy="8788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s4</a:t>
              </a:r>
              <a:endParaRPr lang="en-US" dirty="0">
                <a:solidFill>
                  <a:schemeClr val="tx1"/>
                </a:solidFill>
              </a:endParaRPr>
            </a:p>
          </p:txBody>
        </p:sp>
      </p:grpSp>
      <p:grpSp>
        <p:nvGrpSpPr>
          <p:cNvPr id="113" name="Groep 112">
            <a:extLst>
              <a:ext uri="{FF2B5EF4-FFF2-40B4-BE49-F238E27FC236}">
                <a16:creationId xmlns:a16="http://schemas.microsoft.com/office/drawing/2014/main" id="{FA336DEE-CA9D-4C8F-B432-932247048744}"/>
              </a:ext>
            </a:extLst>
          </p:cNvPr>
          <p:cNvGrpSpPr/>
          <p:nvPr/>
        </p:nvGrpSpPr>
        <p:grpSpPr>
          <a:xfrm>
            <a:off x="8726750" y="2444793"/>
            <a:ext cx="2906780" cy="834312"/>
            <a:chOff x="8726750" y="2444793"/>
            <a:chExt cx="2906780" cy="834312"/>
          </a:xfrm>
        </p:grpSpPr>
        <p:cxnSp>
          <p:nvCxnSpPr>
            <p:cNvPr id="24" name="Rechte verbindingslijn 23">
              <a:extLst>
                <a:ext uri="{FF2B5EF4-FFF2-40B4-BE49-F238E27FC236}">
                  <a16:creationId xmlns:a16="http://schemas.microsoft.com/office/drawing/2014/main" id="{76C8CF2E-D53B-4153-8A38-E91BF73AEE14}"/>
                </a:ext>
              </a:extLst>
            </p:cNvPr>
            <p:cNvCxnSpPr>
              <a:cxnSpLocks/>
            </p:cNvCxnSpPr>
            <p:nvPr/>
          </p:nvCxnSpPr>
          <p:spPr>
            <a:xfrm>
              <a:off x="8726750" y="2867352"/>
              <a:ext cx="0" cy="377367"/>
            </a:xfrm>
            <a:prstGeom prst="line">
              <a:avLst/>
            </a:prstGeom>
          </p:spPr>
          <p:style>
            <a:lnRef idx="3">
              <a:schemeClr val="dk1"/>
            </a:lnRef>
            <a:fillRef idx="0">
              <a:schemeClr val="dk1"/>
            </a:fillRef>
            <a:effectRef idx="2">
              <a:schemeClr val="dk1"/>
            </a:effectRef>
            <a:fontRef idx="minor">
              <a:schemeClr val="tx1"/>
            </a:fontRef>
          </p:style>
        </p:cxnSp>
        <p:cxnSp>
          <p:nvCxnSpPr>
            <p:cNvPr id="29" name="Rechte verbindingslijn 28">
              <a:extLst>
                <a:ext uri="{FF2B5EF4-FFF2-40B4-BE49-F238E27FC236}">
                  <a16:creationId xmlns:a16="http://schemas.microsoft.com/office/drawing/2014/main" id="{0BF26D7E-3FFD-4BE9-A0B5-BAC9944B4702}"/>
                </a:ext>
              </a:extLst>
            </p:cNvPr>
            <p:cNvCxnSpPr>
              <a:cxnSpLocks/>
            </p:cNvCxnSpPr>
            <p:nvPr/>
          </p:nvCxnSpPr>
          <p:spPr>
            <a:xfrm flipV="1">
              <a:off x="8726750" y="3056036"/>
              <a:ext cx="661385" cy="1"/>
            </a:xfrm>
            <a:prstGeom prst="line">
              <a:avLst/>
            </a:prstGeom>
          </p:spPr>
          <p:style>
            <a:lnRef idx="3">
              <a:schemeClr val="dk1"/>
            </a:lnRef>
            <a:fillRef idx="0">
              <a:schemeClr val="dk1"/>
            </a:fillRef>
            <a:effectRef idx="2">
              <a:schemeClr val="dk1"/>
            </a:effectRef>
            <a:fontRef idx="minor">
              <a:schemeClr val="tx1"/>
            </a:fontRef>
          </p:style>
        </p:cxnSp>
        <p:cxnSp>
          <p:nvCxnSpPr>
            <p:cNvPr id="33" name="Rechte verbindingslijn 32">
              <a:extLst>
                <a:ext uri="{FF2B5EF4-FFF2-40B4-BE49-F238E27FC236}">
                  <a16:creationId xmlns:a16="http://schemas.microsoft.com/office/drawing/2014/main" id="{B64B491A-3570-4630-AB4A-BF318117E373}"/>
                </a:ext>
              </a:extLst>
            </p:cNvPr>
            <p:cNvCxnSpPr>
              <a:cxnSpLocks/>
            </p:cNvCxnSpPr>
            <p:nvPr/>
          </p:nvCxnSpPr>
          <p:spPr>
            <a:xfrm flipH="1" flipV="1">
              <a:off x="9543640" y="3074951"/>
              <a:ext cx="1" cy="204154"/>
            </a:xfrm>
            <a:prstGeom prst="line">
              <a:avLst/>
            </a:prstGeom>
          </p:spPr>
          <p:style>
            <a:lnRef idx="3">
              <a:schemeClr val="dk1"/>
            </a:lnRef>
            <a:fillRef idx="0">
              <a:schemeClr val="dk1"/>
            </a:fillRef>
            <a:effectRef idx="2">
              <a:schemeClr val="dk1"/>
            </a:effectRef>
            <a:fontRef idx="minor">
              <a:schemeClr val="tx1"/>
            </a:fontRef>
          </p:style>
        </p:cxnSp>
        <p:cxnSp>
          <p:nvCxnSpPr>
            <p:cNvPr id="36" name="Rechte verbindingslijn 35">
              <a:extLst>
                <a:ext uri="{FF2B5EF4-FFF2-40B4-BE49-F238E27FC236}">
                  <a16:creationId xmlns:a16="http://schemas.microsoft.com/office/drawing/2014/main" id="{1A3DB654-B508-4BEF-9EEB-B5AE96D29485}"/>
                </a:ext>
              </a:extLst>
            </p:cNvPr>
            <p:cNvCxnSpPr/>
            <p:nvPr/>
          </p:nvCxnSpPr>
          <p:spPr>
            <a:xfrm>
              <a:off x="9412546" y="3056035"/>
              <a:ext cx="865571" cy="0"/>
            </a:xfrm>
            <a:prstGeom prst="line">
              <a:avLst/>
            </a:prstGeom>
          </p:spPr>
          <p:style>
            <a:lnRef idx="3">
              <a:schemeClr val="dk1"/>
            </a:lnRef>
            <a:fillRef idx="0">
              <a:schemeClr val="dk1"/>
            </a:fillRef>
            <a:effectRef idx="2">
              <a:schemeClr val="dk1"/>
            </a:effectRef>
            <a:fontRef idx="minor">
              <a:schemeClr val="tx1"/>
            </a:fontRef>
          </p:style>
        </p:cxnSp>
        <p:cxnSp>
          <p:nvCxnSpPr>
            <p:cNvPr id="38" name="Rechte verbindingslijn 37">
              <a:extLst>
                <a:ext uri="{FF2B5EF4-FFF2-40B4-BE49-F238E27FC236}">
                  <a16:creationId xmlns:a16="http://schemas.microsoft.com/office/drawing/2014/main" id="{003B7189-08CD-43C5-BCEE-42777D068314}"/>
                </a:ext>
              </a:extLst>
            </p:cNvPr>
            <p:cNvCxnSpPr/>
            <p:nvPr/>
          </p:nvCxnSpPr>
          <p:spPr>
            <a:xfrm>
              <a:off x="10296144" y="3056035"/>
              <a:ext cx="0" cy="188684"/>
            </a:xfrm>
            <a:prstGeom prst="line">
              <a:avLst/>
            </a:prstGeom>
          </p:spPr>
          <p:style>
            <a:lnRef idx="3">
              <a:schemeClr val="dk1"/>
            </a:lnRef>
            <a:fillRef idx="0">
              <a:schemeClr val="dk1"/>
            </a:fillRef>
            <a:effectRef idx="2">
              <a:schemeClr val="dk1"/>
            </a:effectRef>
            <a:fontRef idx="minor">
              <a:schemeClr val="tx1"/>
            </a:fontRef>
          </p:style>
        </p:cxnSp>
        <p:cxnSp>
          <p:nvCxnSpPr>
            <p:cNvPr id="40" name="Rechte verbindingslijn 39">
              <a:extLst>
                <a:ext uri="{FF2B5EF4-FFF2-40B4-BE49-F238E27FC236}">
                  <a16:creationId xmlns:a16="http://schemas.microsoft.com/office/drawing/2014/main" id="{828A7408-7943-4605-A489-AD9D1BEA5FA5}"/>
                </a:ext>
              </a:extLst>
            </p:cNvPr>
            <p:cNvCxnSpPr/>
            <p:nvPr/>
          </p:nvCxnSpPr>
          <p:spPr>
            <a:xfrm>
              <a:off x="10278117" y="3056035"/>
              <a:ext cx="834891" cy="0"/>
            </a:xfrm>
            <a:prstGeom prst="line">
              <a:avLst/>
            </a:prstGeom>
          </p:spPr>
          <p:style>
            <a:lnRef idx="3">
              <a:schemeClr val="dk1"/>
            </a:lnRef>
            <a:fillRef idx="0">
              <a:schemeClr val="dk1"/>
            </a:fillRef>
            <a:effectRef idx="2">
              <a:schemeClr val="dk1"/>
            </a:effectRef>
            <a:fontRef idx="minor">
              <a:schemeClr val="tx1"/>
            </a:fontRef>
          </p:style>
        </p:cxnSp>
        <p:cxnSp>
          <p:nvCxnSpPr>
            <p:cNvPr id="42" name="Rechte verbindingslijn 41">
              <a:extLst>
                <a:ext uri="{FF2B5EF4-FFF2-40B4-BE49-F238E27FC236}">
                  <a16:creationId xmlns:a16="http://schemas.microsoft.com/office/drawing/2014/main" id="{30F007AA-B006-4BC6-9107-D3A9F3DF5BDA}"/>
                </a:ext>
              </a:extLst>
            </p:cNvPr>
            <p:cNvCxnSpPr/>
            <p:nvPr/>
          </p:nvCxnSpPr>
          <p:spPr>
            <a:xfrm>
              <a:off x="11119104" y="3056035"/>
              <a:ext cx="0" cy="188684"/>
            </a:xfrm>
            <a:prstGeom prst="line">
              <a:avLst/>
            </a:prstGeom>
          </p:spPr>
          <p:style>
            <a:lnRef idx="3">
              <a:schemeClr val="dk1"/>
            </a:lnRef>
            <a:fillRef idx="0">
              <a:schemeClr val="dk1"/>
            </a:fillRef>
            <a:effectRef idx="2">
              <a:schemeClr val="dk1"/>
            </a:effectRef>
            <a:fontRef idx="minor">
              <a:schemeClr val="tx1"/>
            </a:fontRef>
          </p:style>
        </p:cxnSp>
        <p:cxnSp>
          <p:nvCxnSpPr>
            <p:cNvPr id="52" name="Rechte verbindingslijn 51">
              <a:extLst>
                <a:ext uri="{FF2B5EF4-FFF2-40B4-BE49-F238E27FC236}">
                  <a16:creationId xmlns:a16="http://schemas.microsoft.com/office/drawing/2014/main" id="{B1BDF8D4-A117-475E-AAC6-59BD0A34B7F8}"/>
                </a:ext>
              </a:extLst>
            </p:cNvPr>
            <p:cNvCxnSpPr>
              <a:cxnSpLocks/>
            </p:cNvCxnSpPr>
            <p:nvPr/>
          </p:nvCxnSpPr>
          <p:spPr>
            <a:xfrm flipV="1">
              <a:off x="9265920" y="2599795"/>
              <a:ext cx="0" cy="644925"/>
            </a:xfrm>
            <a:prstGeom prst="line">
              <a:avLst/>
            </a:prstGeom>
          </p:spPr>
          <p:style>
            <a:lnRef idx="3">
              <a:schemeClr val="accent1"/>
            </a:lnRef>
            <a:fillRef idx="0">
              <a:schemeClr val="accent1"/>
            </a:fillRef>
            <a:effectRef idx="2">
              <a:schemeClr val="accent1"/>
            </a:effectRef>
            <a:fontRef idx="minor">
              <a:schemeClr val="tx1"/>
            </a:fontRef>
          </p:style>
        </p:cxnSp>
        <p:cxnSp>
          <p:nvCxnSpPr>
            <p:cNvPr id="55" name="Rechte verbindingslijn 54">
              <a:extLst>
                <a:ext uri="{FF2B5EF4-FFF2-40B4-BE49-F238E27FC236}">
                  <a16:creationId xmlns:a16="http://schemas.microsoft.com/office/drawing/2014/main" id="{D565B57A-9BC0-43DA-9762-11FE78EB37DF}"/>
                </a:ext>
              </a:extLst>
            </p:cNvPr>
            <p:cNvCxnSpPr/>
            <p:nvPr/>
          </p:nvCxnSpPr>
          <p:spPr>
            <a:xfrm>
              <a:off x="10076688" y="2987040"/>
              <a:ext cx="0" cy="257679"/>
            </a:xfrm>
            <a:prstGeom prst="line">
              <a:avLst/>
            </a:prstGeom>
          </p:spPr>
          <p:style>
            <a:lnRef idx="3">
              <a:schemeClr val="accent1"/>
            </a:lnRef>
            <a:fillRef idx="0">
              <a:schemeClr val="accent1"/>
            </a:fillRef>
            <a:effectRef idx="2">
              <a:schemeClr val="accent1"/>
            </a:effectRef>
            <a:fontRef idx="minor">
              <a:schemeClr val="tx1"/>
            </a:fontRef>
          </p:style>
        </p:cxnSp>
        <p:cxnSp>
          <p:nvCxnSpPr>
            <p:cNvPr id="57" name="Rechte verbindingslijn 56">
              <a:extLst>
                <a:ext uri="{FF2B5EF4-FFF2-40B4-BE49-F238E27FC236}">
                  <a16:creationId xmlns:a16="http://schemas.microsoft.com/office/drawing/2014/main" id="{AF586C7D-F142-4CBF-8DB4-DBE8BB19CD7A}"/>
                </a:ext>
              </a:extLst>
            </p:cNvPr>
            <p:cNvCxnSpPr/>
            <p:nvPr/>
          </p:nvCxnSpPr>
          <p:spPr>
            <a:xfrm>
              <a:off x="10905744" y="2980944"/>
              <a:ext cx="0" cy="263775"/>
            </a:xfrm>
            <a:prstGeom prst="line">
              <a:avLst/>
            </a:prstGeom>
          </p:spPr>
          <p:style>
            <a:lnRef idx="3">
              <a:schemeClr val="accent1"/>
            </a:lnRef>
            <a:fillRef idx="0">
              <a:schemeClr val="accent1"/>
            </a:fillRef>
            <a:effectRef idx="2">
              <a:schemeClr val="accent1"/>
            </a:effectRef>
            <a:fontRef idx="minor">
              <a:schemeClr val="tx1"/>
            </a:fontRef>
          </p:style>
        </p:cxnSp>
        <p:cxnSp>
          <p:nvCxnSpPr>
            <p:cNvPr id="66" name="Rechte verbindingslijn 65">
              <a:extLst>
                <a:ext uri="{FF2B5EF4-FFF2-40B4-BE49-F238E27FC236}">
                  <a16:creationId xmlns:a16="http://schemas.microsoft.com/office/drawing/2014/main" id="{9748A9C0-5333-4139-92AA-E02CCB7308BD}"/>
                </a:ext>
              </a:extLst>
            </p:cNvPr>
            <p:cNvCxnSpPr>
              <a:cxnSpLocks/>
            </p:cNvCxnSpPr>
            <p:nvPr/>
          </p:nvCxnSpPr>
          <p:spPr>
            <a:xfrm>
              <a:off x="11003280" y="2867352"/>
              <a:ext cx="0" cy="337419"/>
            </a:xfrm>
            <a:prstGeom prst="line">
              <a:avLst/>
            </a:prstGeom>
          </p:spPr>
          <p:style>
            <a:lnRef idx="3">
              <a:schemeClr val="accent4"/>
            </a:lnRef>
            <a:fillRef idx="0">
              <a:schemeClr val="accent4"/>
            </a:fillRef>
            <a:effectRef idx="2">
              <a:schemeClr val="accent4"/>
            </a:effectRef>
            <a:fontRef idx="minor">
              <a:schemeClr val="tx1"/>
            </a:fontRef>
          </p:style>
        </p:cxnSp>
        <p:cxnSp>
          <p:nvCxnSpPr>
            <p:cNvPr id="68" name="Rechte verbindingslijn 67">
              <a:extLst>
                <a:ext uri="{FF2B5EF4-FFF2-40B4-BE49-F238E27FC236}">
                  <a16:creationId xmlns:a16="http://schemas.microsoft.com/office/drawing/2014/main" id="{2C9BA076-B10C-429A-B3A7-45DD70FF5299}"/>
                </a:ext>
              </a:extLst>
            </p:cNvPr>
            <p:cNvCxnSpPr>
              <a:cxnSpLocks/>
              <a:endCxn id="20" idx="0"/>
            </p:cNvCxnSpPr>
            <p:nvPr/>
          </p:nvCxnSpPr>
          <p:spPr>
            <a:xfrm>
              <a:off x="9441397" y="2682240"/>
              <a:ext cx="0" cy="569139"/>
            </a:xfrm>
            <a:prstGeom prst="line">
              <a:avLst/>
            </a:prstGeom>
          </p:spPr>
          <p:style>
            <a:lnRef idx="3">
              <a:schemeClr val="accent4"/>
            </a:lnRef>
            <a:fillRef idx="0">
              <a:schemeClr val="accent4"/>
            </a:fillRef>
            <a:effectRef idx="2">
              <a:schemeClr val="accent4"/>
            </a:effectRef>
            <a:fontRef idx="minor">
              <a:schemeClr val="tx1"/>
            </a:fontRef>
          </p:style>
        </p:cxnSp>
        <p:cxnSp>
          <p:nvCxnSpPr>
            <p:cNvPr id="81" name="Rechte verbindingslijn 80">
              <a:extLst>
                <a:ext uri="{FF2B5EF4-FFF2-40B4-BE49-F238E27FC236}">
                  <a16:creationId xmlns:a16="http://schemas.microsoft.com/office/drawing/2014/main" id="{1FFB3475-9E27-4385-A63A-9F701F08AC3D}"/>
                </a:ext>
              </a:extLst>
            </p:cNvPr>
            <p:cNvCxnSpPr>
              <a:cxnSpLocks/>
            </p:cNvCxnSpPr>
            <p:nvPr/>
          </p:nvCxnSpPr>
          <p:spPr>
            <a:xfrm>
              <a:off x="10201985" y="2867352"/>
              <a:ext cx="0" cy="377367"/>
            </a:xfrm>
            <a:prstGeom prst="line">
              <a:avLst/>
            </a:prstGeom>
          </p:spPr>
          <p:style>
            <a:lnRef idx="3">
              <a:schemeClr val="accent4"/>
            </a:lnRef>
            <a:fillRef idx="0">
              <a:schemeClr val="accent4"/>
            </a:fillRef>
            <a:effectRef idx="2">
              <a:schemeClr val="accent4"/>
            </a:effectRef>
            <a:fontRef idx="minor">
              <a:schemeClr val="tx1"/>
            </a:fontRef>
          </p:style>
        </p:cxnSp>
        <p:cxnSp>
          <p:nvCxnSpPr>
            <p:cNvPr id="89" name="Rechte verbindingslijn 88">
              <a:extLst>
                <a:ext uri="{FF2B5EF4-FFF2-40B4-BE49-F238E27FC236}">
                  <a16:creationId xmlns:a16="http://schemas.microsoft.com/office/drawing/2014/main" id="{8B8B9CC4-BD29-4F9A-9EB1-55CCF77750F8}"/>
                </a:ext>
              </a:extLst>
            </p:cNvPr>
            <p:cNvCxnSpPr>
              <a:cxnSpLocks/>
            </p:cNvCxnSpPr>
            <p:nvPr/>
          </p:nvCxnSpPr>
          <p:spPr>
            <a:xfrm flipH="1">
              <a:off x="8802624" y="2493264"/>
              <a:ext cx="86334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91" name="Rechte verbindingslijn 90">
              <a:extLst>
                <a:ext uri="{FF2B5EF4-FFF2-40B4-BE49-F238E27FC236}">
                  <a16:creationId xmlns:a16="http://schemas.microsoft.com/office/drawing/2014/main" id="{590DAD01-820D-4B44-B838-A9D6DD9ECC0C}"/>
                </a:ext>
              </a:extLst>
            </p:cNvPr>
            <p:cNvCxnSpPr>
              <a:cxnSpLocks/>
            </p:cNvCxnSpPr>
            <p:nvPr/>
          </p:nvCxnSpPr>
          <p:spPr>
            <a:xfrm>
              <a:off x="9265920" y="2599795"/>
              <a:ext cx="40005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3" name="Rechte verbindingslijn 92">
              <a:extLst>
                <a:ext uri="{FF2B5EF4-FFF2-40B4-BE49-F238E27FC236}">
                  <a16:creationId xmlns:a16="http://schemas.microsoft.com/office/drawing/2014/main" id="{EC5A7ED8-C197-4E9A-9D65-49484DF583B1}"/>
                </a:ext>
              </a:extLst>
            </p:cNvPr>
            <p:cNvCxnSpPr>
              <a:cxnSpLocks/>
            </p:cNvCxnSpPr>
            <p:nvPr/>
          </p:nvCxnSpPr>
          <p:spPr>
            <a:xfrm>
              <a:off x="9441397" y="2682240"/>
              <a:ext cx="224573" cy="0"/>
            </a:xfrm>
            <a:prstGeom prst="line">
              <a:avLst/>
            </a:prstGeom>
          </p:spPr>
          <p:style>
            <a:lnRef idx="3">
              <a:schemeClr val="accent4"/>
            </a:lnRef>
            <a:fillRef idx="0">
              <a:schemeClr val="accent4"/>
            </a:fillRef>
            <a:effectRef idx="2">
              <a:schemeClr val="accent4"/>
            </a:effectRef>
            <a:fontRef idx="minor">
              <a:schemeClr val="tx1"/>
            </a:fontRef>
          </p:style>
        </p:cxnSp>
        <p:sp>
          <p:nvSpPr>
            <p:cNvPr id="94" name="Rechthoek 93">
              <a:extLst>
                <a:ext uri="{FF2B5EF4-FFF2-40B4-BE49-F238E27FC236}">
                  <a16:creationId xmlns:a16="http://schemas.microsoft.com/office/drawing/2014/main" id="{9991AA01-2CBC-416B-BAC6-1E9F87036700}"/>
                </a:ext>
              </a:extLst>
            </p:cNvPr>
            <p:cNvSpPr/>
            <p:nvPr/>
          </p:nvSpPr>
          <p:spPr>
            <a:xfrm>
              <a:off x="9701098" y="2444793"/>
              <a:ext cx="1932432" cy="3186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solidFill>
                    <a:schemeClr val="tx1"/>
                  </a:solidFill>
                </a:rPr>
                <a:t>Kabel met stekker</a:t>
              </a:r>
              <a:endParaRPr lang="en-US" sz="1600" dirty="0">
                <a:solidFill>
                  <a:schemeClr val="tx1"/>
                </a:solidFill>
              </a:endParaRPr>
            </a:p>
          </p:txBody>
        </p:sp>
        <p:cxnSp>
          <p:nvCxnSpPr>
            <p:cNvPr id="105" name="Rechte verbindingslijn 104">
              <a:extLst>
                <a:ext uri="{FF2B5EF4-FFF2-40B4-BE49-F238E27FC236}">
                  <a16:creationId xmlns:a16="http://schemas.microsoft.com/office/drawing/2014/main" id="{3796FC24-94DB-46B8-B023-4E7BC0E1CFEF}"/>
                </a:ext>
              </a:extLst>
            </p:cNvPr>
            <p:cNvCxnSpPr>
              <a:cxnSpLocks/>
            </p:cNvCxnSpPr>
            <p:nvPr/>
          </p:nvCxnSpPr>
          <p:spPr>
            <a:xfrm>
              <a:off x="9441397" y="2867352"/>
              <a:ext cx="1561883"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111" name="Rechte verbindingslijn 110">
              <a:extLst>
                <a:ext uri="{FF2B5EF4-FFF2-40B4-BE49-F238E27FC236}">
                  <a16:creationId xmlns:a16="http://schemas.microsoft.com/office/drawing/2014/main" id="{C03E1807-EF5B-4727-B107-720E21CC89AD}"/>
                </a:ext>
              </a:extLst>
            </p:cNvPr>
            <p:cNvCxnSpPr>
              <a:cxnSpLocks/>
            </p:cNvCxnSpPr>
            <p:nvPr/>
          </p:nvCxnSpPr>
          <p:spPr>
            <a:xfrm>
              <a:off x="9265920" y="2980944"/>
              <a:ext cx="1639824"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114" name="Tekstvak 113">
            <a:extLst>
              <a:ext uri="{FF2B5EF4-FFF2-40B4-BE49-F238E27FC236}">
                <a16:creationId xmlns:a16="http://schemas.microsoft.com/office/drawing/2014/main" id="{26F0B972-93CA-4C1B-A644-445A247A8236}"/>
              </a:ext>
            </a:extLst>
          </p:cNvPr>
          <p:cNvSpPr txBox="1"/>
          <p:nvPr/>
        </p:nvSpPr>
        <p:spPr>
          <a:xfrm>
            <a:off x="3274059" y="6122441"/>
            <a:ext cx="8462221" cy="646331"/>
          </a:xfrm>
          <a:prstGeom prst="rect">
            <a:avLst/>
          </a:prstGeom>
          <a:noFill/>
        </p:spPr>
        <p:txBody>
          <a:bodyPr wrap="square" rtlCol="0">
            <a:spAutoFit/>
          </a:bodyPr>
          <a:lstStyle/>
          <a:p>
            <a:pPr algn="ctr"/>
            <a:r>
              <a:rPr lang="nl-NL" dirty="0">
                <a:solidFill>
                  <a:srgbClr val="FF0000"/>
                </a:solidFill>
              </a:rPr>
              <a:t>PAS OP JE WERKT WEL MET 220 V (Als je het niet vertrouwd laat deze voor het aansluiten controleren!!)</a:t>
            </a:r>
            <a:endParaRPr lang="en-US" dirty="0">
              <a:solidFill>
                <a:srgbClr val="FF0000"/>
              </a:solidFill>
            </a:endParaRPr>
          </a:p>
        </p:txBody>
      </p:sp>
      <p:cxnSp>
        <p:nvCxnSpPr>
          <p:cNvPr id="7" name="Rechte verbindingslijn 6">
            <a:extLst>
              <a:ext uri="{FF2B5EF4-FFF2-40B4-BE49-F238E27FC236}">
                <a16:creationId xmlns:a16="http://schemas.microsoft.com/office/drawing/2014/main" id="{C6CF24F2-D40D-4989-972A-5F1FD183D24C}"/>
              </a:ext>
            </a:extLst>
          </p:cNvPr>
          <p:cNvCxnSpPr>
            <a:cxnSpLocks/>
          </p:cNvCxnSpPr>
          <p:nvPr/>
        </p:nvCxnSpPr>
        <p:spPr>
          <a:xfrm flipH="1">
            <a:off x="8558074" y="3000652"/>
            <a:ext cx="71021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Rechte verbindingslijn 9">
            <a:extLst>
              <a:ext uri="{FF2B5EF4-FFF2-40B4-BE49-F238E27FC236}">
                <a16:creationId xmlns:a16="http://schemas.microsoft.com/office/drawing/2014/main" id="{1E654D14-A317-480F-A580-87F562AF9C82}"/>
              </a:ext>
            </a:extLst>
          </p:cNvPr>
          <p:cNvCxnSpPr>
            <a:cxnSpLocks/>
          </p:cNvCxnSpPr>
          <p:nvPr/>
        </p:nvCxnSpPr>
        <p:spPr>
          <a:xfrm>
            <a:off x="8558074" y="3000652"/>
            <a:ext cx="0" cy="204119"/>
          </a:xfrm>
          <a:prstGeom prst="line">
            <a:avLst/>
          </a:prstGeom>
        </p:spPr>
        <p:style>
          <a:lnRef idx="3">
            <a:schemeClr val="accent1"/>
          </a:lnRef>
          <a:fillRef idx="0">
            <a:schemeClr val="accent1"/>
          </a:fillRef>
          <a:effectRef idx="2">
            <a:schemeClr val="accent1"/>
          </a:effectRef>
          <a:fontRef idx="minor">
            <a:schemeClr val="tx1"/>
          </a:fontRef>
        </p:style>
      </p:cxnSp>
      <p:pic>
        <p:nvPicPr>
          <p:cNvPr id="2050" name="Picture 2" descr="Lasdoppen">
            <a:extLst>
              <a:ext uri="{FF2B5EF4-FFF2-40B4-BE49-F238E27FC236}">
                <a16:creationId xmlns:a16="http://schemas.microsoft.com/office/drawing/2014/main" id="{8D08A473-D2CC-410C-915C-2AD6566F4C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36" y="4044419"/>
            <a:ext cx="1952012" cy="1952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12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03AE1-4E46-43E2-A7BE-AD89503968A7}"/>
              </a:ext>
            </a:extLst>
          </p:cNvPr>
          <p:cNvSpPr>
            <a:spLocks noGrp="1"/>
          </p:cNvSpPr>
          <p:nvPr>
            <p:ph type="title"/>
          </p:nvPr>
        </p:nvSpPr>
        <p:spPr>
          <a:xfrm>
            <a:off x="581192" y="798990"/>
            <a:ext cx="11029616" cy="834501"/>
          </a:xfrm>
        </p:spPr>
        <p:txBody>
          <a:bodyPr>
            <a:normAutofit fontScale="90000"/>
          </a:bodyPr>
          <a:lstStyle/>
          <a:p>
            <a:pPr algn="ctr"/>
            <a:r>
              <a:rPr lang="nl-NL" dirty="0"/>
              <a:t>Een aquarium(een kwestie van geduld)</a:t>
            </a:r>
            <a:br>
              <a:rPr lang="nl-NL" dirty="0"/>
            </a:br>
            <a:r>
              <a:rPr lang="nl-NL" dirty="0"/>
              <a:t> </a:t>
            </a:r>
            <a:endParaRPr lang="en-US" dirty="0"/>
          </a:p>
        </p:txBody>
      </p:sp>
      <p:sp>
        <p:nvSpPr>
          <p:cNvPr id="3" name="Content Placeholder 2">
            <a:extLst>
              <a:ext uri="{FF2B5EF4-FFF2-40B4-BE49-F238E27FC236}">
                <a16:creationId xmlns:a16="http://schemas.microsoft.com/office/drawing/2014/main" id="{A2DCBC39-FEC7-40E7-B010-F90CAF97CF7E}"/>
              </a:ext>
            </a:extLst>
          </p:cNvPr>
          <p:cNvSpPr>
            <a:spLocks noGrp="1"/>
          </p:cNvSpPr>
          <p:nvPr>
            <p:ph idx="1"/>
          </p:nvPr>
        </p:nvSpPr>
        <p:spPr>
          <a:xfrm>
            <a:off x="581192" y="1349406"/>
            <a:ext cx="11029615" cy="5042516"/>
          </a:xfrm>
        </p:spPr>
        <p:txBody>
          <a:bodyPr>
            <a:normAutofit/>
          </a:bodyPr>
          <a:lstStyle/>
          <a:p>
            <a:endParaRPr lang="nl-NL" dirty="0"/>
          </a:p>
          <a:p>
            <a:r>
              <a:rPr lang="nl-NL" dirty="0"/>
              <a:t>Bij het uitkiezen van een plek moet je opletten dat  het aquarium niet in direct zonlicht wordt geplaatst. Denk  na of de plek die je gekozen hebt ook genoeg ruimte heeft voor het onderhoud.(bv klep)</a:t>
            </a:r>
          </a:p>
          <a:p>
            <a:r>
              <a:rPr lang="nl-NL" dirty="0"/>
              <a:t>Daarna heb je de keuze van zelf maken of kopen. Voor het maken van een aquarium kun je kiezen voor een </a:t>
            </a:r>
            <a:r>
              <a:rPr lang="nl-NL" dirty="0" err="1">
                <a:hlinkClick r:id="rId2"/>
              </a:rPr>
              <a:t>volglas</a:t>
            </a:r>
            <a:r>
              <a:rPr lang="nl-NL" dirty="0"/>
              <a:t>  ,- of een </a:t>
            </a:r>
            <a:r>
              <a:rPr lang="nl-NL" dirty="0">
                <a:hlinkClick r:id="rId3"/>
              </a:rPr>
              <a:t>houten</a:t>
            </a:r>
            <a:r>
              <a:rPr lang="nl-NL" dirty="0"/>
              <a:t> aquarium. </a:t>
            </a:r>
          </a:p>
          <a:p>
            <a:r>
              <a:rPr lang="nl-NL" dirty="0"/>
              <a:t>Als je een meubel gaat kopen let dan op de volgende dingen. Zoals heb je genoeg ruimte om je techniek te plaatsen ( </a:t>
            </a:r>
            <a:r>
              <a:rPr lang="nl-NL" dirty="0">
                <a:hlinkClick r:id="rId4"/>
              </a:rPr>
              <a:t>pot filter </a:t>
            </a:r>
            <a:r>
              <a:rPr lang="nl-NL" dirty="0"/>
              <a:t>of een </a:t>
            </a:r>
            <a:r>
              <a:rPr lang="nl-NL" dirty="0">
                <a:hlinkClick r:id="rId5"/>
              </a:rPr>
              <a:t>bioloog</a:t>
            </a:r>
            <a:r>
              <a:rPr lang="nl-NL" dirty="0"/>
              <a:t> en het schakelmateriaal(tijd klokken etc.) )en voor de toekomst je eventuele CO</a:t>
            </a:r>
            <a:r>
              <a:rPr lang="nl-NL" baseline="-25000" dirty="0"/>
              <a:t>2</a:t>
            </a:r>
            <a:r>
              <a:rPr lang="nl-NL" dirty="0"/>
              <a:t> techniek. . Voor het aquarium gedeelte zelf  moet je beslissen of je een </a:t>
            </a:r>
            <a:r>
              <a:rPr lang="nl-NL" dirty="0" err="1"/>
              <a:t>binnenfilter</a:t>
            </a:r>
            <a:r>
              <a:rPr lang="nl-NL" dirty="0"/>
              <a:t> wilt of niet (ik zelf wil dit niet i.v.m. onderhoud). De onderrand van het aquarium moet hoog genoeg zijn om de </a:t>
            </a:r>
            <a:r>
              <a:rPr lang="nl-NL" dirty="0">
                <a:hlinkClick r:id="rId6"/>
              </a:rPr>
              <a:t>grind laag  niet </a:t>
            </a:r>
            <a:r>
              <a:rPr lang="nl-NL" dirty="0"/>
              <a:t>te zien(NBAT keuring). De lichtkap moet nog genoeg ruimte hebben om eventueel nog een extra Led of Tl buis bij kunnen te plaatsen. Als je LED/TL buizen wilt gebruiken kijk dan of de kap standaard maten TL zijn( 150/120/90,60 cm). Als je led verlichting wilt bij plaatsen is er geen restrictie(bij de vereniging zijn te bestellen per cm of zelf maken)</a:t>
            </a:r>
          </a:p>
          <a:p>
            <a:r>
              <a:rPr lang="nl-NL" dirty="0"/>
              <a:t>Voor verwarming kun je kiezen of  deze in je pomp(mijn voorkeur) zit of los in je aquarium . Je kunt ook kiezen voor </a:t>
            </a:r>
            <a:r>
              <a:rPr lang="nl-NL" dirty="0">
                <a:hlinkClick r:id="rId7"/>
              </a:rPr>
              <a:t>vloerverwarming folie </a:t>
            </a:r>
            <a:r>
              <a:rPr lang="nl-NL" dirty="0"/>
              <a:t>onder je aquarium. Wat zorgt voor zogenaamde warme voeten voor je planten.</a:t>
            </a:r>
          </a:p>
          <a:p>
            <a:pPr marL="0" indent="0">
              <a:buNone/>
            </a:pPr>
            <a:endParaRPr lang="nl-NL" dirty="0"/>
          </a:p>
          <a:p>
            <a:pPr marL="0" indent="0">
              <a:buNone/>
            </a:pPr>
            <a:endParaRPr lang="nl-NL" dirty="0"/>
          </a:p>
          <a:p>
            <a:endParaRPr lang="en-US" dirty="0"/>
          </a:p>
        </p:txBody>
      </p:sp>
    </p:spTree>
    <p:extLst>
      <p:ext uri="{BB962C8B-B14F-4D97-AF65-F5344CB8AC3E}">
        <p14:creationId xmlns:p14="http://schemas.microsoft.com/office/powerpoint/2010/main" val="3175294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EF27B0-0FA0-44C8-8E25-BCBDC6A59762}"/>
              </a:ext>
            </a:extLst>
          </p:cNvPr>
          <p:cNvSpPr>
            <a:spLocks noGrp="1"/>
          </p:cNvSpPr>
          <p:nvPr>
            <p:ph type="title"/>
          </p:nvPr>
        </p:nvSpPr>
        <p:spPr>
          <a:xfrm>
            <a:off x="878372" y="656436"/>
            <a:ext cx="11029616" cy="578004"/>
          </a:xfrm>
        </p:spPr>
        <p:txBody>
          <a:bodyPr/>
          <a:lstStyle/>
          <a:p>
            <a:pPr algn="ctr"/>
            <a:r>
              <a:rPr lang="nl-NL" dirty="0"/>
              <a:t>DIMBARE Led verlichting aansluiten(voorbeeld)</a:t>
            </a:r>
            <a:endParaRPr lang="en-US" dirty="0"/>
          </a:p>
        </p:txBody>
      </p:sp>
      <p:sp>
        <p:nvSpPr>
          <p:cNvPr id="4" name="Rechthoek 3">
            <a:extLst>
              <a:ext uri="{FF2B5EF4-FFF2-40B4-BE49-F238E27FC236}">
                <a16:creationId xmlns:a16="http://schemas.microsoft.com/office/drawing/2014/main" id="{A40A1F28-C279-4543-B27E-00B3E75804F7}"/>
              </a:ext>
            </a:extLst>
          </p:cNvPr>
          <p:cNvSpPr/>
          <p:nvPr/>
        </p:nvSpPr>
        <p:spPr>
          <a:xfrm>
            <a:off x="2828261" y="1984992"/>
            <a:ext cx="6507480" cy="1295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hoek 4">
            <a:extLst>
              <a:ext uri="{FF2B5EF4-FFF2-40B4-BE49-F238E27FC236}">
                <a16:creationId xmlns:a16="http://schemas.microsoft.com/office/drawing/2014/main" id="{83C28E9C-1379-4E65-B05E-57F92D7065F7}"/>
              </a:ext>
            </a:extLst>
          </p:cNvPr>
          <p:cNvSpPr/>
          <p:nvPr/>
        </p:nvSpPr>
        <p:spPr>
          <a:xfrm>
            <a:off x="2828261" y="2407916"/>
            <a:ext cx="6507480" cy="1295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hoek 5">
            <a:extLst>
              <a:ext uri="{FF2B5EF4-FFF2-40B4-BE49-F238E27FC236}">
                <a16:creationId xmlns:a16="http://schemas.microsoft.com/office/drawing/2014/main" id="{BA735F18-9607-4271-80CA-9E9F420753CC}"/>
              </a:ext>
            </a:extLst>
          </p:cNvPr>
          <p:cNvSpPr/>
          <p:nvPr/>
        </p:nvSpPr>
        <p:spPr>
          <a:xfrm>
            <a:off x="2828261" y="2849873"/>
            <a:ext cx="6507480" cy="1295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Afbeelding 7">
            <a:extLst>
              <a:ext uri="{FF2B5EF4-FFF2-40B4-BE49-F238E27FC236}">
                <a16:creationId xmlns:a16="http://schemas.microsoft.com/office/drawing/2014/main" id="{425D11D9-A6FB-460E-B364-BAFD9A3DBE29}"/>
              </a:ext>
            </a:extLst>
          </p:cNvPr>
          <p:cNvPicPr>
            <a:picLocks noChangeAspect="1"/>
          </p:cNvPicPr>
          <p:nvPr/>
        </p:nvPicPr>
        <p:blipFill>
          <a:blip r:embed="rId2"/>
          <a:stretch>
            <a:fillRect/>
          </a:stretch>
        </p:blipFill>
        <p:spPr>
          <a:xfrm>
            <a:off x="2828261" y="3314679"/>
            <a:ext cx="6535478" cy="152413"/>
          </a:xfrm>
          <a:prstGeom prst="rect">
            <a:avLst/>
          </a:prstGeom>
        </p:spPr>
      </p:pic>
      <p:pic>
        <p:nvPicPr>
          <p:cNvPr id="3074" name="Picture 2">
            <a:extLst>
              <a:ext uri="{FF2B5EF4-FFF2-40B4-BE49-F238E27FC236}">
                <a16:creationId xmlns:a16="http://schemas.microsoft.com/office/drawing/2014/main" id="{4E87B9EF-EBBE-4BC9-9EB5-B13422B64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1020" y="4511032"/>
            <a:ext cx="2164080" cy="216408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70F4F6D-21E3-4CA9-BC04-A5706A5A28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299" y="4541513"/>
            <a:ext cx="3512821" cy="1550704"/>
          </a:xfrm>
          <a:prstGeom prst="rect">
            <a:avLst/>
          </a:prstGeom>
          <a:noFill/>
          <a:extLst>
            <a:ext uri="{909E8E84-426E-40DD-AFC4-6F175D3DCCD1}">
              <a14:hiddenFill xmlns:a14="http://schemas.microsoft.com/office/drawing/2010/main">
                <a:solidFill>
                  <a:srgbClr val="FFFFFF"/>
                </a:solidFill>
              </a14:hiddenFill>
            </a:ext>
          </a:extLst>
        </p:spPr>
      </p:pic>
      <p:sp>
        <p:nvSpPr>
          <p:cNvPr id="10" name="Rechthoek 9">
            <a:extLst>
              <a:ext uri="{FF2B5EF4-FFF2-40B4-BE49-F238E27FC236}">
                <a16:creationId xmlns:a16="http://schemas.microsoft.com/office/drawing/2014/main" id="{B3EE2BEE-3D1E-4F76-93E6-EE0FE13EE4F9}"/>
              </a:ext>
            </a:extLst>
          </p:cNvPr>
          <p:cNvSpPr/>
          <p:nvPr/>
        </p:nvSpPr>
        <p:spPr>
          <a:xfrm>
            <a:off x="1306830" y="4549140"/>
            <a:ext cx="1767840" cy="1203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WiFi</a:t>
            </a:r>
            <a:r>
              <a:rPr lang="nl-NL" dirty="0"/>
              <a:t> 0-10</a:t>
            </a:r>
          </a:p>
          <a:p>
            <a:pPr algn="ctr"/>
            <a:r>
              <a:rPr lang="nl-NL" dirty="0"/>
              <a:t>Dimmer unit</a:t>
            </a:r>
            <a:endParaRPr lang="en-US" dirty="0"/>
          </a:p>
        </p:txBody>
      </p:sp>
      <p:pic>
        <p:nvPicPr>
          <p:cNvPr id="3078" name="Picture 6">
            <a:extLst>
              <a:ext uri="{FF2B5EF4-FFF2-40B4-BE49-F238E27FC236}">
                <a16:creationId xmlns:a16="http://schemas.microsoft.com/office/drawing/2014/main" id="{DA633049-AE25-4B7C-AD75-887C2CC03D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9320" y="1404738"/>
            <a:ext cx="1718310" cy="2397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320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A474EC-ED45-4F94-8516-3114EE844385}"/>
              </a:ext>
            </a:extLst>
          </p:cNvPr>
          <p:cNvSpPr>
            <a:spLocks noGrp="1"/>
          </p:cNvSpPr>
          <p:nvPr>
            <p:ph type="title"/>
          </p:nvPr>
        </p:nvSpPr>
        <p:spPr/>
        <p:txBody>
          <a:bodyPr/>
          <a:lstStyle/>
          <a:p>
            <a:r>
              <a:rPr lang="nl-NL" dirty="0"/>
              <a:t>De  vismigratierivier afsluitdijk</a:t>
            </a:r>
            <a:endParaRPr lang="en-US" dirty="0"/>
          </a:p>
        </p:txBody>
      </p:sp>
      <p:sp>
        <p:nvSpPr>
          <p:cNvPr id="3" name="Tijdelijke aanduiding voor inhoud 2">
            <a:extLst>
              <a:ext uri="{FF2B5EF4-FFF2-40B4-BE49-F238E27FC236}">
                <a16:creationId xmlns:a16="http://schemas.microsoft.com/office/drawing/2014/main" id="{F5667D7C-076A-4719-9C82-D6017901380F}"/>
              </a:ext>
            </a:extLst>
          </p:cNvPr>
          <p:cNvSpPr>
            <a:spLocks noGrp="1"/>
          </p:cNvSpPr>
          <p:nvPr>
            <p:ph idx="1"/>
          </p:nvPr>
        </p:nvSpPr>
        <p:spPr/>
        <p:txBody>
          <a:bodyPr/>
          <a:lstStyle/>
          <a:p>
            <a:r>
              <a:rPr lang="nl-NL" dirty="0"/>
              <a:t>De </a:t>
            </a:r>
            <a:r>
              <a:rPr lang="nl-NL" dirty="0">
                <a:hlinkClick r:id="rId2"/>
              </a:rPr>
              <a:t>vismigratierivier</a:t>
            </a:r>
            <a:endParaRPr lang="en-US" dirty="0"/>
          </a:p>
        </p:txBody>
      </p:sp>
    </p:spTree>
    <p:extLst>
      <p:ext uri="{BB962C8B-B14F-4D97-AF65-F5344CB8AC3E}">
        <p14:creationId xmlns:p14="http://schemas.microsoft.com/office/powerpoint/2010/main" val="4204538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D39873-A9EC-4AAF-A9DE-2D568999D264}"/>
              </a:ext>
            </a:extLst>
          </p:cNvPr>
          <p:cNvSpPr>
            <a:spLocks noGrp="1"/>
          </p:cNvSpPr>
          <p:nvPr>
            <p:ph type="title"/>
          </p:nvPr>
        </p:nvSpPr>
        <p:spPr>
          <a:xfrm>
            <a:off x="581192" y="702156"/>
            <a:ext cx="11029616" cy="593984"/>
          </a:xfrm>
        </p:spPr>
        <p:txBody>
          <a:bodyPr/>
          <a:lstStyle/>
          <a:p>
            <a:r>
              <a:rPr lang="nl-NL" dirty="0"/>
              <a:t>Meubel zelf maken(voorbeeld).</a:t>
            </a:r>
            <a:endParaRPr lang="en-US" dirty="0"/>
          </a:p>
        </p:txBody>
      </p:sp>
      <p:sp>
        <p:nvSpPr>
          <p:cNvPr id="3" name="Tijdelijke aanduiding voor inhoud 2">
            <a:extLst>
              <a:ext uri="{FF2B5EF4-FFF2-40B4-BE49-F238E27FC236}">
                <a16:creationId xmlns:a16="http://schemas.microsoft.com/office/drawing/2014/main" id="{414DBD5D-231F-4A54-9897-5C4FDD6C78E1}"/>
              </a:ext>
            </a:extLst>
          </p:cNvPr>
          <p:cNvSpPr>
            <a:spLocks noGrp="1"/>
          </p:cNvSpPr>
          <p:nvPr>
            <p:ph idx="1"/>
          </p:nvPr>
        </p:nvSpPr>
        <p:spPr/>
        <p:txBody>
          <a:bodyPr/>
          <a:lstStyle/>
          <a:p>
            <a:pPr marL="0" indent="0">
              <a:buNone/>
            </a:pPr>
            <a:r>
              <a:rPr lang="nl-NL" dirty="0" err="1"/>
              <a:t>Freecad</a:t>
            </a:r>
            <a:r>
              <a:rPr lang="nl-NL" dirty="0"/>
              <a:t> demo</a:t>
            </a:r>
          </a:p>
          <a:p>
            <a:pPr marL="0" indent="0">
              <a:buNone/>
            </a:pPr>
            <a:endParaRPr lang="nl-NL" dirty="0"/>
          </a:p>
        </p:txBody>
      </p:sp>
    </p:spTree>
    <p:extLst>
      <p:ext uri="{BB962C8B-B14F-4D97-AF65-F5344CB8AC3E}">
        <p14:creationId xmlns:p14="http://schemas.microsoft.com/office/powerpoint/2010/main" val="2287996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0565F1-D20C-4362-85E0-25ADC6DEBE91}"/>
              </a:ext>
            </a:extLst>
          </p:cNvPr>
          <p:cNvSpPr>
            <a:spLocks noGrp="1"/>
          </p:cNvSpPr>
          <p:nvPr>
            <p:ph type="title"/>
          </p:nvPr>
        </p:nvSpPr>
        <p:spPr/>
        <p:txBody>
          <a:bodyPr/>
          <a:lstStyle/>
          <a:p>
            <a:pPr algn="ctr"/>
            <a:r>
              <a:rPr lang="nl-NL" dirty="0"/>
              <a:t>Vragen</a:t>
            </a:r>
            <a:endParaRPr lang="en-US" dirty="0"/>
          </a:p>
        </p:txBody>
      </p:sp>
      <p:sp>
        <p:nvSpPr>
          <p:cNvPr id="3" name="Tijdelijke aanduiding voor inhoud 2">
            <a:extLst>
              <a:ext uri="{FF2B5EF4-FFF2-40B4-BE49-F238E27FC236}">
                <a16:creationId xmlns:a16="http://schemas.microsoft.com/office/drawing/2014/main" id="{BC629535-5548-4752-B7C7-816475492B35}"/>
              </a:ext>
            </a:extLst>
          </p:cNvPr>
          <p:cNvSpPr>
            <a:spLocks noGrp="1"/>
          </p:cNvSpPr>
          <p:nvPr>
            <p:ph idx="1"/>
          </p:nvPr>
        </p:nvSpPr>
        <p:spPr/>
        <p:txBody>
          <a:bodyPr>
            <a:normAutofit/>
          </a:bodyPr>
          <a:lstStyle/>
          <a:p>
            <a:pPr marL="0" indent="0" algn="ctr">
              <a:buNone/>
            </a:pPr>
            <a:r>
              <a:rPr lang="nl-NL" sz="7200" dirty="0"/>
              <a:t>Einde</a:t>
            </a:r>
            <a:endParaRPr lang="en-US" sz="7200" dirty="0"/>
          </a:p>
        </p:txBody>
      </p:sp>
    </p:spTree>
    <p:extLst>
      <p:ext uri="{BB962C8B-B14F-4D97-AF65-F5344CB8AC3E}">
        <p14:creationId xmlns:p14="http://schemas.microsoft.com/office/powerpoint/2010/main" val="176509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485B8-4E62-4280-A0AC-72ACF42C2E25}"/>
              </a:ext>
            </a:extLst>
          </p:cNvPr>
          <p:cNvSpPr>
            <a:spLocks noGrp="1"/>
          </p:cNvSpPr>
          <p:nvPr>
            <p:ph type="title"/>
          </p:nvPr>
        </p:nvSpPr>
        <p:spPr>
          <a:xfrm>
            <a:off x="581192" y="702156"/>
            <a:ext cx="11029616" cy="638372"/>
          </a:xfrm>
        </p:spPr>
        <p:txBody>
          <a:bodyPr/>
          <a:lstStyle/>
          <a:p>
            <a:pPr algn="ctr"/>
            <a:r>
              <a:rPr lang="nl-NL" dirty="0"/>
              <a:t>Het inrichten van het Aquarium</a:t>
            </a:r>
            <a:endParaRPr lang="en-US" dirty="0"/>
          </a:p>
        </p:txBody>
      </p:sp>
      <p:sp>
        <p:nvSpPr>
          <p:cNvPr id="3" name="Content Placeholder 2">
            <a:extLst>
              <a:ext uri="{FF2B5EF4-FFF2-40B4-BE49-F238E27FC236}">
                <a16:creationId xmlns:a16="http://schemas.microsoft.com/office/drawing/2014/main" id="{815B4A85-AA57-4D9C-9E4C-76838E779069}"/>
              </a:ext>
            </a:extLst>
          </p:cNvPr>
          <p:cNvSpPr>
            <a:spLocks noGrp="1"/>
          </p:cNvSpPr>
          <p:nvPr>
            <p:ph idx="1"/>
          </p:nvPr>
        </p:nvSpPr>
        <p:spPr>
          <a:xfrm>
            <a:off x="581192" y="1597981"/>
            <a:ext cx="11029615" cy="5042515"/>
          </a:xfrm>
        </p:spPr>
        <p:txBody>
          <a:bodyPr>
            <a:normAutofit fontScale="92500" lnSpcReduction="10000"/>
          </a:bodyPr>
          <a:lstStyle/>
          <a:p>
            <a:pPr marL="0" indent="0">
              <a:buNone/>
            </a:pPr>
            <a:r>
              <a:rPr lang="nl-NL" dirty="0"/>
              <a:t>Bij een kaal droog aquarium worden eerst de </a:t>
            </a:r>
            <a:r>
              <a:rPr lang="nl-NL" dirty="0">
                <a:hlinkClick r:id="rId2"/>
              </a:rPr>
              <a:t>achterwanden</a:t>
            </a:r>
            <a:r>
              <a:rPr lang="nl-NL" dirty="0"/>
              <a:t> geplaatst d.m.v. silicone kit voor aquariums (foto’s als achterwand zijn niet de juiste keuze).Achterwanden kun je kopen, maar ook </a:t>
            </a:r>
            <a:r>
              <a:rPr lang="nl-NL" dirty="0">
                <a:hlinkClick r:id="rId3"/>
              </a:rPr>
              <a:t>zelf maken</a:t>
            </a:r>
            <a:r>
              <a:rPr lang="nl-NL" dirty="0"/>
              <a:t>. Bij het plaatsen van de achterwanden worden de kieren opgevuld met kit. Als je dit niet goed doet dan maak je de kans dat je vissen/garnalen er achter kunnen komen.</a:t>
            </a:r>
          </a:p>
          <a:p>
            <a:pPr marL="0" indent="0">
              <a:buNone/>
            </a:pPr>
            <a:r>
              <a:rPr lang="nl-NL" dirty="0"/>
              <a:t>Als alles naar  wens is komt de vraag of je grote stenen (controleren met zoutzuur) gaat gebruiken(</a:t>
            </a:r>
            <a:r>
              <a:rPr lang="nl-NL" dirty="0" err="1">
                <a:hlinkClick r:id="rId4"/>
              </a:rPr>
              <a:t>cichliden</a:t>
            </a:r>
            <a:r>
              <a:rPr lang="nl-NL" dirty="0">
                <a:hlinkClick r:id="rId4"/>
              </a:rPr>
              <a:t> aquarium</a:t>
            </a:r>
            <a:r>
              <a:rPr lang="nl-NL" dirty="0"/>
              <a:t>) dan is het raadzaam om eerst een dunne isolatieplaat neer te leggen ter bescherming van de bodem. De inrichting van je aquarium kun je ook doen met </a:t>
            </a:r>
            <a:r>
              <a:rPr lang="nl-NL" dirty="0">
                <a:hlinkClick r:id="rId5"/>
              </a:rPr>
              <a:t>kienhout</a:t>
            </a:r>
            <a:r>
              <a:rPr lang="nl-NL" dirty="0">
                <a:hlinkClick r:id="rId6"/>
              </a:rPr>
              <a:t>, wortelhout</a:t>
            </a:r>
            <a:r>
              <a:rPr lang="nl-NL" dirty="0"/>
              <a:t>, </a:t>
            </a:r>
            <a:r>
              <a:rPr lang="nl-NL" dirty="0">
                <a:hlinkClick r:id="rId7"/>
              </a:rPr>
              <a:t>mangrove hout</a:t>
            </a:r>
            <a:r>
              <a:rPr lang="nl-NL" dirty="0"/>
              <a:t>, </a:t>
            </a:r>
            <a:r>
              <a:rPr lang="nl-NL" dirty="0">
                <a:hlinkClick r:id="rId8"/>
              </a:rPr>
              <a:t>spider </a:t>
            </a:r>
            <a:r>
              <a:rPr lang="nl-NL" dirty="0" err="1">
                <a:hlinkClick r:id="rId8"/>
              </a:rPr>
              <a:t>wood</a:t>
            </a:r>
            <a:r>
              <a:rPr lang="nl-NL" dirty="0"/>
              <a:t>, </a:t>
            </a:r>
            <a:r>
              <a:rPr lang="nl-NL" dirty="0" err="1">
                <a:hlinkClick r:id="rId9"/>
              </a:rPr>
              <a:t>mopani</a:t>
            </a:r>
            <a:r>
              <a:rPr lang="nl-NL" dirty="0">
                <a:hlinkClick r:id="rId9"/>
              </a:rPr>
              <a:t> hout</a:t>
            </a:r>
            <a:r>
              <a:rPr lang="nl-NL" dirty="0"/>
              <a:t>. Voor het meeste hout soorten geldt dat je het moet laten inweken. Het mooiste is als je een waterton hebt(+/- 3weken laten inwateren). Het maken van een mooie compositie laat ik aan jouw fantasie over(je kunt stukken hout aan elkaar schroeven met rvs.).Tevens kun je de inlaat van je pomp en als je daarvoor gekozen hebt de verwarming wegwerken. We gebruiken natuurlijk geen </a:t>
            </a:r>
            <a:r>
              <a:rPr lang="nl-NL" dirty="0">
                <a:hlinkClick r:id="rId10"/>
              </a:rPr>
              <a:t>kastelen</a:t>
            </a:r>
            <a:r>
              <a:rPr lang="nl-NL" dirty="0"/>
              <a:t> ,</a:t>
            </a:r>
            <a:r>
              <a:rPr lang="nl-NL" dirty="0">
                <a:hlinkClick r:id="rId11"/>
              </a:rPr>
              <a:t>schatkisten</a:t>
            </a:r>
            <a:r>
              <a:rPr lang="nl-NL" dirty="0"/>
              <a:t> etc. en zeker ook geen </a:t>
            </a:r>
            <a:r>
              <a:rPr lang="nl-NL" dirty="0">
                <a:hlinkClick r:id="rId12"/>
              </a:rPr>
              <a:t>plastic plantjes</a:t>
            </a:r>
            <a:r>
              <a:rPr lang="nl-NL" dirty="0"/>
              <a:t>.</a:t>
            </a:r>
          </a:p>
          <a:p>
            <a:pPr marL="0" indent="0">
              <a:buNone/>
            </a:pPr>
            <a:r>
              <a:rPr lang="nl-NL" dirty="0"/>
              <a:t>Voor de bodem gebruiken we GEEN voedingsbodem maar alleen goed gewassen grind van 2/3mm. Wil je een strandje met zand aanleggen voor je </a:t>
            </a:r>
            <a:r>
              <a:rPr lang="nl-NL" dirty="0" err="1">
                <a:hlinkClick r:id="rId13"/>
              </a:rPr>
              <a:t>corydoras</a:t>
            </a:r>
            <a:r>
              <a:rPr lang="nl-NL" dirty="0">
                <a:hlinkClick r:id="rId13"/>
              </a:rPr>
              <a:t> soorten</a:t>
            </a:r>
            <a:r>
              <a:rPr lang="nl-NL" dirty="0"/>
              <a:t> dan is het raadzaam om dit af te bakenen met iets(dunne strip piepschuim plakken)</a:t>
            </a:r>
          </a:p>
          <a:p>
            <a:pPr marL="0" indent="0">
              <a:buNone/>
            </a:pPr>
            <a:r>
              <a:rPr lang="nl-NL" dirty="0"/>
              <a:t>Nu gaan we onze planten plaatsen. De compositie laat ik weer aan je eigen inzicht over, maar je kan ook informatie vragen bij de landskampioen Jeroen </a:t>
            </a:r>
            <a:r>
              <a:rPr lang="nl-NL" dirty="0" err="1"/>
              <a:t>Poorte</a:t>
            </a:r>
            <a:r>
              <a:rPr lang="nl-NL" dirty="0"/>
              <a:t>. Als je planten gaat kopen zorg er voor dat je naast de moeras planten ook echte waterplanten koopt.( echte water planten vallen om)</a:t>
            </a:r>
          </a:p>
          <a:p>
            <a:pPr marL="0" indent="0">
              <a:buNone/>
            </a:pPr>
            <a:r>
              <a:rPr lang="nl-NL" dirty="0"/>
              <a:t>Plaats een oude vaas/ mengbeker in het aquarium ,daar stop je de vulslang erin en vul hier  je aquarium mee. En start  met proefdraaien van je aquarium. Na twee tot drie weken doe je een water test op Nitriet.</a:t>
            </a:r>
          </a:p>
        </p:txBody>
      </p:sp>
    </p:spTree>
    <p:extLst>
      <p:ext uri="{BB962C8B-B14F-4D97-AF65-F5344CB8AC3E}">
        <p14:creationId xmlns:p14="http://schemas.microsoft.com/office/powerpoint/2010/main" val="1973943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93306-9BCA-4890-8088-31B62DD5F4B0}"/>
              </a:ext>
            </a:extLst>
          </p:cNvPr>
          <p:cNvSpPr>
            <a:spLocks noGrp="1"/>
          </p:cNvSpPr>
          <p:nvPr>
            <p:ph type="title"/>
          </p:nvPr>
        </p:nvSpPr>
        <p:spPr>
          <a:xfrm>
            <a:off x="581192" y="702156"/>
            <a:ext cx="11029616" cy="611739"/>
          </a:xfrm>
        </p:spPr>
        <p:txBody>
          <a:bodyPr/>
          <a:lstStyle/>
          <a:p>
            <a:pPr algn="ctr"/>
            <a:r>
              <a:rPr lang="nl-NL" dirty="0"/>
              <a:t>LICHT Algemeen</a:t>
            </a:r>
            <a:endParaRPr lang="en-US" dirty="0"/>
          </a:p>
        </p:txBody>
      </p:sp>
      <p:sp>
        <p:nvSpPr>
          <p:cNvPr id="3" name="Content Placeholder 2">
            <a:extLst>
              <a:ext uri="{FF2B5EF4-FFF2-40B4-BE49-F238E27FC236}">
                <a16:creationId xmlns:a16="http://schemas.microsoft.com/office/drawing/2014/main" id="{C6A6EBAC-2A09-40F2-B601-C4C94D4720BB}"/>
              </a:ext>
            </a:extLst>
          </p:cNvPr>
          <p:cNvSpPr>
            <a:spLocks noGrp="1"/>
          </p:cNvSpPr>
          <p:nvPr>
            <p:ph idx="1"/>
          </p:nvPr>
        </p:nvSpPr>
        <p:spPr>
          <a:xfrm>
            <a:off x="581192" y="1562469"/>
            <a:ext cx="11029615" cy="4767309"/>
          </a:xfrm>
        </p:spPr>
        <p:txBody>
          <a:bodyPr>
            <a:normAutofit fontScale="92500" lnSpcReduction="20000"/>
          </a:bodyPr>
          <a:lstStyle/>
          <a:p>
            <a:r>
              <a:rPr lang="nl-NL" dirty="0"/>
              <a:t>Zonlicht bestaat uit vele kleuren (zie de </a:t>
            </a:r>
            <a:r>
              <a:rPr lang="nl-NL" dirty="0">
                <a:hlinkClick r:id="rId2"/>
              </a:rPr>
              <a:t>regenboog</a:t>
            </a:r>
            <a:r>
              <a:rPr lang="nl-NL" dirty="0"/>
              <a:t>).</a:t>
            </a:r>
          </a:p>
          <a:p>
            <a:r>
              <a:rPr lang="nl-NL" dirty="0"/>
              <a:t>Wij zien kleur doordat een voorwerp  dat deel van het zonlicht terugkaatst. Dus als we naar onze planten in het aquarium kijken dan zien wij bv groen dit wil dus zeggen, dat van alle kleuren van het licht, kaatst de plant groen terug. De kleur wit kaatst al het zonlicht terug en zwart kaatst niets terug.(licht is een vorm van energie)</a:t>
            </a:r>
          </a:p>
          <a:p>
            <a:r>
              <a:rPr lang="nl-NL" dirty="0"/>
              <a:t> Mensen houden over het algemeen van warme kleuren.</a:t>
            </a:r>
          </a:p>
          <a:p>
            <a:r>
              <a:rPr lang="nl-NL" dirty="0"/>
              <a:t>De slager zal de warme kleuren gebruiken om het vlees mooi rood te laten kleuren en de groenteman zal juist meer  de wittere kleuren kiezen om de groente er fris  uit te laten zien.</a:t>
            </a:r>
          </a:p>
          <a:p>
            <a:r>
              <a:rPr lang="nl-NL" dirty="0"/>
              <a:t>De warmere tint van het licht zit aan de rode kant van de regenboog en de wittere tinten aan de blauwe kant.</a:t>
            </a:r>
          </a:p>
          <a:p>
            <a:r>
              <a:rPr lang="nl-NL" dirty="0"/>
              <a:t>Voor een aquarium is een mengeling van warme en witte tinten het beste. De  </a:t>
            </a:r>
            <a:r>
              <a:rPr lang="nl-NL" dirty="0" err="1"/>
              <a:t>TL’s</a:t>
            </a:r>
            <a:r>
              <a:rPr lang="nl-NL" dirty="0"/>
              <a:t> die vroeger veel gebruikt werden waren de 830(warm) en 840 (daglicht) voor led geldt 3000K(warm) en 4000K(daglicht).</a:t>
            </a:r>
          </a:p>
          <a:p>
            <a:r>
              <a:rPr lang="nl-NL" dirty="0"/>
              <a:t>Heb je nog TL buizen dan is het raadzaam om over te stappen naar een  </a:t>
            </a:r>
            <a:r>
              <a:rPr lang="nl-NL" dirty="0">
                <a:hlinkClick r:id="rId3"/>
              </a:rPr>
              <a:t>led TL</a:t>
            </a:r>
            <a:r>
              <a:rPr lang="nl-NL" dirty="0"/>
              <a:t>. Nadeel van Led TL is dat deze niet(nu) dim baar zijn.</a:t>
            </a:r>
          </a:p>
          <a:p>
            <a:r>
              <a:rPr lang="nl-NL" dirty="0"/>
              <a:t>Als je deze lampen plaatst , zorg dan dat de lamp op je voorruit de warme tint heeft.</a:t>
            </a:r>
          </a:p>
          <a:p>
            <a:r>
              <a:rPr lang="nl-NL" dirty="0">
                <a:hlinkClick r:id="rId4"/>
              </a:rPr>
              <a:t>Licht kleur planten</a:t>
            </a:r>
            <a:endParaRPr lang="nl-NL" dirty="0"/>
          </a:p>
          <a:p>
            <a:r>
              <a:rPr lang="nl-NL" dirty="0"/>
              <a:t>Aquariumplanten hebben tussen de 10-12 uur licht per dag nodig.</a:t>
            </a:r>
          </a:p>
          <a:p>
            <a:endParaRPr lang="en-US" dirty="0"/>
          </a:p>
        </p:txBody>
      </p:sp>
    </p:spTree>
    <p:extLst>
      <p:ext uri="{BB962C8B-B14F-4D97-AF65-F5344CB8AC3E}">
        <p14:creationId xmlns:p14="http://schemas.microsoft.com/office/powerpoint/2010/main" val="233669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6D459-9F0A-4B47-B6E9-6C8C151E5AC2}"/>
              </a:ext>
            </a:extLst>
          </p:cNvPr>
          <p:cNvSpPr>
            <a:spLocks noGrp="1"/>
          </p:cNvSpPr>
          <p:nvPr>
            <p:ph type="title"/>
          </p:nvPr>
        </p:nvSpPr>
        <p:spPr>
          <a:xfrm>
            <a:off x="581192" y="702156"/>
            <a:ext cx="11029616" cy="549595"/>
          </a:xfrm>
        </p:spPr>
        <p:txBody>
          <a:bodyPr/>
          <a:lstStyle/>
          <a:p>
            <a:pPr algn="ctr"/>
            <a:r>
              <a:rPr lang="nl-NL" dirty="0"/>
              <a:t>Het Filter</a:t>
            </a:r>
            <a:endParaRPr lang="en-US" dirty="0"/>
          </a:p>
        </p:txBody>
      </p:sp>
      <p:sp>
        <p:nvSpPr>
          <p:cNvPr id="3" name="Content Placeholder 2">
            <a:extLst>
              <a:ext uri="{FF2B5EF4-FFF2-40B4-BE49-F238E27FC236}">
                <a16:creationId xmlns:a16="http://schemas.microsoft.com/office/drawing/2014/main" id="{662026AA-4F7F-4398-8708-E54B2FC6905F}"/>
              </a:ext>
            </a:extLst>
          </p:cNvPr>
          <p:cNvSpPr>
            <a:spLocks noGrp="1"/>
          </p:cNvSpPr>
          <p:nvPr>
            <p:ph idx="1"/>
          </p:nvPr>
        </p:nvSpPr>
        <p:spPr>
          <a:xfrm>
            <a:off x="581192" y="1313895"/>
            <a:ext cx="11029615" cy="4661455"/>
          </a:xfrm>
        </p:spPr>
        <p:txBody>
          <a:bodyPr>
            <a:normAutofit lnSpcReduction="10000"/>
          </a:bodyPr>
          <a:lstStyle/>
          <a:p>
            <a:pPr marL="0" indent="0">
              <a:buNone/>
            </a:pPr>
            <a:r>
              <a:rPr lang="nl-NL" dirty="0"/>
              <a:t>Het filter in het aquarium heeft en belangrijke rol. Wanneer een filter niet werkt, dan zal dat zeker tot sterfte lijden onder je vissen en garnalen. De meest gemaakte fout is, te denken dat het filter alleen het vuil uit het aquariumwater </a:t>
            </a:r>
            <a:r>
              <a:rPr lang="nl-NL" dirty="0" err="1"/>
              <a:t>filterd</a:t>
            </a:r>
            <a:r>
              <a:rPr lang="nl-NL" dirty="0"/>
              <a:t>. Dit is ten dele waar. Want de belangrijkste rol is het verwijderen van het </a:t>
            </a:r>
            <a:r>
              <a:rPr lang="nl-NL" dirty="0">
                <a:hlinkClick r:id="rId2"/>
              </a:rPr>
              <a:t>giftige ammoniak</a:t>
            </a:r>
            <a:r>
              <a:rPr lang="nl-NL" dirty="0"/>
              <a:t>. Het is daarom ook heel belangrijk om bij een nieuw aquarium zeker een paar weken te laten proefdraaien en daarna een watermonster te nemen en  testen op nitriet(NO</a:t>
            </a:r>
            <a:r>
              <a:rPr lang="nl-NL" baseline="30000" dirty="0"/>
              <a:t>2--</a:t>
            </a:r>
            <a:r>
              <a:rPr lang="nl-NL" dirty="0"/>
              <a:t>). </a:t>
            </a:r>
          </a:p>
          <a:p>
            <a:pPr marL="0" indent="0">
              <a:buNone/>
            </a:pPr>
            <a:r>
              <a:rPr lang="nl-NL" dirty="0"/>
              <a:t>De indeling van een filter bestaat uit </a:t>
            </a:r>
            <a:r>
              <a:rPr lang="nl-NL" dirty="0">
                <a:hlinkClick r:id="rId3"/>
              </a:rPr>
              <a:t>poreuze delen </a:t>
            </a:r>
            <a:r>
              <a:rPr lang="nl-NL" dirty="0"/>
              <a:t>/ </a:t>
            </a:r>
            <a:r>
              <a:rPr lang="nl-NL" dirty="0">
                <a:hlinkClick r:id="rId4"/>
              </a:rPr>
              <a:t>bio filter matten</a:t>
            </a:r>
            <a:r>
              <a:rPr lang="nl-NL" dirty="0"/>
              <a:t> etc. De poreuze materialen zorgen er voor dat de goede bacteriën zich kunnen vestigen. Als laatste deel van het filter worden de filterwatten gebruikt. Om je filter op te starten kun je een  </a:t>
            </a:r>
            <a:r>
              <a:rPr lang="nl-NL" dirty="0">
                <a:hlinkClick r:id="rId5"/>
              </a:rPr>
              <a:t>flesje opstart middel</a:t>
            </a:r>
            <a:r>
              <a:rPr lang="nl-NL" dirty="0"/>
              <a:t> kopen of aquariumwater gebruiken uit een goed draaiend aquarium.</a:t>
            </a:r>
          </a:p>
          <a:p>
            <a:pPr marL="0" indent="0">
              <a:buNone/>
            </a:pPr>
            <a:r>
              <a:rPr lang="nl-NL" dirty="0"/>
              <a:t>Het filter wordt dan pas ook schoon gemaakt als de uitstroom van het filter echt minder is geworden. Spoel de filtermaterialen uit met lauw warmwater en vervang de filterwatten. (Denk om je garnalen)</a:t>
            </a:r>
          </a:p>
          <a:p>
            <a:pPr marL="0" indent="0">
              <a:buNone/>
            </a:pPr>
            <a:r>
              <a:rPr lang="nl-NL" dirty="0"/>
              <a:t>Filterkool  wordt gebruikt  om medicijnen of kleur uit het water te verwijderen(turf ) maar als laatste laag!</a:t>
            </a:r>
          </a:p>
          <a:p>
            <a:pPr marL="0" indent="0">
              <a:buNone/>
            </a:pPr>
            <a:r>
              <a:rPr lang="nl-NL" dirty="0"/>
              <a:t>Bij stroomstoring langer als twee uur moet je het filter zeker reinigen!!</a:t>
            </a:r>
          </a:p>
          <a:p>
            <a:pPr marL="0" indent="0">
              <a:buNone/>
            </a:pPr>
            <a:r>
              <a:rPr lang="nl-NL" dirty="0"/>
              <a:t>Het water in je aquarium hoort  helder te zijn uitzondering is  een </a:t>
            </a:r>
            <a:r>
              <a:rPr lang="nl-NL" dirty="0">
                <a:hlinkClick r:id="rId6"/>
              </a:rPr>
              <a:t>zwartwater</a:t>
            </a:r>
            <a:r>
              <a:rPr lang="nl-NL" dirty="0"/>
              <a:t> aquarium.</a:t>
            </a:r>
          </a:p>
          <a:p>
            <a:pPr marL="0" indent="0">
              <a:buNone/>
            </a:pPr>
            <a:r>
              <a:rPr lang="nl-NL" dirty="0">
                <a:solidFill>
                  <a:srgbClr val="111111"/>
                </a:solidFill>
                <a:latin typeface="Roboto" panose="02000000000000000000" pitchFamily="2" charset="0"/>
              </a:rPr>
              <a:t>Elke week moet je sowieso 10% water verversen.(beste is half regen/osmose water en gewoon kraanwater).</a:t>
            </a:r>
            <a:endParaRPr lang="en-US" dirty="0"/>
          </a:p>
          <a:p>
            <a:pPr marL="0" indent="0">
              <a:buNone/>
            </a:pPr>
            <a:endParaRPr lang="en-US" dirty="0"/>
          </a:p>
        </p:txBody>
      </p:sp>
    </p:spTree>
    <p:extLst>
      <p:ext uri="{BB962C8B-B14F-4D97-AF65-F5344CB8AC3E}">
        <p14:creationId xmlns:p14="http://schemas.microsoft.com/office/powerpoint/2010/main" val="289613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AA247-EC95-42EB-B604-DE6042418085}"/>
              </a:ext>
            </a:extLst>
          </p:cNvPr>
          <p:cNvSpPr>
            <a:spLocks noGrp="1"/>
          </p:cNvSpPr>
          <p:nvPr>
            <p:ph type="title"/>
          </p:nvPr>
        </p:nvSpPr>
        <p:spPr>
          <a:xfrm>
            <a:off x="581192" y="702156"/>
            <a:ext cx="11029616" cy="611739"/>
          </a:xfrm>
        </p:spPr>
        <p:txBody>
          <a:bodyPr/>
          <a:lstStyle/>
          <a:p>
            <a:pPr algn="ctr"/>
            <a:r>
              <a:rPr lang="nl-NL" dirty="0"/>
              <a:t>Water(H</a:t>
            </a:r>
            <a:r>
              <a:rPr lang="nl-NL" baseline="-25000" dirty="0"/>
              <a:t>2</a:t>
            </a:r>
            <a:r>
              <a:rPr lang="nl-NL" dirty="0"/>
              <a:t>O)</a:t>
            </a:r>
            <a:endParaRPr lang="en-US" dirty="0"/>
          </a:p>
        </p:txBody>
      </p:sp>
      <p:sp>
        <p:nvSpPr>
          <p:cNvPr id="3" name="Content Placeholder 2">
            <a:extLst>
              <a:ext uri="{FF2B5EF4-FFF2-40B4-BE49-F238E27FC236}">
                <a16:creationId xmlns:a16="http://schemas.microsoft.com/office/drawing/2014/main" id="{8325D6FD-C453-4FA3-BE7E-C4B116CE16CC}"/>
              </a:ext>
            </a:extLst>
          </p:cNvPr>
          <p:cNvSpPr>
            <a:spLocks noGrp="1"/>
          </p:cNvSpPr>
          <p:nvPr>
            <p:ph idx="1"/>
          </p:nvPr>
        </p:nvSpPr>
        <p:spPr>
          <a:xfrm>
            <a:off x="581192" y="1518082"/>
            <a:ext cx="11029615" cy="4457268"/>
          </a:xfrm>
        </p:spPr>
        <p:txBody>
          <a:bodyPr>
            <a:normAutofit fontScale="92500" lnSpcReduction="10000"/>
          </a:bodyPr>
          <a:lstStyle/>
          <a:p>
            <a:pPr marL="0" indent="0">
              <a:buNone/>
            </a:pPr>
            <a:r>
              <a:rPr lang="nl-NL" dirty="0"/>
              <a:t>Van water kunnen we twee belangrijke waarden onderscheiden voor onze planten namelijk de PH en KH waarde.</a:t>
            </a:r>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r>
              <a:rPr lang="nl-NL" dirty="0"/>
              <a:t>De Ph waarde wordt weer gegeven door een schaal van 0..14 .De neutrale waarde 7.0 geeft aan dat het water niet zuur is maar ook niet basisch (zeep). Hoe lager de PH hoe zuurder het water is. De planten houden van een ph rond 7.0</a:t>
            </a:r>
          </a:p>
          <a:p>
            <a:pPr marL="0" indent="0">
              <a:buNone/>
            </a:pPr>
            <a:r>
              <a:rPr lang="nl-NL" dirty="0"/>
              <a:t>De KH waarde of de carbonaat (CO</a:t>
            </a:r>
            <a:r>
              <a:rPr lang="nl-NL" baseline="-25000" dirty="0"/>
              <a:t>3</a:t>
            </a:r>
            <a:r>
              <a:rPr lang="nl-NL" baseline="30000" dirty="0"/>
              <a:t> </a:t>
            </a:r>
            <a:r>
              <a:rPr lang="nl-NL" dirty="0"/>
              <a:t>) hardheid zorgt voor een buffer (zuurbindend) in het aquarium Deze twee waarden hebben dus invloed op elkaar. Deze twee waarde zijn in mijn ogen de belangrijkste waarde van je aquarium dus een test setje van deze waarde zouden niet moeten ontbreken. Zeker als je C0</a:t>
            </a:r>
            <a:r>
              <a:rPr lang="nl-NL" baseline="-25000" dirty="0"/>
              <a:t>2</a:t>
            </a:r>
            <a:r>
              <a:rPr lang="nl-NL" dirty="0"/>
              <a:t>  bemesting via een computer laat regelen.</a:t>
            </a:r>
          </a:p>
          <a:p>
            <a:pPr marL="0" indent="0">
              <a:buNone/>
            </a:pPr>
            <a:r>
              <a:rPr lang="nl-NL" dirty="0"/>
              <a:t>De </a:t>
            </a:r>
            <a:r>
              <a:rPr lang="nl-NL" b="0" i="0" dirty="0">
                <a:solidFill>
                  <a:srgbClr val="111111"/>
                </a:solidFill>
                <a:effectLst/>
                <a:latin typeface="Roboto" panose="02000000000000000000" pitchFamily="2" charset="0"/>
              </a:rPr>
              <a:t> </a:t>
            </a:r>
            <a:r>
              <a:rPr lang="nl-NL" i="0" dirty="0">
                <a:solidFill>
                  <a:srgbClr val="111111"/>
                </a:solidFill>
                <a:effectLst/>
                <a:latin typeface="Roboto" panose="02000000000000000000" pitchFamily="2" charset="0"/>
              </a:rPr>
              <a:t>GH waarde (dus de </a:t>
            </a:r>
            <a:r>
              <a:rPr lang="nl-NL" i="0" dirty="0" err="1">
                <a:solidFill>
                  <a:srgbClr val="111111"/>
                </a:solidFill>
                <a:effectLst/>
                <a:latin typeface="Roboto" panose="02000000000000000000" pitchFamily="2" charset="0"/>
              </a:rPr>
              <a:t>harheid</a:t>
            </a:r>
            <a:r>
              <a:rPr lang="nl-NL" i="0" dirty="0">
                <a:solidFill>
                  <a:srgbClr val="111111"/>
                </a:solidFill>
                <a:effectLst/>
                <a:latin typeface="Roboto" panose="02000000000000000000" pitchFamily="2" charset="0"/>
              </a:rPr>
              <a:t> ) geeft weer hoeveel Magnesium en Calcium </a:t>
            </a:r>
            <a:r>
              <a:rPr lang="nl-NL" b="0" i="0" dirty="0">
                <a:solidFill>
                  <a:srgbClr val="111111"/>
                </a:solidFill>
                <a:effectLst/>
                <a:latin typeface="Roboto" panose="02000000000000000000" pitchFamily="2" charset="0"/>
              </a:rPr>
              <a:t>er in het water aanwezig is.</a:t>
            </a:r>
          </a:p>
          <a:p>
            <a:pPr marL="0" indent="0">
              <a:buNone/>
            </a:pPr>
            <a:r>
              <a:rPr lang="nl-NL" dirty="0">
                <a:solidFill>
                  <a:srgbClr val="111111"/>
                </a:solidFill>
                <a:latin typeface="Roboto" panose="02000000000000000000" pitchFamily="2" charset="0"/>
              </a:rPr>
              <a:t>Osmose water is zuiver water. ( helft kraanwater en de helft osmose KH is dan ongeveer 4) </a:t>
            </a:r>
            <a:endParaRPr lang="nl-NL" b="0" i="0" dirty="0">
              <a:solidFill>
                <a:srgbClr val="111111"/>
              </a:solidFill>
              <a:effectLst/>
              <a:latin typeface="Roboto" panose="02000000000000000000" pitchFamily="2" charset="0"/>
            </a:endParaRPr>
          </a:p>
        </p:txBody>
      </p:sp>
      <p:pic>
        <p:nvPicPr>
          <p:cNvPr id="1026" name="Picture 2" descr="zouzuurbereiding">
            <a:extLst>
              <a:ext uri="{FF2B5EF4-FFF2-40B4-BE49-F238E27FC236}">
                <a16:creationId xmlns:a16="http://schemas.microsoft.com/office/drawing/2014/main" id="{823DA715-447E-4D71-9AE1-FD69A1F60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631" y="2006703"/>
            <a:ext cx="6669366" cy="1858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596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EB7D1-72BA-478B-9B8A-D58BE05B4599}"/>
              </a:ext>
            </a:extLst>
          </p:cNvPr>
          <p:cNvSpPr>
            <a:spLocks noGrp="1"/>
          </p:cNvSpPr>
          <p:nvPr>
            <p:ph type="title"/>
          </p:nvPr>
        </p:nvSpPr>
        <p:spPr>
          <a:xfrm>
            <a:off x="581192" y="702156"/>
            <a:ext cx="11029616" cy="602861"/>
          </a:xfrm>
        </p:spPr>
        <p:txBody>
          <a:bodyPr/>
          <a:lstStyle/>
          <a:p>
            <a:pPr algn="ctr"/>
            <a:r>
              <a:rPr lang="nl-NL" dirty="0"/>
              <a:t>Verzorgen van Onze vissen en Garnalen</a:t>
            </a:r>
            <a:endParaRPr lang="en-US" dirty="0"/>
          </a:p>
        </p:txBody>
      </p:sp>
      <p:sp>
        <p:nvSpPr>
          <p:cNvPr id="3" name="Content Placeholder 2">
            <a:extLst>
              <a:ext uri="{FF2B5EF4-FFF2-40B4-BE49-F238E27FC236}">
                <a16:creationId xmlns:a16="http://schemas.microsoft.com/office/drawing/2014/main" id="{93A293DD-AF01-4CA9-A5EA-6430DBC3ABD8}"/>
              </a:ext>
            </a:extLst>
          </p:cNvPr>
          <p:cNvSpPr>
            <a:spLocks noGrp="1"/>
          </p:cNvSpPr>
          <p:nvPr>
            <p:ph idx="1"/>
          </p:nvPr>
        </p:nvSpPr>
        <p:spPr>
          <a:xfrm>
            <a:off x="581192" y="1518082"/>
            <a:ext cx="11029615" cy="4882718"/>
          </a:xfrm>
        </p:spPr>
        <p:txBody>
          <a:bodyPr>
            <a:normAutofit fontScale="92500" lnSpcReduction="10000"/>
          </a:bodyPr>
          <a:lstStyle/>
          <a:p>
            <a:pPr marL="0" indent="0">
              <a:buNone/>
            </a:pPr>
            <a:r>
              <a:rPr lang="nl-NL" dirty="0"/>
              <a:t>Wanneer ons filter in orde is (geen nitriet NO</a:t>
            </a:r>
            <a:r>
              <a:rPr lang="nl-NL" baseline="-25000" dirty="0"/>
              <a:t>2</a:t>
            </a:r>
            <a:r>
              <a:rPr lang="nl-NL" dirty="0"/>
              <a:t>), dan worden pas de garnalen en vissen toegevoegd. Als je beide wil gaan houden dan is het raadzaam om eerst garnalen te kopen en een week later pas de vissen. De garnalen hebben dan genoeg  tijd gehad om het aquarium te verkennen en schuilplekjes te zoeken. </a:t>
            </a:r>
          </a:p>
          <a:p>
            <a:pPr marL="0" indent="0">
              <a:buNone/>
            </a:pPr>
            <a:r>
              <a:rPr lang="nl-NL" dirty="0"/>
              <a:t>De vissen hebben een zogenaamde slijmhuid. Deze slijmhuid beschermt de vissen tegen bacteriën en schimmels. Om te zorgen dat de slijmhuid zo optimaal mogelijk blijft, is het wennen van de vissen naar jouw aquarium water  belangrijk. Ik doe dit altijd met een lege schone emmer en een stukje luchtslang met een knoop. De vissen worden in de emmer gedaan  en de toevoer van het water uit je aquarium kun je dan regelen  (laten druppelen). Na een uur kun je je vissen in je aquarium los laten.</a:t>
            </a:r>
          </a:p>
          <a:p>
            <a:pPr marL="0" indent="0">
              <a:buNone/>
            </a:pPr>
            <a:r>
              <a:rPr lang="nl-NL" dirty="0"/>
              <a:t>Voor de verzorging van onze vissen is het aanbieden van verschillende soorten voer ook belangrijk, alleen droogvoer is niet genoeg maar wissel het af met diepvries voer. Als je geluk hebt om levend voer (</a:t>
            </a:r>
            <a:r>
              <a:rPr lang="nl-NL" dirty="0">
                <a:hlinkClick r:id="rId2"/>
              </a:rPr>
              <a:t>watervlooien</a:t>
            </a:r>
            <a:r>
              <a:rPr lang="nl-NL" dirty="0"/>
              <a:t> /</a:t>
            </a:r>
            <a:r>
              <a:rPr lang="nl-NL" dirty="0">
                <a:hlinkClick r:id="rId3"/>
              </a:rPr>
              <a:t>witte muggen larve </a:t>
            </a:r>
            <a:r>
              <a:rPr lang="nl-NL" dirty="0"/>
              <a:t>of </a:t>
            </a:r>
            <a:r>
              <a:rPr lang="nl-NL" dirty="0" err="1">
                <a:hlinkClick r:id="rId4"/>
              </a:rPr>
              <a:t>mysis</a:t>
            </a:r>
            <a:r>
              <a:rPr lang="nl-NL" dirty="0"/>
              <a:t> ) te vangen dan kun je ook levend voeren. Er zijn ook vissen die helemaal of bijna geen droogvoer accepteren.</a:t>
            </a:r>
          </a:p>
          <a:p>
            <a:pPr marL="0" indent="0">
              <a:buNone/>
            </a:pPr>
            <a:r>
              <a:rPr lang="nl-NL" dirty="0"/>
              <a:t>Garnalen zijn alleseters (houden je aquarium schoon) Voer extra door stukje komkommer /paprika etc. of een </a:t>
            </a:r>
            <a:r>
              <a:rPr lang="nl-NL" dirty="0">
                <a:hlinkClick r:id="rId5"/>
              </a:rPr>
              <a:t>amandelboomblad</a:t>
            </a:r>
            <a:r>
              <a:rPr lang="nl-NL" dirty="0"/>
              <a:t> . </a:t>
            </a:r>
          </a:p>
          <a:p>
            <a:pPr marL="0" indent="0">
              <a:buNone/>
            </a:pPr>
            <a:r>
              <a:rPr lang="nl-NL" dirty="0"/>
              <a:t>Vissen en garnalen zijn levende wezens dus behandel ze dan ook met respect. </a:t>
            </a:r>
          </a:p>
          <a:p>
            <a:pPr marL="0" indent="0">
              <a:buNone/>
            </a:pPr>
            <a:r>
              <a:rPr lang="nl-NL" dirty="0"/>
              <a:t>Tip, koop een flesje vogel vitamine. Blokje diepvriesvoer laten ontdooien (niet in water) druppel er wat vitamine op roer door en wacht nog 1 minuut en dan voeren.</a:t>
            </a:r>
            <a:endParaRPr lang="en-US" dirty="0"/>
          </a:p>
        </p:txBody>
      </p:sp>
    </p:spTree>
    <p:extLst>
      <p:ext uri="{BB962C8B-B14F-4D97-AF65-F5344CB8AC3E}">
        <p14:creationId xmlns:p14="http://schemas.microsoft.com/office/powerpoint/2010/main" val="2797014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1F64-2C2E-44AF-BA44-1007FE68FAD2}"/>
              </a:ext>
            </a:extLst>
          </p:cNvPr>
          <p:cNvSpPr>
            <a:spLocks noGrp="1"/>
          </p:cNvSpPr>
          <p:nvPr>
            <p:ph type="title"/>
          </p:nvPr>
        </p:nvSpPr>
        <p:spPr>
          <a:xfrm>
            <a:off x="581192" y="702156"/>
            <a:ext cx="11029616" cy="561036"/>
          </a:xfrm>
        </p:spPr>
        <p:txBody>
          <a:bodyPr/>
          <a:lstStyle/>
          <a:p>
            <a:pPr algn="ctr"/>
            <a:r>
              <a:rPr lang="nl-NL" dirty="0"/>
              <a:t>Verzorgen van onze planten</a:t>
            </a:r>
            <a:endParaRPr lang="en-US" dirty="0"/>
          </a:p>
        </p:txBody>
      </p:sp>
      <p:sp>
        <p:nvSpPr>
          <p:cNvPr id="3" name="Content Placeholder 2">
            <a:extLst>
              <a:ext uri="{FF2B5EF4-FFF2-40B4-BE49-F238E27FC236}">
                <a16:creationId xmlns:a16="http://schemas.microsoft.com/office/drawing/2014/main" id="{78926423-A276-4858-9CC4-C00F844E07D8}"/>
              </a:ext>
            </a:extLst>
          </p:cNvPr>
          <p:cNvSpPr>
            <a:spLocks noGrp="1"/>
          </p:cNvSpPr>
          <p:nvPr>
            <p:ph idx="1"/>
          </p:nvPr>
        </p:nvSpPr>
        <p:spPr>
          <a:xfrm>
            <a:off x="581192" y="1357460"/>
            <a:ext cx="11029615" cy="4798384"/>
          </a:xfrm>
        </p:spPr>
        <p:txBody>
          <a:bodyPr>
            <a:normAutofit fontScale="85000" lnSpcReduction="10000"/>
          </a:bodyPr>
          <a:lstStyle/>
          <a:p>
            <a:pPr marL="0" indent="0">
              <a:buNone/>
            </a:pPr>
            <a:endParaRPr lang="nl-NL" dirty="0"/>
          </a:p>
          <a:p>
            <a:pPr marL="0" indent="0">
              <a:buNone/>
            </a:pPr>
            <a:r>
              <a:rPr lang="nl-NL" dirty="0"/>
              <a:t>Planten en bomen zijn heel belangrijk voor onze planeet, want zonder planten en bomen hebben we geen zuurstof.</a:t>
            </a:r>
          </a:p>
          <a:p>
            <a:pPr marL="0" indent="0">
              <a:buNone/>
            </a:pPr>
            <a:r>
              <a:rPr lang="nl-NL" dirty="0"/>
              <a:t>De planten en bomen hebben namelijk de gave om koolzuurgas (CO</a:t>
            </a:r>
            <a:r>
              <a:rPr lang="nl-NL" baseline="-25000" dirty="0"/>
              <a:t>2 </a:t>
            </a:r>
            <a:r>
              <a:rPr lang="nl-NL" dirty="0"/>
              <a:t>) uit de lucht te halen en met behulp van zonlicht het om te zetten in suiker (om te groeien) en daarbij komt zuurstof (O</a:t>
            </a:r>
            <a:r>
              <a:rPr lang="nl-NL" baseline="-25000" dirty="0"/>
              <a:t>2</a:t>
            </a:r>
            <a:r>
              <a:rPr lang="nl-NL" dirty="0"/>
              <a:t>) vrij.  Ons vlees  komt dus uiteindelijk van onze planten en bomen en zijn de voorwaarde voor het leven op onze planeet, met de zon als de leverancier van de energie. </a:t>
            </a:r>
          </a:p>
          <a:p>
            <a:pPr marL="0" indent="0">
              <a:buNone/>
            </a:pPr>
            <a:r>
              <a:rPr lang="nl-NL" dirty="0"/>
              <a:t>Alle andere dieren/mensen eten de planten en of het vlees en zetten dit weer om in water(damp) en koolzuurgas bij uitademen en daardoor groeien we. Het is dus belangrijk dat deze cyclus niet uit balans raakt. </a:t>
            </a:r>
          </a:p>
          <a:p>
            <a:pPr marL="0" indent="0">
              <a:buNone/>
            </a:pPr>
            <a:r>
              <a:rPr lang="nl-NL" dirty="0"/>
              <a:t>De onderstaande formule is de kern voor de planten groei</a:t>
            </a:r>
          </a:p>
          <a:p>
            <a:pPr marL="0" indent="0" algn="ctr">
              <a:buNone/>
            </a:pPr>
            <a:endParaRPr lang="nl-NL" dirty="0"/>
          </a:p>
          <a:p>
            <a:pPr marL="0" indent="0" algn="ctr">
              <a:buNone/>
            </a:pPr>
            <a:r>
              <a:rPr lang="nl-NL" sz="2400" dirty="0"/>
              <a:t>6H</a:t>
            </a:r>
            <a:r>
              <a:rPr lang="nl-NL" sz="2400" baseline="-25000" dirty="0"/>
              <a:t>2 </a:t>
            </a:r>
            <a:r>
              <a:rPr lang="nl-NL" sz="2400" dirty="0"/>
              <a:t>O + 6CO</a:t>
            </a:r>
            <a:r>
              <a:rPr lang="nl-NL" sz="2400" baseline="-25000" dirty="0"/>
              <a:t>2 </a:t>
            </a:r>
            <a:r>
              <a:rPr lang="nl-NL" sz="2400" dirty="0"/>
              <a:t>             </a:t>
            </a:r>
            <a:r>
              <a:rPr lang="en-US" sz="2400" b="0" i="0" dirty="0">
                <a:solidFill>
                  <a:schemeClr val="tx1"/>
                </a:solidFill>
                <a:effectLst/>
                <a:latin typeface="Helvetica Neue"/>
              </a:rPr>
              <a:t>C</a:t>
            </a:r>
            <a:r>
              <a:rPr lang="en-US" sz="2400" b="0" i="0" baseline="-25000" dirty="0">
                <a:solidFill>
                  <a:schemeClr val="tx1"/>
                </a:solidFill>
                <a:effectLst/>
                <a:latin typeface="Helvetica Neue"/>
              </a:rPr>
              <a:t>6</a:t>
            </a:r>
            <a:r>
              <a:rPr lang="en-US" sz="2400" b="0" i="0" dirty="0">
                <a:solidFill>
                  <a:schemeClr val="tx1"/>
                </a:solidFill>
                <a:effectLst/>
                <a:latin typeface="Helvetica Neue"/>
              </a:rPr>
              <a:t>H</a:t>
            </a:r>
            <a:r>
              <a:rPr lang="en-US" sz="2400" b="0" i="0" baseline="-25000" dirty="0">
                <a:solidFill>
                  <a:schemeClr val="tx1"/>
                </a:solidFill>
                <a:effectLst/>
                <a:latin typeface="Helvetica Neue"/>
              </a:rPr>
              <a:t>12</a:t>
            </a:r>
            <a:r>
              <a:rPr lang="en-US" sz="2400" b="0" i="0" dirty="0">
                <a:solidFill>
                  <a:schemeClr val="tx1"/>
                </a:solidFill>
                <a:effectLst/>
                <a:latin typeface="Helvetica Neue"/>
              </a:rPr>
              <a:t>O</a:t>
            </a:r>
            <a:r>
              <a:rPr lang="en-US" sz="2400" b="0" i="0" baseline="-25000" dirty="0">
                <a:solidFill>
                  <a:schemeClr val="tx1"/>
                </a:solidFill>
                <a:effectLst/>
                <a:latin typeface="Helvetica Neue"/>
              </a:rPr>
              <a:t>6</a:t>
            </a:r>
            <a:r>
              <a:rPr lang="en-US" sz="2400" b="0" i="0" dirty="0">
                <a:solidFill>
                  <a:schemeClr val="tx1"/>
                </a:solidFill>
                <a:effectLst/>
                <a:latin typeface="Helvetica Neue"/>
              </a:rPr>
              <a:t> + 6O</a:t>
            </a:r>
            <a:r>
              <a:rPr lang="en-US" sz="2400" b="0" i="0" baseline="-25000" dirty="0">
                <a:solidFill>
                  <a:schemeClr val="tx1"/>
                </a:solidFill>
                <a:effectLst/>
                <a:latin typeface="Helvetica Neue"/>
              </a:rPr>
              <a:t>2</a:t>
            </a:r>
          </a:p>
          <a:p>
            <a:pPr marL="0" indent="0" algn="ctr">
              <a:buNone/>
            </a:pPr>
            <a:r>
              <a:rPr lang="en-US" sz="2400" baseline="-25000" dirty="0" err="1">
                <a:solidFill>
                  <a:schemeClr val="tx1"/>
                </a:solidFill>
                <a:latin typeface="Helvetica Neue"/>
              </a:rPr>
              <a:t>bladgroenkorels</a:t>
            </a:r>
            <a:endParaRPr lang="en-US" sz="2400" b="0" i="0" baseline="-25000" dirty="0">
              <a:solidFill>
                <a:schemeClr val="tx1"/>
              </a:solidFill>
              <a:effectLst/>
              <a:latin typeface="Helvetica Neue"/>
            </a:endParaRPr>
          </a:p>
          <a:p>
            <a:pPr marL="0" indent="0">
              <a:buNone/>
            </a:pPr>
            <a:r>
              <a:rPr lang="en-US" sz="2400" baseline="-25000" dirty="0" err="1">
                <a:solidFill>
                  <a:schemeClr val="tx1"/>
                </a:solidFill>
                <a:latin typeface="Helvetica Neue"/>
              </a:rPr>
              <a:t>Naast</a:t>
            </a:r>
            <a:r>
              <a:rPr lang="en-US" sz="2400" baseline="-25000" dirty="0">
                <a:solidFill>
                  <a:schemeClr val="tx1"/>
                </a:solidFill>
                <a:latin typeface="Helvetica Neue"/>
              </a:rPr>
              <a:t> </a:t>
            </a:r>
            <a:r>
              <a:rPr lang="en-US" sz="2400" baseline="-25000" dirty="0" err="1">
                <a:solidFill>
                  <a:schemeClr val="tx1"/>
                </a:solidFill>
                <a:latin typeface="Helvetica Neue"/>
              </a:rPr>
              <a:t>koolzuur</a:t>
            </a:r>
            <a:r>
              <a:rPr lang="en-US" sz="2400" baseline="-25000" dirty="0">
                <a:solidFill>
                  <a:schemeClr val="tx1"/>
                </a:solidFill>
                <a:latin typeface="Helvetica Neue"/>
              </a:rPr>
              <a:t> gas </a:t>
            </a:r>
            <a:r>
              <a:rPr lang="en-US" sz="2400" baseline="-25000" dirty="0" err="1">
                <a:solidFill>
                  <a:schemeClr val="tx1"/>
                </a:solidFill>
                <a:latin typeface="Helvetica Neue"/>
              </a:rPr>
              <a:t>heeft</a:t>
            </a:r>
            <a:r>
              <a:rPr lang="en-US" sz="2400" baseline="-25000" dirty="0">
                <a:solidFill>
                  <a:schemeClr val="tx1"/>
                </a:solidFill>
                <a:latin typeface="Helvetica Neue"/>
              </a:rPr>
              <a:t> de plant </a:t>
            </a:r>
            <a:r>
              <a:rPr lang="en-US" sz="2400" baseline="-25000" dirty="0" err="1">
                <a:solidFill>
                  <a:schemeClr val="tx1"/>
                </a:solidFill>
                <a:latin typeface="Helvetica Neue"/>
              </a:rPr>
              <a:t>ook</a:t>
            </a:r>
            <a:r>
              <a:rPr lang="en-US" sz="2400" baseline="-25000" dirty="0">
                <a:solidFill>
                  <a:schemeClr val="tx1"/>
                </a:solidFill>
                <a:latin typeface="Helvetica Neue"/>
              </a:rPr>
              <a:t> </a:t>
            </a:r>
            <a:r>
              <a:rPr lang="en-US" sz="2400" baseline="-25000" dirty="0" err="1">
                <a:solidFill>
                  <a:schemeClr val="tx1"/>
                </a:solidFill>
                <a:latin typeface="Helvetica Neue"/>
              </a:rPr>
              <a:t>nog</a:t>
            </a:r>
            <a:r>
              <a:rPr lang="en-US" sz="2400" baseline="-25000" dirty="0">
                <a:solidFill>
                  <a:schemeClr val="tx1"/>
                </a:solidFill>
                <a:latin typeface="Helvetica Neue"/>
              </a:rPr>
              <a:t> </a:t>
            </a:r>
            <a:r>
              <a:rPr lang="en-US" sz="2400" baseline="-25000" dirty="0" err="1">
                <a:solidFill>
                  <a:schemeClr val="tx1"/>
                </a:solidFill>
                <a:latin typeface="Helvetica Neue"/>
              </a:rPr>
              <a:t>mineralen</a:t>
            </a:r>
            <a:r>
              <a:rPr lang="en-US" sz="2400" baseline="-25000" dirty="0">
                <a:solidFill>
                  <a:schemeClr val="tx1"/>
                </a:solidFill>
                <a:latin typeface="Helvetica Neue"/>
              </a:rPr>
              <a:t> </a:t>
            </a:r>
            <a:r>
              <a:rPr lang="en-US" sz="2400" baseline="-25000" dirty="0" err="1">
                <a:solidFill>
                  <a:schemeClr val="tx1"/>
                </a:solidFill>
                <a:latin typeface="Helvetica Neue"/>
              </a:rPr>
              <a:t>nodig</a:t>
            </a:r>
            <a:r>
              <a:rPr lang="en-US" sz="2400" baseline="-25000" dirty="0">
                <a:solidFill>
                  <a:schemeClr val="tx1"/>
                </a:solidFill>
                <a:latin typeface="Helvetica Neue"/>
              </a:rPr>
              <a:t>. </a:t>
            </a:r>
            <a:r>
              <a:rPr lang="en-US" sz="2400" baseline="-25000" dirty="0" err="1">
                <a:solidFill>
                  <a:schemeClr val="tx1"/>
                </a:solidFill>
                <a:latin typeface="Helvetica Neue"/>
              </a:rPr>
              <a:t>Vooral</a:t>
            </a:r>
            <a:r>
              <a:rPr lang="en-US" sz="2400" baseline="-25000" dirty="0">
                <a:solidFill>
                  <a:schemeClr val="tx1"/>
                </a:solidFill>
                <a:latin typeface="Helvetica Neue"/>
              </a:rPr>
              <a:t> </a:t>
            </a:r>
            <a:r>
              <a:rPr lang="en-US" sz="2400" baseline="-25000" dirty="0" err="1">
                <a:solidFill>
                  <a:schemeClr val="tx1"/>
                </a:solidFill>
                <a:latin typeface="Helvetica Neue"/>
              </a:rPr>
              <a:t>ijzer</a:t>
            </a:r>
            <a:r>
              <a:rPr lang="en-US" sz="2400" baseline="-25000" dirty="0">
                <a:solidFill>
                  <a:schemeClr val="tx1"/>
                </a:solidFill>
                <a:latin typeface="Helvetica Neue"/>
              </a:rPr>
              <a:t> </a:t>
            </a:r>
            <a:r>
              <a:rPr lang="en-US" sz="2400" baseline="-25000" dirty="0" err="1">
                <a:solidFill>
                  <a:schemeClr val="tx1"/>
                </a:solidFill>
                <a:latin typeface="Helvetica Neue"/>
              </a:rPr>
              <a:t>moet</a:t>
            </a:r>
            <a:r>
              <a:rPr lang="en-US" sz="2400" baseline="-25000" dirty="0">
                <a:solidFill>
                  <a:schemeClr val="tx1"/>
                </a:solidFill>
                <a:latin typeface="Helvetica Neue"/>
              </a:rPr>
              <a:t>  dan </a:t>
            </a:r>
            <a:r>
              <a:rPr lang="en-US" sz="2400" baseline="-25000" dirty="0" err="1">
                <a:solidFill>
                  <a:schemeClr val="tx1"/>
                </a:solidFill>
                <a:latin typeface="Helvetica Neue"/>
              </a:rPr>
              <a:t>ook</a:t>
            </a:r>
            <a:r>
              <a:rPr lang="en-US" sz="2400" baseline="-25000" dirty="0">
                <a:solidFill>
                  <a:schemeClr val="tx1"/>
                </a:solidFill>
                <a:latin typeface="Helvetica Neue"/>
              </a:rPr>
              <a:t> (Fe) </a:t>
            </a:r>
            <a:r>
              <a:rPr lang="en-US" sz="2400" baseline="-25000" dirty="0" err="1">
                <a:solidFill>
                  <a:schemeClr val="tx1"/>
                </a:solidFill>
                <a:latin typeface="Helvetica Neue"/>
              </a:rPr>
              <a:t>regelmatig</a:t>
            </a:r>
            <a:r>
              <a:rPr lang="en-US" sz="2400" baseline="-25000" dirty="0">
                <a:solidFill>
                  <a:schemeClr val="tx1"/>
                </a:solidFill>
                <a:latin typeface="Helvetica Neue"/>
              </a:rPr>
              <a:t> </a:t>
            </a:r>
            <a:r>
              <a:rPr lang="en-US" sz="2400" baseline="-25000" dirty="0" err="1">
                <a:solidFill>
                  <a:schemeClr val="tx1"/>
                </a:solidFill>
                <a:latin typeface="Helvetica Neue"/>
              </a:rPr>
              <a:t>worden</a:t>
            </a:r>
            <a:r>
              <a:rPr lang="en-US" sz="2400" baseline="-25000" dirty="0">
                <a:solidFill>
                  <a:schemeClr val="tx1"/>
                </a:solidFill>
                <a:latin typeface="Helvetica Neue"/>
              </a:rPr>
              <a:t> </a:t>
            </a:r>
            <a:r>
              <a:rPr lang="en-US" sz="2400" baseline="-25000" dirty="0" err="1">
                <a:solidFill>
                  <a:schemeClr val="tx1"/>
                </a:solidFill>
                <a:latin typeface="Helvetica Neue"/>
              </a:rPr>
              <a:t>toegevoegd</a:t>
            </a:r>
            <a:r>
              <a:rPr lang="en-US" sz="2400" baseline="-25000" dirty="0">
                <a:solidFill>
                  <a:schemeClr val="tx1"/>
                </a:solidFill>
                <a:latin typeface="Helvetica Neue"/>
              </a:rPr>
              <a:t>. </a:t>
            </a:r>
            <a:r>
              <a:rPr lang="en-US" sz="2400" baseline="-25000" dirty="0" err="1">
                <a:solidFill>
                  <a:schemeClr val="tx1"/>
                </a:solidFill>
                <a:latin typeface="Helvetica Neue"/>
              </a:rPr>
              <a:t>Dit</a:t>
            </a:r>
            <a:r>
              <a:rPr lang="en-US" sz="2400" baseline="-25000" dirty="0">
                <a:solidFill>
                  <a:schemeClr val="tx1"/>
                </a:solidFill>
                <a:latin typeface="Helvetica Neue"/>
              </a:rPr>
              <a:t> </a:t>
            </a:r>
            <a:r>
              <a:rPr lang="en-US" sz="2400" baseline="-25000" dirty="0" err="1">
                <a:solidFill>
                  <a:schemeClr val="tx1"/>
                </a:solidFill>
                <a:latin typeface="Helvetica Neue"/>
              </a:rPr>
              <a:t>mineraal</a:t>
            </a:r>
            <a:r>
              <a:rPr lang="en-US" sz="2400" baseline="-25000" dirty="0">
                <a:solidFill>
                  <a:schemeClr val="tx1"/>
                </a:solidFill>
                <a:latin typeface="Helvetica Neue"/>
              </a:rPr>
              <a:t> </a:t>
            </a:r>
            <a:r>
              <a:rPr lang="en-US" sz="2400" baseline="-25000" dirty="0" err="1">
                <a:solidFill>
                  <a:schemeClr val="tx1"/>
                </a:solidFill>
                <a:latin typeface="Helvetica Neue"/>
              </a:rPr>
              <a:t>zorgt</a:t>
            </a:r>
            <a:r>
              <a:rPr lang="en-US" sz="2400" baseline="-25000" dirty="0">
                <a:solidFill>
                  <a:schemeClr val="tx1"/>
                </a:solidFill>
                <a:latin typeface="Helvetica Neue"/>
              </a:rPr>
              <a:t> </a:t>
            </a:r>
            <a:r>
              <a:rPr lang="en-US" sz="2400" baseline="-25000" dirty="0" err="1">
                <a:solidFill>
                  <a:schemeClr val="tx1"/>
                </a:solidFill>
                <a:latin typeface="Helvetica Neue"/>
              </a:rPr>
              <a:t>voor</a:t>
            </a:r>
            <a:r>
              <a:rPr lang="en-US" sz="2400" baseline="-25000" dirty="0">
                <a:solidFill>
                  <a:schemeClr val="tx1"/>
                </a:solidFill>
                <a:latin typeface="Helvetica Neue"/>
              </a:rPr>
              <a:t> </a:t>
            </a:r>
            <a:r>
              <a:rPr lang="en-US" sz="2400" baseline="-25000" dirty="0" err="1">
                <a:solidFill>
                  <a:schemeClr val="tx1"/>
                </a:solidFill>
                <a:latin typeface="Helvetica Neue"/>
              </a:rPr>
              <a:t>mooie</a:t>
            </a:r>
            <a:r>
              <a:rPr lang="en-US" sz="2400" baseline="-25000" dirty="0">
                <a:solidFill>
                  <a:schemeClr val="tx1"/>
                </a:solidFill>
                <a:latin typeface="Helvetica Neue"/>
              </a:rPr>
              <a:t> </a:t>
            </a:r>
            <a:r>
              <a:rPr lang="en-US" sz="2400" baseline="-25000" dirty="0" err="1">
                <a:solidFill>
                  <a:schemeClr val="tx1"/>
                </a:solidFill>
                <a:latin typeface="Helvetica Neue"/>
              </a:rPr>
              <a:t>groene</a:t>
            </a:r>
            <a:r>
              <a:rPr lang="en-US" sz="2400" baseline="-25000" dirty="0">
                <a:solidFill>
                  <a:schemeClr val="tx1"/>
                </a:solidFill>
                <a:latin typeface="Helvetica Neue"/>
              </a:rPr>
              <a:t> </a:t>
            </a:r>
            <a:r>
              <a:rPr lang="en-US" sz="2400" baseline="-25000" dirty="0" err="1">
                <a:solidFill>
                  <a:schemeClr val="tx1"/>
                </a:solidFill>
                <a:latin typeface="Helvetica Neue"/>
              </a:rPr>
              <a:t>planten</a:t>
            </a:r>
            <a:r>
              <a:rPr lang="en-US" sz="2400" baseline="-25000" dirty="0">
                <a:solidFill>
                  <a:schemeClr val="tx1"/>
                </a:solidFill>
                <a:latin typeface="Helvetica Neue"/>
              </a:rPr>
              <a:t>(</a:t>
            </a:r>
            <a:r>
              <a:rPr lang="en-US" sz="2400" baseline="-25000" dirty="0" err="1">
                <a:solidFill>
                  <a:schemeClr val="tx1"/>
                </a:solidFill>
                <a:latin typeface="Helvetica Neue"/>
              </a:rPr>
              <a:t>bladgroenkorels</a:t>
            </a:r>
            <a:r>
              <a:rPr lang="en-US" sz="2400" baseline="-25000" dirty="0">
                <a:solidFill>
                  <a:schemeClr val="tx1"/>
                </a:solidFill>
                <a:latin typeface="Helvetica Neue"/>
              </a:rPr>
              <a:t>). </a:t>
            </a:r>
            <a:r>
              <a:rPr lang="en-US" sz="2400" baseline="-25000" dirty="0" err="1">
                <a:solidFill>
                  <a:schemeClr val="tx1"/>
                </a:solidFill>
                <a:latin typeface="Helvetica Neue"/>
              </a:rPr>
              <a:t>Daarnaast</a:t>
            </a:r>
            <a:r>
              <a:rPr lang="en-US" sz="2400" baseline="-25000" dirty="0">
                <a:solidFill>
                  <a:schemeClr val="tx1"/>
                </a:solidFill>
                <a:latin typeface="Helvetica Neue"/>
              </a:rPr>
              <a:t> </a:t>
            </a:r>
            <a:r>
              <a:rPr lang="en-US" sz="2400" baseline="-25000" dirty="0" err="1">
                <a:solidFill>
                  <a:schemeClr val="tx1"/>
                </a:solidFill>
                <a:latin typeface="Helvetica Neue"/>
              </a:rPr>
              <a:t>zijn</a:t>
            </a:r>
            <a:r>
              <a:rPr lang="en-US" sz="2400" baseline="-25000" dirty="0">
                <a:solidFill>
                  <a:schemeClr val="tx1"/>
                </a:solidFill>
                <a:latin typeface="Helvetica Neue"/>
              </a:rPr>
              <a:t> er </a:t>
            </a:r>
            <a:r>
              <a:rPr lang="en-US" sz="2400" baseline="-25000" dirty="0" err="1">
                <a:solidFill>
                  <a:schemeClr val="tx1"/>
                </a:solidFill>
                <a:latin typeface="Helvetica Neue"/>
              </a:rPr>
              <a:t>verschillende</a:t>
            </a:r>
            <a:r>
              <a:rPr lang="en-US" sz="2400" baseline="-25000" dirty="0">
                <a:solidFill>
                  <a:schemeClr val="tx1"/>
                </a:solidFill>
                <a:latin typeface="Helvetica Neue"/>
              </a:rPr>
              <a:t> </a:t>
            </a:r>
            <a:r>
              <a:rPr lang="en-US" sz="2400" baseline="-25000" dirty="0" err="1">
                <a:solidFill>
                  <a:schemeClr val="tx1"/>
                </a:solidFill>
                <a:latin typeface="Helvetica Neue"/>
              </a:rPr>
              <a:t>plantenvoedingen</a:t>
            </a:r>
            <a:r>
              <a:rPr lang="en-US" sz="2400" baseline="-25000" dirty="0">
                <a:solidFill>
                  <a:schemeClr val="tx1"/>
                </a:solidFill>
                <a:latin typeface="Helvetica Neue"/>
              </a:rPr>
              <a:t>  </a:t>
            </a:r>
            <a:r>
              <a:rPr lang="en-US" sz="2400" baseline="-25000" dirty="0" err="1">
                <a:solidFill>
                  <a:schemeClr val="tx1"/>
                </a:solidFill>
                <a:latin typeface="Helvetica Neue"/>
              </a:rPr>
              <a:t>te</a:t>
            </a:r>
            <a:r>
              <a:rPr lang="en-US" sz="2400" baseline="-25000" dirty="0">
                <a:solidFill>
                  <a:schemeClr val="tx1"/>
                </a:solidFill>
                <a:latin typeface="Helvetica Neue"/>
              </a:rPr>
              <a:t> </a:t>
            </a:r>
            <a:r>
              <a:rPr lang="en-US" sz="2400" baseline="-25000" dirty="0" err="1">
                <a:solidFill>
                  <a:schemeClr val="tx1"/>
                </a:solidFill>
                <a:latin typeface="Helvetica Neue"/>
              </a:rPr>
              <a:t>koop</a:t>
            </a:r>
            <a:r>
              <a:rPr lang="en-US" sz="2400" baseline="-25000" dirty="0">
                <a:solidFill>
                  <a:schemeClr val="tx1"/>
                </a:solidFill>
                <a:latin typeface="Helvetica Neue"/>
              </a:rPr>
              <a:t> met min of </a:t>
            </a:r>
            <a:r>
              <a:rPr lang="en-US" sz="2400" baseline="-25000" dirty="0" err="1">
                <a:solidFill>
                  <a:schemeClr val="tx1"/>
                </a:solidFill>
                <a:latin typeface="Helvetica Neue"/>
              </a:rPr>
              <a:t>meer</a:t>
            </a:r>
            <a:r>
              <a:rPr lang="en-US" sz="2400" baseline="-25000" dirty="0">
                <a:solidFill>
                  <a:schemeClr val="tx1"/>
                </a:solidFill>
                <a:latin typeface="Helvetica Neue"/>
              </a:rPr>
              <a:t> </a:t>
            </a:r>
            <a:r>
              <a:rPr lang="en-US" sz="2400" baseline="-25000" dirty="0" err="1">
                <a:solidFill>
                  <a:schemeClr val="tx1"/>
                </a:solidFill>
                <a:latin typeface="Helvetica Neue"/>
              </a:rPr>
              <a:t>dezelfde</a:t>
            </a:r>
            <a:r>
              <a:rPr lang="en-US" sz="2400" baseline="-25000" dirty="0">
                <a:solidFill>
                  <a:schemeClr val="tx1"/>
                </a:solidFill>
                <a:latin typeface="Helvetica Neue"/>
              </a:rPr>
              <a:t> </a:t>
            </a:r>
            <a:r>
              <a:rPr lang="en-US" sz="2400" baseline="-25000" dirty="0" err="1">
                <a:solidFill>
                  <a:schemeClr val="tx1"/>
                </a:solidFill>
                <a:latin typeface="Helvetica Neue"/>
              </a:rPr>
              <a:t>samenstelling</a:t>
            </a:r>
            <a:r>
              <a:rPr lang="en-US" sz="2400" baseline="-25000" dirty="0">
                <a:solidFill>
                  <a:schemeClr val="tx1"/>
                </a:solidFill>
                <a:latin typeface="Helvetica Neue"/>
              </a:rPr>
              <a:t>. </a:t>
            </a:r>
          </a:p>
          <a:p>
            <a:pPr marL="0" indent="0">
              <a:buNone/>
            </a:pPr>
            <a:r>
              <a:rPr lang="en-US" sz="2400" baseline="-25000" dirty="0">
                <a:solidFill>
                  <a:schemeClr val="tx1"/>
                </a:solidFill>
                <a:latin typeface="Helvetica Neue"/>
              </a:rPr>
              <a:t>Maar pas </a:t>
            </a:r>
            <a:r>
              <a:rPr lang="en-US" sz="2400" baseline="-25000" dirty="0" err="1">
                <a:solidFill>
                  <a:schemeClr val="tx1"/>
                </a:solidFill>
                <a:latin typeface="Helvetica Neue"/>
              </a:rPr>
              <a:t>opbij</a:t>
            </a:r>
            <a:r>
              <a:rPr lang="en-US" sz="2400" baseline="-25000" dirty="0">
                <a:solidFill>
                  <a:schemeClr val="tx1"/>
                </a:solidFill>
                <a:latin typeface="Helvetica Neue"/>
              </a:rPr>
              <a:t> </a:t>
            </a:r>
            <a:r>
              <a:rPr lang="en-US" sz="2400" baseline="-25000" dirty="0" err="1">
                <a:solidFill>
                  <a:schemeClr val="tx1"/>
                </a:solidFill>
                <a:latin typeface="Helvetica Neue"/>
              </a:rPr>
              <a:t>slechte</a:t>
            </a:r>
            <a:r>
              <a:rPr lang="en-US" sz="2400" baseline="-25000" dirty="0">
                <a:solidFill>
                  <a:schemeClr val="tx1"/>
                </a:solidFill>
                <a:latin typeface="Helvetica Neue"/>
              </a:rPr>
              <a:t> </a:t>
            </a:r>
            <a:r>
              <a:rPr lang="en-US" sz="2400" baseline="-25000" dirty="0" err="1">
                <a:solidFill>
                  <a:schemeClr val="tx1"/>
                </a:solidFill>
                <a:latin typeface="Helvetica Neue"/>
              </a:rPr>
              <a:t>plantengroei</a:t>
            </a:r>
            <a:r>
              <a:rPr lang="en-US" sz="2400" baseline="-25000" dirty="0">
                <a:solidFill>
                  <a:schemeClr val="tx1"/>
                </a:solidFill>
                <a:latin typeface="Helvetica Neue"/>
              </a:rPr>
              <a:t>, dan minder of </a:t>
            </a:r>
            <a:r>
              <a:rPr lang="en-US" sz="2400" baseline="-25000" dirty="0" err="1">
                <a:solidFill>
                  <a:schemeClr val="tx1"/>
                </a:solidFill>
                <a:latin typeface="Helvetica Neue"/>
              </a:rPr>
              <a:t>geen</a:t>
            </a:r>
            <a:r>
              <a:rPr lang="en-US" sz="2400" baseline="-25000" dirty="0">
                <a:solidFill>
                  <a:schemeClr val="tx1"/>
                </a:solidFill>
                <a:latin typeface="Helvetica Neue"/>
              </a:rPr>
              <a:t>  </a:t>
            </a:r>
            <a:r>
              <a:rPr lang="en-US" sz="2400" baseline="-25000" dirty="0" err="1">
                <a:solidFill>
                  <a:schemeClr val="tx1"/>
                </a:solidFill>
                <a:latin typeface="Helvetica Neue"/>
              </a:rPr>
              <a:t>plantenvoeding</a:t>
            </a:r>
            <a:r>
              <a:rPr lang="en-US" sz="2400" baseline="-25000" dirty="0">
                <a:solidFill>
                  <a:schemeClr val="tx1"/>
                </a:solidFill>
                <a:latin typeface="Helvetica Neue"/>
              </a:rPr>
              <a:t> </a:t>
            </a:r>
            <a:r>
              <a:rPr lang="en-US" sz="2400" baseline="-25000" dirty="0" err="1">
                <a:solidFill>
                  <a:schemeClr val="tx1"/>
                </a:solidFill>
                <a:latin typeface="Helvetica Neue"/>
              </a:rPr>
              <a:t>toevoegen</a:t>
            </a:r>
            <a:r>
              <a:rPr lang="en-US" sz="2400" baseline="-25000" dirty="0">
                <a:solidFill>
                  <a:schemeClr val="tx1"/>
                </a:solidFill>
                <a:latin typeface="Helvetica Neue"/>
              </a:rPr>
              <a:t>. Anders </a:t>
            </a:r>
            <a:r>
              <a:rPr lang="en-US" sz="2400" baseline="-25000" dirty="0" err="1">
                <a:solidFill>
                  <a:schemeClr val="tx1"/>
                </a:solidFill>
                <a:latin typeface="Helvetica Neue"/>
              </a:rPr>
              <a:t>zijn</a:t>
            </a:r>
            <a:r>
              <a:rPr lang="en-US" sz="2400" baseline="-25000" dirty="0">
                <a:solidFill>
                  <a:schemeClr val="tx1"/>
                </a:solidFill>
                <a:latin typeface="Helvetica Neue"/>
              </a:rPr>
              <a:t> het de </a:t>
            </a:r>
            <a:r>
              <a:rPr lang="en-US" sz="2400" baseline="-25000" dirty="0" err="1">
                <a:solidFill>
                  <a:schemeClr val="tx1"/>
                </a:solidFill>
                <a:latin typeface="Helvetica Neue"/>
              </a:rPr>
              <a:t>algen</a:t>
            </a:r>
            <a:r>
              <a:rPr lang="en-US" sz="2400" baseline="-25000" dirty="0">
                <a:solidFill>
                  <a:schemeClr val="tx1"/>
                </a:solidFill>
                <a:latin typeface="Helvetica Neue"/>
              </a:rPr>
              <a:t> die er </a:t>
            </a:r>
            <a:r>
              <a:rPr lang="en-US" sz="2400" baseline="-25000" dirty="0" err="1">
                <a:solidFill>
                  <a:schemeClr val="tx1"/>
                </a:solidFill>
                <a:latin typeface="Helvetica Neue"/>
              </a:rPr>
              <a:t>ook</a:t>
            </a:r>
            <a:r>
              <a:rPr lang="en-US" sz="2400" baseline="-25000" dirty="0">
                <a:solidFill>
                  <a:schemeClr val="tx1"/>
                </a:solidFill>
                <a:latin typeface="Helvetica Neue"/>
              </a:rPr>
              <a:t> </a:t>
            </a:r>
            <a:r>
              <a:rPr lang="en-US" sz="2400" baseline="-25000" dirty="0" err="1">
                <a:solidFill>
                  <a:schemeClr val="tx1"/>
                </a:solidFill>
                <a:latin typeface="Helvetica Neue"/>
              </a:rPr>
              <a:t>goed</a:t>
            </a:r>
            <a:r>
              <a:rPr lang="en-US" sz="2400" baseline="-25000" dirty="0">
                <a:solidFill>
                  <a:schemeClr val="tx1"/>
                </a:solidFill>
                <a:latin typeface="Helvetica Neue"/>
              </a:rPr>
              <a:t> op </a:t>
            </a:r>
            <a:r>
              <a:rPr lang="en-US" sz="2400" baseline="-25000" dirty="0" err="1">
                <a:solidFill>
                  <a:schemeClr val="tx1"/>
                </a:solidFill>
                <a:latin typeface="Helvetica Neue"/>
              </a:rPr>
              <a:t>groeien</a:t>
            </a:r>
            <a:r>
              <a:rPr lang="en-US" sz="2400" baseline="-25000" dirty="0">
                <a:solidFill>
                  <a:schemeClr val="tx1"/>
                </a:solidFill>
                <a:latin typeface="Helvetica Neue"/>
              </a:rPr>
              <a:t>!!</a:t>
            </a:r>
            <a:endParaRPr lang="nl-NL" dirty="0"/>
          </a:p>
          <a:p>
            <a:pPr marL="0" indent="0">
              <a:buNone/>
            </a:pPr>
            <a:endParaRPr lang="nl-NL" dirty="0"/>
          </a:p>
          <a:p>
            <a:pPr marL="0" indent="0">
              <a:buNone/>
            </a:pPr>
            <a:endParaRPr lang="nl-NL" dirty="0"/>
          </a:p>
          <a:p>
            <a:pPr marL="0" indent="0">
              <a:buNone/>
            </a:pPr>
            <a:endParaRPr lang="en-US" dirty="0"/>
          </a:p>
        </p:txBody>
      </p:sp>
      <p:sp>
        <p:nvSpPr>
          <p:cNvPr id="6" name="Rectangle 7">
            <a:extLst>
              <a:ext uri="{FF2B5EF4-FFF2-40B4-BE49-F238E27FC236}">
                <a16:creationId xmlns:a16="http://schemas.microsoft.com/office/drawing/2014/main" id="{516CBDE4-BF65-4007-BC15-9B17B3FC5713}"/>
              </a:ext>
            </a:extLst>
          </p:cNvPr>
          <p:cNvSpPr>
            <a:spLocks noChangeArrowheads="1"/>
          </p:cNvSpPr>
          <p:nvPr/>
        </p:nvSpPr>
        <p:spPr bwMode="auto">
          <a:xfrm>
            <a:off x="0" y="0"/>
            <a:ext cx="12192000" cy="0"/>
          </a:xfrm>
          <a:prstGeom prst="rect">
            <a:avLst/>
          </a:prstGeom>
          <a:solidFill>
            <a:srgbClr val="11111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BBBBBB"/>
                </a:solidFill>
                <a:effectLst/>
                <a:latin typeface="Helvetica Neue"/>
              </a:rPr>
              <a:t>6H</a:t>
            </a:r>
            <a:r>
              <a:rPr kumimoji="0" lang="en-US" altLang="en-US" sz="700" b="0" i="0" u="none" strike="noStrike" cap="none" normalizeH="0" baseline="-30000" dirty="0">
                <a:ln>
                  <a:noFill/>
                </a:ln>
                <a:solidFill>
                  <a:srgbClr val="BBBBBB"/>
                </a:solidFill>
                <a:effectLst/>
                <a:latin typeface="Helvetica Neue"/>
              </a:rPr>
              <a:t>2</a:t>
            </a:r>
            <a:r>
              <a:rPr kumimoji="0" lang="en-US" altLang="en-US" sz="1200" b="0" i="0" u="none" strike="noStrike" cap="none" normalizeH="0" baseline="0" dirty="0">
                <a:ln>
                  <a:noFill/>
                </a:ln>
                <a:solidFill>
                  <a:srgbClr val="BBBBBB"/>
                </a:solidFill>
                <a:effectLst/>
                <a:latin typeface="Helvetica Neue"/>
              </a:rPr>
              <a:t>O + 6CO</a:t>
            </a:r>
            <a:r>
              <a:rPr kumimoji="0" lang="en-US" altLang="en-US" sz="700" b="0" i="0" u="none" strike="noStrike" cap="none" normalizeH="0" baseline="-30000" dirty="0">
                <a:ln>
                  <a:noFill/>
                </a:ln>
                <a:solidFill>
                  <a:srgbClr val="BBBBBB"/>
                </a:solidFill>
                <a:effectLst/>
                <a:latin typeface="Helvetica Neue"/>
              </a:rPr>
              <a:t>2</a:t>
            </a:r>
            <a:r>
              <a:rPr kumimoji="0" lang="en-US" altLang="en-US" sz="1200" b="0" i="0" u="none" strike="noStrike" cap="none" normalizeH="0" baseline="0" dirty="0">
                <a:ln>
                  <a:noFill/>
                </a:ln>
                <a:solidFill>
                  <a:srgbClr val="BBBBBB"/>
                </a:solidFill>
                <a:effectLst/>
                <a:latin typeface="Helvetica Neue"/>
              </a:rPr>
              <a:t>  </a:t>
            </a:r>
            <a:r>
              <a:rPr kumimoji="0" lang="en-US" altLang="en-US" sz="800" b="0" i="0" u="none" strike="noStrike" cap="none" normalizeH="0" baseline="0" dirty="0">
                <a:ln>
                  <a:noFill/>
                </a:ln>
                <a:solidFill>
                  <a:schemeClr val="tx1"/>
                </a:solidFill>
                <a:effectLst/>
              </a:rPr>
              <a:t>  </a:t>
            </a:r>
            <a:r>
              <a:rPr kumimoji="0" lang="en-US" altLang="en-US" sz="19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rgbClr val="BBBBBB"/>
                </a:solidFill>
                <a:effectLst/>
                <a:latin typeface="Helvetica Neue"/>
              </a:rPr>
              <a:t> C</a:t>
            </a:r>
            <a:r>
              <a:rPr kumimoji="0" lang="en-US" altLang="en-US" sz="700" b="0" i="0" u="none" strike="noStrike" cap="none" normalizeH="0" baseline="-30000" dirty="0">
                <a:ln>
                  <a:noFill/>
                </a:ln>
                <a:solidFill>
                  <a:srgbClr val="BBBBBB"/>
                </a:solidFill>
                <a:effectLst/>
                <a:latin typeface="Helvetica Neue"/>
              </a:rPr>
              <a:t>6</a:t>
            </a:r>
            <a:r>
              <a:rPr kumimoji="0" lang="en-US" altLang="en-US" sz="1200" b="0" i="0" u="none" strike="noStrike" cap="none" normalizeH="0" baseline="0" dirty="0">
                <a:ln>
                  <a:noFill/>
                </a:ln>
                <a:solidFill>
                  <a:srgbClr val="BBBBBB"/>
                </a:solidFill>
                <a:effectLst/>
                <a:latin typeface="Helvetica Neue"/>
              </a:rPr>
              <a:t>H</a:t>
            </a:r>
            <a:r>
              <a:rPr kumimoji="0" lang="en-US" altLang="en-US" sz="700" b="0" i="0" u="none" strike="noStrike" cap="none" normalizeH="0" baseline="-30000" dirty="0">
                <a:ln>
                  <a:noFill/>
                </a:ln>
                <a:solidFill>
                  <a:srgbClr val="BBBBBB"/>
                </a:solidFill>
                <a:effectLst/>
                <a:latin typeface="Helvetica Neue"/>
              </a:rPr>
              <a:t>12</a:t>
            </a:r>
            <a:r>
              <a:rPr kumimoji="0" lang="en-US" altLang="en-US" sz="1200" b="0" i="0" u="none" strike="noStrike" cap="none" normalizeH="0" baseline="0" dirty="0">
                <a:ln>
                  <a:noFill/>
                </a:ln>
                <a:solidFill>
                  <a:srgbClr val="BBBBBB"/>
                </a:solidFill>
                <a:effectLst/>
                <a:latin typeface="Helvetica Neue"/>
              </a:rPr>
              <a:t>O</a:t>
            </a:r>
            <a:r>
              <a:rPr kumimoji="0" lang="en-US" altLang="en-US" sz="700" b="0" i="0" u="none" strike="noStrike" cap="none" normalizeH="0" baseline="-30000" dirty="0">
                <a:ln>
                  <a:noFill/>
                </a:ln>
                <a:solidFill>
                  <a:srgbClr val="BBBBBB"/>
                </a:solidFill>
                <a:effectLst/>
                <a:latin typeface="Helvetica Neue"/>
              </a:rPr>
              <a:t>6</a:t>
            </a:r>
            <a:r>
              <a:rPr kumimoji="0" lang="en-US" altLang="en-US" sz="1200" b="0" i="0" u="none" strike="noStrike" cap="none" normalizeH="0" baseline="0" dirty="0">
                <a:ln>
                  <a:noFill/>
                </a:ln>
                <a:solidFill>
                  <a:srgbClr val="BBBBBB"/>
                </a:solidFill>
                <a:effectLst/>
                <a:latin typeface="Helvetica Neue"/>
              </a:rPr>
              <a:t> + 6O</a:t>
            </a:r>
            <a:r>
              <a:rPr kumimoji="0" lang="en-US" altLang="en-US" sz="700" b="0" i="0" u="none" strike="noStrike" cap="none" normalizeH="0" baseline="-30000" dirty="0">
                <a:ln>
                  <a:noFill/>
                </a:ln>
                <a:solidFill>
                  <a:srgbClr val="BBBBBB"/>
                </a:solidFill>
                <a:effectLst/>
                <a:latin typeface="Helvetica Neue"/>
              </a:rPr>
              <a:t>2</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AutoShape 8" descr="🌞">
            <a:extLst>
              <a:ext uri="{FF2B5EF4-FFF2-40B4-BE49-F238E27FC236}">
                <a16:creationId xmlns:a16="http://schemas.microsoft.com/office/drawing/2014/main" id="{44078ACC-B4E9-4F63-B718-D9B0896101A3}"/>
              </a:ext>
            </a:extLst>
          </p:cNvPr>
          <p:cNvSpPr>
            <a:spLocks noChangeAspect="1" noChangeArrowheads="1"/>
          </p:cNvSpPr>
          <p:nvPr/>
        </p:nvSpPr>
        <p:spPr bwMode="auto">
          <a:xfrm>
            <a:off x="10096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7" name="Graphic 16" descr="Sun with solid fill">
            <a:extLst>
              <a:ext uri="{FF2B5EF4-FFF2-40B4-BE49-F238E27FC236}">
                <a16:creationId xmlns:a16="http://schemas.microsoft.com/office/drawing/2014/main" id="{28229D7A-DAF2-4E50-AC6D-8076259F5D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78797" y="3532465"/>
            <a:ext cx="676374" cy="676374"/>
          </a:xfrm>
          <a:prstGeom prst="rect">
            <a:avLst/>
          </a:prstGeom>
        </p:spPr>
      </p:pic>
    </p:spTree>
    <p:extLst>
      <p:ext uri="{BB962C8B-B14F-4D97-AF65-F5344CB8AC3E}">
        <p14:creationId xmlns:p14="http://schemas.microsoft.com/office/powerpoint/2010/main" val="224014142"/>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16C154-5A0F-4CDC-8C15-D2E21584649C}">
  <ds:schemaRefs>
    <ds:schemaRef ds:uri="http://schemas.microsoft.com/sharepoint/v3/contenttype/forms"/>
  </ds:schemaRefs>
</ds:datastoreItem>
</file>

<file path=customXml/itemProps2.xml><?xml version="1.0" encoding="utf-8"?>
<ds:datastoreItem xmlns:ds="http://schemas.openxmlformats.org/officeDocument/2006/customXml" ds:itemID="{3A6D3478-2986-4664-940C-67E0CAA21E04}">
  <ds:schemaRefs>
    <ds:schemaRef ds:uri="http://schemas.openxmlformats.org/package/2006/metadata/core-properties"/>
    <ds:schemaRef ds:uri="http://www.w3.org/XML/1998/namespace"/>
    <ds:schemaRef ds:uri="http://schemas.microsoft.com/office/2006/documentManagement/types"/>
    <ds:schemaRef ds:uri="http://purl.org/dc/elements/1.1/"/>
    <ds:schemaRef ds:uri="http://schemas.microsoft.com/office/infopath/2007/PartnerControls"/>
    <ds:schemaRef ds:uri="http://schemas.microsoft.com/office/2006/metadata/properties"/>
    <ds:schemaRef ds:uri="16c05727-aa75-4e4a-9b5f-8a80a1165891"/>
    <ds:schemaRef ds:uri="http://purl.org/dc/terms/"/>
    <ds:schemaRef ds:uri="71af3243-3dd4-4a8d-8c0d-dd76da1f02a5"/>
    <ds:schemaRef ds:uri="http://purl.org/dc/dcmitype/"/>
  </ds:schemaRefs>
</ds:datastoreItem>
</file>

<file path=customXml/itemProps3.xml><?xml version="1.0" encoding="utf-8"?>
<ds:datastoreItem xmlns:ds="http://schemas.openxmlformats.org/officeDocument/2006/customXml" ds:itemID="{956C3F92-CC28-42D8-BF09-0770755510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{AF692E53-AB52-449B-B854-897BBC333606}tf56535239_win32</Template>
  <TotalTime>2709</TotalTime>
  <Words>3602</Words>
  <Application>Microsoft Office PowerPoint</Application>
  <PresentationFormat>Breedbeeld</PresentationFormat>
  <Paragraphs>279</Paragraphs>
  <Slides>33</Slides>
  <Notes>0</Notes>
  <HiddenSlides>0</HiddenSlides>
  <MMClips>0</MMClips>
  <ScaleCrop>false</ScaleCrop>
  <HeadingPairs>
    <vt:vector size="6" baseType="variant">
      <vt:variant>
        <vt:lpstr>Gebruikte lettertypen</vt:lpstr>
      </vt:variant>
      <vt:variant>
        <vt:i4>8</vt:i4>
      </vt:variant>
      <vt:variant>
        <vt:lpstr>Thema</vt:lpstr>
      </vt:variant>
      <vt:variant>
        <vt:i4>1</vt:i4>
      </vt:variant>
      <vt:variant>
        <vt:lpstr>Diatitels</vt:lpstr>
      </vt:variant>
      <vt:variant>
        <vt:i4>33</vt:i4>
      </vt:variant>
    </vt:vector>
  </HeadingPairs>
  <TitlesOfParts>
    <vt:vector size="42" baseType="lpstr">
      <vt:lpstr>Arial</vt:lpstr>
      <vt:lpstr>Calibri</vt:lpstr>
      <vt:lpstr>Franklin Gothic Book</vt:lpstr>
      <vt:lpstr>Franklin Gothic Demi</vt:lpstr>
      <vt:lpstr>Helvetica Neue</vt:lpstr>
      <vt:lpstr>inherit</vt:lpstr>
      <vt:lpstr>Roboto</vt:lpstr>
      <vt:lpstr>Wingdings 2</vt:lpstr>
      <vt:lpstr>DividendVTI</vt:lpstr>
      <vt:lpstr>Basiskennis aquarium</vt:lpstr>
      <vt:lpstr>Wat gaan we behandelen</vt:lpstr>
      <vt:lpstr>Een aquarium(een kwestie van geduld)  </vt:lpstr>
      <vt:lpstr>Het inrichten van het Aquarium</vt:lpstr>
      <vt:lpstr>LICHT Algemeen</vt:lpstr>
      <vt:lpstr>Het Filter</vt:lpstr>
      <vt:lpstr>Water(H2O)</vt:lpstr>
      <vt:lpstr>Verzorgen van Onze vissen en Garnalen</vt:lpstr>
      <vt:lpstr>Verzorgen van onze planten</vt:lpstr>
      <vt:lpstr> Meest voorkomende problemen. </vt:lpstr>
      <vt:lpstr>Mijn planten groeien niet . </vt:lpstr>
      <vt:lpstr>Mijn planten groeien niet . </vt:lpstr>
      <vt:lpstr>Alg problemen</vt:lpstr>
      <vt:lpstr>Bacterie explosie (witte waas) </vt:lpstr>
      <vt:lpstr>Techniek</vt:lpstr>
      <vt:lpstr>PH en Kh verlagen</vt:lpstr>
      <vt:lpstr>. Toevoegen CO2 verkrijgbare producten. </vt:lpstr>
      <vt:lpstr>Toevoegen CO2 door de suiker gist methode.</vt:lpstr>
      <vt:lpstr>Toevoegen CO2 door de suiker gist methode.</vt:lpstr>
      <vt:lpstr>Toevoegen CO2 door een computer(1)</vt:lpstr>
      <vt:lpstr>Toevoegen CO2 door een computer(2)</vt:lpstr>
      <vt:lpstr>Toevoegen CO2 door een computer(3)</vt:lpstr>
      <vt:lpstr>Slakken en planaria’s </vt:lpstr>
      <vt:lpstr>Vis ziekten</vt:lpstr>
      <vt:lpstr>Vakantie</vt:lpstr>
      <vt:lpstr>Hoe led verlichting plaatsen</vt:lpstr>
      <vt:lpstr>Co2 reactor</vt:lpstr>
      <vt:lpstr>Schakelmateriaal wegwerken</vt:lpstr>
      <vt:lpstr>Schakelmateriaal wegwerken voorbeeld </vt:lpstr>
      <vt:lpstr>DIMBARE Led verlichting aansluiten(voorbeeld)</vt:lpstr>
      <vt:lpstr>De  vismigratierivier afsluitdijk</vt:lpstr>
      <vt:lpstr>Meubel zelf maken(voorbeeld).</vt:lpstr>
      <vt:lpstr>Vragen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Basiskennis aquarium</dc:title>
  <dc:creator>Riekus Bennink</dc:creator>
  <cp:lastModifiedBy>Riekus Bennink</cp:lastModifiedBy>
  <cp:revision>133</cp:revision>
  <dcterms:created xsi:type="dcterms:W3CDTF">2024-01-14T07:43:45Z</dcterms:created>
  <dcterms:modified xsi:type="dcterms:W3CDTF">2024-01-30T14:11:16Z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