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F9938-7B47-4235-931C-39199377D340}" type="datetimeFigureOut">
              <a:rPr lang="de-DE" smtClean="0"/>
              <a:t>27.10.2015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F2775-601A-494C-BCE2-5B841CD23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36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F2775-601A-494C-BCE2-5B841CD23A4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872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Import Export… 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F2775-601A-494C-BCE2-5B841CD23A4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F750-670A-48D4-8B55-C7173149AC30}" type="datetimeFigureOut">
              <a:rPr lang="de-DE" smtClean="0"/>
              <a:t>27.10.2015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577E-E0E2-48EA-9E49-DE1F21857D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45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F750-670A-48D4-8B55-C7173149AC30}" type="datetimeFigureOut">
              <a:rPr lang="de-DE" smtClean="0"/>
              <a:t>27.10.2015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577E-E0E2-48EA-9E49-DE1F21857D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73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F750-670A-48D4-8B55-C7173149AC30}" type="datetimeFigureOut">
              <a:rPr lang="de-DE" smtClean="0"/>
              <a:t>27.10.2015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577E-E0E2-48EA-9E49-DE1F21857D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20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F750-670A-48D4-8B55-C7173149AC30}" type="datetimeFigureOut">
              <a:rPr lang="de-DE" smtClean="0"/>
              <a:t>27.10.2015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577E-E0E2-48EA-9E49-DE1F21857D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02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F750-670A-48D4-8B55-C7173149AC30}" type="datetimeFigureOut">
              <a:rPr lang="de-DE" smtClean="0"/>
              <a:t>27.10.2015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577E-E0E2-48EA-9E49-DE1F21857D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00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F750-670A-48D4-8B55-C7173149AC30}" type="datetimeFigureOut">
              <a:rPr lang="de-DE" smtClean="0"/>
              <a:t>27.10.2015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577E-E0E2-48EA-9E49-DE1F21857D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15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F750-670A-48D4-8B55-C7173149AC30}" type="datetimeFigureOut">
              <a:rPr lang="de-DE" smtClean="0"/>
              <a:t>27.10.2015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577E-E0E2-48EA-9E49-DE1F21857D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4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F750-670A-48D4-8B55-C7173149AC30}" type="datetimeFigureOut">
              <a:rPr lang="de-DE" smtClean="0"/>
              <a:t>27.10.2015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577E-E0E2-48EA-9E49-DE1F21857D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10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F750-670A-48D4-8B55-C7173149AC30}" type="datetimeFigureOut">
              <a:rPr lang="de-DE" smtClean="0"/>
              <a:t>27.10.2015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577E-E0E2-48EA-9E49-DE1F21857D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672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F750-670A-48D4-8B55-C7173149AC30}" type="datetimeFigureOut">
              <a:rPr lang="de-DE" smtClean="0"/>
              <a:t>27.10.2015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577E-E0E2-48EA-9E49-DE1F21857D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72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F750-670A-48D4-8B55-C7173149AC30}" type="datetimeFigureOut">
              <a:rPr lang="de-DE" smtClean="0"/>
              <a:t>27.10.2015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577E-E0E2-48EA-9E49-DE1F21857D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96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6F750-670A-48D4-8B55-C7173149AC30}" type="datetimeFigureOut">
              <a:rPr lang="de-DE" smtClean="0"/>
              <a:t>27.10.2015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6577E-E0E2-48EA-9E49-DE1F21857D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62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9004041" y="298580"/>
            <a:ext cx="2528596" cy="30884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Search </a:t>
            </a:r>
            <a:r>
              <a:rPr lang="de-DE" dirty="0" err="1" smtClean="0"/>
              <a:t>Algorithms</a:t>
            </a:r>
            <a:endParaRPr lang="de-DE" dirty="0" smtClean="0"/>
          </a:p>
          <a:p>
            <a:pPr algn="ctr"/>
            <a:r>
              <a:rPr lang="de-DE" dirty="0" smtClean="0"/>
              <a:t>- </a:t>
            </a:r>
            <a:r>
              <a:rPr lang="de-DE" dirty="0" err="1" smtClean="0"/>
              <a:t>Blastn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482081" y="3554960"/>
            <a:ext cx="2528596" cy="30884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GUI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4743061" y="2132040"/>
            <a:ext cx="2528596" cy="30884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Sql</a:t>
            </a:r>
            <a:r>
              <a:rPr lang="de-DE" dirty="0" smtClean="0"/>
              <a:t> Lite DB</a:t>
            </a:r>
            <a:endParaRPr 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9004041" y="3676257"/>
            <a:ext cx="2528596" cy="308843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Alignment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endParaRPr lang="de-DE" dirty="0" smtClean="0"/>
          </a:p>
          <a:p>
            <a:pPr algn="ctr"/>
            <a:r>
              <a:rPr lang="de-DE" dirty="0" smtClean="0"/>
              <a:t>- Hirschberg</a:t>
            </a:r>
            <a:endParaRPr 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482081" y="186613"/>
            <a:ext cx="2528596" cy="30884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Integration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DBs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3656044" y="5635690"/>
            <a:ext cx="470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By</a:t>
            </a:r>
            <a:r>
              <a:rPr lang="de-DE" dirty="0" smtClean="0"/>
              <a:t> Jonas Ditz &amp; Benjamin Schroeder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061" y="132031"/>
            <a:ext cx="2624809" cy="159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4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07297"/>
            <a:ext cx="12192000" cy="6750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970384" y="569167"/>
            <a:ext cx="10254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SQL </a:t>
            </a:r>
            <a:r>
              <a:rPr lang="de-DE" sz="2800" dirty="0" err="1" smtClean="0">
                <a:solidFill>
                  <a:schemeClr val="bg1"/>
                </a:solidFill>
              </a:rPr>
              <a:t>lite</a:t>
            </a:r>
            <a:r>
              <a:rPr lang="de-DE" sz="2800" dirty="0" smtClean="0">
                <a:solidFill>
                  <a:schemeClr val="bg1"/>
                </a:solidFill>
              </a:rPr>
              <a:t> DB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99796" y="1380931"/>
            <a:ext cx="1101945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solidFill>
                  <a:schemeClr val="bg1"/>
                </a:solidFill>
              </a:rPr>
              <a:t>Tables</a:t>
            </a:r>
            <a:r>
              <a:rPr lang="de-DE" sz="2400" dirty="0" smtClean="0">
                <a:solidFill>
                  <a:schemeClr val="bg1"/>
                </a:solidFill>
              </a:rPr>
              <a:t>:</a:t>
            </a:r>
          </a:p>
          <a:p>
            <a:r>
              <a:rPr lang="de-DE" sz="2000" dirty="0">
                <a:solidFill>
                  <a:schemeClr val="bg1"/>
                </a:solidFill>
              </a:rPr>
              <a:t>	</a:t>
            </a:r>
            <a:r>
              <a:rPr lang="de-DE" sz="2000" dirty="0" smtClean="0">
                <a:solidFill>
                  <a:schemeClr val="bg1"/>
                </a:solidFill>
              </a:rPr>
              <a:t>- Plasmids</a:t>
            </a:r>
          </a:p>
          <a:p>
            <a:r>
              <a:rPr lang="de-DE" sz="2000" dirty="0">
                <a:solidFill>
                  <a:schemeClr val="bg1"/>
                </a:solidFill>
              </a:rPr>
              <a:t>	</a:t>
            </a:r>
            <a:r>
              <a:rPr lang="de-DE" sz="2000" dirty="0" smtClean="0">
                <a:solidFill>
                  <a:schemeClr val="bg1"/>
                </a:solidFill>
              </a:rPr>
              <a:t>- </a:t>
            </a:r>
            <a:r>
              <a:rPr lang="de-DE" sz="2000" dirty="0" err="1" smtClean="0">
                <a:solidFill>
                  <a:schemeClr val="bg1"/>
                </a:solidFill>
              </a:rPr>
              <a:t>Primers</a:t>
            </a:r>
            <a:endParaRPr lang="de-DE" sz="2000" dirty="0" smtClean="0">
              <a:solidFill>
                <a:schemeClr val="bg1"/>
              </a:solidFill>
            </a:endParaRPr>
          </a:p>
          <a:p>
            <a:r>
              <a:rPr lang="de-DE" sz="2000" dirty="0">
                <a:solidFill>
                  <a:schemeClr val="bg1"/>
                </a:solidFill>
              </a:rPr>
              <a:t>	</a:t>
            </a:r>
            <a:r>
              <a:rPr lang="de-DE" sz="2000" dirty="0" smtClean="0">
                <a:solidFill>
                  <a:schemeClr val="bg1"/>
                </a:solidFill>
              </a:rPr>
              <a:t>- </a:t>
            </a:r>
            <a:r>
              <a:rPr lang="de-DE" sz="2000" dirty="0" err="1" smtClean="0">
                <a:solidFill>
                  <a:schemeClr val="bg1"/>
                </a:solidFill>
              </a:rPr>
              <a:t>Employees</a:t>
            </a:r>
            <a:endParaRPr lang="de-DE" sz="2000" dirty="0" smtClean="0">
              <a:solidFill>
                <a:schemeClr val="bg1"/>
              </a:solidFill>
            </a:endParaRPr>
          </a:p>
          <a:p>
            <a:r>
              <a:rPr lang="de-DE" sz="2000" dirty="0">
                <a:solidFill>
                  <a:schemeClr val="bg1"/>
                </a:solidFill>
              </a:rPr>
              <a:t>	</a:t>
            </a:r>
            <a:r>
              <a:rPr lang="de-DE" sz="2000" dirty="0" smtClean="0">
                <a:solidFill>
                  <a:schemeClr val="bg1"/>
                </a:solidFill>
              </a:rPr>
              <a:t>- </a:t>
            </a:r>
            <a:r>
              <a:rPr lang="de-DE" sz="2000" dirty="0" err="1" smtClean="0">
                <a:solidFill>
                  <a:schemeClr val="bg1"/>
                </a:solidFill>
              </a:rPr>
              <a:t>Constructs</a:t>
            </a:r>
            <a:endParaRPr lang="de-DE" sz="2000" dirty="0" smtClean="0">
              <a:solidFill>
                <a:schemeClr val="bg1"/>
              </a:solidFill>
            </a:endParaRPr>
          </a:p>
          <a:p>
            <a:r>
              <a:rPr lang="de-DE" sz="2000" dirty="0">
                <a:solidFill>
                  <a:schemeClr val="bg1"/>
                </a:solidFill>
              </a:rPr>
              <a:t>	</a:t>
            </a:r>
            <a:r>
              <a:rPr lang="de-DE" sz="2000" dirty="0" smtClean="0">
                <a:solidFill>
                  <a:schemeClr val="bg1"/>
                </a:solidFill>
              </a:rPr>
              <a:t>- </a:t>
            </a:r>
            <a:r>
              <a:rPr lang="de-DE" sz="2000" dirty="0" err="1" smtClean="0">
                <a:solidFill>
                  <a:schemeClr val="bg1"/>
                </a:solidFill>
              </a:rPr>
              <a:t>Organisms</a:t>
            </a:r>
            <a:endParaRPr lang="de-DE" sz="2000" dirty="0" smtClean="0">
              <a:solidFill>
                <a:schemeClr val="bg1"/>
              </a:solidFill>
            </a:endParaRPr>
          </a:p>
          <a:p>
            <a:r>
              <a:rPr lang="de-DE" sz="2000" dirty="0">
                <a:solidFill>
                  <a:schemeClr val="bg1"/>
                </a:solidFill>
              </a:rPr>
              <a:t>	</a:t>
            </a:r>
            <a:r>
              <a:rPr lang="de-DE" sz="2000" dirty="0" smtClean="0">
                <a:solidFill>
                  <a:schemeClr val="bg1"/>
                </a:solidFill>
              </a:rPr>
              <a:t>- Storage </a:t>
            </a:r>
            <a:r>
              <a:rPr lang="de-DE" sz="2000" dirty="0" err="1" smtClean="0">
                <a:solidFill>
                  <a:schemeClr val="bg1"/>
                </a:solidFill>
              </a:rPr>
              <a:t>Cultures</a:t>
            </a:r>
            <a:endParaRPr lang="de-DE" sz="2000" dirty="0" smtClean="0">
              <a:solidFill>
                <a:schemeClr val="bg1"/>
              </a:solidFill>
            </a:endParaRPr>
          </a:p>
          <a:p>
            <a:r>
              <a:rPr lang="de-DE" sz="2000" dirty="0">
                <a:solidFill>
                  <a:schemeClr val="bg1"/>
                </a:solidFill>
              </a:rPr>
              <a:t>	</a:t>
            </a:r>
            <a:r>
              <a:rPr lang="de-DE" sz="2000" dirty="0" smtClean="0">
                <a:solidFill>
                  <a:schemeClr val="bg1"/>
                </a:solidFill>
              </a:rPr>
              <a:t>- Locations</a:t>
            </a:r>
          </a:p>
          <a:p>
            <a:endParaRPr lang="de-DE" sz="2000" dirty="0" smtClean="0">
              <a:solidFill>
                <a:schemeClr val="bg1"/>
              </a:solidFill>
            </a:endParaRPr>
          </a:p>
          <a:p>
            <a:r>
              <a:rPr lang="de-DE" sz="2000" dirty="0" smtClean="0">
                <a:solidFill>
                  <a:schemeClr val="bg1"/>
                </a:solidFill>
              </a:rPr>
              <a:t>Import </a:t>
            </a:r>
            <a:r>
              <a:rPr lang="de-DE" sz="2000" dirty="0" err="1" smtClean="0">
                <a:solidFill>
                  <a:schemeClr val="bg1"/>
                </a:solidFill>
              </a:rPr>
              <a:t>and</a:t>
            </a:r>
            <a:r>
              <a:rPr lang="de-DE" sz="2000" dirty="0" smtClean="0">
                <a:solidFill>
                  <a:schemeClr val="bg1"/>
                </a:solidFill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</a:rPr>
              <a:t>export</a:t>
            </a:r>
            <a:r>
              <a:rPr lang="de-DE" sz="2000" dirty="0" smtClean="0">
                <a:solidFill>
                  <a:schemeClr val="bg1"/>
                </a:solidFill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</a:rPr>
              <a:t>modules</a:t>
            </a:r>
            <a:r>
              <a:rPr lang="de-DE" sz="2000" dirty="0" smtClean="0">
                <a:solidFill>
                  <a:schemeClr val="bg1"/>
                </a:solidFill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</a:rPr>
              <a:t>to</a:t>
            </a:r>
            <a:r>
              <a:rPr lang="de-DE" sz="2000" dirty="0" smtClean="0">
                <a:solidFill>
                  <a:schemeClr val="bg1"/>
                </a:solidFill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</a:rPr>
              <a:t>csv‘s</a:t>
            </a:r>
            <a:endParaRPr lang="de-DE" sz="2000" dirty="0" smtClean="0">
              <a:solidFill>
                <a:schemeClr val="bg1"/>
              </a:solidFill>
            </a:endParaRPr>
          </a:p>
          <a:p>
            <a:r>
              <a:rPr lang="de-DE" sz="2000" dirty="0">
                <a:solidFill>
                  <a:schemeClr val="bg1"/>
                </a:solidFill>
              </a:rPr>
              <a:t>	</a:t>
            </a:r>
            <a:r>
              <a:rPr lang="de-DE" sz="2000" dirty="0" smtClean="0">
                <a:solidFill>
                  <a:schemeClr val="bg1"/>
                </a:solidFill>
              </a:rPr>
              <a:t>- </a:t>
            </a:r>
            <a:r>
              <a:rPr lang="de-DE" sz="2000" dirty="0" err="1" smtClean="0">
                <a:solidFill>
                  <a:schemeClr val="bg1"/>
                </a:solidFill>
              </a:rPr>
              <a:t>saftey</a:t>
            </a:r>
            <a:r>
              <a:rPr lang="de-DE" sz="2000" dirty="0" smtClean="0">
                <a:solidFill>
                  <a:schemeClr val="bg1"/>
                </a:solidFill>
              </a:rPr>
              <a:t>?</a:t>
            </a:r>
          </a:p>
          <a:p>
            <a:r>
              <a:rPr lang="de-DE" sz="2000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9" name="Rechteck 8"/>
          <p:cNvSpPr/>
          <p:nvPr/>
        </p:nvSpPr>
        <p:spPr>
          <a:xfrm>
            <a:off x="5598368" y="577796"/>
            <a:ext cx="6027576" cy="5290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617028" y="655473"/>
            <a:ext cx="3069772" cy="494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Plasmids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5598368" y="1726163"/>
            <a:ext cx="606490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Id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6270173" y="1726163"/>
            <a:ext cx="881741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Name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7232777" y="1717538"/>
            <a:ext cx="1108789" cy="438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Employee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9860125" y="1690120"/>
            <a:ext cx="1305503" cy="45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Construct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9800256" y="2373590"/>
            <a:ext cx="1646853" cy="45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Sequence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8422430" y="1717538"/>
            <a:ext cx="1318730" cy="45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Organism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8727238" y="2373590"/>
            <a:ext cx="1013924" cy="45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Location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7136372" y="2373590"/>
            <a:ext cx="1531772" cy="452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Concentration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053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07297"/>
            <a:ext cx="12192000" cy="675070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970384" y="569167"/>
            <a:ext cx="10254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Integration </a:t>
            </a:r>
            <a:r>
              <a:rPr lang="de-DE" sz="2800" dirty="0" err="1" smtClean="0">
                <a:solidFill>
                  <a:schemeClr val="bg1"/>
                </a:solidFill>
              </a:rPr>
              <a:t>of</a:t>
            </a:r>
            <a:r>
              <a:rPr lang="de-DE" sz="2800" dirty="0" smtClean="0">
                <a:solidFill>
                  <a:schemeClr val="bg1"/>
                </a:solidFill>
              </a:rPr>
              <a:t> </a:t>
            </a:r>
            <a:r>
              <a:rPr lang="de-DE" sz="2800" dirty="0" err="1" smtClean="0">
                <a:solidFill>
                  <a:schemeClr val="bg1"/>
                </a:solidFill>
              </a:rPr>
              <a:t>other</a:t>
            </a:r>
            <a:r>
              <a:rPr lang="de-DE" sz="2800" dirty="0" smtClean="0">
                <a:solidFill>
                  <a:schemeClr val="bg1"/>
                </a:solidFill>
              </a:rPr>
              <a:t> DBs – </a:t>
            </a:r>
            <a:r>
              <a:rPr lang="de-DE" sz="2800" dirty="0" err="1" smtClean="0">
                <a:solidFill>
                  <a:schemeClr val="bg1"/>
                </a:solidFill>
              </a:rPr>
              <a:t>tools</a:t>
            </a:r>
            <a:r>
              <a:rPr lang="de-DE" sz="2800" dirty="0" smtClean="0">
                <a:solidFill>
                  <a:schemeClr val="bg1"/>
                </a:solidFill>
              </a:rPr>
              <a:t> - </a:t>
            </a:r>
            <a:r>
              <a:rPr lang="de-DE" sz="2800" dirty="0" err="1" smtClean="0">
                <a:solidFill>
                  <a:schemeClr val="bg1"/>
                </a:solidFill>
              </a:rPr>
              <a:t>Crossreferencing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99796" y="1380931"/>
            <a:ext cx="110194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 smtClean="0">
                <a:solidFill>
                  <a:schemeClr val="bg1"/>
                </a:solidFill>
              </a:rPr>
              <a:t>Legally</a:t>
            </a:r>
            <a:r>
              <a:rPr lang="de-DE" sz="2400" dirty="0" smtClean="0">
                <a:solidFill>
                  <a:schemeClr val="bg1"/>
                </a:solidFill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</a:rPr>
              <a:t>possible</a:t>
            </a:r>
            <a:r>
              <a:rPr lang="de-DE" sz="2400" dirty="0" smtClean="0">
                <a:solidFill>
                  <a:schemeClr val="bg1"/>
                </a:solidFill>
              </a:rPr>
              <a:t>? – </a:t>
            </a:r>
            <a:r>
              <a:rPr lang="de-DE" sz="2400" dirty="0" err="1" smtClean="0">
                <a:solidFill>
                  <a:schemeClr val="bg1"/>
                </a:solidFill>
              </a:rPr>
              <a:t>copyright</a:t>
            </a:r>
            <a:r>
              <a:rPr lang="de-DE" sz="2400" dirty="0" smtClean="0">
                <a:solidFill>
                  <a:schemeClr val="bg1"/>
                </a:solidFill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DBs: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bg1"/>
                </a:solidFill>
              </a:rPr>
              <a:t>PDB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 smtClean="0">
                <a:solidFill>
                  <a:schemeClr val="bg1"/>
                </a:solidFill>
              </a:rPr>
              <a:t>GenBank</a:t>
            </a:r>
            <a:endParaRPr lang="de-DE" sz="2000" dirty="0" smtClean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err="1" smtClean="0">
                <a:solidFill>
                  <a:schemeClr val="bg1"/>
                </a:solidFill>
              </a:rPr>
              <a:t>Signalling</a:t>
            </a:r>
            <a:r>
              <a:rPr lang="de-DE" sz="2000" dirty="0" smtClean="0">
                <a:solidFill>
                  <a:schemeClr val="bg1"/>
                </a:solidFill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</a:rPr>
              <a:t>something</a:t>
            </a:r>
            <a:r>
              <a:rPr lang="de-DE" sz="2000" dirty="0" smtClean="0">
                <a:solidFill>
                  <a:schemeClr val="bg1"/>
                </a:solidFill>
              </a:rPr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bg1"/>
                </a:solidFill>
              </a:rPr>
              <a:t>Tools: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bg1"/>
                </a:solidFill>
              </a:rPr>
              <a:t>Primer Design </a:t>
            </a:r>
            <a:r>
              <a:rPr lang="de-DE" sz="2000" dirty="0" err="1" smtClean="0">
                <a:solidFill>
                  <a:schemeClr val="bg1"/>
                </a:solidFill>
              </a:rPr>
              <a:t>tool</a:t>
            </a:r>
            <a:r>
              <a:rPr lang="de-DE" sz="2000" dirty="0" smtClean="0">
                <a:solidFill>
                  <a:schemeClr val="bg1"/>
                </a:solidFill>
              </a:rPr>
              <a:t>?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3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07297"/>
            <a:ext cx="12192000" cy="675070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970384" y="569167"/>
            <a:ext cx="10254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GUI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99796" y="1380931"/>
            <a:ext cx="110194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Standard BLABLA – intuitive…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 smtClean="0">
                <a:solidFill>
                  <a:schemeClr val="bg1"/>
                </a:solidFill>
              </a:rPr>
              <a:t>Restricitve</a:t>
            </a:r>
            <a:r>
              <a:rPr lang="de-DE" sz="2400" dirty="0" smtClean="0">
                <a:solidFill>
                  <a:schemeClr val="bg1"/>
                </a:solidFill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</a:rPr>
              <a:t>for</a:t>
            </a:r>
            <a:r>
              <a:rPr lang="de-DE" sz="2400" dirty="0" smtClean="0">
                <a:solidFill>
                  <a:schemeClr val="bg1"/>
                </a:solidFill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</a:rPr>
              <a:t>precise</a:t>
            </a:r>
            <a:r>
              <a:rPr lang="de-DE" sz="2400" dirty="0" smtClean="0">
                <a:solidFill>
                  <a:schemeClr val="bg1"/>
                </a:solidFill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</a:rPr>
              <a:t>entries</a:t>
            </a:r>
            <a:endParaRPr lang="de-DE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 smtClean="0">
                <a:solidFill>
                  <a:schemeClr val="bg1"/>
                </a:solidFill>
              </a:rPr>
              <a:t>Fridge</a:t>
            </a:r>
            <a:r>
              <a:rPr lang="de-DE" sz="2400" dirty="0" smtClean="0">
                <a:solidFill>
                  <a:schemeClr val="bg1"/>
                </a:solidFill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</a:rPr>
              <a:t>visualisation</a:t>
            </a:r>
            <a:r>
              <a:rPr lang="de-DE" sz="2400" dirty="0" smtClean="0">
                <a:solidFill>
                  <a:schemeClr val="bg1"/>
                </a:solidFill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 smtClean="0">
                <a:solidFill>
                  <a:schemeClr val="bg1"/>
                </a:solidFill>
              </a:rPr>
              <a:t>Use</a:t>
            </a:r>
            <a:r>
              <a:rPr lang="de-DE" sz="2400" dirty="0" smtClean="0">
                <a:solidFill>
                  <a:schemeClr val="bg1"/>
                </a:solidFill>
              </a:rPr>
              <a:t>: Java </a:t>
            </a:r>
            <a:r>
              <a:rPr lang="de-DE" sz="2400" dirty="0" err="1" smtClean="0">
                <a:solidFill>
                  <a:schemeClr val="bg1"/>
                </a:solidFill>
              </a:rPr>
              <a:t>Vaadin</a:t>
            </a:r>
            <a:r>
              <a:rPr lang="de-DE" sz="2400" dirty="0" smtClean="0">
                <a:solidFill>
                  <a:schemeClr val="bg1"/>
                </a:solidFill>
              </a:rPr>
              <a:t>?</a:t>
            </a:r>
            <a:endParaRPr lang="de-DE" sz="2000" dirty="0">
              <a:solidFill>
                <a:schemeClr val="bg1"/>
              </a:solidFill>
            </a:endParaRPr>
          </a:p>
        </p:txBody>
      </p:sp>
      <p:sp>
        <p:nvSpPr>
          <p:cNvPr id="4" name="Abgerundetes Rechteck 3"/>
          <p:cNvSpPr/>
          <p:nvPr/>
        </p:nvSpPr>
        <p:spPr>
          <a:xfrm>
            <a:off x="1735494" y="2953148"/>
            <a:ext cx="9283959" cy="38115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2332653" y="3125761"/>
            <a:ext cx="5495731" cy="4012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Titel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2332653" y="3676267"/>
            <a:ext cx="5495731" cy="7277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Atributes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2332653" y="4562675"/>
            <a:ext cx="6979298" cy="6158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Sequence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2332653" y="5327785"/>
            <a:ext cx="8136294" cy="12782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Cross DB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755363" y="503853"/>
            <a:ext cx="4889241" cy="1847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960637" y="643812"/>
            <a:ext cx="2528596" cy="4485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Search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7025951" y="1315616"/>
            <a:ext cx="4310743" cy="9050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List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hits</a:t>
            </a:r>
            <a:endParaRPr lang="de-DE" dirty="0"/>
          </a:p>
        </p:txBody>
      </p:sp>
      <p:cxnSp>
        <p:nvCxnSpPr>
          <p:cNvPr id="14" name="Gerader Verbinder 13"/>
          <p:cNvCxnSpPr/>
          <p:nvPr/>
        </p:nvCxnSpPr>
        <p:spPr>
          <a:xfrm flipH="1">
            <a:off x="3023118" y="2351314"/>
            <a:ext cx="3732245" cy="599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 flipH="1">
            <a:off x="10748865" y="2351314"/>
            <a:ext cx="895740" cy="681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82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07297"/>
            <a:ext cx="12192000" cy="675070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970384" y="569167"/>
            <a:ext cx="10254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Search </a:t>
            </a:r>
            <a:r>
              <a:rPr lang="de-DE" sz="2800" dirty="0" err="1" smtClean="0">
                <a:solidFill>
                  <a:schemeClr val="bg1"/>
                </a:solidFill>
              </a:rPr>
              <a:t>Algorithms</a:t>
            </a:r>
            <a:r>
              <a:rPr lang="de-DE" sz="2800" dirty="0" smtClean="0">
                <a:solidFill>
                  <a:schemeClr val="bg1"/>
                </a:solidFill>
              </a:rPr>
              <a:t> </a:t>
            </a:r>
            <a:r>
              <a:rPr lang="de-DE" sz="2800" dirty="0" err="1" smtClean="0">
                <a:solidFill>
                  <a:schemeClr val="bg1"/>
                </a:solidFill>
              </a:rPr>
              <a:t>running</a:t>
            </a:r>
            <a:r>
              <a:rPr lang="de-DE" sz="2800" dirty="0" smtClean="0">
                <a:solidFill>
                  <a:schemeClr val="bg1"/>
                </a:solidFill>
              </a:rPr>
              <a:t> on DB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99796" y="1380931"/>
            <a:ext cx="11019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Try </a:t>
            </a:r>
            <a:r>
              <a:rPr lang="de-DE" sz="2400" dirty="0" err="1" smtClean="0">
                <a:solidFill>
                  <a:schemeClr val="bg1"/>
                </a:solidFill>
              </a:rPr>
              <a:t>to</a:t>
            </a:r>
            <a:r>
              <a:rPr lang="de-DE" sz="2400" dirty="0" smtClean="0">
                <a:solidFill>
                  <a:schemeClr val="bg1"/>
                </a:solidFill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</a:rPr>
              <a:t>integrate</a:t>
            </a:r>
            <a:r>
              <a:rPr lang="de-DE" sz="2400" dirty="0" smtClean="0">
                <a:solidFill>
                  <a:schemeClr val="bg1"/>
                </a:solidFill>
              </a:rPr>
              <a:t> Blast </a:t>
            </a:r>
            <a:r>
              <a:rPr lang="de-DE" sz="2400" dirty="0" err="1" smtClean="0">
                <a:solidFill>
                  <a:schemeClr val="bg1"/>
                </a:solidFill>
              </a:rPr>
              <a:t>or</a:t>
            </a:r>
            <a:r>
              <a:rPr lang="de-DE" sz="2400" dirty="0" smtClean="0">
                <a:solidFill>
                  <a:schemeClr val="bg1"/>
                </a:solidFill>
              </a:rPr>
              <a:t> Diamond! </a:t>
            </a:r>
            <a:r>
              <a:rPr lang="de-DE" sz="2400" dirty="0" err="1" smtClean="0">
                <a:solidFill>
                  <a:schemeClr val="bg1"/>
                </a:solidFill>
              </a:rPr>
              <a:t>For</a:t>
            </a:r>
            <a:r>
              <a:rPr lang="de-DE" sz="2400" dirty="0" smtClean="0">
                <a:solidFill>
                  <a:schemeClr val="bg1"/>
                </a:solidFill>
              </a:rPr>
              <a:t> internal </a:t>
            </a:r>
            <a:r>
              <a:rPr lang="de-DE" sz="2400" dirty="0" err="1" smtClean="0">
                <a:solidFill>
                  <a:schemeClr val="bg1"/>
                </a:solidFill>
              </a:rPr>
              <a:t>searches</a:t>
            </a:r>
            <a:endParaRPr lang="de-DE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 smtClean="0">
                <a:solidFill>
                  <a:schemeClr val="bg1"/>
                </a:solidFill>
              </a:rPr>
              <a:t>Use</a:t>
            </a:r>
            <a:r>
              <a:rPr lang="de-DE" sz="2400" dirty="0" smtClean="0">
                <a:solidFill>
                  <a:schemeClr val="bg1"/>
                </a:solidFill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</a:rPr>
              <a:t>python</a:t>
            </a:r>
            <a:r>
              <a:rPr lang="de-DE" sz="2000" dirty="0" smtClean="0">
                <a:solidFill>
                  <a:schemeClr val="bg1"/>
                </a:solidFill>
              </a:rPr>
              <a:t>? Java?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65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07297"/>
            <a:ext cx="12192000" cy="675070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970384" y="569167"/>
            <a:ext cx="10254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>
                <a:solidFill>
                  <a:schemeClr val="bg1"/>
                </a:solidFill>
              </a:rPr>
              <a:t>Alignment</a:t>
            </a:r>
            <a:r>
              <a:rPr lang="de-DE" sz="2800" dirty="0" smtClean="0">
                <a:solidFill>
                  <a:schemeClr val="bg1"/>
                </a:solidFill>
              </a:rPr>
              <a:t> </a:t>
            </a:r>
            <a:r>
              <a:rPr lang="de-DE" sz="2800" dirty="0" err="1" smtClean="0">
                <a:solidFill>
                  <a:schemeClr val="bg1"/>
                </a:solidFill>
              </a:rPr>
              <a:t>tool</a:t>
            </a:r>
            <a:r>
              <a:rPr lang="de-DE" sz="2800" dirty="0" smtClean="0">
                <a:solidFill>
                  <a:schemeClr val="bg1"/>
                </a:solidFill>
              </a:rPr>
              <a:t> </a:t>
            </a:r>
            <a:r>
              <a:rPr lang="de-DE" sz="2800" dirty="0" err="1" smtClean="0">
                <a:solidFill>
                  <a:schemeClr val="bg1"/>
                </a:solidFill>
              </a:rPr>
              <a:t>to</a:t>
            </a:r>
            <a:r>
              <a:rPr lang="de-DE" sz="2800" dirty="0" smtClean="0">
                <a:solidFill>
                  <a:schemeClr val="bg1"/>
                </a:solidFill>
              </a:rPr>
              <a:t> find </a:t>
            </a:r>
            <a:r>
              <a:rPr lang="de-DE" sz="2800" dirty="0" err="1" smtClean="0">
                <a:solidFill>
                  <a:schemeClr val="bg1"/>
                </a:solidFill>
              </a:rPr>
              <a:t>and</a:t>
            </a:r>
            <a:r>
              <a:rPr lang="de-DE" sz="2800" dirty="0" smtClean="0">
                <a:solidFill>
                  <a:schemeClr val="bg1"/>
                </a:solidFill>
              </a:rPr>
              <a:t> </a:t>
            </a:r>
            <a:r>
              <a:rPr lang="de-DE" sz="2800" dirty="0" err="1" smtClean="0">
                <a:solidFill>
                  <a:schemeClr val="bg1"/>
                </a:solidFill>
              </a:rPr>
              <a:t>visualize</a:t>
            </a:r>
            <a:r>
              <a:rPr lang="de-DE" sz="2800" dirty="0" smtClean="0">
                <a:solidFill>
                  <a:schemeClr val="bg1"/>
                </a:solidFill>
              </a:rPr>
              <a:t> </a:t>
            </a:r>
            <a:r>
              <a:rPr lang="de-DE" sz="2800" dirty="0" err="1" smtClean="0">
                <a:solidFill>
                  <a:schemeClr val="bg1"/>
                </a:solidFill>
              </a:rPr>
              <a:t>similar</a:t>
            </a:r>
            <a:r>
              <a:rPr lang="de-DE" sz="2800" dirty="0" smtClean="0">
                <a:solidFill>
                  <a:schemeClr val="bg1"/>
                </a:solidFill>
              </a:rPr>
              <a:t> </a:t>
            </a:r>
            <a:r>
              <a:rPr lang="de-DE" sz="2800" dirty="0" err="1" smtClean="0">
                <a:solidFill>
                  <a:schemeClr val="bg1"/>
                </a:solidFill>
              </a:rPr>
              <a:t>sequences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99796" y="1380931"/>
            <a:ext cx="11019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smtClean="0">
                <a:solidFill>
                  <a:schemeClr val="bg1"/>
                </a:solidFill>
              </a:rPr>
              <a:t>Try </a:t>
            </a:r>
            <a:r>
              <a:rPr lang="de-DE" sz="2400" dirty="0" err="1" smtClean="0">
                <a:solidFill>
                  <a:schemeClr val="bg1"/>
                </a:solidFill>
              </a:rPr>
              <a:t>to</a:t>
            </a:r>
            <a:r>
              <a:rPr lang="de-DE" sz="2400" dirty="0" smtClean="0">
                <a:solidFill>
                  <a:schemeClr val="bg1"/>
                </a:solidFill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</a:rPr>
              <a:t>implement</a:t>
            </a:r>
            <a:r>
              <a:rPr lang="de-DE" sz="2400" dirty="0" smtClean="0">
                <a:solidFill>
                  <a:schemeClr val="bg1"/>
                </a:solidFill>
              </a:rPr>
              <a:t> Hirschberg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 smtClean="0">
                <a:solidFill>
                  <a:schemeClr val="bg1"/>
                </a:solidFill>
              </a:rPr>
              <a:t>Use</a:t>
            </a:r>
            <a:r>
              <a:rPr lang="de-DE" sz="2400" dirty="0" smtClean="0">
                <a:solidFill>
                  <a:schemeClr val="bg1"/>
                </a:solidFill>
              </a:rPr>
              <a:t> </a:t>
            </a:r>
            <a:r>
              <a:rPr lang="de-DE" sz="2400" dirty="0" err="1" smtClean="0">
                <a:solidFill>
                  <a:schemeClr val="bg1"/>
                </a:solidFill>
              </a:rPr>
              <a:t>python</a:t>
            </a:r>
            <a:r>
              <a:rPr lang="de-DE" sz="2400" dirty="0" smtClean="0">
                <a:solidFill>
                  <a:schemeClr val="bg1"/>
                </a:solidFill>
              </a:rPr>
              <a:t>? Java?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78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104968" y="934065"/>
            <a:ext cx="2507226" cy="4729316"/>
            <a:chOff x="6946491" y="934065"/>
            <a:chExt cx="2507226" cy="4729316"/>
          </a:xfrm>
        </p:grpSpPr>
        <p:sp>
          <p:nvSpPr>
            <p:cNvPr id="7" name="Abgerundetes Rechteck 6"/>
            <p:cNvSpPr/>
            <p:nvPr/>
          </p:nvSpPr>
          <p:spPr>
            <a:xfrm>
              <a:off x="6946491" y="934065"/>
              <a:ext cx="2507226" cy="472931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6951406" y="2035277"/>
              <a:ext cx="2502311" cy="120032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167716" y="1150374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Webserver</a:t>
              </a:r>
              <a:endParaRPr lang="de-DE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079226" y="2035277"/>
              <a:ext cx="215326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GUI: JAVA </a:t>
              </a:r>
              <a:r>
                <a:rPr lang="en-GB" dirty="0" err="1" smtClean="0">
                  <a:solidFill>
                    <a:schemeClr val="bg1"/>
                  </a:solidFill>
                </a:rPr>
                <a:t>Vaadin</a:t>
              </a:r>
              <a:endParaRPr lang="en-GB" dirty="0" smtClean="0">
                <a:solidFill>
                  <a:schemeClr val="bg1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dirty="0" smtClean="0">
                  <a:solidFill>
                    <a:schemeClr val="bg1"/>
                  </a:solidFill>
                </a:rPr>
                <a:t>New entry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dirty="0" smtClean="0">
                  <a:solidFill>
                    <a:schemeClr val="bg1"/>
                  </a:solidFill>
                </a:rPr>
                <a:t>Search entry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dirty="0" smtClean="0">
                  <a:solidFill>
                    <a:schemeClr val="bg1"/>
                  </a:solidFill>
                </a:rPr>
                <a:t>…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6951406" y="3637430"/>
              <a:ext cx="2502311" cy="51687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6951406" y="4138877"/>
              <a:ext cx="2502311" cy="51687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6946491" y="4661877"/>
              <a:ext cx="2502310" cy="62857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7079226" y="3284766"/>
              <a:ext cx="215326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Applications: JAVA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dirty="0" smtClean="0">
                  <a:solidFill>
                    <a:schemeClr val="bg1"/>
                  </a:solidFill>
                </a:rPr>
                <a:t>Search algorithm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dirty="0" smtClean="0">
                  <a:solidFill>
                    <a:schemeClr val="bg1"/>
                  </a:solidFill>
                </a:rPr>
                <a:t>Alignments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GB" dirty="0" smtClean="0">
                <a:solidFill>
                  <a:schemeClr val="bg1"/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dirty="0" smtClean="0">
                  <a:solidFill>
                    <a:schemeClr val="bg1"/>
                  </a:solidFill>
                </a:rPr>
                <a:t>Cross references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983226" y="934065"/>
            <a:ext cx="2507226" cy="4729316"/>
            <a:chOff x="983226" y="934065"/>
            <a:chExt cx="2507226" cy="4729316"/>
          </a:xfrm>
        </p:grpSpPr>
        <p:sp>
          <p:nvSpPr>
            <p:cNvPr id="5" name="Abgerundetes Rechteck 4"/>
            <p:cNvSpPr/>
            <p:nvPr/>
          </p:nvSpPr>
          <p:spPr>
            <a:xfrm>
              <a:off x="983226" y="934065"/>
              <a:ext cx="2507226" cy="472931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209368" y="1150374"/>
              <a:ext cx="191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Database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Gerader Verbinder 22"/>
            <p:cNvCxnSpPr/>
            <p:nvPr/>
          </p:nvCxnSpPr>
          <p:spPr>
            <a:xfrm>
              <a:off x="1120877" y="3608440"/>
              <a:ext cx="2251588" cy="983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" name="Textfeld 29"/>
            <p:cNvSpPr txBox="1"/>
            <p:nvPr/>
          </p:nvSpPr>
          <p:spPr>
            <a:xfrm>
              <a:off x="1091381" y="1777491"/>
              <a:ext cx="215326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Scripts: Python</a:t>
              </a:r>
            </a:p>
            <a:p>
              <a:endParaRPr lang="de-DE" dirty="0">
                <a:solidFill>
                  <a:schemeClr val="bg1"/>
                </a:solidFill>
              </a:endParaRPr>
            </a:p>
            <a:p>
              <a:r>
                <a:rPr lang="de-DE" dirty="0" smtClean="0">
                  <a:solidFill>
                    <a:schemeClr val="bg1"/>
                  </a:solidFill>
                </a:rPr>
                <a:t>CSVs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91381" y="3951268"/>
              <a:ext cx="2153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Db.sqllite3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68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137652" y="53239"/>
            <a:ext cx="10699660" cy="6312335"/>
            <a:chOff x="137652" y="53239"/>
            <a:chExt cx="10699660" cy="6312335"/>
          </a:xfrm>
        </p:grpSpPr>
        <p:cxnSp>
          <p:nvCxnSpPr>
            <p:cNvPr id="31" name="Gerader Verbinder 30"/>
            <p:cNvCxnSpPr/>
            <p:nvPr/>
          </p:nvCxnSpPr>
          <p:spPr>
            <a:xfrm>
              <a:off x="7981005" y="1092387"/>
              <a:ext cx="0" cy="4973216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Gerader Verbinder 8"/>
            <p:cNvCxnSpPr/>
            <p:nvPr/>
          </p:nvCxnSpPr>
          <p:spPr>
            <a:xfrm>
              <a:off x="3906192" y="1092387"/>
              <a:ext cx="0" cy="4973216"/>
            </a:xfrm>
            <a:prstGeom prst="line">
              <a:avLst/>
            </a:pr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" name="Textfeld 1"/>
            <p:cNvSpPr txBox="1"/>
            <p:nvPr/>
          </p:nvSpPr>
          <p:spPr>
            <a:xfrm>
              <a:off x="233266" y="253294"/>
              <a:ext cx="65500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/>
                <a:t>Time</a:t>
              </a:r>
              <a:endParaRPr lang="de-DE" sz="2800" dirty="0"/>
            </a:p>
          </p:txBody>
        </p:sp>
        <p:cxnSp>
          <p:nvCxnSpPr>
            <p:cNvPr id="5" name="Gerader Verbinder 4"/>
            <p:cNvCxnSpPr/>
            <p:nvPr/>
          </p:nvCxnSpPr>
          <p:spPr>
            <a:xfrm>
              <a:off x="1189650" y="1092387"/>
              <a:ext cx="0" cy="497321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>
            <a:xfrm>
              <a:off x="10674221" y="1092387"/>
              <a:ext cx="0" cy="497321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/>
            <p:nvPr/>
          </p:nvCxnSpPr>
          <p:spPr>
            <a:xfrm>
              <a:off x="2547921" y="1092387"/>
              <a:ext cx="0" cy="497321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/>
            <p:cNvCxnSpPr/>
            <p:nvPr/>
          </p:nvCxnSpPr>
          <p:spPr>
            <a:xfrm>
              <a:off x="5264463" y="1092387"/>
              <a:ext cx="0" cy="497321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>
            <a:xfrm>
              <a:off x="6622734" y="1092387"/>
              <a:ext cx="0" cy="497321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>
            <a:xfrm>
              <a:off x="9339276" y="1092387"/>
              <a:ext cx="0" cy="497321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/>
          </p:nvSpPr>
          <p:spPr>
            <a:xfrm>
              <a:off x="137652" y="4807304"/>
              <a:ext cx="1060187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dirty="0" err="1" smtClean="0"/>
                <a:t>Fetch</a:t>
              </a:r>
              <a:r>
                <a:rPr lang="de-DE" dirty="0" smtClean="0"/>
                <a:t> </a:t>
              </a:r>
              <a:r>
                <a:rPr lang="de-DE" dirty="0" err="1" smtClean="0"/>
                <a:t>data</a:t>
              </a:r>
              <a:endParaRPr lang="de-DE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373225" y="1804497"/>
              <a:ext cx="2104720" cy="6463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de-DE" dirty="0" smtClean="0"/>
                <a:t>Set </a:t>
              </a:r>
              <a:r>
                <a:rPr lang="de-DE" dirty="0" err="1" smtClean="0"/>
                <a:t>up</a:t>
              </a:r>
              <a:r>
                <a:rPr lang="de-DE" dirty="0" smtClean="0"/>
                <a:t> </a:t>
              </a:r>
              <a:r>
                <a:rPr lang="de-DE" dirty="0" err="1" smtClean="0"/>
                <a:t>the</a:t>
              </a:r>
              <a:r>
                <a:rPr lang="de-DE" dirty="0" smtClean="0"/>
                <a:t> SQL </a:t>
              </a:r>
              <a:r>
                <a:rPr lang="de-DE" dirty="0" err="1" smtClean="0"/>
                <a:t>lite</a:t>
              </a:r>
              <a:r>
                <a:rPr lang="de-DE" dirty="0" smtClean="0"/>
                <a:t> DB</a:t>
              </a:r>
              <a:endParaRPr lang="de-DE" dirty="0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405881" y="1263776"/>
              <a:ext cx="8933395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de-DE" dirty="0" smtClean="0"/>
                <a:t>GUI</a:t>
              </a:r>
              <a:endParaRPr lang="de-DE" dirty="0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9717638" y="5990153"/>
              <a:ext cx="1119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bg2">
                      <a:lumMod val="90000"/>
                    </a:schemeClr>
                  </a:solidFill>
                </a:rPr>
                <a:t>Week</a:t>
              </a:r>
              <a:r>
                <a:rPr lang="de-DE" dirty="0" smtClean="0">
                  <a:solidFill>
                    <a:schemeClr val="bg2">
                      <a:lumMod val="90000"/>
                    </a:schemeClr>
                  </a:solidFill>
                </a:rPr>
                <a:t> 8</a:t>
              </a:r>
              <a:endParaRPr lang="de-DE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1568903" y="5992099"/>
              <a:ext cx="1119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bg2">
                      <a:lumMod val="90000"/>
                    </a:schemeClr>
                  </a:solidFill>
                </a:rPr>
                <a:t>Week</a:t>
              </a:r>
              <a:r>
                <a:rPr lang="de-DE" dirty="0" smtClean="0">
                  <a:solidFill>
                    <a:schemeClr val="bg2">
                      <a:lumMod val="90000"/>
                    </a:schemeClr>
                  </a:solidFill>
                </a:rPr>
                <a:t> 2</a:t>
              </a:r>
              <a:endParaRPr lang="de-DE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968495" y="5992099"/>
              <a:ext cx="1119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bg2">
                      <a:lumMod val="90000"/>
                    </a:schemeClr>
                  </a:solidFill>
                </a:rPr>
                <a:t>Week</a:t>
              </a:r>
              <a:r>
                <a:rPr lang="de-DE" dirty="0" smtClean="0">
                  <a:solidFill>
                    <a:schemeClr val="bg2">
                      <a:lumMod val="90000"/>
                    </a:schemeClr>
                  </a:solidFill>
                </a:rPr>
                <a:t> 3</a:t>
              </a:r>
              <a:endParaRPr lang="de-DE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321434" y="5992099"/>
              <a:ext cx="1119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bg2">
                      <a:lumMod val="90000"/>
                    </a:schemeClr>
                  </a:solidFill>
                </a:rPr>
                <a:t>Week</a:t>
              </a:r>
              <a:r>
                <a:rPr lang="de-DE" dirty="0">
                  <a:solidFill>
                    <a:schemeClr val="bg2">
                      <a:lumMod val="90000"/>
                    </a:schemeClr>
                  </a:solidFill>
                </a:rPr>
                <a:t> </a:t>
              </a:r>
              <a:r>
                <a:rPr lang="de-DE" dirty="0" smtClean="0">
                  <a:solidFill>
                    <a:schemeClr val="bg2">
                      <a:lumMod val="90000"/>
                    </a:schemeClr>
                  </a:solidFill>
                </a:rPr>
                <a:t>4</a:t>
              </a:r>
              <a:endParaRPr lang="de-DE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5674373" y="5996242"/>
              <a:ext cx="1119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bg2">
                      <a:lumMod val="90000"/>
                    </a:schemeClr>
                  </a:solidFill>
                </a:rPr>
                <a:t>Week</a:t>
              </a:r>
              <a:r>
                <a:rPr lang="de-DE" dirty="0" smtClean="0">
                  <a:solidFill>
                    <a:schemeClr val="bg2">
                      <a:lumMod val="90000"/>
                    </a:schemeClr>
                  </a:solidFill>
                </a:rPr>
                <a:t> 5</a:t>
              </a:r>
              <a:endParaRPr lang="de-DE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7025757" y="5992099"/>
              <a:ext cx="1119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bg2">
                      <a:lumMod val="90000"/>
                    </a:schemeClr>
                  </a:solidFill>
                </a:rPr>
                <a:t>Week</a:t>
              </a:r>
              <a:r>
                <a:rPr lang="de-DE" dirty="0" smtClean="0">
                  <a:solidFill>
                    <a:schemeClr val="bg2">
                      <a:lumMod val="90000"/>
                    </a:schemeClr>
                  </a:solidFill>
                </a:rPr>
                <a:t> 6</a:t>
              </a:r>
              <a:endParaRPr lang="de-DE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8411352" y="5990153"/>
              <a:ext cx="1119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bg2">
                      <a:lumMod val="90000"/>
                    </a:schemeClr>
                  </a:solidFill>
                </a:rPr>
                <a:t>Week</a:t>
              </a:r>
              <a:r>
                <a:rPr lang="de-DE" dirty="0" smtClean="0">
                  <a:solidFill>
                    <a:schemeClr val="bg2">
                      <a:lumMod val="90000"/>
                    </a:schemeClr>
                  </a:solidFill>
                </a:rPr>
                <a:t> 7</a:t>
              </a:r>
              <a:endParaRPr lang="de-DE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183308" y="5990153"/>
              <a:ext cx="1119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bg2">
                      <a:lumMod val="90000"/>
                    </a:schemeClr>
                  </a:solidFill>
                </a:rPr>
                <a:t>Week</a:t>
              </a:r>
              <a:r>
                <a:rPr lang="de-DE" dirty="0" smtClean="0">
                  <a:solidFill>
                    <a:schemeClr val="bg2">
                      <a:lumMod val="90000"/>
                    </a:schemeClr>
                  </a:solidFill>
                </a:rPr>
                <a:t> 1</a:t>
              </a:r>
              <a:endParaRPr lang="de-DE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9383594" y="1092387"/>
              <a:ext cx="1288292" cy="4973216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Buffer</a:t>
              </a:r>
              <a:endParaRPr lang="de-DE" dirty="0"/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2594574" y="3394329"/>
              <a:ext cx="4028160" cy="36933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de-DE" dirty="0" smtClean="0"/>
                <a:t>Search </a:t>
              </a:r>
              <a:r>
                <a:rPr lang="de-DE" dirty="0" err="1" smtClean="0"/>
                <a:t>Algorithms</a:t>
              </a:r>
              <a:endParaRPr lang="de-DE" dirty="0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5882640" y="3935050"/>
              <a:ext cx="3491626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de-DE" dirty="0" err="1" smtClean="0"/>
                <a:t>Alignment</a:t>
              </a:r>
              <a:r>
                <a:rPr lang="de-DE" dirty="0" smtClean="0"/>
                <a:t> </a:t>
              </a:r>
              <a:r>
                <a:rPr lang="de-DE" dirty="0" err="1" smtClean="0"/>
                <a:t>Algortihms</a:t>
              </a:r>
              <a:endParaRPr lang="de-DE" dirty="0"/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5882640" y="4495602"/>
              <a:ext cx="3491626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 smtClean="0"/>
                <a:t>Cross Referencing</a:t>
              </a:r>
              <a:endParaRPr lang="en-GB" dirty="0"/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377052" y="2483716"/>
              <a:ext cx="3529139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de-DE" dirty="0" smtClean="0"/>
                <a:t>Import – Export </a:t>
              </a:r>
              <a:r>
                <a:rPr lang="de-DE" dirty="0"/>
                <a:t>M</a:t>
              </a:r>
              <a:r>
                <a:rPr lang="de-DE" dirty="0" smtClean="0"/>
                <a:t>odule</a:t>
              </a:r>
              <a:endParaRPr lang="de-DE" dirty="0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2856323" y="53239"/>
              <a:ext cx="257835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b="1" dirty="0" smtClean="0">
                  <a:solidFill>
                    <a:schemeClr val="accent2"/>
                  </a:solidFill>
                </a:rPr>
                <a:t>Milestone 1 : raw product, which runs, but has not many functions</a:t>
              </a:r>
              <a:endParaRPr lang="en-GB" b="1" dirty="0">
                <a:solidFill>
                  <a:schemeClr val="accent2"/>
                </a:solidFill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6961793" y="53239"/>
              <a:ext cx="257835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b="1" dirty="0" smtClean="0">
                  <a:solidFill>
                    <a:schemeClr val="accent2"/>
                  </a:solidFill>
                </a:rPr>
                <a:t>Milestone 2 : What is missing, what needs to be optimized?</a:t>
              </a:r>
              <a:endParaRPr lang="en-GB" b="1" dirty="0">
                <a:solidFill>
                  <a:schemeClr val="accent2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137652" y="3918339"/>
              <a:ext cx="1051998" cy="9233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de-DE" dirty="0" smtClean="0"/>
                <a:t>Check </a:t>
              </a:r>
              <a:r>
                <a:rPr lang="de-DE" dirty="0" err="1" smtClean="0"/>
                <a:t>packages</a:t>
              </a:r>
              <a:r>
                <a:rPr lang="de-DE" dirty="0" smtClean="0"/>
                <a:t> </a:t>
              </a:r>
              <a:r>
                <a:rPr lang="de-DE" dirty="0" err="1" smtClean="0"/>
                <a:t>licenses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55402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2760458" y="1209984"/>
            <a:ext cx="5750314" cy="3312856"/>
            <a:chOff x="2760458" y="1209984"/>
            <a:chExt cx="5750314" cy="3312856"/>
          </a:xfrm>
        </p:grpSpPr>
        <p:grpSp>
          <p:nvGrpSpPr>
            <p:cNvPr id="11" name="Gruppieren 10"/>
            <p:cNvGrpSpPr/>
            <p:nvPr/>
          </p:nvGrpSpPr>
          <p:grpSpPr>
            <a:xfrm>
              <a:off x="2760458" y="1209985"/>
              <a:ext cx="5750314" cy="3312855"/>
              <a:chOff x="4982547" y="253347"/>
              <a:chExt cx="2009969" cy="940827"/>
            </a:xfrm>
          </p:grpSpPr>
          <p:grpSp>
            <p:nvGrpSpPr>
              <p:cNvPr id="4" name="Gruppieren 3"/>
              <p:cNvGrpSpPr/>
              <p:nvPr/>
            </p:nvGrpSpPr>
            <p:grpSpPr>
              <a:xfrm>
                <a:off x="4982547" y="253347"/>
                <a:ext cx="1975629" cy="940827"/>
                <a:chOff x="4982547" y="253347"/>
                <a:chExt cx="1975629" cy="940827"/>
              </a:xfrm>
            </p:grpSpPr>
            <p:sp>
              <p:nvSpPr>
                <p:cNvPr id="5" name="Textfeld 4"/>
                <p:cNvSpPr txBox="1"/>
                <p:nvPr/>
              </p:nvSpPr>
              <p:spPr>
                <a:xfrm>
                  <a:off x="5203437" y="279492"/>
                  <a:ext cx="1743916" cy="3758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8000" i="1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Poodle</a:t>
                  </a:r>
                </a:p>
              </p:txBody>
            </p:sp>
            <p:sp>
              <p:nvSpPr>
                <p:cNvPr id="6" name="Rechteck 5"/>
                <p:cNvSpPr/>
                <p:nvPr/>
              </p:nvSpPr>
              <p:spPr>
                <a:xfrm>
                  <a:off x="4982547" y="253347"/>
                  <a:ext cx="175727" cy="940827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" name="Freihandform 6"/>
                <p:cNvSpPr/>
                <p:nvPr/>
              </p:nvSpPr>
              <p:spPr>
                <a:xfrm>
                  <a:off x="5094517" y="788009"/>
                  <a:ext cx="1520890" cy="205544"/>
                </a:xfrm>
                <a:custGeom>
                  <a:avLst/>
                  <a:gdLst>
                    <a:gd name="connsiteX0" fmla="*/ 0 w 1520890"/>
                    <a:gd name="connsiteY0" fmla="*/ 205544 h 205544"/>
                    <a:gd name="connsiteX1" fmla="*/ 335902 w 1520890"/>
                    <a:gd name="connsiteY1" fmla="*/ 271 h 205544"/>
                    <a:gd name="connsiteX2" fmla="*/ 774441 w 1520890"/>
                    <a:gd name="connsiteY2" fmla="*/ 158891 h 205544"/>
                    <a:gd name="connsiteX3" fmla="*/ 1212980 w 1520890"/>
                    <a:gd name="connsiteY3" fmla="*/ 28262 h 205544"/>
                    <a:gd name="connsiteX4" fmla="*/ 1520890 w 1520890"/>
                    <a:gd name="connsiteY4" fmla="*/ 102907 h 2055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0890" h="205544">
                      <a:moveTo>
                        <a:pt x="0" y="205544"/>
                      </a:moveTo>
                      <a:cubicBezTo>
                        <a:pt x="103414" y="106795"/>
                        <a:pt x="206829" y="8046"/>
                        <a:pt x="335902" y="271"/>
                      </a:cubicBezTo>
                      <a:cubicBezTo>
                        <a:pt x="464975" y="-7504"/>
                        <a:pt x="628261" y="154226"/>
                        <a:pt x="774441" y="158891"/>
                      </a:cubicBezTo>
                      <a:cubicBezTo>
                        <a:pt x="920621" y="163556"/>
                        <a:pt x="1088572" y="37593"/>
                        <a:pt x="1212980" y="28262"/>
                      </a:cubicBezTo>
                      <a:cubicBezTo>
                        <a:pt x="1337388" y="18931"/>
                        <a:pt x="1429139" y="60919"/>
                        <a:pt x="1520890" y="102907"/>
                      </a:cubicBezTo>
                    </a:path>
                  </a:pathLst>
                </a:custGeom>
                <a:ln w="38100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" name="Freihandform 7"/>
                <p:cNvSpPr/>
                <p:nvPr/>
              </p:nvSpPr>
              <p:spPr>
                <a:xfrm>
                  <a:off x="5449081" y="874199"/>
                  <a:ext cx="1509095" cy="319639"/>
                </a:xfrm>
                <a:custGeom>
                  <a:avLst/>
                  <a:gdLst>
                    <a:gd name="connsiteX0" fmla="*/ 0 w 1509095"/>
                    <a:gd name="connsiteY0" fmla="*/ 0 h 319639"/>
                    <a:gd name="connsiteX1" fmla="*/ 391885 w 1509095"/>
                    <a:gd name="connsiteY1" fmla="*/ 223935 h 319639"/>
                    <a:gd name="connsiteX2" fmla="*/ 858416 w 1509095"/>
                    <a:gd name="connsiteY2" fmla="*/ 46653 h 319639"/>
                    <a:gd name="connsiteX3" fmla="*/ 1427583 w 1509095"/>
                    <a:gd name="connsiteY3" fmla="*/ 289249 h 319639"/>
                    <a:gd name="connsiteX4" fmla="*/ 1492898 w 1509095"/>
                    <a:gd name="connsiteY4" fmla="*/ 307910 h 319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09095" h="319639">
                      <a:moveTo>
                        <a:pt x="0" y="0"/>
                      </a:moveTo>
                      <a:cubicBezTo>
                        <a:pt x="124408" y="108080"/>
                        <a:pt x="248816" y="216160"/>
                        <a:pt x="391885" y="223935"/>
                      </a:cubicBezTo>
                      <a:cubicBezTo>
                        <a:pt x="534954" y="231711"/>
                        <a:pt x="685800" y="35767"/>
                        <a:pt x="858416" y="46653"/>
                      </a:cubicBezTo>
                      <a:cubicBezTo>
                        <a:pt x="1031032" y="57539"/>
                        <a:pt x="1321836" y="245706"/>
                        <a:pt x="1427583" y="289249"/>
                      </a:cubicBezTo>
                      <a:cubicBezTo>
                        <a:pt x="1533330" y="332792"/>
                        <a:pt x="1513114" y="320351"/>
                        <a:pt x="1492898" y="307910"/>
                      </a:cubicBezTo>
                    </a:path>
                  </a:pathLst>
                </a:custGeom>
                <a:ln w="28575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9" name="Textfeld 8"/>
              <p:cNvSpPr txBox="1"/>
              <p:nvPr/>
            </p:nvSpPr>
            <p:spPr>
              <a:xfrm>
                <a:off x="5526902" y="619515"/>
                <a:ext cx="1465614" cy="131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- to the core of your data</a:t>
                </a:r>
              </a:p>
            </p:txBody>
          </p:sp>
        </p:grpSp>
        <p:sp>
          <p:nvSpPr>
            <p:cNvPr id="12" name="Rechteck 11"/>
            <p:cNvSpPr/>
            <p:nvPr/>
          </p:nvSpPr>
          <p:spPr>
            <a:xfrm>
              <a:off x="6745913" y="1209984"/>
              <a:ext cx="160653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3200" spc="200" dirty="0">
                  <a:solidFill>
                    <a:schemeClr val="accent6"/>
                  </a:solidFill>
                </a:rPr>
                <a:t>+</a:t>
              </a:r>
              <a:r>
                <a:rPr lang="de-DE" sz="3200" spc="-100" dirty="0">
                  <a:solidFill>
                    <a:schemeClr val="accent6"/>
                  </a:solidFill>
                </a:rPr>
                <a:t>nucleos</a:t>
              </a:r>
              <a:endParaRPr lang="de-DE" sz="4000" spc="-1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5329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Breitbild</PresentationFormat>
  <Paragraphs>97</Paragraphs>
  <Slides>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Schroeder</dc:creator>
  <cp:lastModifiedBy>Benjamin Schroeder</cp:lastModifiedBy>
  <cp:revision>36</cp:revision>
  <dcterms:created xsi:type="dcterms:W3CDTF">2015-10-27T09:03:28Z</dcterms:created>
  <dcterms:modified xsi:type="dcterms:W3CDTF">2015-10-27T19:08:05Z</dcterms:modified>
</cp:coreProperties>
</file>