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9" r:id="rId4"/>
    <p:sldId id="270" r:id="rId5"/>
    <p:sldId id="271" r:id="rId6"/>
    <p:sldId id="262" r:id="rId7"/>
    <p:sldId id="265" r:id="rId8"/>
    <p:sldId id="266" r:id="rId9"/>
    <p:sldId id="267" r:id="rId10"/>
    <p:sldId id="258" r:id="rId11"/>
    <p:sldId id="257" r:id="rId12"/>
    <p:sldId id="260" r:id="rId13"/>
    <p:sldId id="261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tin.gessenich@crap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aroline.lehmann@crap.com" TargetMode="External"/><Relationship Id="rId4" Type="http://schemas.openxmlformats.org/officeDocument/2006/relationships/hyperlink" Target="mailto:Christoph.groeger@crap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Customer Related Applications and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 solutions for telecommunication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7" b="30438"/>
          <a:stretch/>
        </p:blipFill>
        <p:spPr>
          <a:xfrm>
            <a:off x="6119602" y="4333874"/>
            <a:ext cx="4528321" cy="18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Quality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Inhaltsplatzhalt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Early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roundtrip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r>
              <a:rPr lang="de-DE" dirty="0" smtClean="0"/>
              <a:t>Early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6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7562"/>
              </p:ext>
            </p:extLst>
          </p:nvPr>
        </p:nvGraphicFramePr>
        <p:xfrm>
          <a:off x="838200" y="2005701"/>
          <a:ext cx="10515600" cy="272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76"/>
                <a:gridCol w="2042906"/>
                <a:gridCol w="2042906"/>
                <a:gridCol w="2042906"/>
                <a:gridCol w="2042906"/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Martin (CEO)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Florian (CTO)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Christoph (SM)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Caroline (PM)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Felix (DM)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Testing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dirty="0" err="1" smtClean="0"/>
                        <a:t>management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User </a:t>
                      </a:r>
                      <a:r>
                        <a:rPr lang="de-DE" sz="1800" smtClean="0"/>
                        <a:t>interface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Authentication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err="1" smtClean="0"/>
                        <a:t>Invoice</a:t>
                      </a:r>
                      <a:r>
                        <a:rPr lang="de-DE" sz="1800" dirty="0" smtClean="0"/>
                        <a:t> </a:t>
                      </a:r>
                      <a:r>
                        <a:rPr lang="de-DE" sz="1800" dirty="0" err="1" smtClean="0"/>
                        <a:t>service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Data </a:t>
                      </a:r>
                      <a:r>
                        <a:rPr lang="de-DE" sz="1800" dirty="0" err="1" smtClean="0"/>
                        <a:t>storage</a:t>
                      </a:r>
                      <a:endParaRPr lang="de-DE" sz="18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Session </a:t>
                      </a:r>
                      <a:r>
                        <a:rPr lang="de-DE" sz="1800" dirty="0" err="1" smtClean="0"/>
                        <a:t>simulation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Manual</a:t>
                      </a:r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Communication Plan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314538" y="1689428"/>
            <a:ext cx="9859682" cy="40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581021" y="1832609"/>
          <a:ext cx="11077577" cy="473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757"/>
                <a:gridCol w="1363358"/>
                <a:gridCol w="1319128"/>
                <a:gridCol w="2310028"/>
                <a:gridCol w="2310028"/>
                <a:gridCol w="1209719"/>
                <a:gridCol w="1182559"/>
              </a:tblGrid>
              <a:tr h="2632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Event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Level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Purpose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Media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Responsible Persons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Pre-Project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company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CEO,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Conception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proposal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CTO, Head of Sales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Complete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project planning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and 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2017-03-09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Information requests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Development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Project manager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89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Change request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Request of requirement changes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Email/Phone/Meeting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 demand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Status 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Development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To share information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Meeting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Daily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Ongoing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 of final product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Finalization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Delivery of Software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Presentation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Company management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2017-03-20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In </a:t>
                      </a:r>
                      <a:r>
                        <a:rPr lang="de-DE" sz="1400" dirty="0" err="1">
                          <a:effectLst/>
                        </a:rPr>
                        <a:t>planning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Internal Communication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3688" y="1831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Content Placeholder 2"/>
          <p:cNvSpPr>
            <a:spLocks noGrp="1"/>
          </p:cNvSpPr>
          <p:nvPr/>
        </p:nvSpPr>
        <p:spPr>
          <a:xfrm>
            <a:off x="855391" y="2295525"/>
            <a:ext cx="6559804" cy="229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 control by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Easy work coordination by centralization of developer team in one office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Risk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91830"/>
              </p:ext>
            </p:extLst>
          </p:nvPr>
        </p:nvGraphicFramePr>
        <p:xfrm>
          <a:off x="581023" y="1635284"/>
          <a:ext cx="11077578" cy="4835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9478"/>
                <a:gridCol w="3233739"/>
                <a:gridCol w="2926080"/>
                <a:gridCol w="1544320"/>
                <a:gridCol w="1203961"/>
              </a:tblGrid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monitoring/control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response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likelihood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9931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Matsecom</a:t>
                      </a:r>
                      <a:r>
                        <a:rPr lang="en-US" sz="1400" dirty="0">
                          <a:effectLst/>
                        </a:rPr>
                        <a:t> goes bankrupt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-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immediately </a:t>
                      </a:r>
                      <a:r>
                        <a:rPr lang="en-US" sz="1400" dirty="0">
                          <a:effectLst/>
                        </a:rPr>
                        <a:t>stop or pause development and look for components, that can be used in future projects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677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Illness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Make </a:t>
                      </a:r>
                      <a:r>
                        <a:rPr lang="en-US" sz="1400" dirty="0">
                          <a:effectLst/>
                        </a:rPr>
                        <a:t>your employees have a healthy lifestyle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overtime for other employees / hire external sources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2837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loss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Use </a:t>
                      </a:r>
                      <a:r>
                        <a:rPr lang="en-US" sz="1400" dirty="0">
                          <a:effectLst/>
                        </a:rPr>
                        <a:t>version control (</a:t>
                      </a:r>
                      <a:r>
                        <a:rPr lang="en-US" sz="1400" dirty="0" err="1">
                          <a:effectLst/>
                        </a:rPr>
                        <a:t>git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write new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very 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very </a:t>
                      </a: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New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Test </a:t>
                      </a:r>
                      <a:r>
                        <a:rPr lang="en-US" sz="1400" dirty="0">
                          <a:effectLst/>
                        </a:rPr>
                        <a:t>requirement and get an estimate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 or reject requirement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Existing requirement proves to be wrong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During </a:t>
                      </a:r>
                      <a:r>
                        <a:rPr lang="en-US" sz="1400" dirty="0">
                          <a:effectLst/>
                        </a:rPr>
                        <a:t>development test all requirements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 existing requirement and adapt code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447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Hardware defect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 fairly new and maintained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Buy new hardware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 /cost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Wrong time estimates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Check development according to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Edit time plan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high / time</a:t>
                      </a:r>
                      <a:endParaRPr lang="de-D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  <a:tr h="567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leak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Secure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data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storage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via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authentication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encryption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legal</a:t>
                      </a:r>
                      <a:r>
                        <a:rPr lang="de-DE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measures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medium /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cost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very</a:t>
                      </a:r>
                      <a:r>
                        <a:rPr lang="de-DE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de-DE" sz="14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low</a:t>
                      </a:r>
                      <a:endParaRPr lang="de-D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376" marR="53376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42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CTO: Florian </a:t>
            </a:r>
            <a:r>
              <a:rPr lang="en-US" dirty="0" err="1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+49241 79123689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Christoph.groeger@crap.com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/>
              <a:t>Dev. Manager: Felix </a:t>
            </a:r>
            <a:r>
              <a:rPr lang="en-US" dirty="0" err="1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391" y="1978025"/>
            <a:ext cx="5162550" cy="4351338"/>
          </a:xfrm>
        </p:spPr>
        <p:txBody>
          <a:bodyPr>
            <a:normAutofit/>
          </a:bodyPr>
          <a:lstStyle/>
          <a:p>
            <a:r>
              <a:rPr lang="en-US" dirty="0"/>
              <a:t>CEO: Martin </a:t>
            </a:r>
            <a:r>
              <a:rPr lang="en-US" dirty="0" err="1"/>
              <a:t>Geßenich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Martin.gessenich@crap.com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+49241 79123789</a:t>
            </a:r>
          </a:p>
          <a:p>
            <a:r>
              <a:rPr lang="en-US" dirty="0"/>
              <a:t>CTO: Florian </a:t>
            </a:r>
            <a:r>
              <a:rPr lang="en-US" dirty="0" err="1"/>
              <a:t>Schaar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Florian.schaar@crap.com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+49241 79123689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6" name="Gruppieren 5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ichtungspfeil 11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Rechteck 6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5572125" y="1978025"/>
            <a:ext cx="5743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Manager: Christoph </a:t>
            </a:r>
            <a:r>
              <a:rPr lang="en-US" dirty="0" err="1"/>
              <a:t>Gröger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Christoph.groeger@crap.com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+49241 79128902</a:t>
            </a:r>
          </a:p>
          <a:p>
            <a:r>
              <a:rPr lang="en-US" dirty="0"/>
              <a:t>Project Manager: Caroline Lehmann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Caroline.lehmann@crap.com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+49241 79128901</a:t>
            </a:r>
          </a:p>
          <a:p>
            <a:r>
              <a:rPr lang="en-US" dirty="0"/>
              <a:t>Dev. Manager: Felix </a:t>
            </a:r>
            <a:r>
              <a:rPr lang="en-US" dirty="0" err="1"/>
              <a:t>Batke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Felix.batke@crap.com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+49241 79128905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1252" cy="4351338"/>
          </a:xfrm>
        </p:spPr>
        <p:txBody>
          <a:bodyPr/>
          <a:lstStyle/>
          <a:p>
            <a:r>
              <a:rPr lang="en-US" dirty="0"/>
              <a:t>Founded 1988</a:t>
            </a:r>
          </a:p>
          <a:p>
            <a:r>
              <a:rPr lang="en-US" dirty="0"/>
              <a:t>Steadily growing</a:t>
            </a:r>
          </a:p>
          <a:p>
            <a:r>
              <a:rPr lang="en-US" dirty="0"/>
              <a:t>230 employees</a:t>
            </a:r>
          </a:p>
          <a:p>
            <a:r>
              <a:rPr lang="en-US" dirty="0"/>
              <a:t>Site: 52064 Aachen, </a:t>
            </a:r>
            <a:r>
              <a:rPr lang="en-US" dirty="0" err="1"/>
              <a:t>Mariabrunnstraße</a:t>
            </a:r>
            <a:r>
              <a:rPr lang="en-US" dirty="0"/>
              <a:t> 1 </a:t>
            </a:r>
          </a:p>
          <a:p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06" y="1825625"/>
            <a:ext cx="5288702" cy="3702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3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Company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27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Direct and lasting customer contact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Extensibility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Training </a:t>
            </a:r>
            <a:r>
              <a:rPr lang="en-US" dirty="0"/>
              <a:t>and support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6229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“We have never worked together with a more flexible company.”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Urs</a:t>
            </a:r>
            <a:r>
              <a:rPr lang="en-US" dirty="0"/>
              <a:t> </a:t>
            </a:r>
            <a:r>
              <a:rPr lang="en-US" dirty="0" err="1"/>
              <a:t>Schaeppi</a:t>
            </a:r>
            <a:r>
              <a:rPr lang="en-US" dirty="0"/>
              <a:t>, Swisscom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“Reliable. Accurate. Running steadily with a quick maintenance </a:t>
            </a:r>
          </a:p>
          <a:p>
            <a:pPr marL="0" indent="0">
              <a:buNone/>
            </a:pPr>
            <a:r>
              <a:rPr lang="en-US" dirty="0"/>
              <a:t>  response time during all that years.”</a:t>
            </a:r>
          </a:p>
          <a:p>
            <a:pPr marL="0" indent="0">
              <a:buNone/>
            </a:pPr>
            <a:r>
              <a:rPr lang="en-US" dirty="0"/>
              <a:t> - Hannes </a:t>
            </a:r>
            <a:r>
              <a:rPr lang="en-US" dirty="0" err="1"/>
              <a:t>Ametsreiter</a:t>
            </a:r>
            <a:r>
              <a:rPr lang="en-US" dirty="0"/>
              <a:t>, Vodafone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35" y="5018033"/>
            <a:ext cx="1576849" cy="113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3" y="5047901"/>
            <a:ext cx="2789632" cy="140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72" y="5047901"/>
            <a:ext cx="2073592" cy="1349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rechts 12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ichtungspfeil 14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26" y="5170155"/>
            <a:ext cx="2695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58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Cost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r>
              <a:rPr lang="en-US" dirty="0"/>
              <a:t>Man hour rate 9</a:t>
            </a:r>
            <a:r>
              <a:rPr lang="en-US" dirty="0" smtClean="0"/>
              <a:t>0 </a:t>
            </a:r>
            <a:r>
              <a:rPr lang="en-US" dirty="0"/>
              <a:t>€ </a:t>
            </a:r>
          </a:p>
          <a:p>
            <a:r>
              <a:rPr lang="en-US" dirty="0"/>
              <a:t>Approximation of </a:t>
            </a:r>
            <a:r>
              <a:rPr lang="en-US" dirty="0" smtClean="0"/>
              <a:t>175 </a:t>
            </a:r>
            <a:r>
              <a:rPr lang="en-US" dirty="0"/>
              <a:t>man </a:t>
            </a:r>
            <a:r>
              <a:rPr lang="en-US" dirty="0" smtClean="0"/>
              <a:t>hours</a:t>
            </a:r>
          </a:p>
          <a:p>
            <a:pPr marL="0" indent="0">
              <a:buNone/>
            </a:pPr>
            <a:r>
              <a:rPr lang="en-US" dirty="0" smtClean="0"/>
              <a:t>        	Overall fix cost of 15750 € to meet all 	initial requirements</a:t>
            </a:r>
          </a:p>
          <a:p>
            <a:endParaRPr lang="en-US" dirty="0" smtClean="0"/>
          </a:p>
          <a:p>
            <a:r>
              <a:rPr lang="en-US" dirty="0" smtClean="0"/>
              <a:t>New budget negotiations for any additional requirements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Arrow: Right 3"/>
          <p:cNvSpPr/>
          <p:nvPr/>
        </p:nvSpPr>
        <p:spPr>
          <a:xfrm>
            <a:off x="1029865" y="2960005"/>
            <a:ext cx="664101" cy="22210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Scope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55980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050" name="Picture 2" descr="D:\Privat\Documents\Studium\5-Semester\Software Development in a Customer Suplier Relation\Project\trunk\Documents\final prestt\W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34" y="1587498"/>
            <a:ext cx="9486732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/>
          <a:stretch/>
        </p:blipFill>
        <p:spPr bwMode="auto">
          <a:xfrm>
            <a:off x="2229198" y="1462087"/>
            <a:ext cx="87296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/>
          <a:stretch/>
        </p:blipFill>
        <p:spPr bwMode="auto">
          <a:xfrm>
            <a:off x="2229198" y="2976562"/>
            <a:ext cx="872966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Time Plan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" name="Rechteck 7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D:\Privat\Documents\Studium\5-Semester\Software Development in a Customer Suplier Relation\Project\trunk\Documents\20170309_Project plan\time_pl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037" y="1747913"/>
            <a:ext cx="6997926" cy="33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5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Benutzerdefiniert</PresentationFormat>
  <Paragraphs>187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Customer Related Applications and Programs</vt:lpstr>
      <vt:lpstr>Contact</vt:lpstr>
      <vt:lpstr>Company facts</vt:lpstr>
      <vt:lpstr>Company philosophy</vt:lpstr>
      <vt:lpstr>References</vt:lpstr>
      <vt:lpstr>Cost Plan</vt:lpstr>
      <vt:lpstr>Scope Plan</vt:lpstr>
      <vt:lpstr>Time Plan</vt:lpstr>
      <vt:lpstr>Time Plan</vt:lpstr>
      <vt:lpstr>Quality management</vt:lpstr>
      <vt:lpstr>Human resources management</vt:lpstr>
      <vt:lpstr>Communication Plan</vt:lpstr>
      <vt:lpstr>Internal Communication</vt:lpstr>
      <vt:lpstr>Risk Plan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Florian Schaar</cp:lastModifiedBy>
  <cp:revision>49</cp:revision>
  <dcterms:created xsi:type="dcterms:W3CDTF">2017-03-07T13:43:32Z</dcterms:created>
  <dcterms:modified xsi:type="dcterms:W3CDTF">2017-03-20T12:27:56Z</dcterms:modified>
</cp:coreProperties>
</file>