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2" r:id="rId3"/>
    <p:sldId id="258" r:id="rId4"/>
    <p:sldId id="257" r:id="rId5"/>
    <p:sldId id="260" r:id="rId6"/>
    <p:sldId id="261" r:id="rId7"/>
    <p:sldId id="259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B57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330" y="5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C52B-7AFD-4D2F-BC15-ADDF7F0E8659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226D-6836-49A0-A80F-C5C41B3E13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69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C52B-7AFD-4D2F-BC15-ADDF7F0E8659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226D-6836-49A0-A80F-C5C41B3E13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3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C52B-7AFD-4D2F-BC15-ADDF7F0E8659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226D-6836-49A0-A80F-C5C41B3E13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52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C52B-7AFD-4D2F-BC15-ADDF7F0E8659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226D-6836-49A0-A80F-C5C41B3E13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101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C52B-7AFD-4D2F-BC15-ADDF7F0E8659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226D-6836-49A0-A80F-C5C41B3E13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841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C52B-7AFD-4D2F-BC15-ADDF7F0E8659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226D-6836-49A0-A80F-C5C41B3E13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29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C52B-7AFD-4D2F-BC15-ADDF7F0E8659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226D-6836-49A0-A80F-C5C41B3E13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908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C52B-7AFD-4D2F-BC15-ADDF7F0E8659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226D-6836-49A0-A80F-C5C41B3E13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890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C52B-7AFD-4D2F-BC15-ADDF7F0E8659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226D-6836-49A0-A80F-C5C41B3E13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6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C52B-7AFD-4D2F-BC15-ADDF7F0E8659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226D-6836-49A0-A80F-C5C41B3E13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765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C52B-7AFD-4D2F-BC15-ADDF7F0E8659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226D-6836-49A0-A80F-C5C41B3E13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80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CC52B-7AFD-4D2F-BC15-ADDF7F0E8659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D226D-6836-49A0-A80F-C5C41B3E13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32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Martin.gessenich@crap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Caroline.lehmann@crap.com" TargetMode="External"/><Relationship Id="rId4" Type="http://schemas.openxmlformats.org/officeDocument/2006/relationships/hyperlink" Target="mailto:Christoph.groeger@crap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Customer Related Applications and Programs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Flexible solutions for telecommunication systems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97" b="30438"/>
          <a:stretch/>
        </p:blipFill>
        <p:spPr>
          <a:xfrm>
            <a:off x="6119602" y="4333874"/>
            <a:ext cx="4528321" cy="1809751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529733" y="6143626"/>
            <a:ext cx="4377933" cy="5465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CEO: Martin </a:t>
            </a:r>
            <a:r>
              <a:rPr lang="en-US" dirty="0" smtClean="0"/>
              <a:t>Geßenich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081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Cost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6559804" cy="4351338"/>
          </a:xfrm>
        </p:spPr>
        <p:txBody>
          <a:bodyPr/>
          <a:lstStyle/>
          <a:p>
            <a:r>
              <a:rPr lang="en-US" dirty="0"/>
              <a:t>Man hour rate 9</a:t>
            </a:r>
            <a:r>
              <a:rPr lang="en-US" dirty="0" smtClean="0"/>
              <a:t>0 </a:t>
            </a:r>
            <a:r>
              <a:rPr lang="en-US" dirty="0"/>
              <a:t>€ </a:t>
            </a:r>
          </a:p>
          <a:p>
            <a:r>
              <a:rPr lang="en-US" dirty="0"/>
              <a:t>Approximation of </a:t>
            </a:r>
            <a:r>
              <a:rPr lang="en-US" dirty="0" smtClean="0"/>
              <a:t>175 </a:t>
            </a:r>
            <a:r>
              <a:rPr lang="en-US" dirty="0"/>
              <a:t>man </a:t>
            </a:r>
            <a:r>
              <a:rPr lang="en-US" dirty="0" smtClean="0"/>
              <a:t>hours</a:t>
            </a:r>
          </a:p>
          <a:p>
            <a:pPr marL="0" indent="0">
              <a:buNone/>
            </a:pPr>
            <a:r>
              <a:rPr lang="en-US" dirty="0" smtClean="0"/>
              <a:t>        	Overall fix cost </a:t>
            </a:r>
            <a:r>
              <a:rPr lang="en-US" smtClean="0"/>
              <a:t>of 15750 </a:t>
            </a:r>
            <a:r>
              <a:rPr lang="en-US" dirty="0" smtClean="0"/>
              <a:t>€ to meet all 	initial requirements</a:t>
            </a:r>
          </a:p>
          <a:p>
            <a:endParaRPr lang="en-US" dirty="0" smtClean="0"/>
          </a:p>
          <a:p>
            <a:r>
              <a:rPr lang="en-US" dirty="0" smtClean="0"/>
              <a:t>New budget negotiations for any additional requirements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090" y="-157918"/>
            <a:ext cx="1983543" cy="1983543"/>
          </a:xfrm>
          <a:prstGeom prst="rect">
            <a:avLst/>
          </a:prstGeom>
        </p:spPr>
      </p:pic>
      <p:grpSp>
        <p:nvGrpSpPr>
          <p:cNvPr id="6" name="Gruppieren 5"/>
          <p:cNvGrpSpPr/>
          <p:nvPr/>
        </p:nvGrpSpPr>
        <p:grpSpPr>
          <a:xfrm>
            <a:off x="581024" y="1314449"/>
            <a:ext cx="11077575" cy="147638"/>
            <a:chOff x="581024" y="1314449"/>
            <a:chExt cx="11077575" cy="147638"/>
          </a:xfrm>
        </p:grpSpPr>
        <p:grpSp>
          <p:nvGrpSpPr>
            <p:cNvPr id="7" name="Gruppieren 6"/>
            <p:cNvGrpSpPr/>
            <p:nvPr/>
          </p:nvGrpSpPr>
          <p:grpSpPr>
            <a:xfrm rot="10800000">
              <a:off x="581024" y="1314449"/>
              <a:ext cx="7893344" cy="147637"/>
              <a:chOff x="1657350" y="566737"/>
              <a:chExt cx="3562350" cy="200025"/>
            </a:xfrm>
          </p:grpSpPr>
          <p:sp>
            <p:nvSpPr>
              <p:cNvPr id="10" name="Rechteck 9"/>
              <p:cNvSpPr/>
              <p:nvPr/>
            </p:nvSpPr>
            <p:spPr>
              <a:xfrm>
                <a:off x="2009775" y="619125"/>
                <a:ext cx="2790825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Pfeil nach rechts 10"/>
              <p:cNvSpPr/>
              <p:nvPr/>
            </p:nvSpPr>
            <p:spPr>
              <a:xfrm>
                <a:off x="4972050" y="619125"/>
                <a:ext cx="247650" cy="95250"/>
              </a:xfrm>
              <a:prstGeom prst="rightArrow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Rechteck 11"/>
              <p:cNvSpPr/>
              <p:nvPr/>
            </p:nvSpPr>
            <p:spPr>
              <a:xfrm>
                <a:off x="4867275" y="619125"/>
                <a:ext cx="104775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ichtungspfeil 12"/>
              <p:cNvSpPr/>
              <p:nvPr/>
            </p:nvSpPr>
            <p:spPr>
              <a:xfrm>
                <a:off x="1657350" y="566737"/>
                <a:ext cx="485775" cy="200025"/>
              </a:xfrm>
              <a:prstGeom prst="homePlat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" name="Rechteck 7"/>
            <p:cNvSpPr/>
            <p:nvPr/>
          </p:nvSpPr>
          <p:spPr>
            <a:xfrm>
              <a:off x="8601075" y="1314450"/>
              <a:ext cx="666750" cy="147637"/>
            </a:xfrm>
            <a:prstGeom prst="rect">
              <a:avLst/>
            </a:prstGeom>
            <a:solidFill>
              <a:srgbClr val="FFE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>
              <a:off x="9420224" y="1314450"/>
              <a:ext cx="2238375" cy="147637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" name="Arrow: Right 3"/>
          <p:cNvSpPr/>
          <p:nvPr/>
        </p:nvSpPr>
        <p:spPr>
          <a:xfrm>
            <a:off x="1029865" y="2960005"/>
            <a:ext cx="664101" cy="222107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47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Quality management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AutoShape 2" descr="Bildergebnis für telstra"/>
          <p:cNvSpPr>
            <a:spLocks noChangeAspect="1" noChangeArrowheads="1"/>
          </p:cNvSpPr>
          <p:nvPr/>
        </p:nvSpPr>
        <p:spPr bwMode="auto">
          <a:xfrm>
            <a:off x="3900488" y="2000250"/>
            <a:ext cx="43910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090" y="-157918"/>
            <a:ext cx="1983543" cy="1983543"/>
          </a:xfrm>
          <a:prstGeom prst="rect">
            <a:avLst/>
          </a:prstGeom>
        </p:spPr>
      </p:pic>
      <p:grpSp>
        <p:nvGrpSpPr>
          <p:cNvPr id="6" name="Gruppieren 5"/>
          <p:cNvGrpSpPr/>
          <p:nvPr/>
        </p:nvGrpSpPr>
        <p:grpSpPr>
          <a:xfrm>
            <a:off x="581024" y="1314449"/>
            <a:ext cx="11077575" cy="147638"/>
            <a:chOff x="581024" y="1314449"/>
            <a:chExt cx="11077575" cy="147638"/>
          </a:xfrm>
        </p:grpSpPr>
        <p:grpSp>
          <p:nvGrpSpPr>
            <p:cNvPr id="7" name="Gruppieren 6"/>
            <p:cNvGrpSpPr/>
            <p:nvPr/>
          </p:nvGrpSpPr>
          <p:grpSpPr>
            <a:xfrm rot="10800000">
              <a:off x="581024" y="1314449"/>
              <a:ext cx="7893344" cy="147637"/>
              <a:chOff x="1657350" y="566737"/>
              <a:chExt cx="3562350" cy="200025"/>
            </a:xfrm>
          </p:grpSpPr>
          <p:sp>
            <p:nvSpPr>
              <p:cNvPr id="10" name="Rechteck 9"/>
              <p:cNvSpPr/>
              <p:nvPr/>
            </p:nvSpPr>
            <p:spPr>
              <a:xfrm>
                <a:off x="2009775" y="619125"/>
                <a:ext cx="2790825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Pfeil nach rechts 10"/>
              <p:cNvSpPr/>
              <p:nvPr/>
            </p:nvSpPr>
            <p:spPr>
              <a:xfrm>
                <a:off x="4972050" y="619125"/>
                <a:ext cx="247650" cy="95250"/>
              </a:xfrm>
              <a:prstGeom prst="rightArrow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Rechteck 11"/>
              <p:cNvSpPr/>
              <p:nvPr/>
            </p:nvSpPr>
            <p:spPr>
              <a:xfrm>
                <a:off x="4867275" y="619125"/>
                <a:ext cx="104775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ichtungspfeil 12"/>
              <p:cNvSpPr/>
              <p:nvPr/>
            </p:nvSpPr>
            <p:spPr>
              <a:xfrm>
                <a:off x="1657350" y="566737"/>
                <a:ext cx="485775" cy="200025"/>
              </a:xfrm>
              <a:prstGeom prst="homePlat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" name="Rechteck 4"/>
            <p:cNvSpPr/>
            <p:nvPr/>
          </p:nvSpPr>
          <p:spPr>
            <a:xfrm>
              <a:off x="8601075" y="1314450"/>
              <a:ext cx="666750" cy="147637"/>
            </a:xfrm>
            <a:prstGeom prst="rect">
              <a:avLst/>
            </a:prstGeom>
            <a:solidFill>
              <a:srgbClr val="FFE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9420224" y="1314450"/>
              <a:ext cx="2238375" cy="147637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9" name="Inhaltsplatzhalt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Early </a:t>
            </a:r>
            <a:r>
              <a:rPr lang="de-DE" dirty="0" err="1" smtClean="0"/>
              <a:t>interaction</a:t>
            </a:r>
            <a:r>
              <a:rPr lang="de-DE" dirty="0" smtClean="0"/>
              <a:t> </a:t>
            </a:r>
            <a:r>
              <a:rPr lang="de-DE" dirty="0" err="1" smtClean="0"/>
              <a:t>testing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ensure</a:t>
            </a:r>
            <a:r>
              <a:rPr lang="de-DE" dirty="0" smtClean="0"/>
              <a:t> </a:t>
            </a:r>
            <a:r>
              <a:rPr lang="de-DE" dirty="0" err="1" smtClean="0"/>
              <a:t>basic</a:t>
            </a:r>
            <a:r>
              <a:rPr lang="de-DE" dirty="0" smtClean="0"/>
              <a:t> </a:t>
            </a:r>
            <a:r>
              <a:rPr lang="de-DE" dirty="0" err="1" smtClean="0"/>
              <a:t>roundtrip</a:t>
            </a:r>
            <a:r>
              <a:rPr lang="de-DE" dirty="0" smtClean="0"/>
              <a:t> </a:t>
            </a:r>
            <a:r>
              <a:rPr lang="de-DE" dirty="0" err="1" smtClean="0"/>
              <a:t>functionality</a:t>
            </a:r>
            <a:endParaRPr lang="de-DE" dirty="0" smtClean="0"/>
          </a:p>
          <a:p>
            <a:r>
              <a:rPr lang="de-DE" dirty="0" smtClean="0"/>
              <a:t>Early </a:t>
            </a:r>
            <a:r>
              <a:rPr lang="de-DE" dirty="0" err="1" smtClean="0"/>
              <a:t>definition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interfaces</a:t>
            </a:r>
            <a:endParaRPr lang="de-DE" dirty="0" smtClean="0"/>
          </a:p>
          <a:p>
            <a:r>
              <a:rPr lang="de-DE" dirty="0" err="1" smtClean="0"/>
              <a:t>Continuous</a:t>
            </a:r>
            <a:r>
              <a:rPr lang="de-DE" dirty="0" smtClean="0"/>
              <a:t> </a:t>
            </a:r>
            <a:r>
              <a:rPr lang="de-DE" dirty="0" err="1" smtClean="0"/>
              <a:t>unit</a:t>
            </a:r>
            <a:r>
              <a:rPr lang="de-DE" dirty="0" smtClean="0"/>
              <a:t> </a:t>
            </a:r>
            <a:r>
              <a:rPr lang="de-DE" dirty="0" err="1" smtClean="0"/>
              <a:t>testing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1670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Human resources management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7" name="Inhaltsplatzhalter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1927562"/>
              </p:ext>
            </p:extLst>
          </p:nvPr>
        </p:nvGraphicFramePr>
        <p:xfrm>
          <a:off x="838200" y="2005701"/>
          <a:ext cx="10515600" cy="2722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3976"/>
                <a:gridCol w="2042906"/>
                <a:gridCol w="2042906"/>
                <a:gridCol w="2042906"/>
                <a:gridCol w="2042906"/>
              </a:tblGrid>
              <a:tr h="680578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Martin (CEO)</a:t>
                      </a:r>
                      <a:endParaRPr lang="de-DE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Florian (CTO)</a:t>
                      </a:r>
                      <a:endParaRPr lang="de-DE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Christoph (SM)</a:t>
                      </a:r>
                      <a:endParaRPr lang="de-DE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Caroline (PM)</a:t>
                      </a:r>
                      <a:endParaRPr lang="de-DE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Felix (DM)</a:t>
                      </a:r>
                      <a:endParaRPr lang="de-DE" sz="1800" dirty="0"/>
                    </a:p>
                  </a:txBody>
                  <a:tcPr anchor="ctr"/>
                </a:tc>
              </a:tr>
              <a:tr h="680578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err="1" smtClean="0"/>
                        <a:t>Testing</a:t>
                      </a:r>
                      <a:endParaRPr lang="de-DE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smtClean="0"/>
                        <a:t>Testing</a:t>
                      </a:r>
                      <a:endParaRPr lang="de-DE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smtClean="0"/>
                        <a:t>Testing</a:t>
                      </a:r>
                      <a:endParaRPr lang="de-DE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smtClean="0"/>
                        <a:t>Testing</a:t>
                      </a:r>
                      <a:endParaRPr lang="de-DE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err="1" smtClean="0"/>
                        <a:t>Testing</a:t>
                      </a:r>
                      <a:endParaRPr lang="de-DE" sz="1800" dirty="0"/>
                    </a:p>
                  </a:txBody>
                  <a:tcPr anchor="ctr"/>
                </a:tc>
              </a:tr>
              <a:tr h="680578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User </a:t>
                      </a:r>
                      <a:r>
                        <a:rPr lang="de-DE" sz="1800" dirty="0" err="1" smtClean="0"/>
                        <a:t>management</a:t>
                      </a:r>
                      <a:endParaRPr lang="de-DE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User </a:t>
                      </a:r>
                      <a:r>
                        <a:rPr lang="de-DE" sz="1800" smtClean="0"/>
                        <a:t>interface</a:t>
                      </a:r>
                      <a:endParaRPr lang="de-DE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Authentication</a:t>
                      </a:r>
                      <a:endParaRPr lang="de-DE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err="1" smtClean="0"/>
                        <a:t>Invoice</a:t>
                      </a:r>
                      <a:r>
                        <a:rPr lang="de-DE" sz="1800" dirty="0" smtClean="0"/>
                        <a:t> </a:t>
                      </a:r>
                      <a:r>
                        <a:rPr lang="de-DE" sz="1800" dirty="0" err="1" smtClean="0"/>
                        <a:t>service</a:t>
                      </a:r>
                      <a:endParaRPr lang="de-DE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Data </a:t>
                      </a:r>
                      <a:r>
                        <a:rPr lang="de-DE" sz="1800" dirty="0" err="1" smtClean="0"/>
                        <a:t>storage</a:t>
                      </a:r>
                      <a:endParaRPr lang="de-DE" sz="1800" dirty="0"/>
                    </a:p>
                  </a:txBody>
                  <a:tcPr anchor="ctr"/>
                </a:tc>
              </a:tr>
              <a:tr h="680578">
                <a:tc>
                  <a:txBody>
                    <a:bodyPr/>
                    <a:lstStyle/>
                    <a:p>
                      <a:pPr algn="ctr"/>
                      <a:endParaRPr lang="de-DE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Session </a:t>
                      </a:r>
                      <a:r>
                        <a:rPr lang="de-DE" sz="1800" dirty="0" err="1" smtClean="0"/>
                        <a:t>simulation</a:t>
                      </a:r>
                      <a:endParaRPr lang="de-DE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Manual</a:t>
                      </a:r>
                      <a:endParaRPr lang="de-DE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AutoShape 2" descr="Bildergebnis für telstra"/>
          <p:cNvSpPr>
            <a:spLocks noChangeAspect="1" noChangeArrowheads="1"/>
          </p:cNvSpPr>
          <p:nvPr/>
        </p:nvSpPr>
        <p:spPr bwMode="auto">
          <a:xfrm>
            <a:off x="3900488" y="2000250"/>
            <a:ext cx="43910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090" y="-157918"/>
            <a:ext cx="1983543" cy="1983543"/>
          </a:xfrm>
          <a:prstGeom prst="rect">
            <a:avLst/>
          </a:prstGeom>
        </p:spPr>
      </p:pic>
      <p:grpSp>
        <p:nvGrpSpPr>
          <p:cNvPr id="6" name="Gruppieren 5"/>
          <p:cNvGrpSpPr/>
          <p:nvPr/>
        </p:nvGrpSpPr>
        <p:grpSpPr>
          <a:xfrm>
            <a:off x="581024" y="1314449"/>
            <a:ext cx="11077575" cy="147638"/>
            <a:chOff x="581024" y="1314449"/>
            <a:chExt cx="11077575" cy="147638"/>
          </a:xfrm>
        </p:grpSpPr>
        <p:grpSp>
          <p:nvGrpSpPr>
            <p:cNvPr id="7" name="Gruppieren 6"/>
            <p:cNvGrpSpPr/>
            <p:nvPr/>
          </p:nvGrpSpPr>
          <p:grpSpPr>
            <a:xfrm rot="10800000">
              <a:off x="581024" y="1314449"/>
              <a:ext cx="7893344" cy="147637"/>
              <a:chOff x="1657350" y="566737"/>
              <a:chExt cx="3562350" cy="200025"/>
            </a:xfrm>
          </p:grpSpPr>
          <p:sp>
            <p:nvSpPr>
              <p:cNvPr id="10" name="Rechteck 9"/>
              <p:cNvSpPr/>
              <p:nvPr/>
            </p:nvSpPr>
            <p:spPr>
              <a:xfrm>
                <a:off x="2009775" y="619125"/>
                <a:ext cx="2790825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Pfeil nach rechts 10"/>
              <p:cNvSpPr/>
              <p:nvPr/>
            </p:nvSpPr>
            <p:spPr>
              <a:xfrm>
                <a:off x="4972050" y="619125"/>
                <a:ext cx="247650" cy="95250"/>
              </a:xfrm>
              <a:prstGeom prst="rightArrow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Rechteck 11"/>
              <p:cNvSpPr/>
              <p:nvPr/>
            </p:nvSpPr>
            <p:spPr>
              <a:xfrm>
                <a:off x="4867275" y="619125"/>
                <a:ext cx="104775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ichtungspfeil 12"/>
              <p:cNvSpPr/>
              <p:nvPr/>
            </p:nvSpPr>
            <p:spPr>
              <a:xfrm>
                <a:off x="1657350" y="566737"/>
                <a:ext cx="485775" cy="200025"/>
              </a:xfrm>
              <a:prstGeom prst="homePlat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" name="Rechteck 4"/>
            <p:cNvSpPr/>
            <p:nvPr/>
          </p:nvSpPr>
          <p:spPr>
            <a:xfrm>
              <a:off x="8601075" y="1314450"/>
              <a:ext cx="666750" cy="147637"/>
            </a:xfrm>
            <a:prstGeom prst="rect">
              <a:avLst/>
            </a:prstGeom>
            <a:solidFill>
              <a:srgbClr val="FFE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9420224" y="1314450"/>
              <a:ext cx="2238375" cy="147637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23027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Communication Plan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090" y="-157918"/>
            <a:ext cx="1983543" cy="1983543"/>
          </a:xfrm>
          <a:prstGeom prst="rect">
            <a:avLst/>
          </a:prstGeom>
        </p:spPr>
      </p:pic>
      <p:grpSp>
        <p:nvGrpSpPr>
          <p:cNvPr id="6" name="Gruppieren 5"/>
          <p:cNvGrpSpPr/>
          <p:nvPr/>
        </p:nvGrpSpPr>
        <p:grpSpPr>
          <a:xfrm>
            <a:off x="581024" y="1314449"/>
            <a:ext cx="11077575" cy="147638"/>
            <a:chOff x="581024" y="1314449"/>
            <a:chExt cx="11077575" cy="147638"/>
          </a:xfrm>
        </p:grpSpPr>
        <p:grpSp>
          <p:nvGrpSpPr>
            <p:cNvPr id="7" name="Gruppieren 6"/>
            <p:cNvGrpSpPr/>
            <p:nvPr/>
          </p:nvGrpSpPr>
          <p:grpSpPr>
            <a:xfrm rot="10800000">
              <a:off x="581024" y="1314449"/>
              <a:ext cx="7893344" cy="147637"/>
              <a:chOff x="1657350" y="566737"/>
              <a:chExt cx="3562350" cy="200025"/>
            </a:xfrm>
          </p:grpSpPr>
          <p:sp>
            <p:nvSpPr>
              <p:cNvPr id="10" name="Rechteck 9"/>
              <p:cNvSpPr/>
              <p:nvPr/>
            </p:nvSpPr>
            <p:spPr>
              <a:xfrm>
                <a:off x="2009775" y="619125"/>
                <a:ext cx="2790825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1" name="Pfeil nach rechts 10"/>
              <p:cNvSpPr/>
              <p:nvPr/>
            </p:nvSpPr>
            <p:spPr>
              <a:xfrm>
                <a:off x="4972050" y="619125"/>
                <a:ext cx="247650" cy="95250"/>
              </a:xfrm>
              <a:prstGeom prst="rightArrow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2" name="Rechteck 11"/>
              <p:cNvSpPr/>
              <p:nvPr/>
            </p:nvSpPr>
            <p:spPr>
              <a:xfrm>
                <a:off x="4867275" y="619125"/>
                <a:ext cx="104775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3" name="Richtungspfeil 12"/>
              <p:cNvSpPr/>
              <p:nvPr/>
            </p:nvSpPr>
            <p:spPr>
              <a:xfrm>
                <a:off x="1657350" y="566737"/>
                <a:ext cx="485775" cy="200025"/>
              </a:xfrm>
              <a:prstGeom prst="homePlat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8" name="Rechteck 7"/>
            <p:cNvSpPr/>
            <p:nvPr/>
          </p:nvSpPr>
          <p:spPr>
            <a:xfrm>
              <a:off x="8601075" y="1314450"/>
              <a:ext cx="666750" cy="147637"/>
            </a:xfrm>
            <a:prstGeom prst="rect">
              <a:avLst/>
            </a:prstGeom>
            <a:solidFill>
              <a:srgbClr val="FFE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Rechteck 8"/>
            <p:cNvSpPr/>
            <p:nvPr/>
          </p:nvSpPr>
          <p:spPr>
            <a:xfrm>
              <a:off x="9420224" y="1314450"/>
              <a:ext cx="2238375" cy="147637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-1314538" y="1689428"/>
            <a:ext cx="9859682" cy="401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/>
          </p:nvPr>
        </p:nvGraphicFramePr>
        <p:xfrm>
          <a:off x="581021" y="1832609"/>
          <a:ext cx="11077577" cy="47378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2757"/>
                <a:gridCol w="1363358"/>
                <a:gridCol w="1319128"/>
                <a:gridCol w="2310028"/>
                <a:gridCol w="2310028"/>
                <a:gridCol w="1209719"/>
                <a:gridCol w="1182559"/>
              </a:tblGrid>
              <a:tr h="2632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Event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Level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 err="1">
                          <a:effectLst/>
                        </a:rPr>
                        <a:t>Purpose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Media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Responsible Persons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Date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Status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896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Presentation of Information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Pre-Project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Delivery of company information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Presentation and Email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CEO, Head of Sales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2017-03-07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Complete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264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Presentation of proposal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Conception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Delivery of proposal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Presentation and Email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CTO, Head of Sales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2017-03-08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Complete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896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Presentation of project planning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Planning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Delivery of project planning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Presentation and Email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Company management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2017-03-09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Ongoing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264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Information requests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Development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To share information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Email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Project manager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On demand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Ongoing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896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Change request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Development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Request of requirement changes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Email/Phone/Meeting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Company management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On demand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Ongoing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264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Status meeting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Development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To share information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Meeting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Company management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Daily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Ongoing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264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Presentation of final product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Finalization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Delivery of Software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Presentation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Company management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2017-03-20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In </a:t>
                      </a:r>
                      <a:r>
                        <a:rPr lang="de-DE" sz="1400" dirty="0" err="1">
                          <a:effectLst/>
                        </a:rPr>
                        <a:t>planning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63688" y="18319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6364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Internal Communication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090" y="-157918"/>
            <a:ext cx="1983543" cy="1983543"/>
          </a:xfrm>
          <a:prstGeom prst="rect">
            <a:avLst/>
          </a:prstGeom>
        </p:spPr>
      </p:pic>
      <p:grpSp>
        <p:nvGrpSpPr>
          <p:cNvPr id="6" name="Gruppieren 5"/>
          <p:cNvGrpSpPr/>
          <p:nvPr/>
        </p:nvGrpSpPr>
        <p:grpSpPr>
          <a:xfrm>
            <a:off x="581024" y="1314449"/>
            <a:ext cx="11077575" cy="147638"/>
            <a:chOff x="581024" y="1314449"/>
            <a:chExt cx="11077575" cy="147638"/>
          </a:xfrm>
        </p:grpSpPr>
        <p:grpSp>
          <p:nvGrpSpPr>
            <p:cNvPr id="7" name="Gruppieren 6"/>
            <p:cNvGrpSpPr/>
            <p:nvPr/>
          </p:nvGrpSpPr>
          <p:grpSpPr>
            <a:xfrm rot="10800000">
              <a:off x="581024" y="1314449"/>
              <a:ext cx="7893344" cy="147637"/>
              <a:chOff x="1657350" y="566737"/>
              <a:chExt cx="3562350" cy="200025"/>
            </a:xfrm>
          </p:grpSpPr>
          <p:sp>
            <p:nvSpPr>
              <p:cNvPr id="10" name="Rechteck 9"/>
              <p:cNvSpPr/>
              <p:nvPr/>
            </p:nvSpPr>
            <p:spPr>
              <a:xfrm>
                <a:off x="2009775" y="619125"/>
                <a:ext cx="2790825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1" name="Pfeil nach rechts 10"/>
              <p:cNvSpPr/>
              <p:nvPr/>
            </p:nvSpPr>
            <p:spPr>
              <a:xfrm>
                <a:off x="4972050" y="619125"/>
                <a:ext cx="247650" cy="95250"/>
              </a:xfrm>
              <a:prstGeom prst="rightArrow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2" name="Rechteck 11"/>
              <p:cNvSpPr/>
              <p:nvPr/>
            </p:nvSpPr>
            <p:spPr>
              <a:xfrm>
                <a:off x="4867275" y="619125"/>
                <a:ext cx="104775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3" name="Richtungspfeil 12"/>
              <p:cNvSpPr/>
              <p:nvPr/>
            </p:nvSpPr>
            <p:spPr>
              <a:xfrm>
                <a:off x="1657350" y="566737"/>
                <a:ext cx="485775" cy="200025"/>
              </a:xfrm>
              <a:prstGeom prst="homePlat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8" name="Rechteck 7"/>
            <p:cNvSpPr/>
            <p:nvPr/>
          </p:nvSpPr>
          <p:spPr>
            <a:xfrm>
              <a:off x="8601075" y="1314450"/>
              <a:ext cx="666750" cy="147637"/>
            </a:xfrm>
            <a:prstGeom prst="rect">
              <a:avLst/>
            </a:prstGeom>
            <a:solidFill>
              <a:srgbClr val="FFE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Rechteck 8"/>
            <p:cNvSpPr/>
            <p:nvPr/>
          </p:nvSpPr>
          <p:spPr>
            <a:xfrm>
              <a:off x="9420224" y="1314450"/>
              <a:ext cx="2238375" cy="147637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63688" y="18319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16" name="Content Placeholder 2"/>
          <p:cNvSpPr>
            <a:spLocks noGrp="1"/>
          </p:cNvSpPr>
          <p:nvPr/>
        </p:nvSpPr>
        <p:spPr>
          <a:xfrm>
            <a:off x="855391" y="2295525"/>
            <a:ext cx="6559804" cy="2292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Version control by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Easy work coordination by centralization of developer team in one office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937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Risk Plan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4" name="Inhaltsplatzhalter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5891830"/>
              </p:ext>
            </p:extLst>
          </p:nvPr>
        </p:nvGraphicFramePr>
        <p:xfrm>
          <a:off x="581023" y="1635284"/>
          <a:ext cx="11077578" cy="48358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69478"/>
                <a:gridCol w="3233739"/>
                <a:gridCol w="2926080"/>
                <a:gridCol w="1544320"/>
                <a:gridCol w="1203961"/>
              </a:tblGrid>
              <a:tr h="2837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risk</a:t>
                      </a:r>
                      <a:endParaRPr lang="de-D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monitoring/control</a:t>
                      </a:r>
                      <a:endParaRPr lang="de-D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response</a:t>
                      </a:r>
                      <a:endParaRPr lang="de-D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impact</a:t>
                      </a:r>
                      <a:endParaRPr lang="de-D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likelihood</a:t>
                      </a:r>
                      <a:endParaRPr lang="de-D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</a:tr>
              <a:tr h="99312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Matsecom</a:t>
                      </a:r>
                      <a:r>
                        <a:rPr lang="en-US" sz="1400" dirty="0">
                          <a:effectLst/>
                        </a:rPr>
                        <a:t> goes bankrupt</a:t>
                      </a:r>
                      <a:endParaRPr lang="de-D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-</a:t>
                      </a:r>
                      <a:endParaRPr lang="de-D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immediately </a:t>
                      </a:r>
                      <a:r>
                        <a:rPr lang="en-US" sz="1400" dirty="0">
                          <a:effectLst/>
                        </a:rPr>
                        <a:t>stop or pause development and look for components, that can be used in future projects</a:t>
                      </a:r>
                      <a:endParaRPr lang="de-D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very high / cost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very </a:t>
                      </a:r>
                      <a:r>
                        <a:rPr lang="en-US" sz="1400" dirty="0">
                          <a:effectLst/>
                        </a:rPr>
                        <a:t>low</a:t>
                      </a:r>
                      <a:endParaRPr lang="de-D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</a:tr>
              <a:tr h="6778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Illness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Make </a:t>
                      </a:r>
                      <a:r>
                        <a:rPr lang="en-US" sz="1400" dirty="0">
                          <a:effectLst/>
                        </a:rPr>
                        <a:t>your employees have a healthy lifestyle</a:t>
                      </a:r>
                      <a:endParaRPr lang="de-D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overtime for other employees / hire external sources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medium / time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high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</a:tr>
              <a:tr h="2837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Code loss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Use </a:t>
                      </a:r>
                      <a:r>
                        <a:rPr lang="en-US" sz="1400" dirty="0">
                          <a:effectLst/>
                        </a:rPr>
                        <a:t>version control (</a:t>
                      </a:r>
                      <a:r>
                        <a:rPr lang="en-US" sz="1400" dirty="0" err="1">
                          <a:effectLst/>
                        </a:rPr>
                        <a:t>git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  <a:endParaRPr lang="de-D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write new code</a:t>
                      </a:r>
                      <a:endParaRPr lang="de-D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very high / time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very </a:t>
                      </a:r>
                      <a:r>
                        <a:rPr lang="en-US" sz="1400" dirty="0">
                          <a:effectLst/>
                        </a:rPr>
                        <a:t>low</a:t>
                      </a:r>
                      <a:endParaRPr lang="de-D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</a:tr>
              <a:tr h="4474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New requirement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Test </a:t>
                      </a:r>
                      <a:r>
                        <a:rPr lang="en-US" sz="1400" dirty="0">
                          <a:effectLst/>
                        </a:rPr>
                        <a:t>requirement and get an estimate</a:t>
                      </a:r>
                      <a:endParaRPr lang="de-D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implement or reject requirement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high / time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high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</a:tr>
              <a:tr h="5675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Existing requirement proves to be wrong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During </a:t>
                      </a:r>
                      <a:r>
                        <a:rPr lang="en-US" sz="1400" dirty="0">
                          <a:effectLst/>
                        </a:rPr>
                        <a:t>development test all requirements</a:t>
                      </a:r>
                      <a:endParaRPr lang="de-D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change existing requirement and adapt code</a:t>
                      </a:r>
                      <a:endParaRPr lang="de-D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high / time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high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</a:tr>
              <a:tr h="4474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Hardware defect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Use fairly new and maintained hardware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Buy new hardware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low /cost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low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</a:tr>
              <a:tr h="5675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Wrong time estimates</a:t>
                      </a:r>
                      <a:endParaRPr lang="de-D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Check development according to time plan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Edit time plan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high / time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high</a:t>
                      </a:r>
                      <a:endParaRPr lang="de-D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</a:tr>
              <a:tr h="5675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Data </a:t>
                      </a:r>
                      <a:r>
                        <a:rPr lang="de-DE" sz="14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leak</a:t>
                      </a:r>
                      <a:endParaRPr lang="de-D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Secure </a:t>
                      </a:r>
                      <a:r>
                        <a:rPr lang="de-DE" sz="14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data</a:t>
                      </a:r>
                      <a:r>
                        <a:rPr lang="de-DE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de-DE" sz="14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storage</a:t>
                      </a:r>
                      <a:r>
                        <a:rPr lang="de-DE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via </a:t>
                      </a:r>
                      <a:r>
                        <a:rPr lang="de-DE" sz="14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authentication</a:t>
                      </a:r>
                      <a:r>
                        <a:rPr lang="de-DE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de-DE" sz="14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and</a:t>
                      </a:r>
                      <a:r>
                        <a:rPr lang="de-DE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de-DE" sz="14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encryption</a:t>
                      </a:r>
                      <a:endParaRPr lang="de-D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Use</a:t>
                      </a:r>
                      <a:r>
                        <a:rPr lang="de-DE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legal</a:t>
                      </a:r>
                      <a:r>
                        <a:rPr lang="de-DE" sz="14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de-DE" sz="1400" baseline="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measures</a:t>
                      </a:r>
                      <a:endParaRPr lang="de-D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medium / </a:t>
                      </a:r>
                      <a:r>
                        <a:rPr lang="de-DE" sz="14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cost</a:t>
                      </a:r>
                      <a:endParaRPr lang="de-D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very</a:t>
                      </a:r>
                      <a:r>
                        <a:rPr lang="de-DE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de-DE" sz="14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low</a:t>
                      </a:r>
                      <a:endParaRPr lang="de-D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090" y="-157918"/>
            <a:ext cx="1983543" cy="1983543"/>
          </a:xfrm>
          <a:prstGeom prst="rect">
            <a:avLst/>
          </a:prstGeom>
        </p:spPr>
      </p:pic>
      <p:grpSp>
        <p:nvGrpSpPr>
          <p:cNvPr id="6" name="Gruppieren 5"/>
          <p:cNvGrpSpPr/>
          <p:nvPr/>
        </p:nvGrpSpPr>
        <p:grpSpPr>
          <a:xfrm>
            <a:off x="581024" y="1314449"/>
            <a:ext cx="11077575" cy="147638"/>
            <a:chOff x="581024" y="1314449"/>
            <a:chExt cx="11077575" cy="147638"/>
          </a:xfrm>
        </p:grpSpPr>
        <p:grpSp>
          <p:nvGrpSpPr>
            <p:cNvPr id="7" name="Gruppieren 6"/>
            <p:cNvGrpSpPr/>
            <p:nvPr/>
          </p:nvGrpSpPr>
          <p:grpSpPr>
            <a:xfrm rot="10800000">
              <a:off x="581024" y="1314449"/>
              <a:ext cx="7893344" cy="147637"/>
              <a:chOff x="1657350" y="566737"/>
              <a:chExt cx="3562350" cy="200025"/>
            </a:xfrm>
          </p:grpSpPr>
          <p:sp>
            <p:nvSpPr>
              <p:cNvPr id="10" name="Rechteck 9"/>
              <p:cNvSpPr/>
              <p:nvPr/>
            </p:nvSpPr>
            <p:spPr>
              <a:xfrm>
                <a:off x="2009775" y="619125"/>
                <a:ext cx="2790825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1" name="Pfeil nach rechts 10"/>
              <p:cNvSpPr/>
              <p:nvPr/>
            </p:nvSpPr>
            <p:spPr>
              <a:xfrm>
                <a:off x="4972050" y="619125"/>
                <a:ext cx="247650" cy="95250"/>
              </a:xfrm>
              <a:prstGeom prst="rightArrow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2" name="Rechteck 11"/>
              <p:cNvSpPr/>
              <p:nvPr/>
            </p:nvSpPr>
            <p:spPr>
              <a:xfrm>
                <a:off x="4867275" y="619125"/>
                <a:ext cx="104775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3" name="Richtungspfeil 12"/>
              <p:cNvSpPr/>
              <p:nvPr/>
            </p:nvSpPr>
            <p:spPr>
              <a:xfrm>
                <a:off x="1657350" y="566737"/>
                <a:ext cx="485775" cy="200025"/>
              </a:xfrm>
              <a:prstGeom prst="homePlat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8" name="Rechteck 7"/>
            <p:cNvSpPr/>
            <p:nvPr/>
          </p:nvSpPr>
          <p:spPr>
            <a:xfrm>
              <a:off x="8601075" y="1314450"/>
              <a:ext cx="666750" cy="147637"/>
            </a:xfrm>
            <a:prstGeom prst="rect">
              <a:avLst/>
            </a:prstGeom>
            <a:solidFill>
              <a:srgbClr val="FFE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Rechteck 8"/>
            <p:cNvSpPr/>
            <p:nvPr/>
          </p:nvSpPr>
          <p:spPr>
            <a:xfrm>
              <a:off x="9420224" y="1314450"/>
              <a:ext cx="2238375" cy="147637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694237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Contact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391" y="1978025"/>
            <a:ext cx="5162550" cy="4351338"/>
          </a:xfrm>
        </p:spPr>
        <p:txBody>
          <a:bodyPr>
            <a:normAutofit/>
          </a:bodyPr>
          <a:lstStyle/>
          <a:p>
            <a:r>
              <a:rPr lang="en-US" dirty="0"/>
              <a:t>CEO: Martin </a:t>
            </a:r>
            <a:r>
              <a:rPr lang="en-US" dirty="0" err="1"/>
              <a:t>Geßenich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Martin.gessenich@crap.com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+49241 79123789</a:t>
            </a:r>
          </a:p>
          <a:p>
            <a:r>
              <a:rPr lang="en-US" dirty="0"/>
              <a:t>CTO: Florian </a:t>
            </a:r>
            <a:r>
              <a:rPr lang="en-US" dirty="0" err="1"/>
              <a:t>Schaar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Florian.schaar@crap.com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+49241 79123689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090" y="-157918"/>
            <a:ext cx="1983543" cy="1983543"/>
          </a:xfrm>
          <a:prstGeom prst="rect">
            <a:avLst/>
          </a:prstGeom>
        </p:spPr>
      </p:pic>
      <p:grpSp>
        <p:nvGrpSpPr>
          <p:cNvPr id="5" name="Gruppieren 4"/>
          <p:cNvGrpSpPr/>
          <p:nvPr/>
        </p:nvGrpSpPr>
        <p:grpSpPr>
          <a:xfrm>
            <a:off x="581024" y="1314449"/>
            <a:ext cx="11077575" cy="147638"/>
            <a:chOff x="581024" y="1314449"/>
            <a:chExt cx="11077575" cy="147638"/>
          </a:xfrm>
        </p:grpSpPr>
        <p:grpSp>
          <p:nvGrpSpPr>
            <p:cNvPr id="6" name="Gruppieren 5"/>
            <p:cNvGrpSpPr/>
            <p:nvPr/>
          </p:nvGrpSpPr>
          <p:grpSpPr>
            <a:xfrm rot="10800000">
              <a:off x="581024" y="1314449"/>
              <a:ext cx="7893344" cy="147637"/>
              <a:chOff x="1657350" y="566737"/>
              <a:chExt cx="3562350" cy="200025"/>
            </a:xfrm>
          </p:grpSpPr>
          <p:sp>
            <p:nvSpPr>
              <p:cNvPr id="9" name="Rechteck 8"/>
              <p:cNvSpPr/>
              <p:nvPr/>
            </p:nvSpPr>
            <p:spPr>
              <a:xfrm>
                <a:off x="2009775" y="619125"/>
                <a:ext cx="2790825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" name="Pfeil nach rechts 9"/>
              <p:cNvSpPr/>
              <p:nvPr/>
            </p:nvSpPr>
            <p:spPr>
              <a:xfrm>
                <a:off x="4972050" y="619125"/>
                <a:ext cx="247650" cy="95250"/>
              </a:xfrm>
              <a:prstGeom prst="rightArrow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/>
              <p:cNvSpPr/>
              <p:nvPr/>
            </p:nvSpPr>
            <p:spPr>
              <a:xfrm>
                <a:off x="4867275" y="619125"/>
                <a:ext cx="104775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Richtungspfeil 11"/>
              <p:cNvSpPr/>
              <p:nvPr/>
            </p:nvSpPr>
            <p:spPr>
              <a:xfrm>
                <a:off x="1657350" y="566737"/>
                <a:ext cx="485775" cy="200025"/>
              </a:xfrm>
              <a:prstGeom prst="homePlat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7" name="Rechteck 6"/>
            <p:cNvSpPr/>
            <p:nvPr/>
          </p:nvSpPr>
          <p:spPr>
            <a:xfrm>
              <a:off x="8601075" y="1314450"/>
              <a:ext cx="666750" cy="147637"/>
            </a:xfrm>
            <a:prstGeom prst="rect">
              <a:avLst/>
            </a:prstGeom>
            <a:solidFill>
              <a:srgbClr val="FFE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/>
            <p:cNvSpPr/>
            <p:nvPr/>
          </p:nvSpPr>
          <p:spPr>
            <a:xfrm>
              <a:off x="9420224" y="1314450"/>
              <a:ext cx="2238375" cy="147637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1" name="Content Placeholder 2"/>
          <p:cNvSpPr txBox="1">
            <a:spLocks/>
          </p:cNvSpPr>
          <p:nvPr/>
        </p:nvSpPr>
        <p:spPr>
          <a:xfrm>
            <a:off x="5572125" y="1978025"/>
            <a:ext cx="57435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Sales Manager: Christoph </a:t>
            </a:r>
            <a:r>
              <a:rPr lang="en-US" dirty="0" err="1"/>
              <a:t>Gröger</a:t>
            </a:r>
            <a:endParaRPr lang="en-US" dirty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>
                <a:hlinkClick r:id="rId4"/>
              </a:rPr>
              <a:t>Christoph.groeger@crap.com</a:t>
            </a:r>
            <a:endParaRPr lang="en-US" dirty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+49241 79128902</a:t>
            </a:r>
          </a:p>
          <a:p>
            <a:r>
              <a:rPr lang="en-US" dirty="0"/>
              <a:t>Project Manager: Caroline Lehmann</a:t>
            </a:r>
          </a:p>
          <a:p>
            <a:pPr marL="457200" lvl="1" indent="0">
              <a:buNone/>
            </a:pPr>
            <a:r>
              <a:rPr lang="en-US" dirty="0">
                <a:hlinkClick r:id="rId5"/>
              </a:rPr>
              <a:t>Caroline.lehmann@crap.com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+49241 79128901</a:t>
            </a:r>
          </a:p>
          <a:p>
            <a:r>
              <a:rPr lang="en-US" dirty="0"/>
              <a:t>Dev. Manager: Felix </a:t>
            </a:r>
            <a:r>
              <a:rPr lang="en-US" dirty="0" err="1"/>
              <a:t>Batke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hlinkClick r:id="rId5"/>
              </a:rPr>
              <a:t>Felix.batke@crap.com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+49241 79128905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64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413</Words>
  <Application>Microsoft Office PowerPoint</Application>
  <PresentationFormat>Breitbild</PresentationFormat>
  <Paragraphs>153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Arial</vt:lpstr>
      <vt:lpstr>Arial Narrow</vt:lpstr>
      <vt:lpstr>Calibri</vt:lpstr>
      <vt:lpstr>Calibri Light</vt:lpstr>
      <vt:lpstr>Times New Roman</vt:lpstr>
      <vt:lpstr>Office Theme</vt:lpstr>
      <vt:lpstr>Customer Related Applications and Programs</vt:lpstr>
      <vt:lpstr>Cost Plan</vt:lpstr>
      <vt:lpstr>Quality management</vt:lpstr>
      <vt:lpstr>Human resources management</vt:lpstr>
      <vt:lpstr>Communication Plan</vt:lpstr>
      <vt:lpstr>Internal Communication</vt:lpstr>
      <vt:lpstr>Risk Plan</vt:lpstr>
      <vt:lpstr>Contact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Caroline Lehmann</dc:creator>
  <cp:lastModifiedBy>mgessenich</cp:lastModifiedBy>
  <cp:revision>44</cp:revision>
  <dcterms:created xsi:type="dcterms:W3CDTF">2017-03-07T13:43:32Z</dcterms:created>
  <dcterms:modified xsi:type="dcterms:W3CDTF">2017-03-08T16:05:28Z</dcterms:modified>
</cp:coreProperties>
</file>