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7" autoAdjust="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F2B8-3EC2-44DC-9454-E063F7E8D85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762C-102B-4DB9-BE27-34C6615F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rodekruis/IBF-system/blob/master/trigger-model-development/drought/skill-assessment/Model%20Event%20Data/Uganda_logit_mode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16" y="2417781"/>
            <a:ext cx="8646461" cy="235446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Droughts in Uganda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meteorological satellite data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15" y="5577840"/>
            <a:ext cx="8646462" cy="6051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 Eslami &amp;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Klein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94"/>
            <a:ext cx="6003235" cy="14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 the model complexity 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</p:spPr>
            <p:txBody>
              <a:bodyPr/>
              <a:lstStyle/>
              <a:p>
                <a:r>
                  <a:rPr lang="en-US" dirty="0" smtClean="0"/>
                  <a:t>We apply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penalty to the logistic regression model to tune the model complexity by adjusting a regularization parameter.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  <a:blipFill>
                <a:blip r:embed="rId2"/>
                <a:stretch>
                  <a:fillRect l="-936" t="-10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98" y="2213417"/>
            <a:ext cx="7939309" cy="439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 smtClean="0"/>
                  <a:t>Model coefficients for all features as a function of the regularization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blipFill>
                <a:blip r:embed="rId4"/>
                <a:stretch>
                  <a:fillRect l="-1387" t="-4286" r="-1494" b="-14286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Train, validation and test sets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609" y="5956415"/>
            <a:ext cx="11958781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Histogram of the number of droughts per year in the (reduced) data. Colors indicate the splitting of the data into the train (blue), validation (orange) and test (green) </a:t>
            </a:r>
            <a:r>
              <a:rPr lang="en-US" sz="2400" i="1" dirty="0" smtClean="0"/>
              <a:t>sets</a:t>
            </a:r>
            <a:endParaRPr lang="en-US" sz="24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3163" y="1064209"/>
            <a:ext cx="11905672" cy="4892206"/>
            <a:chOff x="143164" y="932872"/>
            <a:chExt cx="11905672" cy="48922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" y="1313455"/>
              <a:ext cx="11905672" cy="451162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3709" y="932872"/>
              <a:ext cx="2678545" cy="369332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training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9419" y="947734"/>
              <a:ext cx="2780146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optimization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96730" y="944123"/>
              <a:ext cx="2253670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evaluation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optimization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We considered a set of 1000 distinct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 smtClean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For each value, we built a logistic regression model on the train set.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Then we evaluated each model on the validation set, using the F1 score for the positive class.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  <a:blipFill>
                <a:blip r:embed="rId2"/>
                <a:stretch>
                  <a:fillRect l="-988" t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/>
                  <a:t>"F1 score for the positive class as a function of the regularization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i="1" dirty="0" smtClean="0"/>
                  <a:t>, </a:t>
                </a:r>
                <a:r>
                  <a:rPr lang="en-US" sz="2400" i="1" dirty="0"/>
                  <a:t>evaluated over the validation </a:t>
                </a:r>
                <a:r>
                  <a:rPr lang="en-US" sz="2400" i="1" dirty="0" smtClean="0"/>
                  <a:t>set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blipFill>
                <a:blip r:embed="rId3"/>
                <a:stretch>
                  <a:fillRect l="-1584" t="-2985" r="-1471" b="-945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2" y="2604655"/>
            <a:ext cx="5656104" cy="400939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762837" y="4110585"/>
            <a:ext cx="1917713" cy="812335"/>
            <a:chOff x="9762837" y="4110585"/>
            <a:chExt cx="1917713" cy="812335"/>
          </a:xfrm>
        </p:grpSpPr>
        <p:cxnSp>
          <p:nvCxnSpPr>
            <p:cNvPr id="11" name="Curved Connector 10"/>
            <p:cNvCxnSpPr/>
            <p:nvPr/>
          </p:nvCxnSpPr>
          <p:spPr>
            <a:xfrm>
              <a:off x="9762837" y="4110585"/>
              <a:ext cx="692727" cy="62766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359750" y="4553588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Best value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02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with the baseline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48" y="1949522"/>
            <a:ext cx="8658225" cy="27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22" y="5585627"/>
            <a:ext cx="8601075" cy="1042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2743" y="1970362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Optimal logistic regression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003" y="5620277"/>
            <a:ext cx="28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Random classifier (baseline)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3" y="5293176"/>
            <a:ext cx="1276927" cy="12769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45622" y="3888508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5622" y="5848835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operating characteristic (ROC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curve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1"/>
          <a:stretch/>
        </p:blipFill>
        <p:spPr>
          <a:xfrm>
            <a:off x="496454" y="1787564"/>
            <a:ext cx="5026892" cy="50704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403927" y="2290618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283528" y="411017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1533237" y="2464949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383" y="2630546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Ideal classifier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3228109" y="4484595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8329" y="466732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Random classifier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2011244" y="3832511"/>
            <a:ext cx="296669" cy="1281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3237" y="3465490"/>
            <a:ext cx="118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Our model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205682" y="2464949"/>
            <a:ext cx="4462317" cy="51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u="sng" dirty="0" smtClean="0"/>
              <a:t>A</a:t>
            </a:r>
            <a:r>
              <a:rPr lang="en-US" sz="2600" dirty="0" smtClean="0"/>
              <a:t>rea </a:t>
            </a:r>
            <a:r>
              <a:rPr lang="en-US" sz="2600" u="sng" dirty="0" smtClean="0"/>
              <a:t>U</a:t>
            </a:r>
            <a:r>
              <a:rPr lang="en-US" sz="2600" dirty="0" smtClean="0"/>
              <a:t>nder the </a:t>
            </a:r>
            <a:r>
              <a:rPr lang="en-US" sz="2600" u="sng" dirty="0" smtClean="0"/>
              <a:t>C</a:t>
            </a:r>
            <a:r>
              <a:rPr lang="en-US" sz="2600" dirty="0" smtClean="0"/>
              <a:t>urve (AUC)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26346"/>
              </p:ext>
            </p:extLst>
          </p:nvPr>
        </p:nvGraphicFramePr>
        <p:xfrm>
          <a:off x="6205682" y="2980368"/>
          <a:ext cx="44623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62">
                  <a:extLst>
                    <a:ext uri="{9D8B030D-6E8A-4147-A177-3AD203B41FA5}">
                      <a16:colId xmlns:a16="http://schemas.microsoft.com/office/drawing/2014/main" val="2459450653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44773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Ideal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classifier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1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Our model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Random classifier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994353"/>
            <a:ext cx="11822545" cy="1009938"/>
          </a:xfrm>
        </p:spPr>
        <p:txBody>
          <a:bodyPr>
            <a:normAutofit/>
          </a:bodyPr>
          <a:lstStyle/>
          <a:p>
            <a:r>
              <a:rPr lang="en-US" sz="2600" dirty="0"/>
              <a:t>A logistic regression model produces a score as a linear combination of the </a:t>
            </a:r>
            <a:r>
              <a:rPr lang="en-US" sz="2600" dirty="0" smtClean="0"/>
              <a:t>features.</a:t>
            </a:r>
          </a:p>
          <a:p>
            <a:r>
              <a:rPr lang="en-US" sz="2600" dirty="0" smtClean="0"/>
              <a:t>The optimal model has only two features: EVI and precipitation. </a:t>
            </a:r>
          </a:p>
          <a:p>
            <a:pPr marL="0" indent="0">
              <a:buNone/>
            </a:pP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𝐩𝐫𝐞𝐜𝐢𝐩𝐢𝐭𝐚𝐭𝐢𝐨𝐧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𝐩𝐞𝐫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𝐡𝐨𝐮𝐫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𝐯𝟐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𝐄𝐕𝐈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blipFill>
                <a:blip r:embed="rId2"/>
                <a:stretch>
                  <a:fillRect l="-355" r="-7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50" y="3010933"/>
            <a:ext cx="5690897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successes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1" y="1092625"/>
            <a:ext cx="4458716" cy="44714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1" y="1092625"/>
            <a:ext cx="4458716" cy="4471419"/>
          </a:xfrm>
        </p:spPr>
      </p:pic>
      <p:sp>
        <p:nvSpPr>
          <p:cNvPr id="8" name="Rectangle 7"/>
          <p:cNvSpPr/>
          <p:nvPr/>
        </p:nvSpPr>
        <p:spPr>
          <a:xfrm>
            <a:off x="198678" y="5816161"/>
            <a:ext cx="11794644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2009 and 2013. The model successfully captures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47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failures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2" y="840509"/>
            <a:ext cx="4338976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0" y="840509"/>
            <a:ext cx="4338976" cy="4351338"/>
          </a:xfrm>
        </p:spPr>
      </p:pic>
      <p:sp>
        <p:nvSpPr>
          <p:cNvPr id="9" name="Rectangle 8"/>
          <p:cNvSpPr/>
          <p:nvPr/>
        </p:nvSpPr>
        <p:spPr>
          <a:xfrm>
            <a:off x="5731164" y="5376512"/>
            <a:ext cx="5772727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Same situation, but </a:t>
            </a:r>
            <a:r>
              <a:rPr lang="en-US" sz="2400" i="1" dirty="0"/>
              <a:t>the score is calculated </a:t>
            </a:r>
            <a:r>
              <a:rPr lang="en-US" sz="2400" i="1" dirty="0" smtClean="0"/>
              <a:t>over </a:t>
            </a:r>
            <a:r>
              <a:rPr lang="en-US" sz="2400" i="1" dirty="0"/>
              <a:t>the three-month period of May-July 20013. The model performance is </a:t>
            </a:r>
            <a:r>
              <a:rPr lang="en-US" sz="2400" i="1" dirty="0" smtClean="0"/>
              <a:t>improved.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406592" y="5191847"/>
            <a:ext cx="4338976" cy="156966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the first harvest season in 2013. The model fails to capture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50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" y="1732284"/>
            <a:ext cx="12042344" cy="42300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Generalizing the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791" y="841716"/>
            <a:ext cx="11654417" cy="9513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 generalize the model, we averaged </a:t>
            </a:r>
            <a:r>
              <a:rPr lang="en-US" sz="2400" dirty="0"/>
              <a:t>the features using a sliding temporal window </a:t>
            </a:r>
            <a:r>
              <a:rPr lang="en-US" sz="2400" dirty="0" smtClean="0"/>
              <a:t>of </a:t>
            </a:r>
            <a:r>
              <a:rPr lang="en-US" sz="2400" dirty="0"/>
              <a:t>three months, </a:t>
            </a:r>
            <a:r>
              <a:rPr lang="en-US" sz="2400" dirty="0" smtClean="0"/>
              <a:t>normalized </a:t>
            </a:r>
            <a:r>
              <a:rPr lang="en-US" sz="2400" dirty="0"/>
              <a:t>them per month and </a:t>
            </a:r>
            <a:r>
              <a:rPr lang="en-US" sz="2400" dirty="0" smtClean="0"/>
              <a:t>district, and calculated </a:t>
            </a:r>
            <a:r>
              <a:rPr lang="en-US" sz="2400" dirty="0"/>
              <a:t>the drought </a:t>
            </a:r>
            <a:r>
              <a:rPr lang="en-US" sz="2400" dirty="0" smtClean="0"/>
              <a:t>score.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2242" y="5962348"/>
            <a:ext cx="11967516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Number of </a:t>
            </a:r>
            <a:r>
              <a:rPr lang="en-US" sz="2400" i="1" dirty="0" smtClean="0"/>
              <a:t>observed droughts vs. predicted </a:t>
            </a:r>
            <a:r>
              <a:rPr lang="en-US" sz="2400" i="1" dirty="0"/>
              <a:t>number of </a:t>
            </a:r>
            <a:r>
              <a:rPr lang="en-US" sz="2400" i="1" dirty="0" smtClean="0"/>
              <a:t>droughts. </a:t>
            </a:r>
            <a:endParaRPr lang="en-US" sz="2400" i="1" dirty="0"/>
          </a:p>
          <a:p>
            <a:pPr algn="ctr"/>
            <a:r>
              <a:rPr lang="en-US" sz="2400" i="1" dirty="0" smtClean="0"/>
              <a:t>Model indicates occasional global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572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drought-monitoring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953"/>
            <a:ext cx="10515600" cy="779030"/>
          </a:xfrm>
        </p:spPr>
        <p:txBody>
          <a:bodyPr/>
          <a:lstStyle/>
          <a:p>
            <a:r>
              <a:rPr lang="en-US" dirty="0" smtClean="0"/>
              <a:t>See the interactive drought monitor in this </a:t>
            </a:r>
            <a:r>
              <a:rPr lang="en-US" dirty="0" smtClean="0">
                <a:hlinkClick r:id="rId2"/>
              </a:rPr>
              <a:t>Jupyter notebook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10" y="1874983"/>
            <a:ext cx="4290779" cy="47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data as drought indicators (features)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7178"/>
              </p:ext>
            </p:extLst>
          </p:nvPr>
        </p:nvGraphicFramePr>
        <p:xfrm>
          <a:off x="92765" y="1961321"/>
          <a:ext cx="12006470" cy="475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97">
                  <a:extLst>
                    <a:ext uri="{9D8B030D-6E8A-4147-A177-3AD203B41FA5}">
                      <a16:colId xmlns:a16="http://schemas.microsoft.com/office/drawing/2014/main" val="3151284528"/>
                    </a:ext>
                  </a:extLst>
                </a:gridCol>
                <a:gridCol w="7699512">
                  <a:extLst>
                    <a:ext uri="{9D8B030D-6E8A-4147-A177-3AD203B41FA5}">
                      <a16:colId xmlns:a16="http://schemas.microsoft.com/office/drawing/2014/main" val="86592001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91527656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229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Vegetation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EVI</a:t>
                      </a:r>
                    </a:p>
                    <a:p>
                      <a:r>
                        <a:rPr lang="en-US" b="1" dirty="0" smtClean="0"/>
                        <a:t>NDVI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MOD13A2.006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7183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Precipitation &amp; Evapotranspiration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Precipitation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hourlyPrecipRate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v2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Rainf_f_tavg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rainfall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Evap_tavg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evapotranspiration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smtClean="0"/>
                        <a:t>SPEI (1-12</a:t>
                      </a:r>
                      <a:r>
                        <a:rPr lang="en-US" b="1" baseline="0" dirty="0" smtClean="0"/>
                        <a:t> months)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TRMM 3B43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GSMaP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Rainf_f_tavg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Evap_tavg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0275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Temperature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SoilTemp_tavg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temperature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Tair_f_tavg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air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temperature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LST_Day_1km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daytime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LST_Night_1km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nighttime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8728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Soil Moisture 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err="1" smtClean="0"/>
                        <a:t>SoilMoi_tavg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moisture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4459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Other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Wind_f_tavg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 speed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720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0114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 features were averaged over each district (i.e. admin. level 1), and either averaged or summed in successive one-month intervals.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</a:t>
            </a:r>
            <a:r>
              <a:rPr lang="en-US" sz="4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atter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roductivity (DMP)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9759"/>
            <a:ext cx="11125200" cy="962024"/>
          </a:xfrm>
        </p:spPr>
        <p:txBody>
          <a:bodyPr/>
          <a:lstStyle/>
          <a:p>
            <a:r>
              <a:rPr lang="en-US" dirty="0"/>
              <a:t>DMP represents the overall growth rate or dry biomass increase of the </a:t>
            </a:r>
            <a:r>
              <a:rPr lang="en-US" dirty="0" smtClean="0"/>
              <a:t>vegetation.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667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Normalized difference in DMP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</p:spPr>
            <p:txBody>
              <a:bodyPr/>
              <a:lstStyle/>
              <a:p>
                <a:r>
                  <a:rPr lang="en-US" dirty="0" smtClean="0"/>
                  <a:t>We averaged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data using a three-month temporal window and then standardized the data per month and district.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  <a:blipFill>
                <a:blip r:embed="rId2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difference between each value of DMP and the largest measured value in the dataset: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  <a:blipFill>
                <a:blip r:embed="rId3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Maximum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DMP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overall correlation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" y="1197607"/>
            <a:ext cx="12183591" cy="45545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Correlation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</a:t>
                </a:r>
                <a:r>
                  <a:rPr lang="en-US" sz="2400" i="1" dirty="0" smtClean="0"/>
                  <a:t>score, precipitation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EVI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blipFill>
                <a:blip r:embed="rId3"/>
                <a:stretch>
                  <a:fillRect t="-7500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26" y="1231390"/>
            <a:ext cx="9425547" cy="4471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/>
                  <a:t>Distribution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across </a:t>
                </a:r>
                <a:r>
                  <a:rPr lang="en-US" sz="2400" i="1" dirty="0"/>
                  <a:t>Uganda districts in January </a:t>
                </a:r>
                <a:r>
                  <a:rPr lang="en-US" sz="2400" i="1" dirty="0" smtClean="0"/>
                  <a:t>2017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blipFill>
                <a:blip r:embed="rId3"/>
                <a:stretch>
                  <a:fillRect t="-7595" b="-26582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1" y="1218783"/>
            <a:ext cx="8576455" cy="4582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err="1"/>
                  <a:t>Timeseries</a:t>
                </a:r>
                <a:r>
                  <a:rPr lang="en-US" sz="2400" i="1" dirty="0"/>
                  <a:t>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for </a:t>
                </a:r>
                <a:r>
                  <a:rPr lang="en-US" sz="2400" i="1" dirty="0" err="1" smtClean="0"/>
                  <a:t>Abim</a:t>
                </a:r>
                <a:r>
                  <a:rPr lang="en-US" sz="2400" i="1" dirty="0" smtClean="0"/>
                  <a:t> district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blipFill>
                <a:blip r:embed="rId3"/>
                <a:stretch>
                  <a:fillRect l="-539" t="-7500" r="-472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correlation per district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230"/>
            <a:ext cx="6084686" cy="368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6" y="1301230"/>
            <a:ext cx="5513056" cy="4560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Correlation coefficients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score across Uganda districts.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blipFill>
                <a:blip r:embed="rId4"/>
                <a:stretch>
                  <a:fillRect l="-706" t="-7500" r="-101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524125" y="4257675"/>
            <a:ext cx="1400175" cy="952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343275" y="5210175"/>
            <a:ext cx="514350" cy="405887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4380" y="5431396"/>
            <a:ext cx="14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Lake Victoria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6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outlook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343025"/>
            <a:ext cx="7791450" cy="5095875"/>
          </a:xfrm>
        </p:spPr>
        <p:txBody>
          <a:bodyPr>
            <a:normAutofit/>
          </a:bodyPr>
          <a:lstStyle/>
          <a:p>
            <a:r>
              <a:rPr lang="en-US" dirty="0" smtClean="0"/>
              <a:t>What we did: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500" dirty="0"/>
          </a:p>
          <a:p>
            <a:r>
              <a:rPr lang="en-US" dirty="0" smtClean="0"/>
              <a:t>Still to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Central Question: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/>
              <a:t>How </a:t>
            </a:r>
            <a:r>
              <a:rPr lang="en-US" b="1" i="1" smtClean="0"/>
              <a:t>Far can we </a:t>
            </a:r>
            <a:r>
              <a:rPr lang="en-US" b="1" i="1" dirty="0" smtClean="0"/>
              <a:t>go back in time? </a:t>
            </a:r>
            <a:endParaRPr lang="en-US" b="1" i="1" dirty="0"/>
          </a:p>
        </p:txBody>
      </p:sp>
      <p:cxnSp>
        <p:nvCxnSpPr>
          <p:cNvPr id="5" name="Straight Arrow Connector 4"/>
          <p:cNvCxnSpPr>
            <a:endCxn id="9" idx="2"/>
          </p:cNvCxnSpPr>
          <p:nvPr/>
        </p:nvCxnSpPr>
        <p:spPr>
          <a:xfrm flipV="1">
            <a:off x="3219450" y="1787525"/>
            <a:ext cx="1362075" cy="13938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602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Satellite Data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1525" y="1884362"/>
            <a:ext cx="1362075" cy="123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081" y="1418193"/>
            <a:ext cx="176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Drought Reports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1017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DMP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8952640">
            <a:off x="3245644" y="222082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452535">
            <a:off x="4596192" y="2161508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Drought Score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2874" y="3199368"/>
            <a:ext cx="1628776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3962401"/>
            <a:ext cx="3714749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0128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510!</a:t>
            </a:r>
            <a:endParaRPr lang="en-US" sz="115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0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reports (labels)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110008"/>
            <a:ext cx="11461474" cy="156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drought reports come from two different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Red Cross </a:t>
            </a:r>
            <a:r>
              <a:rPr lang="en-US" dirty="0" err="1" smtClean="0"/>
              <a:t>desinventar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news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3" y="1734447"/>
            <a:ext cx="4930295" cy="4988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6623" y="5239480"/>
            <a:ext cx="5689600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Distribution of the drought reports between 2000 and 2019 across Uganda districts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35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goal: predicting droughts during harvest seasons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32327" y="2756404"/>
            <a:ext cx="12224327" cy="3863500"/>
            <a:chOff x="-32327" y="2163349"/>
            <a:chExt cx="12224327" cy="386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7463"/>
            <a:stretch/>
          </p:blipFill>
          <p:spPr>
            <a:xfrm>
              <a:off x="44501" y="2532681"/>
              <a:ext cx="12147499" cy="27340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95701" y="5565184"/>
              <a:ext cx="5689600" cy="46166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/>
                <a:t>Bimodal agricultural calendar of Uganda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1782" y="2636982"/>
              <a:ext cx="1921163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04910" y="2636982"/>
              <a:ext cx="1962726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01673" y="2636982"/>
              <a:ext cx="2803237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28072" y="2636982"/>
              <a:ext cx="1043710" cy="461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067636" y="2636982"/>
              <a:ext cx="1911928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5796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8891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32327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0550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159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125960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want to predict whether or not a drought occurs in each of the two harvest seasons, based on the features collected in a 3-month period prior the season.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2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57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219" y="775704"/>
            <a:ext cx="11022623" cy="589530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every feature except SPEI: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>
                <a:solidFill>
                  <a:srgbClr val="FF0000"/>
                </a:solidFill>
              </a:rPr>
              <a:t>For SPEI: </a:t>
            </a:r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dirty="0" smtClean="0">
                <a:solidFill>
                  <a:srgbClr val="FF0000"/>
                </a:solidFill>
              </a:rPr>
              <a:t>For labels: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Filtering (reducing):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902" y="1280160"/>
            <a:ext cx="1096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average each feature over the three-month period before each harvest season.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normalize (standardize) each feature per season and district, across all years.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638903" y="2834640"/>
            <a:ext cx="10911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calculate SPEI with a 3-month time scale, and pick the value that corresponds to </a:t>
            </a:r>
            <a:r>
              <a:rPr lang="en-US" sz="2400" i="1" dirty="0"/>
              <a:t>the three-month period before each harvest </a:t>
            </a:r>
            <a:r>
              <a:rPr lang="en-US" sz="2400" i="1" dirty="0" smtClean="0"/>
              <a:t>season.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638903" y="4480560"/>
            <a:ext cx="1091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see whether a drought is reported in the two-month period of each season?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638902" y="5760720"/>
            <a:ext cx="1096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We keep </a:t>
            </a:r>
            <a:r>
              <a:rPr lang="en-US" sz="2400" dirty="0"/>
              <a:t>those rows in the dataset that correspond to either a year with a reported drought or a year preceding/following a </a:t>
            </a:r>
            <a:r>
              <a:rPr lang="en-US" sz="2400" dirty="0" smtClean="0"/>
              <a:t>drought.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6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correlations between features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1" y="1119244"/>
            <a:ext cx="7112251" cy="5738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2113" y="5267190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Correlations matrix for all pairs of features. The colors represent the absolute value of the correlation </a:t>
            </a:r>
            <a:r>
              <a:rPr lang="en-US" sz="2400" i="1" dirty="0" smtClean="0"/>
              <a:t>coefficient</a:t>
            </a:r>
            <a:endParaRPr lang="en-US" sz="240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7913" y="2227607"/>
            <a:ext cx="4861138" cy="107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features can be divided into three separated groups.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2291" y="1274618"/>
            <a:ext cx="1145309" cy="952989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7600" y="2227606"/>
            <a:ext cx="1533236" cy="118061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70837" y="3414481"/>
            <a:ext cx="969818" cy="79730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16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</a:t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between features and the label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17" y="5793663"/>
            <a:ext cx="11877963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Distribution of </a:t>
            </a:r>
            <a:r>
              <a:rPr lang="en-US" sz="2400" i="1" dirty="0" smtClean="0"/>
              <a:t>“precipitation </a:t>
            </a:r>
            <a:r>
              <a:rPr lang="en-US" sz="2400" i="1" dirty="0"/>
              <a:t>per hour </a:t>
            </a:r>
            <a:r>
              <a:rPr lang="en-US" sz="2400" i="1" dirty="0" smtClean="0"/>
              <a:t>v2” and “EVI </a:t>
            </a:r>
            <a:r>
              <a:rPr lang="en-US" sz="2400" i="1" dirty="0"/>
              <a:t>separated by the label values</a:t>
            </a:r>
            <a:r>
              <a:rPr lang="en-US" sz="2400" i="1" dirty="0" smtClean="0"/>
              <a:t>.</a:t>
            </a:r>
          </a:p>
          <a:p>
            <a:pPr algn="ctr"/>
            <a:r>
              <a:rPr lang="en-US" sz="2400" i="1" dirty="0" smtClean="0"/>
              <a:t>For more examples please see the report.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15" y="1916813"/>
            <a:ext cx="5551165" cy="344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866001"/>
            <a:ext cx="5551165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 a logistic regression 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1002322"/>
          </a:xfrm>
        </p:spPr>
        <p:txBody>
          <a:bodyPr/>
          <a:lstStyle/>
          <a:p>
            <a:r>
              <a:rPr lang="en-US" dirty="0" smtClean="0"/>
              <a:t>We use the logistic regression model to separate the data into a “positive” (drought) and a “negative” (non-drought)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6638810" cy="500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7600" y="2418482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A logistic regression classifier tries to find a plain that best separates the data into the positive and negative classes.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6197600" y="4155739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Before fitting the model, we should correct for the class population imbalance (see report).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89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evaluation: Recall, Precision and F1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536330"/>
          </a:xfrm>
        </p:spPr>
        <p:txBody>
          <a:bodyPr/>
          <a:lstStyle/>
          <a:p>
            <a:r>
              <a:rPr lang="en-US" dirty="0" smtClean="0"/>
              <a:t>The goodness of fit measure for the positive (drought) class are: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observed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Precision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Recall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323850" y="5936140"/>
            <a:ext cx="11544300" cy="53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metrics can be similarly defined for the negative (non-drought)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1204</Words>
  <Application>Microsoft Office PowerPoint</Application>
  <PresentationFormat>Widescreen</PresentationFormat>
  <Paragraphs>168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Predicting Droughts in Uganda  from meteorological satellite data</vt:lpstr>
      <vt:lpstr>Satellite data as drought indicators (features)</vt:lpstr>
      <vt:lpstr>Drought reports (labels)</vt:lpstr>
      <vt:lpstr>Initial goal: predicting droughts during harvest seasons </vt:lpstr>
      <vt:lpstr>Data preprocessing</vt:lpstr>
      <vt:lpstr>Data Exploration: correlations between features</vt:lpstr>
      <vt:lpstr>Data exploration:  correlations between features and the label</vt:lpstr>
      <vt:lpstr>Fitting a logistic regression model</vt:lpstr>
      <vt:lpstr>Model evaluation: Recall, Precision and F1 score</vt:lpstr>
      <vt:lpstr>Tuning the model complexity  </vt:lpstr>
      <vt:lpstr>Train, validation and test sets</vt:lpstr>
      <vt:lpstr>Model optimization</vt:lpstr>
      <vt:lpstr>Evaluation of the optimal model on the test set: comparison with the baseline</vt:lpstr>
      <vt:lpstr>Evaluation of the optimal model on the test set: receiver operating characteristic (ROC) curve</vt:lpstr>
      <vt:lpstr>Drought score</vt:lpstr>
      <vt:lpstr>Drought prediction: successes</vt:lpstr>
      <vt:lpstr>Drought prediction: failures</vt:lpstr>
      <vt:lpstr>Generalizing the model</vt:lpstr>
      <vt:lpstr>A drought-monitoring tool</vt:lpstr>
      <vt:lpstr>Dry Matter Productivity (DMP)</vt:lpstr>
      <vt:lpstr>Normalized difference in DMP</vt:lpstr>
      <vt:lpstr>DMP vs. Drought score: overall correlation</vt:lpstr>
      <vt:lpstr>DMP vs. Drought score: examples</vt:lpstr>
      <vt:lpstr>DMP vs. Drought score: examples</vt:lpstr>
      <vt:lpstr>DMP vs. Drought score: correlation per district</vt:lpstr>
      <vt:lpstr>Conclusion and outlook</vt:lpstr>
      <vt:lpstr>Thank you 510!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Droughts in Uganda from meteorological satellite data</dc:title>
  <dc:creator>Behrouz E</dc:creator>
  <cp:lastModifiedBy>Behrouz E</cp:lastModifiedBy>
  <cp:revision>146</cp:revision>
  <dcterms:created xsi:type="dcterms:W3CDTF">2020-05-21T14:22:05Z</dcterms:created>
  <dcterms:modified xsi:type="dcterms:W3CDTF">2020-05-25T12:54:31Z</dcterms:modified>
</cp:coreProperties>
</file>