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EF2B8-3EC2-44DC-9454-E063F7E8D85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762C-102B-4DB9-BE27-34C6615F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CEDE-50F7-432E-8412-A1E0B726300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516" y="2417781"/>
            <a:ext cx="8646461" cy="235446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Droughts in Uganda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meteorological satellite data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515" y="5577840"/>
            <a:ext cx="8646462" cy="6051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Behrouz Eslami &amp;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Misha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Klein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94"/>
            <a:ext cx="6003235" cy="14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Satellite data as drought indicators (features)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97178"/>
              </p:ext>
            </p:extLst>
          </p:nvPr>
        </p:nvGraphicFramePr>
        <p:xfrm>
          <a:off x="92765" y="1961321"/>
          <a:ext cx="12006470" cy="475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097">
                  <a:extLst>
                    <a:ext uri="{9D8B030D-6E8A-4147-A177-3AD203B41FA5}">
                      <a16:colId xmlns:a16="http://schemas.microsoft.com/office/drawing/2014/main" val="3151284528"/>
                    </a:ext>
                  </a:extLst>
                </a:gridCol>
                <a:gridCol w="7699512">
                  <a:extLst>
                    <a:ext uri="{9D8B030D-6E8A-4147-A177-3AD203B41FA5}">
                      <a16:colId xmlns:a16="http://schemas.microsoft.com/office/drawing/2014/main" val="86592001"/>
                    </a:ext>
                  </a:extLst>
                </a:gridCol>
                <a:gridCol w="2199861">
                  <a:extLst>
                    <a:ext uri="{9D8B030D-6E8A-4147-A177-3AD203B41FA5}">
                      <a16:colId xmlns:a16="http://schemas.microsoft.com/office/drawing/2014/main" val="91527656"/>
                    </a:ext>
                  </a:extLst>
                </a:gridCol>
              </a:tblGrid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229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Vegetation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EVI</a:t>
                      </a:r>
                    </a:p>
                    <a:p>
                      <a:r>
                        <a:rPr lang="en-US" b="1" dirty="0" smtClean="0"/>
                        <a:t>NDVI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MOD13A2.006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7183"/>
                  </a:ext>
                </a:extLst>
              </a:tr>
              <a:tr h="11985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Precipitation &amp; Evapotranspiration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Precipitation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precipitation per hour v1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hourlyPrecipRate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precipitation per hour v2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Rainf_f_tavg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rainfall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Evap_tavg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evapotranspiration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 smtClean="0"/>
                        <a:t>SPEI (1-12</a:t>
                      </a:r>
                      <a:r>
                        <a:rPr lang="en-US" b="1" baseline="0" dirty="0" smtClean="0"/>
                        <a:t> months)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TRMM 3B43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GSMaP</a:t>
                      </a: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FLDAS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Rainf_f_tavg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Evap_tavg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70275"/>
                  </a:ext>
                </a:extLst>
              </a:tr>
              <a:tr h="11985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Temperature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SoilTemp_tavg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soil temperature 0-10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cm, 10-40 cm, 40-100 cm, 100-200 cm</a:t>
                      </a:r>
                      <a:r>
                        <a:rPr lang="en-US" b="1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Tair_f_tavg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air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temperature</a:t>
                      </a:r>
                      <a:r>
                        <a:rPr lang="en-US" b="1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LST_Day_1km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surface temperature daytime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LST_Night_1km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surface temperature nighttime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MOD11A1.006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MOD11A1.006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88728"/>
                  </a:ext>
                </a:extLst>
              </a:tr>
              <a:tr h="3739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Soil Moisture 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 err="1" smtClean="0"/>
                        <a:t>SoilMoi_tavg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soil moisture 0-10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cm, 10-40 cm, 40-100 cm, 100-200 cm</a:t>
                      </a:r>
                      <a:r>
                        <a:rPr lang="en-US" b="1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4459"/>
                  </a:ext>
                </a:extLst>
              </a:tr>
              <a:tr h="3739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Other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Wind_f_tavg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wind speed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7207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90114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All features were averaged over each district (i.e. admin. level 1), and either averaged or summed in successive one-month intervals.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89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reports (labels)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4" y="1110008"/>
            <a:ext cx="11461474" cy="1566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drought reports come from two different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Red Cross </a:t>
            </a:r>
            <a:r>
              <a:rPr lang="en-US" dirty="0" err="1" smtClean="0"/>
              <a:t>desinventar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news articles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23" y="1734447"/>
            <a:ext cx="4930295" cy="49889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6623" y="5239480"/>
            <a:ext cx="5689600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Distribution of the drought reports between 2000 and 2019 across Uganda districts.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35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goal: predicting droughts during harvest seasons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32327" y="2756404"/>
            <a:ext cx="12224327" cy="3863500"/>
            <a:chOff x="-32327" y="2163349"/>
            <a:chExt cx="12224327" cy="3863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7463"/>
            <a:stretch/>
          </p:blipFill>
          <p:spPr>
            <a:xfrm>
              <a:off x="44501" y="2532681"/>
              <a:ext cx="12147499" cy="273405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295701" y="5565184"/>
              <a:ext cx="5689600" cy="46166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/>
                <a:t>Bimodal agricultural calendar of Uganda</a:t>
              </a:r>
              <a:endParaRPr lang="en-US" sz="2400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71782" y="2636982"/>
              <a:ext cx="1921163" cy="0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04910" y="2636982"/>
              <a:ext cx="1962726" cy="0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301673" y="2636982"/>
              <a:ext cx="2803237" cy="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28072" y="2636982"/>
              <a:ext cx="1043710" cy="4619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0067636" y="2636982"/>
              <a:ext cx="1911928" cy="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757968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88918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32327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05505" y="2163349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Prediction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1595" y="2163349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Prediction</a:t>
              </a:r>
              <a:endParaRPr lang="en-US" b="1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1259608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want to predict whether or not a drought occurs in each of the two harvest seasons, based on the features collected in a 3-month period prior the season.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2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570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3219" y="775704"/>
            <a:ext cx="11022623" cy="589530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 every feature except SPEI: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900" dirty="0"/>
          </a:p>
          <a:p>
            <a:r>
              <a:rPr lang="en-US" dirty="0" smtClean="0">
                <a:solidFill>
                  <a:srgbClr val="FF0000"/>
                </a:solidFill>
              </a:rPr>
              <a:t>For SPEI: </a:t>
            </a:r>
          </a:p>
          <a:p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r>
              <a:rPr lang="en-US" dirty="0" smtClean="0">
                <a:solidFill>
                  <a:srgbClr val="FF0000"/>
                </a:solidFill>
              </a:rPr>
              <a:t>For labels: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Data Filtering: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902" y="1280160"/>
            <a:ext cx="1096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i="1" dirty="0" smtClean="0"/>
              <a:t>We average each feature over the three-month period before each harvest season.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i="1" dirty="0" smtClean="0"/>
              <a:t>We normalize (standardize) each feature per season and district, across all years.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638903" y="2834640"/>
            <a:ext cx="10911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We calculate SPEI with a 3-month time scale, and pick the value that corresponds to </a:t>
            </a:r>
            <a:r>
              <a:rPr lang="en-US" sz="2400" i="1" dirty="0"/>
              <a:t>the three-month period before each harvest </a:t>
            </a:r>
            <a:r>
              <a:rPr lang="en-US" sz="2400" i="1" dirty="0" smtClean="0"/>
              <a:t>season.</a:t>
            </a:r>
            <a:endParaRPr lang="en-US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638903" y="4480560"/>
            <a:ext cx="10911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We see whether a drought is reported in the two-month period of each season?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638902" y="5760720"/>
            <a:ext cx="1096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We keep </a:t>
            </a:r>
            <a:r>
              <a:rPr lang="en-US" sz="2400" dirty="0"/>
              <a:t>those rows in the dataset that correspond to either a year with a reported drought or a year preceding/following a </a:t>
            </a:r>
            <a:r>
              <a:rPr lang="en-US" sz="2400" dirty="0" smtClean="0"/>
              <a:t>drought.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6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Exploration: Correlations between features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1" y="1119244"/>
            <a:ext cx="7112251" cy="57387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2113" y="5267190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Correlations matrix for all pairs of features. The colors represent the absolute value of the correlation coefficient.</a:t>
            </a:r>
            <a:endParaRPr lang="en-US" sz="240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7913" y="2227607"/>
            <a:ext cx="4861138" cy="107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features can be divided into three separated groups.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2291" y="1274618"/>
            <a:ext cx="1145309" cy="952989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7600" y="2227606"/>
            <a:ext cx="1533236" cy="1180612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70837" y="3414481"/>
            <a:ext cx="969818" cy="797302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316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Exploration: </a:t>
            </a:r>
            <a:b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Correlations between features and the label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017" y="5793663"/>
            <a:ext cx="11877963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Distribution of </a:t>
            </a:r>
            <a:r>
              <a:rPr lang="en-US" sz="2400" i="1" dirty="0" smtClean="0"/>
              <a:t>“precipitation </a:t>
            </a:r>
            <a:r>
              <a:rPr lang="en-US" sz="2400" i="1" dirty="0"/>
              <a:t>per hour </a:t>
            </a:r>
            <a:r>
              <a:rPr lang="en-US" sz="2400" i="1" dirty="0" smtClean="0"/>
              <a:t>v2” and “EVI </a:t>
            </a:r>
            <a:r>
              <a:rPr lang="en-US" sz="2400" i="1" dirty="0"/>
              <a:t>separated by the label values</a:t>
            </a:r>
            <a:r>
              <a:rPr lang="en-US" sz="2400" i="1" dirty="0" smtClean="0"/>
              <a:t>.</a:t>
            </a:r>
          </a:p>
          <a:p>
            <a:pPr algn="ctr"/>
            <a:r>
              <a:rPr lang="en-US" sz="2400" i="1" dirty="0" smtClean="0"/>
              <a:t>For more examples please see the report.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15" y="1916813"/>
            <a:ext cx="5551165" cy="3442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1866001"/>
            <a:ext cx="5551165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432</Words>
  <Application>Microsoft Office PowerPoint</Application>
  <PresentationFormat>Widescreen</PresentationFormat>
  <Paragraphs>81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Droughts in Uganda  from meteorological satellite data</vt:lpstr>
      <vt:lpstr>Satellite data as drought indicators (features)</vt:lpstr>
      <vt:lpstr>Drought reports (labels)</vt:lpstr>
      <vt:lpstr>Initial goal: predicting droughts during harvest seasons </vt:lpstr>
      <vt:lpstr>Data preprocessing</vt:lpstr>
      <vt:lpstr>Data Exploration: Correlations between features</vt:lpstr>
      <vt:lpstr>Data Exploration:  Correlations between features and the label</vt:lpstr>
      <vt:lpstr>Fitting a logistic regression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Droughts in Uganda from meteorological satellite data</dc:title>
  <dc:creator>Behrouz E</dc:creator>
  <cp:lastModifiedBy>Behrouz E</cp:lastModifiedBy>
  <cp:revision>58</cp:revision>
  <dcterms:created xsi:type="dcterms:W3CDTF">2020-05-21T14:22:05Z</dcterms:created>
  <dcterms:modified xsi:type="dcterms:W3CDTF">2020-05-24T10:53:58Z</dcterms:modified>
</cp:coreProperties>
</file>