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211" userDrawn="1">
          <p15:clr>
            <a:srgbClr val="A4A3A4"/>
          </p15:clr>
        </p15:guide>
        <p15:guide id="3"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6" autoAdjust="0"/>
    <p:restoredTop sz="58696" autoAdjust="0"/>
  </p:normalViewPr>
  <p:slideViewPr>
    <p:cSldViewPr snapToGrid="0" showGuides="1">
      <p:cViewPr varScale="1">
        <p:scale>
          <a:sx n="70" d="100"/>
          <a:sy n="70" d="100"/>
        </p:scale>
        <p:origin x="3040" y="192"/>
      </p:cViewPr>
      <p:guideLst>
        <p:guide orient="horz" pos="2115"/>
        <p:guide pos="211"/>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1AD6-D080-4252-A13E-066F78F40152}" type="datetimeFigureOut">
              <a:rPr lang="en-GB" smtClean="0"/>
              <a:t>29/04/2020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EA380-45F7-41F9-945D-A533B5A5D818}" type="slidenum">
              <a:rPr lang="en-GB" smtClean="0"/>
              <a:t>‹#›</a:t>
            </a:fld>
            <a:endParaRPr lang="en-GB"/>
          </a:p>
        </p:txBody>
      </p:sp>
    </p:spTree>
    <p:extLst>
      <p:ext uri="{BB962C8B-B14F-4D97-AF65-F5344CB8AC3E}">
        <p14:creationId xmlns:p14="http://schemas.microsoft.com/office/powerpoint/2010/main" val="9593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the next session in our course on TAMSAT-ALERT for Impact-Based Forecasting. This session focuses on methodology. In Part 1, we will be looking at how we estimate soil moisture and the water resource satisfaction index, which is also known as WRSI.</a:t>
            </a:r>
          </a:p>
        </p:txBody>
      </p:sp>
      <p:sp>
        <p:nvSpPr>
          <p:cNvPr id="4" name="Slide Number Placeholder 3"/>
          <p:cNvSpPr>
            <a:spLocks noGrp="1"/>
          </p:cNvSpPr>
          <p:nvPr>
            <p:ph type="sldNum" sz="quarter" idx="5"/>
          </p:nvPr>
        </p:nvSpPr>
        <p:spPr/>
        <p:txBody>
          <a:bodyPr/>
          <a:lstStyle/>
          <a:p>
            <a:fld id="{AB3EA380-45F7-41F9-945D-A533B5A5D818}" type="slidenum">
              <a:rPr lang="en-GB" smtClean="0"/>
              <a:t>1</a:t>
            </a:fld>
            <a:endParaRPr lang="en-GB"/>
          </a:p>
        </p:txBody>
      </p:sp>
    </p:spTree>
    <p:extLst>
      <p:ext uri="{BB962C8B-B14F-4D97-AF65-F5344CB8AC3E}">
        <p14:creationId xmlns:p14="http://schemas.microsoft.com/office/powerpoint/2010/main" val="305321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remember that we set out several learning objectives for the course as a whole. This session will help you understand how we model soil moisture and WRSI. </a:t>
            </a:r>
          </a:p>
        </p:txBody>
      </p:sp>
      <p:sp>
        <p:nvSpPr>
          <p:cNvPr id="4" name="Slide Number Placeholder 3"/>
          <p:cNvSpPr>
            <a:spLocks noGrp="1"/>
          </p:cNvSpPr>
          <p:nvPr>
            <p:ph type="sldNum" sz="quarter" idx="5"/>
          </p:nvPr>
        </p:nvSpPr>
        <p:spPr/>
        <p:txBody>
          <a:bodyPr/>
          <a:lstStyle/>
          <a:p>
            <a:fld id="{AB3EA380-45F7-41F9-945D-A533B5A5D818}" type="slidenum">
              <a:rPr lang="en-GB" smtClean="0"/>
              <a:t>2</a:t>
            </a:fld>
            <a:endParaRPr lang="en-GB"/>
          </a:p>
        </p:txBody>
      </p:sp>
    </p:spTree>
    <p:extLst>
      <p:ext uri="{BB962C8B-B14F-4D97-AF65-F5344CB8AC3E}">
        <p14:creationId xmlns:p14="http://schemas.microsoft.com/office/powerpoint/2010/main" val="2571067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a season, droughts may progress from meteorological drought, which develops as a result of deficit in rainfall or excess evaporation to agricultural and hydrological drought. Agricultural drought is plant water stress, resulting from a deficit in soil moisture in the root zone leads. Plant water stress will tend to reduce crop yields, with severe socio-economic impact on communities that depend on rainfed agriculture. </a:t>
            </a:r>
          </a:p>
          <a:p>
            <a:endParaRPr lang="en-GB" dirty="0"/>
          </a:p>
          <a:p>
            <a:r>
              <a:rPr lang="en-GB" dirty="0"/>
              <a:t>Agricultural drought is strongly related to meteorological drought but meteorological drought does not necessarily lead to agricultural drought. For example, agricultural drought is more likely to develop if the soil is very dry at the beginning of the growing season, so a great deal of rainfall is needed to provide adequate water for plant growth. Also, the likelihood of agricultural drought  depends to some extent on the texture of the soil (how coarse it is and the organic content). </a:t>
            </a:r>
          </a:p>
          <a:p>
            <a:endParaRPr lang="en-GB" dirty="0"/>
          </a:p>
          <a:p>
            <a:r>
              <a:rPr lang="en-GB" dirty="0"/>
              <a:t>Variability in climate and soil  type means that some regions are more vulnerable to agricultural drought than others. </a:t>
            </a:r>
          </a:p>
          <a:p>
            <a:endParaRPr lang="en-GB" dirty="0"/>
          </a:p>
          <a:p>
            <a:r>
              <a:rPr lang="en-GB" dirty="0"/>
              <a:t>The figure in the slide is a schematic showing the progression from meteorological drought to hydrological drought over time.  It illustrates that natural climate variability leads to high temperatures and low rainfall, and then to reduced infiltration, runoff and percolation in the soil. High temperatures also cause increased evaporation. These factors lead to soil moisture deficit and to plant water stress. Plant water stress, in turn, causes reduced biomass and yield. In addition, the reduced run off and soil moisture, as well as the enhanced evaporation cause reduced streamflow, inflow to reservoirs, and also detrimental impacts on wetlands.  The hydrological and agricultural drought have direct environmental impacts, social impacts and national scale economic impacts.</a:t>
            </a:r>
          </a:p>
          <a:p>
            <a:endParaRPr lang="en-GB" dirty="0"/>
          </a:p>
        </p:txBody>
      </p:sp>
      <p:sp>
        <p:nvSpPr>
          <p:cNvPr id="4" name="Slide Number Placeholder 3"/>
          <p:cNvSpPr>
            <a:spLocks noGrp="1"/>
          </p:cNvSpPr>
          <p:nvPr>
            <p:ph type="sldNum" sz="quarter" idx="5"/>
          </p:nvPr>
        </p:nvSpPr>
        <p:spPr/>
        <p:txBody>
          <a:bodyPr/>
          <a:lstStyle/>
          <a:p>
            <a:fld id="{AB3EA380-45F7-41F9-945D-A533B5A5D818}" type="slidenum">
              <a:rPr lang="en-GB" smtClean="0"/>
              <a:t>3</a:t>
            </a:fld>
            <a:endParaRPr lang="en-GB"/>
          </a:p>
        </p:txBody>
      </p:sp>
    </p:spTree>
    <p:extLst>
      <p:ext uri="{BB962C8B-B14F-4D97-AF65-F5344CB8AC3E}">
        <p14:creationId xmlns:p14="http://schemas.microsoft.com/office/powerpoint/2010/main" val="392587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soil moisture model is based on the JULES (joint UK land environment simulator) land-surface model. JULES is also the land surface component of the UK met office climate model and so it has been applied globally and extensively tested and evaluated. The reading list at the end provides full details about JULES.  </a:t>
            </a:r>
          </a:p>
          <a:p>
            <a:endParaRPr lang="en-US" dirty="0"/>
          </a:p>
          <a:p>
            <a:r>
              <a:rPr lang="en-US" dirty="0"/>
              <a:t>The key points here are that our model simulates all the key terrestrial elements of the water cycle including evaporation, infiltration, percolation and run off. The model  is driven with observed meteorological data, and can be applied anywhere in the world.  It accounts for variation in temperature and humidity, as well as in precipitation. </a:t>
            </a:r>
          </a:p>
          <a:p>
            <a:endParaRPr lang="en-US" dirty="0"/>
          </a:p>
          <a:p>
            <a:r>
              <a:rPr lang="en-US" dirty="0"/>
              <a:t>Additionally, the model accounts for the effect of soil texture and vegetation on soil moisture content. </a:t>
            </a:r>
          </a:p>
          <a:p>
            <a:endParaRPr lang="en-US" dirty="0"/>
          </a:p>
          <a:p>
            <a:r>
              <a:rPr lang="en-US" dirty="0"/>
              <a:t>Overall, the model provides a more comprehensive representation of terrestrial processes than models like </a:t>
            </a:r>
            <a:r>
              <a:rPr lang="en-US" dirty="0" err="1"/>
              <a:t>Aquacrop</a:t>
            </a:r>
            <a:r>
              <a:rPr lang="en-US" dirty="0"/>
              <a:t>. </a:t>
            </a:r>
          </a:p>
          <a:p>
            <a:endParaRPr lang="en-US" dirty="0"/>
          </a:p>
          <a:p>
            <a:r>
              <a:rPr lang="en-US" dirty="0"/>
              <a:t>A caveat with the application of our model over Africa, is that it is difficult to observe soil moisture directly. Other methods of validation were covered in the previous session.</a:t>
            </a:r>
          </a:p>
          <a:p>
            <a:endParaRPr lang="en-US" dirty="0"/>
          </a:p>
          <a:p>
            <a:r>
              <a:rPr lang="en-US" dirty="0"/>
              <a:t>The figure on the slide is a schematic of the JULES land surface model. JULES takes in prescribed fluxes of radiation and precipitation, as well as other inputs listed in full in the grey box. Depending on the vegetation and soil cover, water coming into the model is partitioned into evaporation, runoff and infiltration. JULES also includes a photosynthesis scheme, which determines plant transpiration. Our model is a simplified version of JULES. </a:t>
            </a:r>
          </a:p>
        </p:txBody>
      </p:sp>
      <p:sp>
        <p:nvSpPr>
          <p:cNvPr id="4" name="Slide Number Placeholder 3"/>
          <p:cNvSpPr>
            <a:spLocks noGrp="1"/>
          </p:cNvSpPr>
          <p:nvPr>
            <p:ph type="sldNum" sz="quarter" idx="5"/>
          </p:nvPr>
        </p:nvSpPr>
        <p:spPr/>
        <p:txBody>
          <a:bodyPr/>
          <a:lstStyle/>
          <a:p>
            <a:fld id="{AB3EA380-45F7-41F9-945D-A533B5A5D818}" type="slidenum">
              <a:rPr lang="en-GB" smtClean="0"/>
              <a:t>4</a:t>
            </a:fld>
            <a:endParaRPr lang="en-GB"/>
          </a:p>
        </p:txBody>
      </p:sp>
    </p:spTree>
    <p:extLst>
      <p:ext uri="{BB962C8B-B14F-4D97-AF65-F5344CB8AC3E}">
        <p14:creationId xmlns:p14="http://schemas.microsoft.com/office/powerpoint/2010/main" val="387005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drought on plants depends on the extent to which their roots can access the water they require to grow and develop. This is encapsulated by the Water Resource Satisfaction Index, which represents the soil moisture deficit in the root zone, cumulated over the growing season.  The model described in the previous slides can be adapted to calculate WRSI. </a:t>
            </a:r>
          </a:p>
          <a:p>
            <a:endParaRPr lang="en-US" dirty="0"/>
          </a:p>
          <a:p>
            <a:r>
              <a:rPr lang="en-US" dirty="0"/>
              <a:t>The first stage is to adapt the soil moisture model to grow crops. With crops, the vegetation parameters (leaf area index, canopy height and rooting depth) vary according to the stage of growth. So a seedling has very shallow roots, whilst a mature plant has deep roots. </a:t>
            </a:r>
          </a:p>
          <a:p>
            <a:endParaRPr lang="en-US" dirty="0"/>
          </a:p>
          <a:p>
            <a:r>
              <a:rPr lang="en-US" dirty="0"/>
              <a:t>A common approach used by the FAO is to determine the crop development stage using growing degree days – see formula on the slide. For each day, the GDD is calculated as described above. The cumulative GDD can be used to determine the stage of the growing season. So for the example above, after 50-100 GDD, the plant emerges, after a further 600-900 GDD the plant reaches its flowering stage, and so on. The harvest date, and hence the growing season length is thus automatically calculated, depending on the required number of growing degree days and the daily temperature. In our model, the planting date is prescribed by the user. The number of growing degree days required for each development stage depends on the crop and the variety. Again, these quantities are prescribed by the user. </a:t>
            </a:r>
          </a:p>
          <a:p>
            <a:endParaRPr lang="en-US" dirty="0"/>
          </a:p>
          <a:p>
            <a:r>
              <a:rPr lang="en-US" dirty="0"/>
              <a:t>The second stage of our calculation of WRSI is to run the model with the varying rooting depth, canopy height and leaf area index derived in the first part of the process. The model calculates soil moisture deficit in the rooting zone and outputs it at a daily time step. </a:t>
            </a:r>
          </a:p>
          <a:p>
            <a:endParaRPr lang="en-US" dirty="0"/>
          </a:p>
          <a:p>
            <a:r>
              <a:rPr lang="en-US" dirty="0"/>
              <a:t>The final stage is to calculate the mean WRSI over the growing season.  The dates of the growing season will vary spatially, depending on regional variations in temperature and planting date. In general, a WRSI of less than 50% is considered indicative of significant water stress on plants – in other words agricultural drought. By this definition, large parts of Africa experience agricultural drought in a high proportion of years. </a:t>
            </a:r>
          </a:p>
        </p:txBody>
      </p:sp>
      <p:sp>
        <p:nvSpPr>
          <p:cNvPr id="4" name="Slide Number Placeholder 3"/>
          <p:cNvSpPr>
            <a:spLocks noGrp="1"/>
          </p:cNvSpPr>
          <p:nvPr>
            <p:ph type="sldNum" sz="quarter" idx="5"/>
          </p:nvPr>
        </p:nvSpPr>
        <p:spPr/>
        <p:txBody>
          <a:bodyPr/>
          <a:lstStyle/>
          <a:p>
            <a:fld id="{AB3EA380-45F7-41F9-945D-A533B5A5D818}" type="slidenum">
              <a:rPr lang="en-GB" smtClean="0"/>
              <a:t>5</a:t>
            </a:fld>
            <a:endParaRPr lang="en-GB"/>
          </a:p>
        </p:txBody>
      </p:sp>
    </p:spTree>
    <p:extLst>
      <p:ext uri="{BB962C8B-B14F-4D97-AF65-F5344CB8AC3E}">
        <p14:creationId xmlns:p14="http://schemas.microsoft.com/office/powerpoint/2010/main" val="40784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lead us into the next session, here are examples of some WRSI predictions made using the TAMSAT-ALERT system for the 2019-2020 southern Africa growing season. The plot on the left shows the predicted WRSI, and the plot on the right compares this prediction to the usual conditions (climatology). It can be seen that in the southern part of the region, WRSI is predicted to be low, while in the northern and eastern part of the region, we are not expecting severe agricultural drought. Conditions are near normal. </a:t>
            </a:r>
          </a:p>
          <a:p>
            <a:endParaRPr lang="en-US" dirty="0"/>
          </a:p>
          <a:p>
            <a:r>
              <a:rPr lang="en-US" dirty="0"/>
              <a:t>In the next session we will look at how the TAMSAT-ALERT system can be used to predict soil moisture and WRSI.  </a:t>
            </a:r>
          </a:p>
        </p:txBody>
      </p:sp>
      <p:sp>
        <p:nvSpPr>
          <p:cNvPr id="4" name="Slide Number Placeholder 3"/>
          <p:cNvSpPr>
            <a:spLocks noGrp="1"/>
          </p:cNvSpPr>
          <p:nvPr>
            <p:ph type="sldNum" sz="quarter" idx="5"/>
          </p:nvPr>
        </p:nvSpPr>
        <p:spPr/>
        <p:txBody>
          <a:bodyPr/>
          <a:lstStyle/>
          <a:p>
            <a:fld id="{AB3EA380-45F7-41F9-945D-A533B5A5D818}" type="slidenum">
              <a:rPr lang="en-GB" smtClean="0"/>
              <a:t>6</a:t>
            </a:fld>
            <a:endParaRPr lang="en-GB"/>
          </a:p>
        </p:txBody>
      </p:sp>
    </p:spTree>
    <p:extLst>
      <p:ext uri="{BB962C8B-B14F-4D97-AF65-F5344CB8AC3E}">
        <p14:creationId xmlns:p14="http://schemas.microsoft.com/office/powerpoint/2010/main" val="82248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EA380-45F7-41F9-945D-A533B5A5D818}" type="slidenum">
              <a:rPr lang="en-GB" smtClean="0"/>
              <a:t>7</a:t>
            </a:fld>
            <a:endParaRPr lang="en-GB"/>
          </a:p>
        </p:txBody>
      </p:sp>
    </p:spTree>
    <p:extLst>
      <p:ext uri="{BB962C8B-B14F-4D97-AF65-F5344CB8AC3E}">
        <p14:creationId xmlns:p14="http://schemas.microsoft.com/office/powerpoint/2010/main" val="310219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8749-49D2-4F38-B9E4-467F22501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BB09B07-853E-4032-9DB3-185BEC528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95CB83-CAF5-48BC-9963-453A9251F456}"/>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39F2837F-9B96-44EF-B195-DFE993C610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9F9136-3843-4B61-956E-5D08E870D855}"/>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252718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82AF-7E00-42A1-95CA-5B6794CDB3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57E4FA-2142-43A5-9FAB-2DFF553CE1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A27CB2-CAE9-4DB8-89E8-C62B1BF1F2E9}"/>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033C4E20-2A0E-4202-BBF1-D7202228A3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2BEB7-AF2E-460F-8418-10352C475042}"/>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293511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431AB-8B54-4261-ABC2-89254C4A7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B9271F-A16A-4FB0-8C51-CC9D56E14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98CE08-A25F-4721-ACDD-09909EB0D115}"/>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FECB8DCD-EC8B-48AF-8226-390989CB7F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4960BE-BAA4-4B6E-84A4-77AC115F53C5}"/>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385006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9BF5-FBBC-443F-8D9B-478DC7BC1F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CE0E8E-E66D-4698-A337-26CD4829B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7E9F74-BCC0-4C33-8462-7B8686B58999}"/>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933835B2-EB88-40B8-BD37-97D1BDE709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057EFB-22AE-4954-B81F-9F4376E4C3E4}"/>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263110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69D4-63AE-45A8-90F2-C040B368E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08A397E-90F1-4F93-87C3-43ACAA3D46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A68F2-E417-4AE7-8258-C28BB7ADA00A}"/>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9799E515-C195-4B89-A088-E1A3286B5C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727A16-DEF9-45EE-87C2-18A3BDB7DDF2}"/>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357708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AE58-0FD9-4720-8A5D-30647D8DC2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F25835-2B86-4602-B209-11E8D0F14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08FC87-7BE5-479B-BE96-45A0013C1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CD7568-048C-408C-A121-81AE630D4D0C}"/>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6" name="Footer Placeholder 5">
            <a:extLst>
              <a:ext uri="{FF2B5EF4-FFF2-40B4-BE49-F238E27FC236}">
                <a16:creationId xmlns:a16="http://schemas.microsoft.com/office/drawing/2014/main" id="{52160B43-2543-4CBC-8DFD-4F8F4383D3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8AB7D4-2081-47C2-AF20-C566FF6173D1}"/>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381068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0B30-9160-4809-8FF5-35084D6D7B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1046FF-1AED-4FA1-B65D-931663843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0DA444-32DF-47D1-929A-1BD1EDC33A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83764B-F699-4A6F-9C2F-507DC9B81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9ECC0-26FD-4CF4-ACA4-FBA4D39F3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BFCA1B-BCFE-47A2-A5A7-338D72810234}"/>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8" name="Footer Placeholder 7">
            <a:extLst>
              <a:ext uri="{FF2B5EF4-FFF2-40B4-BE49-F238E27FC236}">
                <a16:creationId xmlns:a16="http://schemas.microsoft.com/office/drawing/2014/main" id="{796B0409-E7F0-4750-B63F-17A988AC5D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53C9C7-28AD-49AC-9FCE-C3A953D53FED}"/>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163026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6F82-6220-4209-91C2-1AC6A63D1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ACD7D-B4E3-465D-8F66-09D00DDFF25B}"/>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4" name="Footer Placeholder 3">
            <a:extLst>
              <a:ext uri="{FF2B5EF4-FFF2-40B4-BE49-F238E27FC236}">
                <a16:creationId xmlns:a16="http://schemas.microsoft.com/office/drawing/2014/main" id="{6EDE6D46-BC0C-42B6-95E4-E956905399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0112E-7B18-42C1-AAA5-A75E79635930}"/>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406260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4E5F1-0F0A-4E16-BCF6-4259EA7074CE}"/>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3" name="Footer Placeholder 2">
            <a:extLst>
              <a:ext uri="{FF2B5EF4-FFF2-40B4-BE49-F238E27FC236}">
                <a16:creationId xmlns:a16="http://schemas.microsoft.com/office/drawing/2014/main" id="{412BCFB7-4EA2-4D01-B29F-DDB2EFE7BB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AD356F-33E0-4C3E-A585-72BD1D79E41B}"/>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229975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1398-9013-47E8-8C1B-5BF58B8A8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AD8C9EC-AD83-43AC-8893-566AC41C1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560E5F-AE69-4C06-B457-AA95F40CE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10F9F-8B22-4D11-8755-802A7623E427}"/>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6" name="Footer Placeholder 5">
            <a:extLst>
              <a:ext uri="{FF2B5EF4-FFF2-40B4-BE49-F238E27FC236}">
                <a16:creationId xmlns:a16="http://schemas.microsoft.com/office/drawing/2014/main" id="{B60F1B7A-11B2-495C-AA45-8C503E1D97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49B2BB-E550-4B3E-902E-EACB2360AFD3}"/>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8327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E1DE-3212-4A93-BE08-94F1F6C7A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405BC1-8DB1-4485-83DB-E44D4311E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C989BCD-4850-4114-BAB6-DF300F980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6856D-6106-4504-BC4D-8454A38B3CE3}"/>
              </a:ext>
            </a:extLst>
          </p:cNvPr>
          <p:cNvSpPr>
            <a:spLocks noGrp="1"/>
          </p:cNvSpPr>
          <p:nvPr>
            <p:ph type="dt" sz="half" idx="10"/>
          </p:nvPr>
        </p:nvSpPr>
        <p:spPr/>
        <p:txBody>
          <a:bodyPr/>
          <a:lstStyle/>
          <a:p>
            <a:fld id="{FF165449-F494-43D0-BF56-A6AAA1295936}" type="datetimeFigureOut">
              <a:rPr lang="en-GB" smtClean="0"/>
              <a:t>29/04/2020</a:t>
            </a:fld>
            <a:endParaRPr lang="en-GB"/>
          </a:p>
        </p:txBody>
      </p:sp>
      <p:sp>
        <p:nvSpPr>
          <p:cNvPr id="6" name="Footer Placeholder 5">
            <a:extLst>
              <a:ext uri="{FF2B5EF4-FFF2-40B4-BE49-F238E27FC236}">
                <a16:creationId xmlns:a16="http://schemas.microsoft.com/office/drawing/2014/main" id="{25BFC955-09B6-4C46-A94B-36399E7F7D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D10EF4-9E28-4D06-830C-5B6513704976}"/>
              </a:ext>
            </a:extLst>
          </p:cNvPr>
          <p:cNvSpPr>
            <a:spLocks noGrp="1"/>
          </p:cNvSpPr>
          <p:nvPr>
            <p:ph type="sldNum" sz="quarter" idx="12"/>
          </p:nvPr>
        </p:nvSpPr>
        <p:spPr/>
        <p:txBody>
          <a:bodyPr/>
          <a:lstStyle/>
          <a:p>
            <a:fld id="{5A518DB3-D28E-4A5A-A07E-7997EFED4984}" type="slidenum">
              <a:rPr lang="en-GB" smtClean="0"/>
              <a:t>‹#›</a:t>
            </a:fld>
            <a:endParaRPr lang="en-GB"/>
          </a:p>
        </p:txBody>
      </p:sp>
    </p:spTree>
    <p:extLst>
      <p:ext uri="{BB962C8B-B14F-4D97-AF65-F5344CB8AC3E}">
        <p14:creationId xmlns:p14="http://schemas.microsoft.com/office/powerpoint/2010/main" val="101685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B17FC1-7462-4F55-BC78-7545F94DC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FE95A-D64F-48EF-A13A-306B593E9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F22690-6C0D-406F-B5F5-F518D62EC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65449-F494-43D0-BF56-A6AAA1295936}" type="datetimeFigureOut">
              <a:rPr lang="en-GB" smtClean="0"/>
              <a:t>29/04/2020</a:t>
            </a:fld>
            <a:endParaRPr lang="en-GB"/>
          </a:p>
        </p:txBody>
      </p:sp>
      <p:sp>
        <p:nvSpPr>
          <p:cNvPr id="5" name="Footer Placeholder 4">
            <a:extLst>
              <a:ext uri="{FF2B5EF4-FFF2-40B4-BE49-F238E27FC236}">
                <a16:creationId xmlns:a16="http://schemas.microsoft.com/office/drawing/2014/main" id="{5DCF378D-97A8-46BA-A5CF-B505E4D9B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B21AB1-A867-44EE-93F2-352A25285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18DB3-D28E-4A5A-A07E-7997EFED4984}" type="slidenum">
              <a:rPr lang="en-GB" smtClean="0"/>
              <a:t>‹#›</a:t>
            </a:fld>
            <a:endParaRPr lang="en-GB"/>
          </a:p>
        </p:txBody>
      </p:sp>
    </p:spTree>
    <p:extLst>
      <p:ext uri="{BB962C8B-B14F-4D97-AF65-F5344CB8AC3E}">
        <p14:creationId xmlns:p14="http://schemas.microsoft.com/office/powerpoint/2010/main" val="3691704859"/>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4637-31E3-4047-9111-40A3F5350761}"/>
              </a:ext>
            </a:extLst>
          </p:cNvPr>
          <p:cNvSpPr>
            <a:spLocks noGrp="1"/>
          </p:cNvSpPr>
          <p:nvPr>
            <p:ph type="ctrTitle"/>
          </p:nvPr>
        </p:nvSpPr>
        <p:spPr>
          <a:xfrm>
            <a:off x="1681942" y="-1"/>
            <a:ext cx="9144000" cy="1770611"/>
          </a:xfrm>
        </p:spPr>
        <p:txBody>
          <a:bodyPr>
            <a:normAutofit/>
          </a:bodyPr>
          <a:lstStyle/>
          <a:p>
            <a:r>
              <a:rPr lang="en-GB" sz="5400" b="1" dirty="0">
                <a:latin typeface="+mn-lt"/>
              </a:rPr>
              <a:t>TAMSAT-ALERT for Impact-Based Forecasting</a:t>
            </a:r>
          </a:p>
        </p:txBody>
      </p:sp>
      <p:sp>
        <p:nvSpPr>
          <p:cNvPr id="3" name="Subtitle 2">
            <a:extLst>
              <a:ext uri="{FF2B5EF4-FFF2-40B4-BE49-F238E27FC236}">
                <a16:creationId xmlns:a16="http://schemas.microsoft.com/office/drawing/2014/main" id="{FD91339A-E7B5-4DDD-A419-9805866FC865}"/>
              </a:ext>
            </a:extLst>
          </p:cNvPr>
          <p:cNvSpPr>
            <a:spLocks noGrp="1"/>
          </p:cNvSpPr>
          <p:nvPr>
            <p:ph type="subTitle" idx="1"/>
          </p:nvPr>
        </p:nvSpPr>
        <p:spPr>
          <a:xfrm>
            <a:off x="1524000" y="6212234"/>
            <a:ext cx="9144000" cy="512762"/>
          </a:xfrm>
        </p:spPr>
        <p:txBody>
          <a:bodyPr>
            <a:normAutofit/>
          </a:bodyPr>
          <a:lstStyle/>
          <a:p>
            <a:r>
              <a:rPr lang="en-GB" sz="2800" b="1" dirty="0"/>
              <a:t>Session 2: Methodology Part 1</a:t>
            </a:r>
          </a:p>
        </p:txBody>
      </p:sp>
      <p:pic>
        <p:nvPicPr>
          <p:cNvPr id="7" name="Picture 2" descr="BLEANSA: The makings of an evergreen agriculture info hub for ...">
            <a:extLst>
              <a:ext uri="{FF2B5EF4-FFF2-40B4-BE49-F238E27FC236}">
                <a16:creationId xmlns:a16="http://schemas.microsoft.com/office/drawing/2014/main" id="{B6F4E069-3C35-4E32-A7CE-BF35C71A69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12" r="13237" b="9605"/>
          <a:stretch/>
        </p:blipFill>
        <p:spPr bwMode="auto">
          <a:xfrm>
            <a:off x="6315183" y="1926589"/>
            <a:ext cx="5074374" cy="4129663"/>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8" name="Picture 2" descr="Europe is planning humanitarian aid for Greece -- something ...">
            <a:extLst>
              <a:ext uri="{FF2B5EF4-FFF2-40B4-BE49-F238E27FC236}">
                <a16:creationId xmlns:a16="http://schemas.microsoft.com/office/drawing/2014/main" id="{0AD9EE2B-DE6D-43C7-8C4C-F671EE6B3C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57" r="735"/>
          <a:stretch/>
        </p:blipFill>
        <p:spPr bwMode="auto">
          <a:xfrm>
            <a:off x="921655" y="1926590"/>
            <a:ext cx="4955164" cy="4129663"/>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1026" name="Picture 2" descr="Affiliations — Helen Greatrex">
            <a:extLst>
              <a:ext uri="{FF2B5EF4-FFF2-40B4-BE49-F238E27FC236}">
                <a16:creationId xmlns:a16="http://schemas.microsoft.com/office/drawing/2014/main" id="{78665407-3997-482F-A8B0-7ECEA14963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0264"/>
          <a:stretch/>
        </p:blipFill>
        <p:spPr bwMode="auto">
          <a:xfrm>
            <a:off x="334963" y="291680"/>
            <a:ext cx="1846618" cy="14789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ffiliations — Helen Greatrex">
            <a:extLst>
              <a:ext uri="{FF2B5EF4-FFF2-40B4-BE49-F238E27FC236}">
                <a16:creationId xmlns:a16="http://schemas.microsoft.com/office/drawing/2014/main" id="{4DB722EF-58DF-4AA0-AD69-BFC8B5515A8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742"/>
          <a:stretch/>
        </p:blipFill>
        <p:spPr bwMode="auto">
          <a:xfrm>
            <a:off x="10668000" y="291680"/>
            <a:ext cx="1306322" cy="147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9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90C4-B8EA-416F-A850-DA2F2B8C4DEA}"/>
              </a:ext>
            </a:extLst>
          </p:cNvPr>
          <p:cNvSpPr>
            <a:spLocks noGrp="1"/>
          </p:cNvSpPr>
          <p:nvPr>
            <p:ph type="title"/>
          </p:nvPr>
        </p:nvSpPr>
        <p:spPr>
          <a:xfrm>
            <a:off x="334963" y="0"/>
            <a:ext cx="10515600" cy="1325563"/>
          </a:xfrm>
        </p:spPr>
        <p:txBody>
          <a:bodyPr/>
          <a:lstStyle/>
          <a:p>
            <a:r>
              <a:rPr lang="en-GB" b="1" dirty="0">
                <a:latin typeface="+mn-lt"/>
              </a:rPr>
              <a:t>Learning</a:t>
            </a:r>
            <a:r>
              <a:rPr lang="en-GB" dirty="0"/>
              <a:t> </a:t>
            </a:r>
            <a:r>
              <a:rPr lang="en-GB" b="1" dirty="0">
                <a:latin typeface="+mn-lt"/>
              </a:rPr>
              <a:t>objectives</a:t>
            </a:r>
          </a:p>
        </p:txBody>
      </p:sp>
      <p:sp>
        <p:nvSpPr>
          <p:cNvPr id="3" name="Content Placeholder 2">
            <a:extLst>
              <a:ext uri="{FF2B5EF4-FFF2-40B4-BE49-F238E27FC236}">
                <a16:creationId xmlns:a16="http://schemas.microsoft.com/office/drawing/2014/main" id="{0AB38195-7A98-4D45-BF15-2B280D6AC1A1}"/>
              </a:ext>
            </a:extLst>
          </p:cNvPr>
          <p:cNvSpPr>
            <a:spLocks noGrp="1"/>
          </p:cNvSpPr>
          <p:nvPr>
            <p:ph idx="1"/>
          </p:nvPr>
        </p:nvSpPr>
        <p:spPr>
          <a:xfrm>
            <a:off x="334962" y="1325563"/>
            <a:ext cx="11593801" cy="4351338"/>
          </a:xfrm>
        </p:spPr>
        <p:txBody>
          <a:bodyPr>
            <a:normAutofit/>
          </a:bodyPr>
          <a:lstStyle/>
          <a:p>
            <a:pPr marL="514350" lvl="0" indent="-514350">
              <a:lnSpc>
                <a:spcPct val="150000"/>
              </a:lnSpc>
              <a:buFont typeface="+mj-lt"/>
              <a:buAutoNum type="arabicPeriod"/>
            </a:pPr>
            <a:r>
              <a:rPr lang="en-US" sz="2400" dirty="0"/>
              <a:t>Explain TAMSAT-ALERT soil moisture and WRSI as a drought impact-relevant metric</a:t>
            </a:r>
            <a:endParaRPr lang="en-GB" sz="2400" dirty="0"/>
          </a:p>
          <a:p>
            <a:pPr marL="514350" lvl="0" indent="-514350">
              <a:lnSpc>
                <a:spcPct val="150000"/>
              </a:lnSpc>
              <a:buFont typeface="+mj-lt"/>
              <a:buAutoNum type="arabicPeriod"/>
            </a:pPr>
            <a:r>
              <a:rPr lang="en-US" sz="2400" dirty="0">
                <a:solidFill>
                  <a:srgbClr val="FF0000"/>
                </a:solidFill>
              </a:rPr>
              <a:t>Understand modelling of soil moisture and WRSI</a:t>
            </a:r>
            <a:endParaRPr lang="en-GB" sz="2400" dirty="0">
              <a:solidFill>
                <a:srgbClr val="FF0000"/>
              </a:solidFill>
            </a:endParaRPr>
          </a:p>
          <a:p>
            <a:pPr marL="514350" lvl="0" indent="-514350">
              <a:lnSpc>
                <a:spcPct val="150000"/>
              </a:lnSpc>
              <a:buFont typeface="+mj-lt"/>
              <a:buAutoNum type="arabicPeriod"/>
            </a:pPr>
            <a:r>
              <a:rPr lang="en-US" sz="2400" dirty="0"/>
              <a:t>Understanding TAMSAT-ALERT approach to forecasting</a:t>
            </a:r>
            <a:endParaRPr lang="en-GB" sz="2400" dirty="0"/>
          </a:p>
          <a:p>
            <a:pPr marL="514350" lvl="0" indent="-514350">
              <a:lnSpc>
                <a:spcPct val="150000"/>
              </a:lnSpc>
              <a:buFont typeface="+mj-lt"/>
              <a:buAutoNum type="arabicPeriod"/>
            </a:pPr>
            <a:r>
              <a:rPr lang="en-US" sz="2400" dirty="0"/>
              <a:t>Ability to interpret TAMSAT-ALERT soil moisture and WRSI forecasts</a:t>
            </a:r>
            <a:endParaRPr lang="en-GB" sz="2400" dirty="0"/>
          </a:p>
          <a:p>
            <a:pPr marL="514350" lvl="0" indent="-514350">
              <a:lnSpc>
                <a:spcPct val="150000"/>
              </a:lnSpc>
              <a:buFont typeface="+mj-lt"/>
              <a:buAutoNum type="arabicPeriod"/>
            </a:pPr>
            <a:r>
              <a:rPr lang="en-US" sz="2400" dirty="0"/>
              <a:t>Ability to produce TAMSAT-ALERT forecast plots and/or bulletins</a:t>
            </a:r>
          </a:p>
        </p:txBody>
      </p:sp>
      <p:pic>
        <p:nvPicPr>
          <p:cNvPr id="6" name="Picture 2" descr="Affiliations — Helen Greatrex">
            <a:extLst>
              <a:ext uri="{FF2B5EF4-FFF2-40B4-BE49-F238E27FC236}">
                <a16:creationId xmlns:a16="http://schemas.microsoft.com/office/drawing/2014/main" id="{B4F9040B-2463-4415-8304-6A4E908C6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505" y="194384"/>
            <a:ext cx="1958109" cy="93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8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90C4-B8EA-416F-A850-DA2F2B8C4DEA}"/>
              </a:ext>
            </a:extLst>
          </p:cNvPr>
          <p:cNvSpPr>
            <a:spLocks noGrp="1"/>
          </p:cNvSpPr>
          <p:nvPr>
            <p:ph type="title"/>
          </p:nvPr>
        </p:nvSpPr>
        <p:spPr>
          <a:xfrm>
            <a:off x="334962" y="0"/>
            <a:ext cx="11095037" cy="1319349"/>
          </a:xfrm>
        </p:spPr>
        <p:txBody>
          <a:bodyPr/>
          <a:lstStyle/>
          <a:p>
            <a:r>
              <a:rPr lang="en-GB" b="1" dirty="0">
                <a:latin typeface="+mn-lt"/>
              </a:rPr>
              <a:t>Soil moisture, plant water stress </a:t>
            </a:r>
            <a:br>
              <a:rPr lang="en-GB" b="1" dirty="0">
                <a:latin typeface="+mn-lt"/>
              </a:rPr>
            </a:br>
            <a:r>
              <a:rPr lang="en-GB" b="1" dirty="0">
                <a:latin typeface="+mn-lt"/>
              </a:rPr>
              <a:t>and drought</a:t>
            </a:r>
          </a:p>
        </p:txBody>
      </p:sp>
      <p:pic>
        <p:nvPicPr>
          <p:cNvPr id="6" name="Picture 2" descr="Affiliations — Helen Greatrex">
            <a:extLst>
              <a:ext uri="{FF2B5EF4-FFF2-40B4-BE49-F238E27FC236}">
                <a16:creationId xmlns:a16="http://schemas.microsoft.com/office/drawing/2014/main" id="{B4F9040B-2463-4415-8304-6A4E908C6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9505" y="194384"/>
            <a:ext cx="1958109" cy="9367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40918D2-0444-E64B-B75A-F54552563348}"/>
              </a:ext>
            </a:extLst>
          </p:cNvPr>
          <p:cNvSpPr/>
          <p:nvPr/>
        </p:nvSpPr>
        <p:spPr>
          <a:xfrm>
            <a:off x="6096000" y="6256199"/>
            <a:ext cx="6096000" cy="400110"/>
          </a:xfrm>
          <a:prstGeom prst="rect">
            <a:avLst/>
          </a:prstGeom>
        </p:spPr>
        <p:txBody>
          <a:bodyPr>
            <a:spAutoFit/>
          </a:bodyPr>
          <a:lstStyle/>
          <a:p>
            <a:r>
              <a:rPr lang="en-GB" sz="1000" dirty="0">
                <a:latin typeface="URWPalladioL"/>
              </a:rPr>
              <a:t>Source: National Drought </a:t>
            </a:r>
            <a:r>
              <a:rPr lang="en-GB" sz="1000" dirty="0" err="1">
                <a:latin typeface="URWPalladioL"/>
              </a:rPr>
              <a:t>Mitiga</a:t>
            </a:r>
            <a:r>
              <a:rPr lang="en-GB" sz="1000" dirty="0">
                <a:latin typeface="URWPalladioL"/>
              </a:rPr>
              <a:t>- </a:t>
            </a:r>
            <a:r>
              <a:rPr lang="en-GB" sz="1000" dirty="0" err="1">
                <a:latin typeface="URWPalladioL"/>
              </a:rPr>
              <a:t>tion</a:t>
            </a:r>
            <a:r>
              <a:rPr lang="en-GB" sz="1000" dirty="0">
                <a:latin typeface="URWPalladioL"/>
              </a:rPr>
              <a:t> </a:t>
            </a:r>
            <a:r>
              <a:rPr lang="en-GB" sz="1000" dirty="0" err="1">
                <a:latin typeface="URWPalladioL"/>
              </a:rPr>
              <a:t>Center</a:t>
            </a:r>
            <a:r>
              <a:rPr lang="en-GB" sz="1000" dirty="0">
                <a:latin typeface="URWPalladioL"/>
              </a:rPr>
              <a:t>, University of </a:t>
            </a:r>
            <a:r>
              <a:rPr lang="en-GB" sz="1000" dirty="0" err="1">
                <a:latin typeface="URWPalladioL"/>
              </a:rPr>
              <a:t>NebraskaLincoln</a:t>
            </a:r>
            <a:r>
              <a:rPr lang="en-GB" sz="1000" dirty="0">
                <a:latin typeface="URWPalladioL"/>
              </a:rPr>
              <a:t>, USA, </a:t>
            </a:r>
            <a:r>
              <a:rPr lang="en-GB" sz="1000" dirty="0">
                <a:latin typeface="NimbusMonL"/>
              </a:rPr>
              <a:t>https://</a:t>
            </a:r>
            <a:r>
              <a:rPr lang="en-GB" sz="1000" dirty="0" err="1">
                <a:latin typeface="NimbusMonL"/>
              </a:rPr>
              <a:t>drought.unl.edu</a:t>
            </a:r>
            <a:r>
              <a:rPr lang="en-GB" sz="1000" dirty="0">
                <a:latin typeface="NimbusMonL"/>
              </a:rPr>
              <a:t>/Education/ </a:t>
            </a:r>
            <a:r>
              <a:rPr lang="en-GB" sz="1000" dirty="0" err="1">
                <a:latin typeface="NimbusMonL"/>
              </a:rPr>
              <a:t>DroughtIn</a:t>
            </a:r>
            <a:r>
              <a:rPr lang="en-GB" sz="1000" dirty="0">
                <a:latin typeface="NimbusMonL"/>
              </a:rPr>
              <a:t>-depth/</a:t>
            </a:r>
            <a:r>
              <a:rPr lang="en-GB" sz="1000" dirty="0" err="1">
                <a:latin typeface="NimbusMonL"/>
              </a:rPr>
              <a:t>TypesofDrought.aspx</a:t>
            </a:r>
            <a:r>
              <a:rPr lang="en-GB" sz="1000" dirty="0">
                <a:latin typeface="NimbusMonL"/>
              </a:rPr>
              <a:t> </a:t>
            </a:r>
            <a:endParaRPr lang="en-GB" sz="1000" dirty="0"/>
          </a:p>
        </p:txBody>
      </p:sp>
      <p:pic>
        <p:nvPicPr>
          <p:cNvPr id="11" name="Picture 10">
            <a:extLst>
              <a:ext uri="{FF2B5EF4-FFF2-40B4-BE49-F238E27FC236}">
                <a16:creationId xmlns:a16="http://schemas.microsoft.com/office/drawing/2014/main" id="{A938BA99-0380-0F40-B064-15A4277737EA}"/>
              </a:ext>
            </a:extLst>
          </p:cNvPr>
          <p:cNvPicPr>
            <a:picLocks noChangeAspect="1"/>
          </p:cNvPicPr>
          <p:nvPr/>
        </p:nvPicPr>
        <p:blipFill>
          <a:blip r:embed="rId4"/>
          <a:stretch>
            <a:fillRect/>
          </a:stretch>
        </p:blipFill>
        <p:spPr>
          <a:xfrm>
            <a:off x="2567557" y="1281077"/>
            <a:ext cx="7086865" cy="5007485"/>
          </a:xfrm>
          <a:prstGeom prst="rect">
            <a:avLst/>
          </a:prstGeom>
        </p:spPr>
      </p:pic>
    </p:spTree>
    <p:extLst>
      <p:ext uri="{BB962C8B-B14F-4D97-AF65-F5344CB8AC3E}">
        <p14:creationId xmlns:p14="http://schemas.microsoft.com/office/powerpoint/2010/main" val="338876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020701-AD33-D347-B409-60D441545DD1}"/>
              </a:ext>
            </a:extLst>
          </p:cNvPr>
          <p:cNvSpPr>
            <a:spLocks noGrp="1"/>
          </p:cNvSpPr>
          <p:nvPr>
            <p:ph type="title"/>
          </p:nvPr>
        </p:nvSpPr>
        <p:spPr>
          <a:xfrm>
            <a:off x="334962" y="0"/>
            <a:ext cx="11095037" cy="1319349"/>
          </a:xfrm>
        </p:spPr>
        <p:txBody>
          <a:bodyPr/>
          <a:lstStyle/>
          <a:p>
            <a:r>
              <a:rPr lang="en-GB" b="1" dirty="0">
                <a:latin typeface="+mn-lt"/>
              </a:rPr>
              <a:t>Calculation of soil moisture</a:t>
            </a:r>
          </a:p>
        </p:txBody>
      </p:sp>
      <p:pic>
        <p:nvPicPr>
          <p:cNvPr id="5" name="Picture 4">
            <a:extLst>
              <a:ext uri="{FF2B5EF4-FFF2-40B4-BE49-F238E27FC236}">
                <a16:creationId xmlns:a16="http://schemas.microsoft.com/office/drawing/2014/main" id="{292E4A51-259E-874C-BB71-39C4C7C4A0E7}"/>
              </a:ext>
            </a:extLst>
          </p:cNvPr>
          <p:cNvPicPr>
            <a:picLocks noChangeAspect="1"/>
          </p:cNvPicPr>
          <p:nvPr/>
        </p:nvPicPr>
        <p:blipFill>
          <a:blip r:embed="rId3"/>
          <a:stretch>
            <a:fillRect/>
          </a:stretch>
        </p:blipFill>
        <p:spPr>
          <a:xfrm>
            <a:off x="334962" y="1319349"/>
            <a:ext cx="6617570" cy="4725420"/>
          </a:xfrm>
          <a:prstGeom prst="rect">
            <a:avLst/>
          </a:prstGeom>
        </p:spPr>
      </p:pic>
      <p:sp>
        <p:nvSpPr>
          <p:cNvPr id="6" name="TextBox 5">
            <a:extLst>
              <a:ext uri="{FF2B5EF4-FFF2-40B4-BE49-F238E27FC236}">
                <a16:creationId xmlns:a16="http://schemas.microsoft.com/office/drawing/2014/main" id="{1A32A2BB-4128-C942-ADE1-39A79B2CC1EA}"/>
              </a:ext>
            </a:extLst>
          </p:cNvPr>
          <p:cNvSpPr txBox="1"/>
          <p:nvPr/>
        </p:nvSpPr>
        <p:spPr>
          <a:xfrm>
            <a:off x="7122344" y="1266013"/>
            <a:ext cx="4734694" cy="4832092"/>
          </a:xfrm>
          <a:prstGeom prst="rect">
            <a:avLst/>
          </a:prstGeom>
          <a:solidFill>
            <a:schemeClr val="bg1">
              <a:lumMod val="85000"/>
            </a:schemeClr>
          </a:solidFill>
        </p:spPr>
        <p:txBody>
          <a:bodyPr wrap="none" rtlCol="0">
            <a:spAutoFit/>
          </a:bodyPr>
          <a:lstStyle/>
          <a:p>
            <a:r>
              <a:rPr lang="en-US" sz="1400" b="1" dirty="0"/>
              <a:t>Model inputs and outputs</a:t>
            </a:r>
          </a:p>
          <a:p>
            <a:endParaRPr lang="en-US" sz="1400" dirty="0"/>
          </a:p>
          <a:p>
            <a:r>
              <a:rPr lang="en-US" sz="1400" dirty="0"/>
              <a:t>Meteorological inputs:</a:t>
            </a:r>
          </a:p>
          <a:p>
            <a:pPr marL="285750" indent="-285750">
              <a:buFont typeface="Arial" panose="020B0604020202020204" pitchFamily="34" charset="0"/>
              <a:buChar char="•"/>
            </a:pPr>
            <a:r>
              <a:rPr lang="en-US" sz="1400" dirty="0"/>
              <a:t>Precipitation</a:t>
            </a:r>
          </a:p>
          <a:p>
            <a:pPr marL="285750" indent="-285750">
              <a:buFont typeface="Arial" panose="020B0604020202020204" pitchFamily="34" charset="0"/>
              <a:buChar char="•"/>
            </a:pPr>
            <a:r>
              <a:rPr lang="en-US" sz="1400" dirty="0"/>
              <a:t>2m air temperature (mean, max, min)</a:t>
            </a:r>
          </a:p>
          <a:p>
            <a:pPr marL="285750" indent="-285750">
              <a:buFont typeface="Arial" panose="020B0604020202020204" pitchFamily="34" charset="0"/>
              <a:buChar char="•"/>
            </a:pPr>
            <a:r>
              <a:rPr lang="en-US" sz="1400" dirty="0"/>
              <a:t>2m humidity</a:t>
            </a:r>
          </a:p>
          <a:p>
            <a:pPr marL="285750" indent="-285750">
              <a:buFont typeface="Arial" panose="020B0604020202020204" pitchFamily="34" charset="0"/>
              <a:buChar char="•"/>
            </a:pPr>
            <a:r>
              <a:rPr lang="en-US" sz="1400" dirty="0"/>
              <a:t>10m wind speed</a:t>
            </a:r>
          </a:p>
          <a:p>
            <a:pPr marL="285750" indent="-285750">
              <a:buFont typeface="Arial" panose="020B0604020202020204" pitchFamily="34" charset="0"/>
              <a:buChar char="•"/>
            </a:pPr>
            <a:r>
              <a:rPr lang="en-US" sz="1400" dirty="0"/>
              <a:t>Surface pressure</a:t>
            </a:r>
          </a:p>
          <a:p>
            <a:pPr marL="285750" indent="-285750">
              <a:buFont typeface="Arial" panose="020B0604020202020204" pitchFamily="34" charset="0"/>
              <a:buChar char="•"/>
            </a:pPr>
            <a:r>
              <a:rPr lang="en-US" sz="1400" u="sng" dirty="0"/>
              <a:t>In JULES</a:t>
            </a:r>
            <a:r>
              <a:rPr lang="en-US" sz="1400" dirty="0"/>
              <a:t>: long and shortwave radiation fluxes</a:t>
            </a:r>
          </a:p>
          <a:p>
            <a:pPr marL="285750" indent="-285750">
              <a:buFont typeface="Arial" panose="020B0604020202020204" pitchFamily="34" charset="0"/>
              <a:buChar char="•"/>
            </a:pPr>
            <a:r>
              <a:rPr lang="en-US" sz="1400" u="sng" dirty="0"/>
              <a:t>In our model</a:t>
            </a:r>
            <a:r>
              <a:rPr lang="en-US" sz="1400" dirty="0"/>
              <a:t>: Skin temperature</a:t>
            </a:r>
          </a:p>
          <a:p>
            <a:endParaRPr lang="en-US" sz="1400" dirty="0"/>
          </a:p>
          <a:p>
            <a:r>
              <a:rPr lang="en-US" sz="1400" dirty="0"/>
              <a:t>Other inputs:</a:t>
            </a:r>
          </a:p>
          <a:p>
            <a:pPr marL="285750" indent="-285750">
              <a:buFont typeface="Arial" panose="020B0604020202020204" pitchFamily="34" charset="0"/>
              <a:buChar char="•"/>
            </a:pPr>
            <a:r>
              <a:rPr lang="en-US" sz="1400" dirty="0"/>
              <a:t>Soil texture</a:t>
            </a:r>
          </a:p>
          <a:p>
            <a:pPr marL="285750" indent="-285750">
              <a:buFont typeface="Arial" panose="020B0604020202020204" pitchFamily="34" charset="0"/>
              <a:buChar char="•"/>
            </a:pPr>
            <a:r>
              <a:rPr lang="en-US" sz="1400" dirty="0"/>
              <a:t>Vegetation properties:</a:t>
            </a:r>
          </a:p>
          <a:p>
            <a:pPr marL="742950" lvl="1" indent="-285750">
              <a:buFont typeface="Arial" panose="020B0604020202020204" pitchFamily="34" charset="0"/>
              <a:buChar char="•"/>
            </a:pPr>
            <a:r>
              <a:rPr lang="en-US" sz="1400" dirty="0"/>
              <a:t>Rooting depth</a:t>
            </a:r>
          </a:p>
          <a:p>
            <a:pPr marL="742950" lvl="1" indent="-285750">
              <a:buFont typeface="Arial" panose="020B0604020202020204" pitchFamily="34" charset="0"/>
              <a:buChar char="•"/>
            </a:pPr>
            <a:r>
              <a:rPr lang="en-US" sz="1400" dirty="0"/>
              <a:t>Canopy height</a:t>
            </a:r>
          </a:p>
          <a:p>
            <a:pPr marL="742950" lvl="1" indent="-285750">
              <a:buFont typeface="Arial" panose="020B0604020202020204" pitchFamily="34" charset="0"/>
              <a:buChar char="•"/>
            </a:pPr>
            <a:r>
              <a:rPr lang="en-US" sz="1400" dirty="0"/>
              <a:t>Leaf area index</a:t>
            </a:r>
          </a:p>
          <a:p>
            <a:pPr marL="285750" indent="-285750">
              <a:buFont typeface="Arial" panose="020B0604020202020204" pitchFamily="34" charset="0"/>
              <a:buChar char="•"/>
            </a:pPr>
            <a:r>
              <a:rPr lang="en-US" sz="1400" dirty="0"/>
              <a:t>Additional crop parameters:</a:t>
            </a:r>
          </a:p>
          <a:p>
            <a:pPr marL="742950" lvl="1" indent="-285750">
              <a:buFont typeface="Arial" panose="020B0604020202020204" pitchFamily="34" charset="0"/>
              <a:buChar char="•"/>
            </a:pPr>
            <a:r>
              <a:rPr lang="en-US" sz="1400" dirty="0"/>
              <a:t>Development stage growing degree days</a:t>
            </a:r>
          </a:p>
          <a:p>
            <a:pPr marL="742950" lvl="1" indent="-285750">
              <a:buFont typeface="Arial" panose="020B0604020202020204" pitchFamily="34" charset="0"/>
              <a:buChar char="•"/>
            </a:pPr>
            <a:r>
              <a:rPr lang="en-US" sz="1400" dirty="0"/>
              <a:t>Vegetation properties for development stages</a:t>
            </a:r>
          </a:p>
          <a:p>
            <a:pPr marL="742950" lvl="1" indent="-285750">
              <a:buFont typeface="Arial" panose="020B0604020202020204" pitchFamily="34" charset="0"/>
              <a:buChar char="•"/>
            </a:pPr>
            <a:r>
              <a:rPr lang="en-US" sz="1400" dirty="0"/>
              <a:t>Planting date</a:t>
            </a:r>
          </a:p>
          <a:p>
            <a:pPr marL="742950" lvl="1" indent="-285750">
              <a:buFont typeface="Arial" panose="020B0604020202020204" pitchFamily="34" charset="0"/>
              <a:buChar char="•"/>
            </a:pPr>
            <a:r>
              <a:rPr lang="en-US" sz="1400" dirty="0"/>
              <a:t>Kc (for modification of potential evapotranspiration)</a:t>
            </a:r>
          </a:p>
        </p:txBody>
      </p:sp>
    </p:spTree>
    <p:extLst>
      <p:ext uri="{BB962C8B-B14F-4D97-AF65-F5344CB8AC3E}">
        <p14:creationId xmlns:p14="http://schemas.microsoft.com/office/powerpoint/2010/main" val="4636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020701-AD33-D347-B409-60D441545DD1}"/>
              </a:ext>
            </a:extLst>
          </p:cNvPr>
          <p:cNvSpPr>
            <a:spLocks noGrp="1"/>
          </p:cNvSpPr>
          <p:nvPr>
            <p:ph type="title"/>
          </p:nvPr>
        </p:nvSpPr>
        <p:spPr>
          <a:xfrm>
            <a:off x="334962" y="0"/>
            <a:ext cx="11095037" cy="1319349"/>
          </a:xfrm>
        </p:spPr>
        <p:txBody>
          <a:bodyPr/>
          <a:lstStyle/>
          <a:p>
            <a:r>
              <a:rPr lang="en-GB" b="1" dirty="0">
                <a:latin typeface="+mn-lt"/>
              </a:rPr>
              <a:t>Calculation of WRSI</a:t>
            </a:r>
          </a:p>
        </p:txBody>
      </p:sp>
      <p:pic>
        <p:nvPicPr>
          <p:cNvPr id="3" name="Picture 2">
            <a:extLst>
              <a:ext uri="{FF2B5EF4-FFF2-40B4-BE49-F238E27FC236}">
                <a16:creationId xmlns:a16="http://schemas.microsoft.com/office/drawing/2014/main" id="{7D3CBC22-538F-3642-9711-E44DC46173CA}"/>
              </a:ext>
            </a:extLst>
          </p:cNvPr>
          <p:cNvPicPr>
            <a:picLocks noChangeAspect="1"/>
          </p:cNvPicPr>
          <p:nvPr/>
        </p:nvPicPr>
        <p:blipFill>
          <a:blip r:embed="rId3"/>
          <a:stretch>
            <a:fillRect/>
          </a:stretch>
        </p:blipFill>
        <p:spPr>
          <a:xfrm>
            <a:off x="459636" y="1695254"/>
            <a:ext cx="5415071" cy="3437111"/>
          </a:xfrm>
          <a:prstGeom prst="rect">
            <a:avLst/>
          </a:prstGeom>
        </p:spPr>
      </p:pic>
      <p:sp>
        <p:nvSpPr>
          <p:cNvPr id="7" name="TextBox 6">
            <a:extLst>
              <a:ext uri="{FF2B5EF4-FFF2-40B4-BE49-F238E27FC236}">
                <a16:creationId xmlns:a16="http://schemas.microsoft.com/office/drawing/2014/main" id="{5E509257-95D0-AB45-8770-B3DB6DCCA2C1}"/>
              </a:ext>
            </a:extLst>
          </p:cNvPr>
          <p:cNvSpPr txBox="1"/>
          <p:nvPr/>
        </p:nvSpPr>
        <p:spPr>
          <a:xfrm>
            <a:off x="5874707" y="1189575"/>
            <a:ext cx="5774499" cy="4801314"/>
          </a:xfrm>
          <a:prstGeom prst="rect">
            <a:avLst/>
          </a:prstGeom>
          <a:solidFill>
            <a:schemeClr val="bg1">
              <a:lumMod val="85000"/>
            </a:schemeClr>
          </a:solidFill>
        </p:spPr>
        <p:txBody>
          <a:bodyPr wrap="square" rtlCol="0">
            <a:spAutoFit/>
          </a:bodyPr>
          <a:lstStyle/>
          <a:p>
            <a:r>
              <a:rPr lang="en-US" dirty="0">
                <a:solidFill>
                  <a:srgbClr val="FF0000"/>
                </a:solidFill>
              </a:rPr>
              <a:t>Seasonal WRSI is equivalent to the mean soil moisture deficit in the root zone, calculated over the growing season (McNally et al, 2015 DOI: </a:t>
            </a:r>
            <a:r>
              <a:rPr lang="en-GB" dirty="0">
                <a:solidFill>
                  <a:srgbClr val="FF0000"/>
                </a:solidFill>
              </a:rPr>
              <a:t>10.1175/JHM-D-14-0049.1</a:t>
            </a:r>
            <a:r>
              <a:rPr lang="en-US" dirty="0">
                <a:solidFill>
                  <a:srgbClr val="FF0000"/>
                </a:solidFill>
              </a:rPr>
              <a:t>)  </a:t>
            </a:r>
          </a:p>
          <a:p>
            <a:endParaRPr lang="en-US" dirty="0"/>
          </a:p>
          <a:p>
            <a:r>
              <a:rPr lang="en-US" b="1" dirty="0"/>
              <a:t>How to calculate WRSI</a:t>
            </a:r>
          </a:p>
          <a:p>
            <a:endParaRPr lang="en-US" dirty="0"/>
          </a:p>
          <a:p>
            <a:r>
              <a:rPr lang="en-US" dirty="0"/>
              <a:t>1. Derive the crop development stage (which is determined by temperature i.e. growing degree days) </a:t>
            </a:r>
          </a:p>
          <a:p>
            <a:r>
              <a:rPr lang="en-US" dirty="0"/>
              <a:t>2. Calculate the rooting depth, for the crop development stage</a:t>
            </a:r>
          </a:p>
          <a:p>
            <a:r>
              <a:rPr lang="en-US" dirty="0"/>
              <a:t>3. Use the soil moisture model described in the previous slide to calculate the soil moisture deficit in the root zone for a given day</a:t>
            </a:r>
          </a:p>
          <a:p>
            <a:r>
              <a:rPr lang="en-US" dirty="0"/>
              <a:t>4. Derive the harvest date (based on growing degree days), and hence the growing season </a:t>
            </a:r>
          </a:p>
          <a:p>
            <a:r>
              <a:rPr lang="en-US" dirty="0"/>
              <a:t>5. Cumulate the daily root zone soil moisture deficit over the entire growing season.</a:t>
            </a:r>
          </a:p>
        </p:txBody>
      </p:sp>
      <p:pic>
        <p:nvPicPr>
          <p:cNvPr id="2050" name="Picture 2" descr="Growing Degree Days – a tool for PRIMO application | GreenCast">
            <a:extLst>
              <a:ext uri="{FF2B5EF4-FFF2-40B4-BE49-F238E27FC236}">
                <a16:creationId xmlns:a16="http://schemas.microsoft.com/office/drawing/2014/main" id="{B49483DA-0D28-8A45-A19C-DA7B77A32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93" y="5486400"/>
            <a:ext cx="4495443" cy="12173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C08B85-4FA2-334F-8662-A3D515FC4B96}"/>
              </a:ext>
            </a:extLst>
          </p:cNvPr>
          <p:cNvSpPr txBox="1"/>
          <p:nvPr/>
        </p:nvSpPr>
        <p:spPr>
          <a:xfrm rot="18486845">
            <a:off x="433457" y="4855740"/>
            <a:ext cx="1071127" cy="307777"/>
          </a:xfrm>
          <a:prstGeom prst="rect">
            <a:avLst/>
          </a:prstGeom>
          <a:noFill/>
        </p:spPr>
        <p:txBody>
          <a:bodyPr wrap="none" rtlCol="0">
            <a:spAutoFit/>
          </a:bodyPr>
          <a:lstStyle/>
          <a:p>
            <a:r>
              <a:rPr lang="en-US" sz="1400" dirty="0"/>
              <a:t>50-100 GDD</a:t>
            </a:r>
          </a:p>
        </p:txBody>
      </p:sp>
      <p:cxnSp>
        <p:nvCxnSpPr>
          <p:cNvPr id="11" name="Straight Arrow Connector 10">
            <a:extLst>
              <a:ext uri="{FF2B5EF4-FFF2-40B4-BE49-F238E27FC236}">
                <a16:creationId xmlns:a16="http://schemas.microsoft.com/office/drawing/2014/main" id="{D402DC9E-17D5-EA4C-A4A1-C9F8585D2521}"/>
              </a:ext>
            </a:extLst>
          </p:cNvPr>
          <p:cNvCxnSpPr>
            <a:cxnSpLocks/>
          </p:cNvCxnSpPr>
          <p:nvPr/>
        </p:nvCxnSpPr>
        <p:spPr>
          <a:xfrm>
            <a:off x="1029314" y="4037405"/>
            <a:ext cx="273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B02493-E5FB-4046-B6B9-8997626E363C}"/>
              </a:ext>
            </a:extLst>
          </p:cNvPr>
          <p:cNvCxnSpPr>
            <a:cxnSpLocks/>
          </p:cNvCxnSpPr>
          <p:nvPr/>
        </p:nvCxnSpPr>
        <p:spPr>
          <a:xfrm>
            <a:off x="1302707" y="4037405"/>
            <a:ext cx="18644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E2EC12C-DCE7-4A45-A9A6-ADDB18624883}"/>
              </a:ext>
            </a:extLst>
          </p:cNvPr>
          <p:cNvSpPr txBox="1"/>
          <p:nvPr/>
        </p:nvSpPr>
        <p:spPr>
          <a:xfrm rot="18486845">
            <a:off x="1529013" y="4891685"/>
            <a:ext cx="1162498" cy="307777"/>
          </a:xfrm>
          <a:prstGeom prst="rect">
            <a:avLst/>
          </a:prstGeom>
          <a:noFill/>
        </p:spPr>
        <p:txBody>
          <a:bodyPr wrap="none" rtlCol="0">
            <a:spAutoFit/>
          </a:bodyPr>
          <a:lstStyle/>
          <a:p>
            <a:r>
              <a:rPr lang="en-US" sz="1400" dirty="0"/>
              <a:t>600-900 GDD</a:t>
            </a:r>
          </a:p>
        </p:txBody>
      </p:sp>
      <p:cxnSp>
        <p:nvCxnSpPr>
          <p:cNvPr id="18" name="Straight Arrow Connector 17">
            <a:extLst>
              <a:ext uri="{FF2B5EF4-FFF2-40B4-BE49-F238E27FC236}">
                <a16:creationId xmlns:a16="http://schemas.microsoft.com/office/drawing/2014/main" id="{B2F23D52-4F42-C84B-9609-A19983735034}"/>
              </a:ext>
            </a:extLst>
          </p:cNvPr>
          <p:cNvCxnSpPr>
            <a:cxnSpLocks/>
          </p:cNvCxnSpPr>
          <p:nvPr/>
        </p:nvCxnSpPr>
        <p:spPr>
          <a:xfrm>
            <a:off x="3167171" y="4037405"/>
            <a:ext cx="168040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DF86E30-971F-BC4D-AF85-0EAF261B0BF2}"/>
              </a:ext>
            </a:extLst>
          </p:cNvPr>
          <p:cNvSpPr txBox="1"/>
          <p:nvPr/>
        </p:nvSpPr>
        <p:spPr>
          <a:xfrm rot="18486845">
            <a:off x="2888036" y="4927629"/>
            <a:ext cx="1253869" cy="307777"/>
          </a:xfrm>
          <a:prstGeom prst="rect">
            <a:avLst/>
          </a:prstGeom>
          <a:noFill/>
        </p:spPr>
        <p:txBody>
          <a:bodyPr wrap="none" rtlCol="0">
            <a:spAutoFit/>
          </a:bodyPr>
          <a:lstStyle/>
          <a:p>
            <a:r>
              <a:rPr lang="en-US" sz="1400" dirty="0"/>
              <a:t>600-1000 GDD</a:t>
            </a:r>
          </a:p>
        </p:txBody>
      </p:sp>
      <p:cxnSp>
        <p:nvCxnSpPr>
          <p:cNvPr id="21" name="Straight Arrow Connector 20">
            <a:extLst>
              <a:ext uri="{FF2B5EF4-FFF2-40B4-BE49-F238E27FC236}">
                <a16:creationId xmlns:a16="http://schemas.microsoft.com/office/drawing/2014/main" id="{FDBD4879-3C69-A44D-8123-9D34BA5F4E91}"/>
              </a:ext>
            </a:extLst>
          </p:cNvPr>
          <p:cNvCxnSpPr>
            <a:cxnSpLocks/>
          </p:cNvCxnSpPr>
          <p:nvPr/>
        </p:nvCxnSpPr>
        <p:spPr>
          <a:xfrm>
            <a:off x="4847573" y="4037405"/>
            <a:ext cx="273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A710FA6-536A-914C-8314-76C3653C48CB}"/>
              </a:ext>
            </a:extLst>
          </p:cNvPr>
          <p:cNvSpPr txBox="1"/>
          <p:nvPr/>
        </p:nvSpPr>
        <p:spPr>
          <a:xfrm rot="18486845">
            <a:off x="4192524" y="4891685"/>
            <a:ext cx="1162498" cy="307777"/>
          </a:xfrm>
          <a:prstGeom prst="rect">
            <a:avLst/>
          </a:prstGeom>
          <a:noFill/>
        </p:spPr>
        <p:txBody>
          <a:bodyPr wrap="none" rtlCol="0">
            <a:spAutoFit/>
          </a:bodyPr>
          <a:lstStyle/>
          <a:p>
            <a:r>
              <a:rPr lang="en-US" sz="1400" dirty="0"/>
              <a:t>200-300 GDD</a:t>
            </a:r>
          </a:p>
        </p:txBody>
      </p:sp>
      <p:sp>
        <p:nvSpPr>
          <p:cNvPr id="19" name="TextBox 18">
            <a:extLst>
              <a:ext uri="{FF2B5EF4-FFF2-40B4-BE49-F238E27FC236}">
                <a16:creationId xmlns:a16="http://schemas.microsoft.com/office/drawing/2014/main" id="{3FB44295-3A44-F044-81C0-24BC3E112A01}"/>
              </a:ext>
            </a:extLst>
          </p:cNvPr>
          <p:cNvSpPr txBox="1"/>
          <p:nvPr/>
        </p:nvSpPr>
        <p:spPr>
          <a:xfrm>
            <a:off x="305957" y="993642"/>
            <a:ext cx="4661329" cy="923330"/>
          </a:xfrm>
          <a:prstGeom prst="rect">
            <a:avLst/>
          </a:prstGeom>
          <a:noFill/>
        </p:spPr>
        <p:txBody>
          <a:bodyPr wrap="square" rtlCol="0">
            <a:spAutoFit/>
          </a:bodyPr>
          <a:lstStyle/>
          <a:p>
            <a:r>
              <a:rPr lang="en-US" dirty="0"/>
              <a:t>Each development stage takes a characteristic time, measured in growing degree days (GDD). This is illustrated for an example crop below:</a:t>
            </a:r>
          </a:p>
        </p:txBody>
      </p:sp>
    </p:spTree>
    <p:extLst>
      <p:ext uri="{BB962C8B-B14F-4D97-AF65-F5344CB8AC3E}">
        <p14:creationId xmlns:p14="http://schemas.microsoft.com/office/powerpoint/2010/main" val="389622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9DD74A-2BDF-ED49-9C19-B1C56F4D6ED4}"/>
              </a:ext>
            </a:extLst>
          </p:cNvPr>
          <p:cNvSpPr>
            <a:spLocks noGrp="1"/>
          </p:cNvSpPr>
          <p:nvPr>
            <p:ph type="title"/>
          </p:nvPr>
        </p:nvSpPr>
        <p:spPr>
          <a:xfrm>
            <a:off x="334962" y="0"/>
            <a:ext cx="11095037" cy="1319349"/>
          </a:xfrm>
        </p:spPr>
        <p:txBody>
          <a:bodyPr/>
          <a:lstStyle/>
          <a:p>
            <a:r>
              <a:rPr lang="en-GB" b="1" dirty="0">
                <a:latin typeface="+mn-lt"/>
              </a:rPr>
              <a:t>Examples of WRSI predictions</a:t>
            </a:r>
          </a:p>
        </p:txBody>
      </p:sp>
      <p:pic>
        <p:nvPicPr>
          <p:cNvPr id="5" name="Picture 4">
            <a:extLst>
              <a:ext uri="{FF2B5EF4-FFF2-40B4-BE49-F238E27FC236}">
                <a16:creationId xmlns:a16="http://schemas.microsoft.com/office/drawing/2014/main" id="{D29D2898-A92A-6042-BE1E-594BF6653B8E}"/>
              </a:ext>
            </a:extLst>
          </p:cNvPr>
          <p:cNvPicPr>
            <a:picLocks noChangeAspect="1"/>
          </p:cNvPicPr>
          <p:nvPr/>
        </p:nvPicPr>
        <p:blipFill>
          <a:blip r:embed="rId3"/>
          <a:stretch>
            <a:fillRect/>
          </a:stretch>
        </p:blipFill>
        <p:spPr>
          <a:xfrm>
            <a:off x="531531" y="1101218"/>
            <a:ext cx="5796898" cy="5405214"/>
          </a:xfrm>
          <a:prstGeom prst="rect">
            <a:avLst/>
          </a:prstGeom>
        </p:spPr>
      </p:pic>
      <p:pic>
        <p:nvPicPr>
          <p:cNvPr id="7" name="Picture 6">
            <a:extLst>
              <a:ext uri="{FF2B5EF4-FFF2-40B4-BE49-F238E27FC236}">
                <a16:creationId xmlns:a16="http://schemas.microsoft.com/office/drawing/2014/main" id="{128E0AB5-B40F-1346-ACA3-B60F3CA7EAB4}"/>
              </a:ext>
            </a:extLst>
          </p:cNvPr>
          <p:cNvPicPr>
            <a:picLocks noChangeAspect="1"/>
          </p:cNvPicPr>
          <p:nvPr/>
        </p:nvPicPr>
        <p:blipFill>
          <a:blip r:embed="rId4"/>
          <a:stretch>
            <a:fillRect/>
          </a:stretch>
        </p:blipFill>
        <p:spPr>
          <a:xfrm>
            <a:off x="6328429" y="1101218"/>
            <a:ext cx="5796898" cy="5007287"/>
          </a:xfrm>
          <a:prstGeom prst="rect">
            <a:avLst/>
          </a:prstGeom>
        </p:spPr>
      </p:pic>
    </p:spTree>
    <p:extLst>
      <p:ext uri="{BB962C8B-B14F-4D97-AF65-F5344CB8AC3E}">
        <p14:creationId xmlns:p14="http://schemas.microsoft.com/office/powerpoint/2010/main" val="162505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9DD74A-2BDF-ED49-9C19-B1C56F4D6ED4}"/>
              </a:ext>
            </a:extLst>
          </p:cNvPr>
          <p:cNvSpPr>
            <a:spLocks noGrp="1"/>
          </p:cNvSpPr>
          <p:nvPr>
            <p:ph type="title"/>
          </p:nvPr>
        </p:nvSpPr>
        <p:spPr>
          <a:xfrm>
            <a:off x="334962" y="0"/>
            <a:ext cx="11095037" cy="1319349"/>
          </a:xfrm>
        </p:spPr>
        <p:txBody>
          <a:bodyPr/>
          <a:lstStyle/>
          <a:p>
            <a:r>
              <a:rPr lang="en-GB" b="1" dirty="0">
                <a:latin typeface="+mn-lt"/>
              </a:rPr>
              <a:t>Next steps</a:t>
            </a:r>
          </a:p>
        </p:txBody>
      </p:sp>
      <p:sp>
        <p:nvSpPr>
          <p:cNvPr id="2" name="TextBox 1">
            <a:extLst>
              <a:ext uri="{FF2B5EF4-FFF2-40B4-BE49-F238E27FC236}">
                <a16:creationId xmlns:a16="http://schemas.microsoft.com/office/drawing/2014/main" id="{572A85AA-EA7E-1041-B695-227F467BE035}"/>
              </a:ext>
            </a:extLst>
          </p:cNvPr>
          <p:cNvSpPr txBox="1"/>
          <p:nvPr/>
        </p:nvSpPr>
        <p:spPr>
          <a:xfrm>
            <a:off x="1057835" y="1319349"/>
            <a:ext cx="9914965"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t>Do the multiple-choice quiz to cement your understanding</a:t>
            </a:r>
          </a:p>
          <a:p>
            <a:pPr marL="285750" indent="-285750">
              <a:buFont typeface="Arial" panose="020B0604020202020204" pitchFamily="34" charset="0"/>
              <a:buChar char="•"/>
            </a:pPr>
            <a:r>
              <a:rPr lang="en-US" sz="3600" dirty="0"/>
              <a:t>Explore the additional reading and other resources listed in the ‘Additional resources’ document</a:t>
            </a:r>
          </a:p>
          <a:p>
            <a:pPr marL="285750" indent="-285750">
              <a:buFont typeface="Arial" panose="020B0604020202020204" pitchFamily="34" charset="0"/>
              <a:buChar char="•"/>
            </a:pPr>
            <a:r>
              <a:rPr lang="en-US" sz="3600" dirty="0"/>
              <a:t>Ask the TAMSAT team any questions you have [</a:t>
            </a:r>
            <a:r>
              <a:rPr lang="en-US" sz="3600" dirty="0" err="1"/>
              <a:t>e.c.l.black@reading.ac.uk</a:t>
            </a:r>
            <a:r>
              <a:rPr lang="en-US" sz="3600" dirty="0"/>
              <a:t>]</a:t>
            </a:r>
          </a:p>
          <a:p>
            <a:pPr marL="285750" indent="-285750">
              <a:buFont typeface="Arial" panose="020B0604020202020204" pitchFamily="34" charset="0"/>
              <a:buChar char="•"/>
            </a:pPr>
            <a:r>
              <a:rPr lang="en-US" sz="3600" dirty="0"/>
              <a:t>When you are ready, move on to the next session, which is about soil moisture and WRSI forecasting</a:t>
            </a:r>
          </a:p>
        </p:txBody>
      </p:sp>
    </p:spTree>
    <p:extLst>
      <p:ext uri="{BB962C8B-B14F-4D97-AF65-F5344CB8AC3E}">
        <p14:creationId xmlns:p14="http://schemas.microsoft.com/office/powerpoint/2010/main" val="2859421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1596</Words>
  <Application>Microsoft Macintosh PowerPoint</Application>
  <PresentationFormat>Widescreen</PresentationFormat>
  <Paragraphs>93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NimbusMonL</vt:lpstr>
      <vt:lpstr>URWPalladioL</vt:lpstr>
      <vt:lpstr>Arial</vt:lpstr>
      <vt:lpstr>Calibri</vt:lpstr>
      <vt:lpstr>Calibri Light</vt:lpstr>
      <vt:lpstr>Office Theme</vt:lpstr>
      <vt:lpstr>TAMSAT-ALERT for Impact-Based Forecasting</vt:lpstr>
      <vt:lpstr>Learning objectives</vt:lpstr>
      <vt:lpstr>Soil moisture, plant water stress  and drought</vt:lpstr>
      <vt:lpstr>Calculation of soil moisture</vt:lpstr>
      <vt:lpstr>Calculation of WRSI</vt:lpstr>
      <vt:lpstr>Examples of WRSI predictions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 Boult</dc:creator>
  <cp:lastModifiedBy>Emily Black</cp:lastModifiedBy>
  <cp:revision>69</cp:revision>
  <dcterms:created xsi:type="dcterms:W3CDTF">2020-04-27T09:48:16Z</dcterms:created>
  <dcterms:modified xsi:type="dcterms:W3CDTF">2020-04-29T16:46:12Z</dcterms:modified>
</cp:coreProperties>
</file>