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88825"/>
  <p:notesSz cx="6858000" cy="9144000"/>
  <p:embeddedFontLst>
    <p:embeddedFont>
      <p:font typeface="Constanti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hdW0TmOo1m+MENrtIpY0wZUX9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7ADDE-2BC4-4ADD-AEE7-C45BA3A61032}">
  <a:tblStyle styleId="{2C27ADDE-2BC4-4ADD-AEE7-C45BA3A6103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7"/>
          </a:solidFill>
        </a:fill>
      </a:tcStyle>
    </a:wholeTbl>
    <a:band1H>
      <a:tcTxStyle/>
      <a:tcStyle>
        <a:fill>
          <a:solidFill>
            <a:srgbClr val="D9E8CB"/>
          </a:solidFill>
        </a:fill>
      </a:tcStyle>
    </a:band1H>
    <a:band2H>
      <a:tcTxStyle/>
    </a:band2H>
    <a:band1V>
      <a:tcTxStyle/>
      <a:tcStyle>
        <a:fill>
          <a:solidFill>
            <a:srgbClr val="D9E8CB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nstantia-regular.fntdata"/><Relationship Id="rId21" Type="http://schemas.openxmlformats.org/officeDocument/2006/relationships/slide" Target="slides/slide15.xml"/><Relationship Id="rId24" Type="http://schemas.openxmlformats.org/officeDocument/2006/relationships/font" Target="fonts/Constantia-italic.fntdata"/><Relationship Id="rId23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onstanti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3e966403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3e9664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f3e966403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3e966403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3e96640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f3e966403e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24" name="Google Shape;24;p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Google Shape;27;p15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5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9" name="Google Shape;109;p2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12" name="Google Shape;112;p25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13" name="Google Shape;113;p25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15" name="Google Shape;115;p25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8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47" name="Google Shape;47;p18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50" name="Google Shape;50;p18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51" name="Google Shape;51;p18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3" name="Google Shape;53;p18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121888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1218882" y="1596571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121888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0"/>
          <p:cNvSpPr txBox="1"/>
          <p:nvPr>
            <p:ph idx="3" type="body"/>
          </p:nvPr>
        </p:nvSpPr>
        <p:spPr>
          <a:xfrm>
            <a:off x="6094412" y="1596571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2" name="Google Shape;72;p20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1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79" name="Google Shape;79;p21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/>
        </p:nvSpPr>
        <p:spPr>
          <a:xfrm rot="-5400000">
            <a:off x="11372789" y="5980258"/>
            <a:ext cx="514764" cy="1117309"/>
          </a:xfrm>
          <a:prstGeom prst="round2SameRect">
            <a:avLst>
              <a:gd fmla="val 1425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14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14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14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0.jpg"/><Relationship Id="rId5" Type="http://schemas.openxmlformats.org/officeDocument/2006/relationships/image" Target="../media/image4.png"/><Relationship Id="rId6" Type="http://schemas.openxmlformats.org/officeDocument/2006/relationships/image" Target="../media/image13.jpg"/><Relationship Id="rId7" Type="http://schemas.openxmlformats.org/officeDocument/2006/relationships/image" Target="../media/image5.jpg"/><Relationship Id="rId8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-11113" y="2605803"/>
            <a:ext cx="12188825" cy="45648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0" y="3657600"/>
            <a:ext cx="12188825" cy="10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dan Notasi Algoritma</a:t>
            </a:r>
            <a:endParaRPr b="0" i="0" sz="3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7" name="Google Shape;127;p1"/>
          <p:cNvSpPr txBox="1"/>
          <p:nvPr>
            <p:ph type="ctrTitle"/>
          </p:nvPr>
        </p:nvSpPr>
        <p:spPr>
          <a:xfrm>
            <a:off x="1828324" y="838200"/>
            <a:ext cx="9447688" cy="13529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1" lang="id-ID" sz="4400"/>
              <a:t>Pertemuan 2</a:t>
            </a:r>
            <a:endParaRPr b="1" sz="4400"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1828324" y="2035312"/>
            <a:ext cx="9447688" cy="27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-ID">
                <a:solidFill>
                  <a:schemeClr val="accent3"/>
                </a:solidFill>
              </a:rPr>
              <a:t>Algoritma &amp; Pemrograman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828324" y="4953000"/>
            <a:ext cx="9295288" cy="98988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866360" y="2615048"/>
            <a:ext cx="2668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Intan Purnamasari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970212" y="5200471"/>
            <a:ext cx="90688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 Studi Informatika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Fakultas Ilmu Komputer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Universitas Singaperbangsa Karawang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324" y="5211723"/>
            <a:ext cx="1033527" cy="102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Struktur Seleksi (Pemilihan) </a:t>
            </a:r>
            <a:r>
              <a:rPr i="1" lang="id-ID"/>
              <a:t>lanjutan</a:t>
            </a:r>
            <a:endParaRPr i="1"/>
          </a:p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17" name="Google Shape;217;p10"/>
          <p:cNvSpPr/>
          <p:nvPr/>
        </p:nvSpPr>
        <p:spPr>
          <a:xfrm>
            <a:off x="1218883" y="1905000"/>
            <a:ext cx="1028572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id-ID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Ada 2 macam struktur penyeleksian. Pemilihan konstruksi yang tepat bergantung pada jumlah kasus yang akan diseleksi.</a:t>
            </a:r>
            <a:endParaRPr/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Pernyataan IF-THEN-ELSE</a:t>
            </a:r>
            <a:endParaRPr/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Pernyataan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id-ID" sz="24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Penggunaan struktur IF-THEN-ELSE jika jumlah kasus tidak banyak. Untuk jumlah kasus yang banyak, konstruksi CASE dapat menyederhanakan penulisan.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3e966403e_0_0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Contoh Syntax Seleksi Kondisi</a:t>
            </a:r>
            <a:endParaRPr/>
          </a:p>
        </p:txBody>
      </p:sp>
      <p:sp>
        <p:nvSpPr>
          <p:cNvPr id="224" name="Google Shape;224;g2f3e966403e_0_0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25" name="Google Shape;225;g2f3e966403e_0_0"/>
          <p:cNvSpPr txBox="1"/>
          <p:nvPr/>
        </p:nvSpPr>
        <p:spPr>
          <a:xfrm>
            <a:off x="680425" y="1524000"/>
            <a:ext cx="5925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int number;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// Input dari pengguna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cout &lt;&lt; "Masukkan sebuah bilangan: 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cin &gt;&gt; number;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// Algoritma untuk mengecek bilangan ganjil atau genap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if (number % 2 == 0)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    cout &lt;&lt; number &lt;&lt; " adalah bilangan genap." &lt;&lt; 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    cout &lt;&lt; number &lt;&lt; " adalah bilangan ganjil." &lt;&lt; 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g2f3e966403e_0_0"/>
          <p:cNvSpPr txBox="1"/>
          <p:nvPr/>
        </p:nvSpPr>
        <p:spPr>
          <a:xfrm>
            <a:off x="6701450" y="1524000"/>
            <a:ext cx="5175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/>
              <a:t>Penjelasan: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r>
              <a:rPr lang="id-ID" sz="1600"/>
              <a:t>: Mengimpor pustaka input/output dasar C++.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r>
              <a:rPr lang="id-ID" sz="1600"/>
              <a:t>:</a:t>
            </a:r>
            <a:r>
              <a:rPr lang="id-ID" sz="1600"/>
              <a:t> Menggunakan ruang nama standar agar tidak perlu menulis std:: sebelum fungsi seperti cin dan cout.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r>
              <a:rPr lang="id-ID" sz="1600"/>
              <a:t>: Fungsi utama yang dieksekusi saat program dijalankan.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cin &gt;&gt; number;</a:t>
            </a:r>
            <a:r>
              <a:rPr lang="id-ID" sz="1600"/>
              <a:t>: Menerima input dari pengguna dan menyimpannya dalam variabel number.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if (number % 2 == 0)</a:t>
            </a:r>
            <a:r>
              <a:rPr lang="id-ID" sz="1600"/>
              <a:t>: Mengecek apakah number habis dibagi 2. Jika iya, maka bilangan tersebut genap.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600"/>
              <a:t>: Jika tidak, maka bilangan tersebut ganjil.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-ID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r>
              <a:rPr lang="id-ID" sz="1600"/>
              <a:t>: Mengakhiri program dengan nilai 0 yang menandakan program berjalan tanpa kesalahan.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Struktur Repetition(Pengulangan)</a:t>
            </a:r>
            <a:endParaRPr/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1218883" y="1806476"/>
            <a:ext cx="708532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4988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Digunakan untuk program yang pernyataannya akan dieksekusi berulang-ulang.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Instruksi dikerjakan selama memenuhi suatu kondisi tertentu. 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Jika syarat (kondisi)  masih terpenuhi makapernyataan (aksi) akan terus dilakukan secara berulang.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660" y="3059089"/>
            <a:ext cx="2465752" cy="246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11071516" y="7134224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1218883" y="762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Perulangan</a:t>
            </a:r>
            <a:endParaRPr sz="3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11071516" y="7134224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1248947" y="1752600"/>
            <a:ext cx="609282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For</a:t>
            </a:r>
            <a:endParaRPr/>
          </a:p>
          <a:p>
            <a:pPr indent="-534988" lvl="1" marL="11444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⮚"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Perulangan Menaik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1" marL="11444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⮚"/>
            </a:pPr>
            <a:r>
              <a:rPr b="0" i="0" lang="id-ID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Perulangan Menurun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 While .. Do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 Do .. While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012" y="1297719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/>
          <p:nvPr/>
        </p:nvSpPr>
        <p:spPr>
          <a:xfrm>
            <a:off x="5996304" y="1752600"/>
            <a:ext cx="46701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Kata Kunci :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Nilai Awal 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Nilai Akhir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Statement (bisa lebih dari 1)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id-ID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Perubahan nilai</a:t>
            </a:r>
            <a:endParaRPr/>
          </a:p>
          <a:p>
            <a:pPr indent="-3825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6246812" y="5333999"/>
            <a:ext cx="5562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looping tanpa perubahan nilai dapat mengakibatkan </a:t>
            </a:r>
            <a:r>
              <a:rPr i="1" lang="id-ID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 loop</a:t>
            </a:r>
            <a:endParaRPr sz="24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e966403e_0_13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Contoh Syntax Perulangan (Looping)</a:t>
            </a:r>
            <a:endParaRPr/>
          </a:p>
        </p:txBody>
      </p:sp>
      <p:sp>
        <p:nvSpPr>
          <p:cNvPr id="252" name="Google Shape;252;g2f3e966403e_0_13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53" name="Google Shape;253;g2f3e966403e_0_13"/>
          <p:cNvSpPr txBox="1"/>
          <p:nvPr/>
        </p:nvSpPr>
        <p:spPr>
          <a:xfrm>
            <a:off x="355375" y="1504950"/>
            <a:ext cx="6103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1300">
                <a:latin typeface="Courier New"/>
                <a:ea typeface="Courier New"/>
                <a:cs typeface="Courier New"/>
                <a:sym typeface="Courier New"/>
              </a:rPr>
              <a:t>// Loop for untuk mencetak angka 1 sampai 10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for (int i = 1; i &lt;= 10; i++)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2f3e966403e_0_13"/>
          <p:cNvSpPr txBox="1"/>
          <p:nvPr/>
        </p:nvSpPr>
        <p:spPr>
          <a:xfrm>
            <a:off x="347275" y="3770400"/>
            <a:ext cx="575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int i = 1;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id-ID" sz="1300"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b="1" lang="id-ID" sz="1300">
                <a:latin typeface="Courier New"/>
                <a:ea typeface="Courier New"/>
                <a:cs typeface="Courier New"/>
                <a:sym typeface="Courier New"/>
              </a:rPr>
              <a:t>/ Loop while untuk mencetak angka 1 sampai 10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while (i &lt;= 10)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    i++;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g2f3e966403e_0_13"/>
          <p:cNvSpPr txBox="1"/>
          <p:nvPr/>
        </p:nvSpPr>
        <p:spPr>
          <a:xfrm>
            <a:off x="5942025" y="2209800"/>
            <a:ext cx="610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int i = 1;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id-ID" sz="1300">
                <a:latin typeface="Courier New"/>
                <a:ea typeface="Courier New"/>
                <a:cs typeface="Courier New"/>
                <a:sym typeface="Courier New"/>
              </a:rPr>
              <a:t> // Loop do-while untuk mencetak angka 1 sampai 10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do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    i++;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} while (i &lt;= 10);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Tugas!</a:t>
            </a:r>
            <a:endParaRPr/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aphicFrame>
        <p:nvGraphicFramePr>
          <p:cNvPr id="262" name="Google Shape;262;p13"/>
          <p:cNvGraphicFramePr/>
          <p:nvPr/>
        </p:nvGraphicFramePr>
        <p:xfrm>
          <a:off x="2284412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{2C27ADDE-2BC4-4ADD-AEE7-C45BA3A61032}</a:tableStyleId>
              </a:tblPr>
              <a:tblGrid>
                <a:gridCol w="2031475"/>
                <a:gridCol w="2031475"/>
                <a:gridCol w="2031475"/>
                <a:gridCol w="2031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Tunjangan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Bonus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Gaji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Manager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100.000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250.000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5.000.000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Office Boy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200.000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3.000.000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Staf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100.000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300.000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4.000.000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Lainnya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100.000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100.000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/>
                        <a:t>2.000.000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Konsep Dasar Sistem Komputer</a:t>
            </a:r>
            <a:endParaRPr/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>
            <a:off x="1498124" y="1600200"/>
            <a:ext cx="8738809" cy="1295400"/>
            <a:chOff x="916244" y="2590800"/>
            <a:chExt cx="8738809" cy="1295400"/>
          </a:xfrm>
        </p:grpSpPr>
        <p:sp>
          <p:nvSpPr>
            <p:cNvPr id="140" name="Google Shape;140;p2"/>
            <p:cNvSpPr txBox="1"/>
            <p:nvPr/>
          </p:nvSpPr>
          <p:spPr>
            <a:xfrm>
              <a:off x="7586699" y="3149405"/>
              <a:ext cx="2068354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0925" lIns="121875" spcFirstLastPara="1" rIns="121875" wrap="square" tIns="60925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30"/>
                <a:buFont typeface="Constantia"/>
                <a:buNone/>
              </a:pPr>
              <a:r>
                <a:rPr b="0" i="0" lang="id-ID" sz="333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OUTPUT </a:t>
              </a:r>
              <a:endParaRPr b="0" i="0" sz="33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916244" y="3048000"/>
              <a:ext cx="20682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0925" lIns="121875" spcFirstLastPara="1" rIns="121875" wrap="square" tIns="60925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nstantia"/>
                <a:buNone/>
              </a:pPr>
              <a:r>
                <a:rPr lang="id-ID" sz="3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</a:t>
              </a:r>
              <a:r>
                <a:rPr b="0" i="0" lang="id-ID" sz="3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INP</a:t>
              </a:r>
              <a:r>
                <a:rPr lang="id-ID" sz="3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</a:t>
              </a:r>
              <a:r>
                <a:rPr b="0" i="0" lang="id-ID" sz="3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 </a:t>
              </a:r>
              <a:endPara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316949" y="2590800"/>
              <a:ext cx="1931952" cy="12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0925" lIns="121875" spcFirstLastPara="1" rIns="121875" wrap="square" tIns="60925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nstantia"/>
                <a:buNone/>
              </a:pPr>
              <a:r>
                <a:rPr b="0" i="0" lang="id-ID" sz="3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PROSES</a:t>
              </a:r>
              <a:endPara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161569" y="3325368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0775">
              <a:solidFill>
                <a:srgbClr val="638C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25873" y="327660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0775">
              <a:solidFill>
                <a:srgbClr val="638C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857" y="3446384"/>
            <a:ext cx="3087589" cy="309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949" y="3571875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224" y="35718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/>
          <p:nvPr/>
        </p:nvSpPr>
        <p:spPr>
          <a:xfrm>
            <a:off x="3761349" y="4690991"/>
            <a:ext cx="1752600" cy="57391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638C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5" name="Google Shape;155;p3"/>
          <p:cNvSpPr/>
          <p:nvPr/>
        </p:nvSpPr>
        <p:spPr>
          <a:xfrm rot="10800000">
            <a:off x="3837549" y="4045708"/>
            <a:ext cx="1752600" cy="57391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638C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2285" y="167519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849" y="2503262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8222" y="152839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36054" y="3571875"/>
            <a:ext cx="34480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/>
        </p:nvSpPr>
        <p:spPr>
          <a:xfrm flipH="1" rot="9889160">
            <a:off x="2519530" y="1539324"/>
            <a:ext cx="3140866" cy="89058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0775">
            <a:solidFill>
              <a:srgbClr val="638C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" name="Google Shape;161;p3"/>
          <p:cNvSpPr/>
          <p:nvPr/>
        </p:nvSpPr>
        <p:spPr>
          <a:xfrm flipH="1" rot="-8891070">
            <a:off x="7475755" y="1917761"/>
            <a:ext cx="3140866" cy="874592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0775">
            <a:solidFill>
              <a:srgbClr val="638C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61002" y="3932012"/>
            <a:ext cx="2332423" cy="19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Analogi Algoritma</a:t>
            </a:r>
            <a:endParaRPr/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989012" y="1828800"/>
            <a:ext cx="1074292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Berikut adalah urutan langkah-langkah untuk melakukan tarik tunai di ATM :</a:t>
            </a:r>
            <a:endParaRPr/>
          </a:p>
          <a:p>
            <a:pPr indent="-352425" lvl="0" marL="7175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Masukan pin ATM</a:t>
            </a:r>
            <a:endParaRPr/>
          </a:p>
          <a:p>
            <a:pPr indent="-352425" lvl="0" marL="7175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Masukan kartu ATM</a:t>
            </a:r>
            <a:endParaRPr/>
          </a:p>
          <a:p>
            <a:pPr indent="-352425" lvl="0" marL="7175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Ambil Uang</a:t>
            </a:r>
            <a:endParaRPr/>
          </a:p>
          <a:p>
            <a:pPr indent="-352425" lvl="0" marL="7175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AutoNum type="arabicPeriod"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Keluarkan kartu ATM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717" y="2385080"/>
            <a:ext cx="3581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989012" y="4115483"/>
            <a:ext cx="6477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Algoritme merupakan </a:t>
            </a:r>
            <a:r>
              <a:rPr b="0" i="0" lang="id-ID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langkah-langkah logis</a:t>
            </a: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disusun </a:t>
            </a:r>
            <a:r>
              <a:rPr b="0" i="0" lang="id-ID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secara sistematis </a:t>
            </a: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</a:t>
            </a:r>
            <a:r>
              <a:rPr b="0" i="0" lang="id-ID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memecahkan suatu masalah</a:t>
            </a:r>
            <a:r>
              <a:rPr b="0" i="0" lang="id-ID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/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id-ID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Notasi Algoritma</a:t>
            </a:r>
            <a:endParaRPr b="0" i="0" sz="3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15539" t="0"/>
          <a:stretch/>
        </p:blipFill>
        <p:spPr>
          <a:xfrm>
            <a:off x="608012" y="1905000"/>
            <a:ext cx="4343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/>
          <p:nvPr/>
        </p:nvSpPr>
        <p:spPr>
          <a:xfrm>
            <a:off x="5105400" y="1614691"/>
            <a:ext cx="677870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Judul algoritma </a:t>
            </a:r>
            <a:r>
              <a:rPr b="0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r>
              <a:rPr b="1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Bagian yang terdiri atas nama algoritma dan penjelasan (spesifikasi) tentang algoritma tersebut. Nama sebaiknya singkat dan menggambarkan apa yang dilakukan oleh algoritma tersebut.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Deklarasi </a:t>
            </a:r>
            <a:r>
              <a:rPr b="0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 Bagian untuk mendefinisikan atau mendeklarasikan semua apa yang digunakan atau dibutuhkan dalam pemrograman.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Deskripsi </a:t>
            </a:r>
            <a:r>
              <a:rPr b="0" i="0" lang="id-ID" sz="2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 Bagian ini berisi uraian langkah-langkah penyelesaian masalah.</a:t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Kata Kunci Algoritma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1218883" y="1713914"/>
            <a:ext cx="609282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Mengikuti alur secara terurut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Fokus, jangan lirik-lirik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Jangan berasumsi</a:t>
            </a:r>
            <a:endParaRPr/>
          </a:p>
          <a:p>
            <a:pPr indent="-534988" lvl="0" marL="5349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Lupakan masa lalu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212" y="1713914"/>
            <a:ext cx="4537642" cy="429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Struktur Dasar Algoritma</a:t>
            </a:r>
            <a:endParaRPr/>
          </a:p>
        </p:txBody>
      </p:sp>
      <p:sp>
        <p:nvSpPr>
          <p:cNvPr id="193" name="Google Shape;193;p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293812" y="1676400"/>
            <a:ext cx="6092825" cy="3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Sekuensial (Runtunan)</a:t>
            </a:r>
            <a:endParaRPr/>
          </a:p>
          <a:p>
            <a:pPr indent="-6096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Seleksi (Pemilihan)</a:t>
            </a:r>
            <a:endParaRPr/>
          </a:p>
          <a:p>
            <a:pPr indent="-6096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 Repetition(Pengulangan)</a:t>
            </a:r>
            <a:endParaRPr/>
          </a:p>
          <a:p>
            <a:pPr indent="-4318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31800" lvl="0" marL="609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0221" y="2743200"/>
            <a:ext cx="3087589" cy="309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Struktur Sekuensial (Runtunan)</a:t>
            </a:r>
            <a:endParaRPr/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1247775" y="1752600"/>
            <a:ext cx="1010443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Sebuah </a:t>
            </a:r>
            <a:r>
              <a:rPr b="0" i="0" lang="id-ID" sz="28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runtunan</a:t>
            </a: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terdiri atas </a:t>
            </a:r>
            <a:r>
              <a:rPr b="0" i="0" lang="id-ID" sz="2800" u="none" cap="none" strike="noStrike">
                <a:solidFill>
                  <a:srgbClr val="002060"/>
                </a:solidFill>
                <a:latin typeface="Constantia"/>
                <a:ea typeface="Constantia"/>
                <a:cs typeface="Constantia"/>
                <a:sym typeface="Constantia"/>
              </a:rPr>
              <a:t>satu atau lebih pernyataan </a:t>
            </a: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yang dikerjakan secara berurutan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Algoritma merupakan runtunan satu atau lebih instruksi yang berarti bahwa:</a:t>
            </a:r>
            <a:endParaRPr/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AutoNum type="arabicPeriod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Tiap instruksi dikerjakan satu per satu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AutoNum type="arabicPeriod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Tiap instruksi dikerjakan tepat satu kali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AutoNum type="arabicPeriod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Urutan instruksi yang dilaksanakan kompiler sama dengan urutan instruksi dalam algoritma</a:t>
            </a:r>
            <a:endParaRPr/>
          </a:p>
          <a:p>
            <a:pPr indent="-449263" lvl="1" marL="9001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AutoNum type="arabicPeriod"/>
            </a:pPr>
            <a:r>
              <a:rPr b="0" i="0" lang="id-ID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Instruksi terakhir merupakan akhir algoritma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id-ID"/>
              <a:t>Struktur Seleksi (Pemilihan)</a:t>
            </a:r>
            <a:endParaRPr/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1293812" y="1905000"/>
            <a:ext cx="967613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Sebuah instruksi yang dikerjakan jika kondisi tertentu dipenuhi. 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Tiap-tiap instruksi akan </a:t>
            </a:r>
            <a:r>
              <a:rPr b="0" i="0" lang="id-ID" sz="2800" u="none" cap="none" strike="noStrike">
                <a:solidFill>
                  <a:srgbClr val="002060"/>
                </a:solidFill>
                <a:latin typeface="Constantia"/>
                <a:ea typeface="Constantia"/>
                <a:cs typeface="Constantia"/>
                <a:sym typeface="Constantia"/>
              </a:rPr>
              <a:t>diseleksi oleh kondisi</a:t>
            </a:r>
            <a:r>
              <a:rPr b="0" i="0" lang="id-ID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, apabila instruksi memenuhi kondisi yang diminta, maka instruksi akan dijalankan.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7612" y="3883128"/>
            <a:ext cx="1562100" cy="274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king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2016-12-26T03:14:10Z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