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35c799c76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35c799c76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35c799c7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35c799c7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35c799c76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35c799c76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Power:</a:t>
            </a:r>
            <a:endParaRPr/>
          </a:p>
          <a:p>
            <a:pPr indent="0" lvl="0" marL="0" rtl="0" algn="l">
              <a:spcBef>
                <a:spcPts val="0"/>
              </a:spcBef>
              <a:spcAft>
                <a:spcPts val="0"/>
              </a:spcAft>
              <a:buNone/>
            </a:pPr>
            <a:r>
              <a:rPr lang="en"/>
              <a:t>We are aware that it would be difficult to replace the batteries of our product </a:t>
            </a:r>
            <a:r>
              <a:rPr lang="en"/>
              <a:t>repeatedly</a:t>
            </a:r>
            <a:r>
              <a:rPr lang="en"/>
              <a:t> and specially when we’re expecting our device to be implemented across many bins. A solution we’re considering is to equip our device with a solar panel that can charge the battery. Many factors will be implicated with that solution in terms of cost and </a:t>
            </a:r>
            <a:r>
              <a:rPr lang="en"/>
              <a:t>feasibility</a:t>
            </a:r>
            <a:r>
              <a:rPr lang="en"/>
              <a:t> so our solution is still understudy.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Design:</a:t>
            </a:r>
            <a:endParaRPr/>
          </a:p>
          <a:p>
            <a:pPr indent="0" lvl="0" marL="0" rtl="0" algn="l">
              <a:spcBef>
                <a:spcPts val="0"/>
              </a:spcBef>
              <a:spcAft>
                <a:spcPts val="0"/>
              </a:spcAft>
              <a:buNone/>
            </a:pPr>
            <a:r>
              <a:rPr lang="en"/>
              <a:t>Our device is intended to be installed inside the bin cover where garbage can be monitored from the top. To achieve our target of spreading the product across more industries, we need to redesign the product in a way the components are closely interconnected inside one enclosure. Ultimately, we want our device to be installed on the bin in a matter of seconds as oppose to having to place each of the sensors and the device in a specific location inside the bin lid.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35c799c76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35c799c76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35c799c76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35c799c76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49691cbe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49691cbe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4ba73c4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4ba73c4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35c799c7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35c799c7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35c799c76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35c799c76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35c799c7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35c799c7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49691cbe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49691cbe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35c799c7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35c799c7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35c799c7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35c799c7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Script can be added here if needed to talk thoroughly about the hardware components (depends on time availability)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49691cbe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49691cbe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49691cbe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49691cbe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49691cbe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49691cb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49691cbe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49691cbe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COEN/ELEC 390</a:t>
            </a:r>
            <a:endParaRPr/>
          </a:p>
          <a:p>
            <a:pPr indent="0" lvl="0" marL="0" rtl="0" algn="ctr">
              <a:spcBef>
                <a:spcPts val="0"/>
              </a:spcBef>
              <a:spcAft>
                <a:spcPts val="0"/>
              </a:spcAft>
              <a:buNone/>
            </a:pPr>
            <a:r>
              <a:rPr lang="en"/>
              <a:t> G-Tracker </a:t>
            </a:r>
            <a:endParaRPr/>
          </a:p>
        </p:txBody>
      </p:sp>
      <p:sp>
        <p:nvSpPr>
          <p:cNvPr id="55" name="Google Shape;55;p13"/>
          <p:cNvSpPr txBox="1"/>
          <p:nvPr>
            <p:ph idx="1" type="subTitle"/>
          </p:nvPr>
        </p:nvSpPr>
        <p:spPr>
          <a:xfrm>
            <a:off x="311700" y="2834125"/>
            <a:ext cx="8520600" cy="2309400"/>
          </a:xfrm>
          <a:prstGeom prst="rect">
            <a:avLst/>
          </a:prstGeom>
        </p:spPr>
        <p:txBody>
          <a:bodyPr anchorCtr="0" anchor="t" bIns="91425" lIns="91425" spcFirstLastPara="1" rIns="91425" wrap="square" tIns="91425">
            <a:normAutofit fontScale="77500" lnSpcReduction="20000"/>
          </a:bodyPr>
          <a:lstStyle/>
          <a:p>
            <a:pPr indent="0" lvl="0" marL="0" rtl="0" algn="ctr">
              <a:lnSpc>
                <a:spcPct val="115000"/>
              </a:lnSpc>
              <a:spcBef>
                <a:spcPts val="0"/>
              </a:spcBef>
              <a:spcAft>
                <a:spcPts val="0"/>
              </a:spcAft>
              <a:buNone/>
            </a:pPr>
            <a:r>
              <a:rPr lang="en"/>
              <a:t>Prepared By:</a:t>
            </a:r>
            <a:endParaRPr/>
          </a:p>
          <a:p>
            <a:pPr indent="0" lvl="0" marL="0" rtl="0" algn="ctr">
              <a:lnSpc>
                <a:spcPct val="115000"/>
              </a:lnSpc>
              <a:spcBef>
                <a:spcPts val="0"/>
              </a:spcBef>
              <a:spcAft>
                <a:spcPts val="0"/>
              </a:spcAft>
              <a:buNone/>
            </a:pPr>
            <a:r>
              <a:rPr b="1" lang="en" sz="2072">
                <a:solidFill>
                  <a:srgbClr val="000000"/>
                </a:solidFill>
              </a:rPr>
              <a:t>Team 3</a:t>
            </a:r>
            <a:endParaRPr b="1" sz="2072">
              <a:solidFill>
                <a:srgbClr val="000000"/>
              </a:solidFill>
            </a:endParaRPr>
          </a:p>
          <a:p>
            <a:pPr indent="0" lvl="0" marL="0" rtl="0" algn="ctr">
              <a:lnSpc>
                <a:spcPct val="115000"/>
              </a:lnSpc>
              <a:spcBef>
                <a:spcPts val="0"/>
              </a:spcBef>
              <a:spcAft>
                <a:spcPts val="0"/>
              </a:spcAft>
              <a:buNone/>
            </a:pPr>
            <a:r>
              <a:rPr b="1" lang="en" sz="1872">
                <a:solidFill>
                  <a:srgbClr val="000000"/>
                </a:solidFill>
              </a:rPr>
              <a:t>Mohammed Al-Taie</a:t>
            </a:r>
            <a:endParaRPr b="1" sz="1872">
              <a:solidFill>
                <a:srgbClr val="000000"/>
              </a:solidFill>
            </a:endParaRPr>
          </a:p>
          <a:p>
            <a:pPr indent="0" lvl="0" marL="0" rtl="0" algn="ctr">
              <a:lnSpc>
                <a:spcPct val="115000"/>
              </a:lnSpc>
              <a:spcBef>
                <a:spcPts val="0"/>
              </a:spcBef>
              <a:spcAft>
                <a:spcPts val="0"/>
              </a:spcAft>
              <a:buNone/>
            </a:pPr>
            <a:r>
              <a:rPr b="1" lang="en" sz="1872">
                <a:solidFill>
                  <a:srgbClr val="000000"/>
                </a:solidFill>
              </a:rPr>
              <a:t>Paul Westenberg</a:t>
            </a:r>
            <a:endParaRPr b="1" sz="1872">
              <a:solidFill>
                <a:srgbClr val="000000"/>
              </a:solidFill>
            </a:endParaRPr>
          </a:p>
          <a:p>
            <a:pPr indent="0" lvl="0" marL="0" rtl="0" algn="ctr">
              <a:lnSpc>
                <a:spcPct val="115000"/>
              </a:lnSpc>
              <a:spcBef>
                <a:spcPts val="0"/>
              </a:spcBef>
              <a:spcAft>
                <a:spcPts val="0"/>
              </a:spcAft>
              <a:buNone/>
            </a:pPr>
            <a:r>
              <a:rPr b="1" lang="en" sz="1872">
                <a:solidFill>
                  <a:srgbClr val="000000"/>
                </a:solidFill>
              </a:rPr>
              <a:t>Erfan Reza</a:t>
            </a:r>
            <a:endParaRPr b="1" sz="1872">
              <a:solidFill>
                <a:srgbClr val="000000"/>
              </a:solidFill>
            </a:endParaRPr>
          </a:p>
          <a:p>
            <a:pPr indent="0" lvl="0" marL="0" rtl="0" algn="ctr">
              <a:lnSpc>
                <a:spcPct val="115000"/>
              </a:lnSpc>
              <a:spcBef>
                <a:spcPts val="0"/>
              </a:spcBef>
              <a:spcAft>
                <a:spcPts val="0"/>
              </a:spcAft>
              <a:buNone/>
            </a:pPr>
            <a:r>
              <a:rPr b="1" lang="en" sz="1872">
                <a:solidFill>
                  <a:srgbClr val="000000"/>
                </a:solidFill>
              </a:rPr>
              <a:t>Saro Nokhoudian</a:t>
            </a:r>
            <a:endParaRPr b="1" sz="1872">
              <a:solidFill>
                <a:srgbClr val="000000"/>
              </a:solidFill>
            </a:endParaRPr>
          </a:p>
          <a:p>
            <a:pPr indent="0" lvl="0" marL="0" rtl="0" algn="ctr">
              <a:lnSpc>
                <a:spcPct val="115000"/>
              </a:lnSpc>
              <a:spcBef>
                <a:spcPts val="0"/>
              </a:spcBef>
              <a:spcAft>
                <a:spcPts val="0"/>
              </a:spcAft>
              <a:buNone/>
            </a:pPr>
            <a:r>
              <a:rPr b="1" lang="en" sz="1872">
                <a:solidFill>
                  <a:srgbClr val="000000"/>
                </a:solidFill>
              </a:rPr>
              <a:t>Rifadul Haque</a:t>
            </a:r>
            <a:endParaRPr b="1" sz="1872">
              <a:solidFill>
                <a:srgbClr val="000000"/>
              </a:solidFill>
            </a:endParaRPr>
          </a:p>
          <a:p>
            <a:pPr indent="0" lvl="0" marL="0" rtl="0" algn="ctr">
              <a:lnSpc>
                <a:spcPct val="115000"/>
              </a:lnSpc>
              <a:spcBef>
                <a:spcPts val="0"/>
              </a:spcBef>
              <a:spcAft>
                <a:spcPts val="0"/>
              </a:spcAft>
              <a:buNone/>
            </a:pPr>
            <a:r>
              <a:rPr b="1" lang="en" sz="1872">
                <a:solidFill>
                  <a:srgbClr val="000000"/>
                </a:solidFill>
              </a:rPr>
              <a:t>Jean Mardini</a:t>
            </a:r>
            <a:endParaRPr b="1" sz="1872">
              <a:solidFill>
                <a:srgbClr val="000000"/>
              </a:solidFill>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7537024" y="208400"/>
            <a:ext cx="1295275" cy="1471700"/>
          </a:xfrm>
          <a:prstGeom prst="rect">
            <a:avLst/>
          </a:prstGeom>
          <a:noFill/>
          <a:ln>
            <a:noFill/>
          </a:ln>
        </p:spPr>
      </p:pic>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Component (app)</a:t>
            </a:r>
            <a:endParaRPr/>
          </a:p>
        </p:txBody>
      </p:sp>
      <p:sp>
        <p:nvSpPr>
          <p:cNvPr id="128" name="Google Shape;128;p22"/>
          <p:cNvSpPr txBox="1"/>
          <p:nvPr>
            <p:ph idx="1" type="body"/>
          </p:nvPr>
        </p:nvSpPr>
        <p:spPr>
          <a:xfrm>
            <a:off x="311700" y="1284625"/>
            <a:ext cx="3720000" cy="366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Android Studio:</a:t>
            </a:r>
            <a:endParaRPr>
              <a:solidFill>
                <a:schemeClr val="dk1"/>
              </a:solidFill>
            </a:endParaRPr>
          </a:p>
          <a:p>
            <a:pPr indent="0" lvl="0" marL="0" rtl="0" algn="l">
              <a:spcBef>
                <a:spcPts val="1200"/>
              </a:spcBef>
              <a:spcAft>
                <a:spcPts val="0"/>
              </a:spcAft>
              <a:buNone/>
            </a:pPr>
            <a:r>
              <a:rPr lang="en">
                <a:solidFill>
                  <a:schemeClr val="dk1"/>
                </a:solidFill>
              </a:rPr>
              <a:t>Controller -&gt;</a:t>
            </a:r>
            <a:endParaRPr>
              <a:solidFill>
                <a:schemeClr val="dk1"/>
              </a:solidFill>
            </a:endParaRPr>
          </a:p>
          <a:p>
            <a:pPr indent="0" lvl="0" marL="0" rtl="0" algn="l">
              <a:spcBef>
                <a:spcPts val="1200"/>
              </a:spcBef>
              <a:spcAft>
                <a:spcPts val="0"/>
              </a:spcAft>
              <a:buNone/>
            </a:pPr>
            <a:r>
              <a:rPr lang="en">
                <a:solidFill>
                  <a:schemeClr val="dk1"/>
                </a:solidFill>
              </a:rPr>
              <a:t>Model -&gt;</a:t>
            </a:r>
            <a:endParaRPr>
              <a:solidFill>
                <a:schemeClr val="dk1"/>
              </a:solidFill>
            </a:endParaRPr>
          </a:p>
          <a:p>
            <a:pPr indent="0" lvl="0" marL="0" rtl="0" algn="l">
              <a:spcBef>
                <a:spcPts val="1200"/>
              </a:spcBef>
              <a:spcAft>
                <a:spcPts val="1200"/>
              </a:spcAft>
              <a:buNone/>
            </a:pPr>
            <a:r>
              <a:rPr lang="en">
                <a:solidFill>
                  <a:schemeClr val="dk1"/>
                </a:solidFill>
              </a:rPr>
              <a:t>View -&gt;</a:t>
            </a:r>
            <a:endParaRPr>
              <a:solidFill>
                <a:schemeClr val="dk1"/>
              </a:solidFill>
            </a:endParaRPr>
          </a:p>
        </p:txBody>
      </p:sp>
      <p:pic>
        <p:nvPicPr>
          <p:cNvPr id="129" name="Google Shape;129;p22"/>
          <p:cNvPicPr preferRelativeResize="0"/>
          <p:nvPr/>
        </p:nvPicPr>
        <p:blipFill>
          <a:blip r:embed="rId3">
            <a:alphaModFix/>
          </a:blip>
          <a:stretch>
            <a:fillRect/>
          </a:stretch>
        </p:blipFill>
        <p:spPr>
          <a:xfrm>
            <a:off x="4223175" y="1451350"/>
            <a:ext cx="4724400" cy="3333750"/>
          </a:xfrm>
          <a:prstGeom prst="rect">
            <a:avLst/>
          </a:prstGeom>
          <a:noFill/>
          <a:ln>
            <a:noFill/>
          </a:ln>
        </p:spPr>
      </p:pic>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Communication</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p23"/>
          <p:cNvPicPr preferRelativeResize="0"/>
          <p:nvPr/>
        </p:nvPicPr>
        <p:blipFill>
          <a:blip r:embed="rId3">
            <a:alphaModFix/>
          </a:blip>
          <a:stretch>
            <a:fillRect/>
          </a:stretch>
        </p:blipFill>
        <p:spPr>
          <a:xfrm>
            <a:off x="1557749" y="1104863"/>
            <a:ext cx="5893200" cy="3791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274475" y="46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to improve? (Hardware)</a:t>
            </a:r>
            <a:endParaRPr/>
          </a:p>
        </p:txBody>
      </p:sp>
      <p:sp>
        <p:nvSpPr>
          <p:cNvPr id="143" name="Google Shape;143;p24"/>
          <p:cNvSpPr txBox="1"/>
          <p:nvPr>
            <p:ph idx="1" type="body"/>
          </p:nvPr>
        </p:nvSpPr>
        <p:spPr>
          <a:xfrm>
            <a:off x="311700" y="1188725"/>
            <a:ext cx="8520600" cy="35325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solidFill>
                  <a:schemeClr val="dk1"/>
                </a:solidFill>
              </a:rPr>
              <a:t>We aim on improving the future versions of our product by attempting to solve some of the issues we are currently aware of:</a:t>
            </a:r>
            <a:endParaRPr>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Power</a:t>
            </a:r>
            <a:endParaRPr>
              <a:solidFill>
                <a:schemeClr val="dk1"/>
              </a:solidFill>
            </a:endParaRPr>
          </a:p>
          <a:p>
            <a:pPr indent="0" lvl="0" marL="457200" rtl="0" algn="l">
              <a:spcBef>
                <a:spcPts val="1200"/>
              </a:spcBef>
              <a:spcAft>
                <a:spcPts val="0"/>
              </a:spcAft>
              <a:buNone/>
            </a:pPr>
            <a:r>
              <a:rPr lang="en">
                <a:solidFill>
                  <a:schemeClr val="dk1"/>
                </a:solidFill>
              </a:rPr>
              <a:t>Experimental value with </a:t>
            </a:r>
            <a:r>
              <a:rPr lang="en">
                <a:solidFill>
                  <a:schemeClr val="dk1"/>
                </a:solidFill>
              </a:rPr>
              <a:t>power</a:t>
            </a:r>
            <a:r>
              <a:rPr lang="en">
                <a:solidFill>
                  <a:schemeClr val="dk1"/>
                </a:solidFill>
              </a:rPr>
              <a:t> consumption with our system stand up to 2 days and 20 hours. In future, we are aiming for this system to go upto a month.</a:t>
            </a:r>
            <a:endParaRPr>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Design</a:t>
            </a:r>
            <a:endParaRPr>
              <a:solidFill>
                <a:schemeClr val="dk1"/>
              </a:solidFill>
            </a:endParaRPr>
          </a:p>
          <a:p>
            <a:pPr indent="0" lvl="0" marL="457200" rtl="0" algn="l">
              <a:spcBef>
                <a:spcPts val="1200"/>
              </a:spcBef>
              <a:spcAft>
                <a:spcPts val="0"/>
              </a:spcAft>
              <a:buNone/>
            </a:pPr>
            <a:r>
              <a:rPr lang="en">
                <a:solidFill>
                  <a:schemeClr val="dk1"/>
                </a:solidFill>
              </a:rPr>
              <a:t>We are using three ultrasonic sensors now, </a:t>
            </a:r>
            <a:r>
              <a:rPr lang="en">
                <a:solidFill>
                  <a:schemeClr val="dk1"/>
                </a:solidFill>
              </a:rPr>
              <a:t>however</a:t>
            </a:r>
            <a:r>
              <a:rPr lang="en">
                <a:solidFill>
                  <a:schemeClr val="dk1"/>
                </a:solidFill>
              </a:rPr>
              <a:t> we can reduce the number of sensor two instead of three. </a:t>
            </a:r>
            <a:endParaRPr>
              <a:solidFill>
                <a:schemeClr val="dk1"/>
              </a:solidFill>
            </a:endParaRPr>
          </a:p>
          <a:p>
            <a:pPr indent="0" lvl="0" marL="457200" rtl="0" algn="l">
              <a:spcBef>
                <a:spcPts val="1200"/>
              </a:spcBef>
              <a:spcAft>
                <a:spcPts val="1200"/>
              </a:spcAft>
              <a:buNone/>
            </a:pPr>
            <a:r>
              <a:t/>
            </a:r>
            <a:endParaRPr/>
          </a:p>
        </p:txBody>
      </p:sp>
      <p:sp>
        <p:nvSpPr>
          <p:cNvPr id="144" name="Google Shape;14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to improve (Software)</a:t>
            </a:r>
            <a:endParaRPr/>
          </a:p>
        </p:txBody>
      </p:sp>
      <p:sp>
        <p:nvSpPr>
          <p:cNvPr id="150" name="Google Shape;15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Software</a:t>
            </a:r>
            <a:r>
              <a:rPr lang="en">
                <a:solidFill>
                  <a:schemeClr val="dk1"/>
                </a:solidFill>
              </a:rPr>
              <a:t> components and modifications that can be applied in future upgrades of the device:</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QR scan for bin code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Install a bluetooth chip so the user can input his wifi id and password (instead of manually entering in the arduino)</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Modify arduino to send information every 5-10 minutes</a:t>
            </a:r>
            <a:endParaRPr>
              <a:solidFill>
                <a:schemeClr val="dk1"/>
              </a:solidFill>
            </a:endParaRPr>
          </a:p>
        </p:txBody>
      </p:sp>
      <p:sp>
        <p:nvSpPr>
          <p:cNvPr id="151" name="Google Shape;15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Model</a:t>
            </a:r>
            <a:endParaRPr/>
          </a:p>
        </p:txBody>
      </p:sp>
      <p:sp>
        <p:nvSpPr>
          <p:cNvPr id="157" name="Google Shape;157;p26"/>
          <p:cNvSpPr txBox="1"/>
          <p:nvPr>
            <p:ph idx="1" type="body"/>
          </p:nvPr>
        </p:nvSpPr>
        <p:spPr>
          <a:xfrm>
            <a:off x="121975" y="1396425"/>
            <a:ext cx="9021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91">
                <a:solidFill>
                  <a:srgbClr val="000000"/>
                </a:solidFill>
              </a:rPr>
              <a:t>Cost of a single bin: 3sensors*2.80$ + 1arduino*59.99$ +wires 4$+1(bin) 19.99$ =</a:t>
            </a:r>
            <a:r>
              <a:rPr lang="en" sz="1691">
                <a:solidFill>
                  <a:schemeClr val="dk1"/>
                </a:solidFill>
              </a:rPr>
              <a:t> 92.40$</a:t>
            </a:r>
            <a:endParaRPr sz="1691">
              <a:solidFill>
                <a:schemeClr val="dk1"/>
              </a:solidFill>
            </a:endParaRPr>
          </a:p>
          <a:p>
            <a:pPr indent="0" lvl="0" marL="0" rtl="0" algn="l">
              <a:spcBef>
                <a:spcPts val="1200"/>
              </a:spcBef>
              <a:spcAft>
                <a:spcPts val="0"/>
              </a:spcAft>
              <a:buNone/>
            </a:pPr>
            <a:r>
              <a:rPr lang="en">
                <a:solidFill>
                  <a:srgbClr val="000000"/>
                </a:solidFill>
              </a:rPr>
              <a:t>Rent the bins for 19.99$ a bin a month (or 200$ a year)</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rPr lang="en">
                <a:solidFill>
                  <a:srgbClr val="000000"/>
                </a:solidFill>
              </a:rPr>
              <a:t>Is it worth it for the buyer (the company)?</a:t>
            </a:r>
            <a:endParaRPr>
              <a:solidFill>
                <a:srgbClr val="000000"/>
              </a:solidFill>
            </a:endParaRPr>
          </a:p>
          <a:p>
            <a:pPr indent="0" lvl="0" marL="0" rtl="0" algn="l">
              <a:spcBef>
                <a:spcPts val="1200"/>
              </a:spcBef>
              <a:spcAft>
                <a:spcPts val="0"/>
              </a:spcAft>
              <a:buNone/>
            </a:pPr>
            <a:r>
              <a:rPr lang="en">
                <a:solidFill>
                  <a:srgbClr val="000000"/>
                </a:solidFill>
              </a:rPr>
              <a:t>-If you pay an employee about 20$ an hour </a:t>
            </a:r>
            <a:endParaRPr>
              <a:solidFill>
                <a:srgbClr val="000000"/>
              </a:solidFill>
            </a:endParaRPr>
          </a:p>
          <a:p>
            <a:pPr indent="0" lvl="0" marL="0" rtl="0" algn="l">
              <a:spcBef>
                <a:spcPts val="1200"/>
              </a:spcBef>
              <a:spcAft>
                <a:spcPts val="0"/>
              </a:spcAft>
              <a:buNone/>
            </a:pPr>
            <a:r>
              <a:rPr lang="en">
                <a:solidFill>
                  <a:srgbClr val="000000"/>
                </a:solidFill>
              </a:rPr>
              <a:t>-The devices (say 15 bins) save them 3 hours a day, 60$ saved a day, 1200$ a month</a:t>
            </a:r>
            <a:endParaRPr>
              <a:solidFill>
                <a:srgbClr val="000000"/>
              </a:solidFill>
            </a:endParaRPr>
          </a:p>
          <a:p>
            <a:pPr indent="0" lvl="0" marL="0" rtl="0" algn="l">
              <a:spcBef>
                <a:spcPts val="1200"/>
              </a:spcBef>
              <a:spcAft>
                <a:spcPts val="1200"/>
              </a:spcAft>
              <a:buNone/>
            </a:pPr>
            <a:r>
              <a:rPr lang="en">
                <a:solidFill>
                  <a:srgbClr val="000000"/>
                </a:solidFill>
              </a:rPr>
              <a:t>-The cost of the 15 bins would be 15*20$=300$ leaving you with 900$ profit</a:t>
            </a:r>
            <a:endParaRPr>
              <a:solidFill>
                <a:srgbClr val="000000"/>
              </a:solidFill>
            </a:endParaRPr>
          </a:p>
        </p:txBody>
      </p:sp>
      <p:sp>
        <p:nvSpPr>
          <p:cNvPr id="158" name="Google Shape;15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Expansions Of Our Company/Product</a:t>
            </a:r>
            <a:endParaRPr/>
          </a:p>
        </p:txBody>
      </p:sp>
      <p:sp>
        <p:nvSpPr>
          <p:cNvPr id="164" name="Google Shape;164;p27"/>
          <p:cNvSpPr txBox="1"/>
          <p:nvPr>
            <p:ph idx="1" type="body"/>
          </p:nvPr>
        </p:nvSpPr>
        <p:spPr>
          <a:xfrm>
            <a:off x="260875" y="11322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Sell the attachment </a:t>
            </a:r>
            <a:r>
              <a:rPr lang="en">
                <a:solidFill>
                  <a:schemeClr val="dk1"/>
                </a:solidFill>
              </a:rPr>
              <a:t>separately</a:t>
            </a:r>
            <a:r>
              <a:rPr lang="en">
                <a:solidFill>
                  <a:schemeClr val="dk1"/>
                </a:solidFill>
              </a:rPr>
              <a:t> (user should be able to enter his/her bin height)</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Important to expand to outside bins (comes with challenges such as cold, snow, vandalism...)</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Optimise routes for the workers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Need to recreate the app in appstore (iphone)</a:t>
            </a:r>
            <a:endParaRPr>
              <a:solidFill>
                <a:schemeClr val="dk1"/>
              </a:solidFill>
            </a:endParaRPr>
          </a:p>
          <a:p>
            <a:pPr indent="0" lvl="0" marL="0" rtl="0" algn="l">
              <a:spcBef>
                <a:spcPts val="1200"/>
              </a:spcBef>
              <a:spcAft>
                <a:spcPts val="1200"/>
              </a:spcAft>
              <a:buNone/>
            </a:pPr>
            <a:r>
              <a:t/>
            </a:r>
            <a:endParaRPr/>
          </a:p>
        </p:txBody>
      </p:sp>
      <p:sp>
        <p:nvSpPr>
          <p:cNvPr id="165" name="Google Shape;16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Concordia Funding </a:t>
            </a:r>
            <a:endParaRPr/>
          </a:p>
        </p:txBody>
      </p:sp>
      <p:sp>
        <p:nvSpPr>
          <p:cNvPr id="171" name="Google Shape;171;p28"/>
          <p:cNvSpPr txBox="1"/>
          <p:nvPr>
            <p:ph idx="1" type="body"/>
          </p:nvPr>
        </p:nvSpPr>
        <p:spPr>
          <a:xfrm>
            <a:off x="230375" y="13761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Christine Dy, Developper Officer, Affinity and Community Programs at Concordia</a:t>
            </a:r>
            <a:endParaRPr>
              <a:solidFill>
                <a:schemeClr val="dk1"/>
              </a:solidFill>
            </a:endParaRPr>
          </a:p>
          <a:p>
            <a:pPr indent="0" lvl="0" marL="0" rtl="0" algn="l">
              <a:spcBef>
                <a:spcPts val="1200"/>
              </a:spcBef>
              <a:spcAft>
                <a:spcPts val="0"/>
              </a:spcAft>
              <a:buNone/>
            </a:pPr>
            <a:r>
              <a:rPr lang="en">
                <a:solidFill>
                  <a:schemeClr val="dk1"/>
                </a:solidFill>
              </a:rPr>
              <a:t>Demo done on November 21st.  </a:t>
            </a:r>
            <a:r>
              <a:rPr lang="en">
                <a:solidFill>
                  <a:schemeClr val="dk1"/>
                </a:solidFill>
              </a:rPr>
              <a:t>FundOne: Not what we were looking for.</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Faisal Shennib, M.Eng, Environmental Specialist at Concordia University</a:t>
            </a:r>
            <a:endParaRPr>
              <a:solidFill>
                <a:schemeClr val="dk1"/>
              </a:solidFill>
            </a:endParaRPr>
          </a:p>
          <a:p>
            <a:pPr indent="0" lvl="0" marL="0" rtl="0" algn="l">
              <a:spcBef>
                <a:spcPts val="1200"/>
              </a:spcBef>
              <a:spcAft>
                <a:spcPts val="0"/>
              </a:spcAft>
              <a:buNone/>
            </a:pPr>
            <a:r>
              <a:rPr lang="en">
                <a:solidFill>
                  <a:schemeClr val="dk1"/>
                </a:solidFill>
              </a:rPr>
              <a:t>Demo done on November 29th, Really liked our product.</a:t>
            </a:r>
            <a:endParaRPr>
              <a:solidFill>
                <a:schemeClr val="dk1"/>
              </a:solidFill>
            </a:endParaRPr>
          </a:p>
          <a:p>
            <a:pPr indent="0" lvl="0" marL="0" rtl="0" algn="l">
              <a:spcBef>
                <a:spcPts val="1200"/>
              </a:spcBef>
              <a:spcAft>
                <a:spcPts val="0"/>
              </a:spcAft>
              <a:buNone/>
            </a:pPr>
            <a:r>
              <a:rPr lang="en">
                <a:solidFill>
                  <a:schemeClr val="dk1"/>
                </a:solidFill>
              </a:rPr>
              <a:t>Potential of 2000-5000$ fund to implement some bins inside Concordia.</a:t>
            </a:r>
            <a:endParaRPr>
              <a:solidFill>
                <a:schemeClr val="dk1"/>
              </a:solidFill>
            </a:endParaRPr>
          </a:p>
          <a:p>
            <a:pPr indent="0" lvl="0" marL="0" rtl="0" algn="l">
              <a:spcBef>
                <a:spcPts val="1200"/>
              </a:spcBef>
              <a:spcAft>
                <a:spcPts val="1200"/>
              </a:spcAft>
              <a:buNone/>
            </a:pPr>
            <a:r>
              <a:t/>
            </a:r>
            <a:endParaRPr/>
          </a:p>
        </p:txBody>
      </p:sp>
      <p:sp>
        <p:nvSpPr>
          <p:cNvPr id="172" name="Google Shape;17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785113" y="360300"/>
            <a:ext cx="1940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78" name="Google Shape;17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29"/>
          <p:cNvPicPr preferRelativeResize="0"/>
          <p:nvPr/>
        </p:nvPicPr>
        <p:blipFill>
          <a:blip r:embed="rId3">
            <a:alphaModFix/>
          </a:blip>
          <a:stretch>
            <a:fillRect/>
          </a:stretch>
        </p:blipFill>
        <p:spPr>
          <a:xfrm>
            <a:off x="2563450" y="1065150"/>
            <a:ext cx="3449952" cy="3983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
        <p:nvSpPr>
          <p:cNvPr id="185" name="Google Shape;18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498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Scenario</a:t>
            </a:r>
            <a:endParaRPr/>
          </a:p>
        </p:txBody>
      </p:sp>
      <p:sp>
        <p:nvSpPr>
          <p:cNvPr id="63" name="Google Shape;63;p14"/>
          <p:cNvSpPr txBox="1"/>
          <p:nvPr>
            <p:ph idx="1" type="body"/>
          </p:nvPr>
        </p:nvSpPr>
        <p:spPr>
          <a:xfrm>
            <a:off x="261900" y="2142800"/>
            <a:ext cx="8620200" cy="2685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-Task to change all full garbages in a building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-Need to verify every bin! -&gt; Very time consuming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-Is there a way to know in advance which garbage is full?</a:t>
            </a:r>
            <a:endParaRPr>
              <a:solidFill>
                <a:schemeClr val="dk1"/>
              </a:solidFill>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 / How it works</a:t>
            </a:r>
            <a:endParaRPr/>
          </a:p>
        </p:txBody>
      </p:sp>
      <p:sp>
        <p:nvSpPr>
          <p:cNvPr id="70" name="Google Shape;70;p15"/>
          <p:cNvSpPr txBox="1"/>
          <p:nvPr>
            <p:ph idx="1" type="body"/>
          </p:nvPr>
        </p:nvSpPr>
        <p:spPr>
          <a:xfrm>
            <a:off x="311700" y="1365950"/>
            <a:ext cx="8520600" cy="377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900">
                <a:solidFill>
                  <a:srgbClr val="000000"/>
                </a:solidFill>
              </a:rPr>
              <a:t>-Make an account</a:t>
            </a:r>
            <a:endParaRPr sz="1900">
              <a:solidFill>
                <a:srgbClr val="000000"/>
              </a:solidFill>
            </a:endParaRPr>
          </a:p>
          <a:p>
            <a:pPr indent="0" lvl="0" marL="0" rtl="0" algn="l">
              <a:spcBef>
                <a:spcPts val="1200"/>
              </a:spcBef>
              <a:spcAft>
                <a:spcPts val="0"/>
              </a:spcAft>
              <a:buClr>
                <a:schemeClr val="dk1"/>
              </a:buClr>
              <a:buSzPts val="1100"/>
              <a:buFont typeface="Arial"/>
              <a:buNone/>
            </a:pPr>
            <a:r>
              <a:rPr lang="en" sz="1900">
                <a:solidFill>
                  <a:srgbClr val="000000"/>
                </a:solidFill>
              </a:rPr>
              <a:t>-Input in app which garbage you want to track (using a specific bin code)</a:t>
            </a:r>
            <a:endParaRPr sz="1900">
              <a:solidFill>
                <a:srgbClr val="000000"/>
              </a:solidFill>
            </a:endParaRPr>
          </a:p>
          <a:p>
            <a:pPr indent="0" lvl="0" marL="0" rtl="0" algn="l">
              <a:spcBef>
                <a:spcPts val="1200"/>
              </a:spcBef>
              <a:spcAft>
                <a:spcPts val="0"/>
              </a:spcAft>
              <a:buClr>
                <a:schemeClr val="dk1"/>
              </a:buClr>
              <a:buSzPts val="1100"/>
              <a:buFont typeface="Arial"/>
              <a:buNone/>
            </a:pPr>
            <a:r>
              <a:rPr lang="en" sz="1900">
                <a:solidFill>
                  <a:srgbClr val="000000"/>
                </a:solidFill>
              </a:rPr>
              <a:t>-Observe changing garbage fullness on app</a:t>
            </a:r>
            <a:endParaRPr sz="1900">
              <a:solidFill>
                <a:srgbClr val="000000"/>
              </a:solidFill>
            </a:endParaRPr>
          </a:p>
          <a:p>
            <a:pPr indent="0" lvl="0" marL="0" rtl="0" algn="l">
              <a:spcBef>
                <a:spcPts val="1200"/>
              </a:spcBef>
              <a:spcAft>
                <a:spcPts val="0"/>
              </a:spcAft>
              <a:buClr>
                <a:schemeClr val="dk1"/>
              </a:buClr>
              <a:buSzPts val="1100"/>
              <a:buFont typeface="Arial"/>
              <a:buNone/>
            </a:pPr>
            <a:r>
              <a:t/>
            </a:r>
            <a:endParaRPr sz="1900">
              <a:solidFill>
                <a:srgbClr val="000000"/>
              </a:solidFill>
            </a:endParaRPr>
          </a:p>
          <a:p>
            <a:pPr indent="0" lvl="0" marL="0" rtl="0" algn="l">
              <a:spcBef>
                <a:spcPts val="1200"/>
              </a:spcBef>
              <a:spcAft>
                <a:spcPts val="0"/>
              </a:spcAft>
              <a:buClr>
                <a:schemeClr val="dk1"/>
              </a:buClr>
              <a:buSzPts val="1100"/>
              <a:buFont typeface="Arial"/>
              <a:buNone/>
            </a:pPr>
            <a:r>
              <a:rPr lang="en" sz="1900">
                <a:solidFill>
                  <a:srgbClr val="000000"/>
                </a:solidFill>
              </a:rPr>
              <a:t>Our Goals:</a:t>
            </a:r>
            <a:endParaRPr sz="1900">
              <a:solidFill>
                <a:srgbClr val="000000"/>
              </a:solidFill>
            </a:endParaRPr>
          </a:p>
          <a:p>
            <a:pPr indent="0" lvl="0" marL="0" rtl="0" algn="l">
              <a:spcBef>
                <a:spcPts val="1200"/>
              </a:spcBef>
              <a:spcAft>
                <a:spcPts val="0"/>
              </a:spcAft>
              <a:buClr>
                <a:schemeClr val="dk1"/>
              </a:buClr>
              <a:buSzPts val="1100"/>
              <a:buFont typeface="Arial"/>
              <a:buNone/>
            </a:pPr>
            <a:r>
              <a:rPr lang="en" sz="1900">
                <a:solidFill>
                  <a:srgbClr val="000000"/>
                </a:solidFill>
              </a:rPr>
              <a:t>-Help the cleaning staff to work efficiently</a:t>
            </a:r>
            <a:endParaRPr sz="1900">
              <a:solidFill>
                <a:srgbClr val="000000"/>
              </a:solidFill>
            </a:endParaRPr>
          </a:p>
          <a:p>
            <a:pPr indent="0" lvl="0" marL="0" rtl="0" algn="l">
              <a:spcBef>
                <a:spcPts val="1200"/>
              </a:spcBef>
              <a:spcAft>
                <a:spcPts val="1200"/>
              </a:spcAft>
              <a:buClr>
                <a:schemeClr val="dk1"/>
              </a:buClr>
              <a:buSzPts val="1100"/>
              <a:buFont typeface="Arial"/>
              <a:buNone/>
            </a:pPr>
            <a:r>
              <a:rPr lang="en" sz="1900">
                <a:solidFill>
                  <a:srgbClr val="000000"/>
                </a:solidFill>
              </a:rPr>
              <a:t>-Save workers time</a:t>
            </a:r>
            <a:endParaRPr>
              <a:solidFill>
                <a:srgbClr val="000000"/>
              </a:solidFill>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260250" y="1502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Market</a:t>
            </a:r>
            <a:endParaRPr/>
          </a:p>
        </p:txBody>
      </p:sp>
      <p:sp>
        <p:nvSpPr>
          <p:cNvPr id="77" name="Google Shape;77;p16"/>
          <p:cNvSpPr txBox="1"/>
          <p:nvPr>
            <p:ph idx="1" type="body"/>
          </p:nvPr>
        </p:nvSpPr>
        <p:spPr>
          <a:xfrm>
            <a:off x="260250" y="1765175"/>
            <a:ext cx="8623500" cy="309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solidFill>
                <a:schemeClr val="dk1"/>
              </a:solidFill>
            </a:endParaRPr>
          </a:p>
          <a:p>
            <a:pPr indent="0" lvl="0" marL="0" rtl="0" algn="l">
              <a:spcBef>
                <a:spcPts val="1200"/>
              </a:spcBef>
              <a:spcAft>
                <a:spcPts val="0"/>
              </a:spcAft>
              <a:buNone/>
            </a:pPr>
            <a:r>
              <a:rPr lang="en" sz="1900">
                <a:solidFill>
                  <a:schemeClr val="dk1"/>
                </a:solidFill>
              </a:rPr>
              <a:t>-</a:t>
            </a:r>
            <a:r>
              <a:rPr lang="en" sz="1900">
                <a:solidFill>
                  <a:schemeClr val="dk1"/>
                </a:solidFill>
              </a:rPr>
              <a:t>The initial idea: For Concordia cleaning staff (in areas such as </a:t>
            </a:r>
            <a:endParaRPr sz="1900">
              <a:solidFill>
                <a:schemeClr val="dk1"/>
              </a:solidFill>
            </a:endParaRPr>
          </a:p>
          <a:p>
            <a:pPr indent="0" lvl="0" marL="0" rtl="0" algn="l">
              <a:spcBef>
                <a:spcPts val="1200"/>
              </a:spcBef>
              <a:spcAft>
                <a:spcPts val="0"/>
              </a:spcAft>
              <a:buNone/>
            </a:pPr>
            <a:r>
              <a:rPr lang="en" sz="1900">
                <a:solidFill>
                  <a:schemeClr val="dk1"/>
                </a:solidFill>
              </a:rPr>
              <a:t>Concordia L</a:t>
            </a:r>
            <a:r>
              <a:rPr lang="en" sz="1900">
                <a:solidFill>
                  <a:schemeClr val="dk1"/>
                </a:solidFill>
              </a:rPr>
              <a:t>ibrary</a:t>
            </a:r>
            <a:r>
              <a:rPr lang="en" sz="1900">
                <a:solidFill>
                  <a:schemeClr val="dk1"/>
                </a:solidFill>
              </a:rPr>
              <a:t> and Hall Building)</a:t>
            </a:r>
            <a:endParaRPr sz="1900">
              <a:solidFill>
                <a:schemeClr val="dk1"/>
              </a:solidFill>
            </a:endParaRPr>
          </a:p>
          <a:p>
            <a:pPr indent="0" lvl="0" marL="0" rtl="0" algn="l">
              <a:spcBef>
                <a:spcPts val="1200"/>
              </a:spcBef>
              <a:spcAft>
                <a:spcPts val="0"/>
              </a:spcAft>
              <a:buNone/>
            </a:pPr>
            <a:r>
              <a:rPr lang="en" sz="1900">
                <a:solidFill>
                  <a:schemeClr val="dk1"/>
                </a:solidFill>
              </a:rPr>
              <a:t>-Eventually expand to hospitals, s</a:t>
            </a:r>
            <a:r>
              <a:rPr lang="en" sz="1900">
                <a:solidFill>
                  <a:schemeClr val="dk1"/>
                </a:solidFill>
              </a:rPr>
              <a:t>chool, households, etc. </a:t>
            </a:r>
            <a:endParaRPr sz="1900">
              <a:solidFill>
                <a:schemeClr val="dk1"/>
              </a:solidFill>
            </a:endParaRPr>
          </a:p>
          <a:p>
            <a:pPr indent="0" lvl="0" marL="0" rtl="0" algn="l">
              <a:spcBef>
                <a:spcPts val="1200"/>
              </a:spcBef>
              <a:spcAft>
                <a:spcPts val="0"/>
              </a:spcAft>
              <a:buNone/>
            </a:pPr>
            <a:r>
              <a:rPr lang="en" sz="1900">
                <a:solidFill>
                  <a:schemeClr val="dk1"/>
                </a:solidFill>
              </a:rPr>
              <a:t>-Any corporation that interested in controlling their bins and avoiding overflows</a:t>
            </a:r>
            <a:endParaRPr sz="1900">
              <a:solidFill>
                <a:schemeClr val="dk1"/>
              </a:solidFill>
            </a:endParaRPr>
          </a:p>
          <a:p>
            <a:pPr indent="0" lvl="0" marL="0" rtl="0" algn="l">
              <a:spcBef>
                <a:spcPts val="1200"/>
              </a:spcBef>
              <a:spcAft>
                <a:spcPts val="1200"/>
              </a:spcAft>
              <a:buNone/>
            </a:pPr>
            <a:r>
              <a:rPr lang="en" sz="1900">
                <a:solidFill>
                  <a:schemeClr val="dk1"/>
                </a:solidFill>
              </a:rPr>
              <a:t>-Possibility to expand to outside bins/containers(such as for the City of Montreal</a:t>
            </a:r>
            <a:endParaRPr sz="1900">
              <a:solidFill>
                <a:schemeClr val="dk1"/>
              </a:solidFill>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64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Hardware Overview</a:t>
            </a:r>
            <a:endParaRPr/>
          </a:p>
        </p:txBody>
      </p:sp>
      <p:sp>
        <p:nvSpPr>
          <p:cNvPr id="84" name="Google Shape;84;p17"/>
          <p:cNvSpPr txBox="1"/>
          <p:nvPr>
            <p:ph idx="1" type="body"/>
          </p:nvPr>
        </p:nvSpPr>
        <p:spPr>
          <a:xfrm>
            <a:off x="311700" y="1037000"/>
            <a:ext cx="8520600" cy="342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hardware components of the G-Tracker are as follows:</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An Arduino Uno microcontroller.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Three ultrasonic sensors.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Connecting wires.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battery.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enclosures.</a:t>
            </a:r>
            <a:endParaRPr>
              <a:solidFill>
                <a:schemeClr val="dk1"/>
              </a:solidFill>
            </a:endParaRPr>
          </a:p>
        </p:txBody>
      </p:sp>
      <p:pic>
        <p:nvPicPr>
          <p:cNvPr id="85" name="Google Shape;85;p17"/>
          <p:cNvPicPr preferRelativeResize="0"/>
          <p:nvPr/>
        </p:nvPicPr>
        <p:blipFill>
          <a:blip r:embed="rId3">
            <a:alphaModFix/>
          </a:blip>
          <a:stretch>
            <a:fillRect/>
          </a:stretch>
        </p:blipFill>
        <p:spPr>
          <a:xfrm>
            <a:off x="4572000" y="1541000"/>
            <a:ext cx="4108925" cy="3307725"/>
          </a:xfrm>
          <a:prstGeom prst="rect">
            <a:avLst/>
          </a:prstGeom>
          <a:noFill/>
          <a:ln>
            <a:noFill/>
          </a:ln>
        </p:spPr>
      </p:pic>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Component (Arduino)</a:t>
            </a:r>
            <a:endParaRPr/>
          </a:p>
          <a:p>
            <a:pPr indent="0" lvl="0" marL="0" rtl="0" algn="l">
              <a:spcBef>
                <a:spcPts val="0"/>
              </a:spcBef>
              <a:spcAft>
                <a:spcPts val="0"/>
              </a:spcAft>
              <a:buNone/>
            </a:pPr>
            <a:r>
              <a:t/>
            </a:r>
            <a:endParaRPr/>
          </a:p>
        </p:txBody>
      </p:sp>
      <p:sp>
        <p:nvSpPr>
          <p:cNvPr id="92" name="Google Shape;92;p18"/>
          <p:cNvSpPr txBox="1"/>
          <p:nvPr>
            <p:ph idx="1" type="body"/>
          </p:nvPr>
        </p:nvSpPr>
        <p:spPr>
          <a:xfrm>
            <a:off x="311700" y="1138475"/>
            <a:ext cx="3459600" cy="36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Setting the pins of the sensors: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Steps to retrieving distance:</a:t>
            </a:r>
            <a:endParaRPr>
              <a:solidFill>
                <a:schemeClr val="dk1"/>
              </a:solidFill>
            </a:endParaRPr>
          </a:p>
          <a:p>
            <a:pPr indent="0" lvl="0" marL="0" rtl="0" algn="l">
              <a:spcBef>
                <a:spcPts val="1200"/>
              </a:spcBef>
              <a:spcAft>
                <a:spcPts val="0"/>
              </a:spcAft>
              <a:buNone/>
            </a:pPr>
            <a:r>
              <a:rPr lang="en">
                <a:solidFill>
                  <a:schemeClr val="dk1"/>
                </a:solidFill>
              </a:rPr>
              <a:t>-Set trig pin to high</a:t>
            </a:r>
            <a:endParaRPr>
              <a:solidFill>
                <a:schemeClr val="dk1"/>
              </a:solidFill>
            </a:endParaRPr>
          </a:p>
          <a:p>
            <a:pPr indent="0" lvl="0" marL="0" rtl="0" algn="l">
              <a:spcBef>
                <a:spcPts val="1200"/>
              </a:spcBef>
              <a:spcAft>
                <a:spcPts val="0"/>
              </a:spcAft>
              <a:buNone/>
            </a:pPr>
            <a:r>
              <a:rPr lang="en">
                <a:solidFill>
                  <a:schemeClr val="dk1"/>
                </a:solidFill>
              </a:rPr>
              <a:t>-Set echo pin to high and get time that it took</a:t>
            </a:r>
            <a:endParaRPr>
              <a:solidFill>
                <a:schemeClr val="dk1"/>
              </a:solidFill>
            </a:endParaRPr>
          </a:p>
          <a:p>
            <a:pPr indent="0" lvl="0" marL="0" rtl="0" algn="l">
              <a:spcBef>
                <a:spcPts val="1200"/>
              </a:spcBef>
              <a:spcAft>
                <a:spcPts val="0"/>
              </a:spcAft>
              <a:buNone/>
            </a:pPr>
            <a:r>
              <a:rPr lang="en">
                <a:solidFill>
                  <a:schemeClr val="dk1"/>
                </a:solidFill>
              </a:rPr>
              <a:t>-Calculate distance</a:t>
            </a:r>
            <a:endParaRPr>
              <a:solidFill>
                <a:schemeClr val="dk1"/>
              </a:solidFill>
            </a:endParaRPr>
          </a:p>
          <a:p>
            <a:pPr indent="0" lvl="0" marL="0" rtl="0" algn="l">
              <a:spcBef>
                <a:spcPts val="1200"/>
              </a:spcBef>
              <a:spcAft>
                <a:spcPts val="1200"/>
              </a:spcAft>
              <a:buNone/>
            </a:pPr>
            <a:r>
              <a:rPr lang="en">
                <a:solidFill>
                  <a:schemeClr val="dk1"/>
                </a:solidFill>
              </a:rPr>
              <a:t>-Send distance to firebase</a:t>
            </a:r>
            <a:endParaRPr>
              <a:solidFill>
                <a:schemeClr val="dk1"/>
              </a:solidFill>
            </a:endParaRPr>
          </a:p>
        </p:txBody>
      </p:sp>
      <p:pic>
        <p:nvPicPr>
          <p:cNvPr id="93" name="Google Shape;93;p18"/>
          <p:cNvPicPr preferRelativeResize="0"/>
          <p:nvPr/>
        </p:nvPicPr>
        <p:blipFill>
          <a:blip r:embed="rId3">
            <a:alphaModFix/>
          </a:blip>
          <a:stretch>
            <a:fillRect/>
          </a:stretch>
        </p:blipFill>
        <p:spPr>
          <a:xfrm>
            <a:off x="5024538" y="956713"/>
            <a:ext cx="3267075" cy="1247775"/>
          </a:xfrm>
          <a:prstGeom prst="rect">
            <a:avLst/>
          </a:prstGeom>
          <a:noFill/>
          <a:ln>
            <a:noFill/>
          </a:ln>
        </p:spPr>
      </p:pic>
      <p:pic>
        <p:nvPicPr>
          <p:cNvPr id="94" name="Google Shape;94;p18"/>
          <p:cNvPicPr preferRelativeResize="0"/>
          <p:nvPr/>
        </p:nvPicPr>
        <p:blipFill>
          <a:blip r:embed="rId4">
            <a:alphaModFix/>
          </a:blip>
          <a:stretch>
            <a:fillRect/>
          </a:stretch>
        </p:blipFill>
        <p:spPr>
          <a:xfrm>
            <a:off x="3771300" y="2327775"/>
            <a:ext cx="5304000" cy="2571750"/>
          </a:xfrm>
          <a:prstGeom prst="rect">
            <a:avLst/>
          </a:prstGeom>
          <a:noFill/>
          <a:ln>
            <a:noFill/>
          </a:ln>
        </p:spPr>
      </p:pic>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Software Component (Arduino) </a:t>
            </a:r>
            <a:endParaRPr/>
          </a:p>
        </p:txBody>
      </p:sp>
      <p:pic>
        <p:nvPicPr>
          <p:cNvPr id="101" name="Google Shape;101;p19"/>
          <p:cNvPicPr preferRelativeResize="0"/>
          <p:nvPr/>
        </p:nvPicPr>
        <p:blipFill>
          <a:blip r:embed="rId3">
            <a:alphaModFix/>
          </a:blip>
          <a:stretch>
            <a:fillRect/>
          </a:stretch>
        </p:blipFill>
        <p:spPr>
          <a:xfrm>
            <a:off x="1519225" y="1971038"/>
            <a:ext cx="6105525" cy="809625"/>
          </a:xfrm>
          <a:prstGeom prst="rect">
            <a:avLst/>
          </a:prstGeom>
          <a:noFill/>
          <a:ln>
            <a:noFill/>
          </a:ln>
        </p:spPr>
      </p:pic>
      <p:pic>
        <p:nvPicPr>
          <p:cNvPr id="102" name="Google Shape;102;p19"/>
          <p:cNvPicPr preferRelativeResize="0"/>
          <p:nvPr/>
        </p:nvPicPr>
        <p:blipFill>
          <a:blip r:embed="rId4">
            <a:alphaModFix/>
          </a:blip>
          <a:stretch>
            <a:fillRect/>
          </a:stretch>
        </p:blipFill>
        <p:spPr>
          <a:xfrm>
            <a:off x="1252538" y="3244963"/>
            <a:ext cx="6638925" cy="866775"/>
          </a:xfrm>
          <a:prstGeom prst="rect">
            <a:avLst/>
          </a:prstGeom>
          <a:noFill/>
          <a:ln>
            <a:noFill/>
          </a:ln>
        </p:spPr>
      </p:pic>
      <p:sp>
        <p:nvSpPr>
          <p:cNvPr id="103" name="Google Shape;103;p19"/>
          <p:cNvSpPr txBox="1"/>
          <p:nvPr>
            <p:ph idx="1" type="body"/>
          </p:nvPr>
        </p:nvSpPr>
        <p:spPr>
          <a:xfrm>
            <a:off x="311700" y="1503250"/>
            <a:ext cx="8520600" cy="3640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Clr>
                <a:schemeClr val="dk1"/>
              </a:buClr>
              <a:buSzPts val="1100"/>
              <a:buFont typeface="Arial"/>
              <a:buNone/>
            </a:pPr>
            <a:r>
              <a:rPr lang="en" sz="2000">
                <a:solidFill>
                  <a:schemeClr val="dk1"/>
                </a:solidFill>
              </a:rPr>
              <a:t>Get Average distance of 3 sensors:</a:t>
            </a:r>
            <a:endParaRPr sz="2000">
              <a:solidFill>
                <a:schemeClr val="dk1"/>
              </a:solidFill>
            </a:endParaRPr>
          </a:p>
          <a:p>
            <a:pPr indent="0" lvl="0" marL="0" rtl="0" algn="ctr">
              <a:spcBef>
                <a:spcPts val="1200"/>
              </a:spcBef>
              <a:spcAft>
                <a:spcPts val="0"/>
              </a:spcAft>
              <a:buClr>
                <a:schemeClr val="dk1"/>
              </a:buClr>
              <a:buSzPts val="1100"/>
              <a:buFont typeface="Arial"/>
              <a:buNone/>
            </a:pPr>
            <a:r>
              <a:t/>
            </a:r>
            <a:endParaRPr sz="2000">
              <a:solidFill>
                <a:schemeClr val="dk1"/>
              </a:solidFill>
            </a:endParaRPr>
          </a:p>
          <a:p>
            <a:pPr indent="0" lvl="0" marL="0" rtl="0" algn="ctr">
              <a:spcBef>
                <a:spcPts val="1200"/>
              </a:spcBef>
              <a:spcAft>
                <a:spcPts val="0"/>
              </a:spcAft>
              <a:buClr>
                <a:schemeClr val="dk1"/>
              </a:buClr>
              <a:buSzPts val="1100"/>
              <a:buFont typeface="Arial"/>
              <a:buNone/>
            </a:pPr>
            <a:r>
              <a:t/>
            </a:r>
            <a:endParaRPr sz="2000">
              <a:solidFill>
                <a:schemeClr val="dk1"/>
              </a:solidFill>
            </a:endParaRPr>
          </a:p>
          <a:p>
            <a:pPr indent="0" lvl="0" marL="0" rtl="0" algn="ctr">
              <a:spcBef>
                <a:spcPts val="1200"/>
              </a:spcBef>
              <a:spcAft>
                <a:spcPts val="0"/>
              </a:spcAft>
              <a:buNone/>
            </a:pPr>
            <a:r>
              <a:rPr lang="en" sz="2000">
                <a:solidFill>
                  <a:schemeClr val="dk1"/>
                </a:solidFill>
              </a:rPr>
              <a:t>Get the estimated fullness of bin:</a:t>
            </a:r>
            <a:endParaRPr sz="2000">
              <a:solidFill>
                <a:schemeClr val="dk1"/>
              </a:solidFill>
            </a:endParaRPr>
          </a:p>
          <a:p>
            <a:pPr indent="0" lvl="0" marL="0" rtl="0" algn="ctr">
              <a:spcBef>
                <a:spcPts val="1200"/>
              </a:spcBef>
              <a:spcAft>
                <a:spcPts val="0"/>
              </a:spcAft>
              <a:buNone/>
            </a:pPr>
            <a:r>
              <a:t/>
            </a:r>
            <a:endParaRPr sz="2000">
              <a:solidFill>
                <a:schemeClr val="dk1"/>
              </a:solidFill>
            </a:endParaRPr>
          </a:p>
          <a:p>
            <a:pPr indent="0" lvl="0" marL="0" rtl="0" algn="ctr">
              <a:spcBef>
                <a:spcPts val="1200"/>
              </a:spcBef>
              <a:spcAft>
                <a:spcPts val="0"/>
              </a:spcAft>
              <a:buNone/>
            </a:pPr>
            <a:r>
              <a:t/>
            </a:r>
            <a:endParaRPr sz="2000">
              <a:solidFill>
                <a:schemeClr val="dk1"/>
              </a:solidFill>
            </a:endParaRPr>
          </a:p>
          <a:p>
            <a:pPr indent="0" lvl="0" marL="0" rtl="0" algn="ctr">
              <a:spcBef>
                <a:spcPts val="1200"/>
              </a:spcBef>
              <a:spcAft>
                <a:spcPts val="0"/>
              </a:spcAft>
              <a:buClr>
                <a:schemeClr val="dk1"/>
              </a:buClr>
              <a:buSzPts val="1100"/>
              <a:buFont typeface="Arial"/>
              <a:buNone/>
            </a:pPr>
            <a:r>
              <a:rPr lang="en" sz="2000">
                <a:solidFill>
                  <a:schemeClr val="dk1"/>
                </a:solidFill>
              </a:rPr>
              <a:t>Send both of the information to Firebase Real Time</a:t>
            </a:r>
            <a:endParaRPr sz="2000">
              <a:solidFill>
                <a:schemeClr val="dk1"/>
              </a:solidFill>
            </a:endParaRPr>
          </a:p>
          <a:p>
            <a:pPr indent="0" lvl="0" marL="0" rtl="0" algn="l">
              <a:spcBef>
                <a:spcPts val="1200"/>
              </a:spcBef>
              <a:spcAft>
                <a:spcPts val="1200"/>
              </a:spcAft>
              <a:buNone/>
            </a:pPr>
            <a:r>
              <a:t/>
            </a:r>
            <a:endParaRPr/>
          </a:p>
        </p:txBody>
      </p:sp>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Component (Firebase) </a:t>
            </a:r>
            <a:endParaRPr/>
          </a:p>
          <a:p>
            <a:pPr indent="0" lvl="0" marL="0" rtl="0" algn="l">
              <a:spcBef>
                <a:spcPts val="0"/>
              </a:spcBef>
              <a:spcAft>
                <a:spcPts val="0"/>
              </a:spcAft>
              <a:buNone/>
            </a:pPr>
            <a:r>
              <a:t/>
            </a:r>
            <a:endParaRPr/>
          </a:p>
        </p:txBody>
      </p:sp>
      <p:sp>
        <p:nvSpPr>
          <p:cNvPr id="110" name="Google Shape;110;p20"/>
          <p:cNvSpPr txBox="1"/>
          <p:nvPr>
            <p:ph idx="1" type="body"/>
          </p:nvPr>
        </p:nvSpPr>
        <p:spPr>
          <a:xfrm>
            <a:off x="311700" y="1152475"/>
            <a:ext cx="3988200" cy="385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chemeClr val="dk1"/>
                </a:solidFill>
              </a:rPr>
              <a:t>UnusedBins:</a:t>
            </a:r>
            <a:endParaRPr b="1">
              <a:solidFill>
                <a:schemeClr val="dk1"/>
              </a:solidFill>
            </a:endParaRPr>
          </a:p>
          <a:p>
            <a:pPr indent="0" lvl="0" marL="0" rtl="0" algn="l">
              <a:spcBef>
                <a:spcPts val="1200"/>
              </a:spcBef>
              <a:spcAft>
                <a:spcPts val="0"/>
              </a:spcAft>
              <a:buNone/>
            </a:pPr>
            <a:r>
              <a:rPr lang="en">
                <a:solidFill>
                  <a:schemeClr val="dk1"/>
                </a:solidFill>
              </a:rPr>
              <a:t>-</a:t>
            </a:r>
            <a:r>
              <a:rPr lang="en">
                <a:solidFill>
                  <a:schemeClr val="dk1"/>
                </a:solidFill>
              </a:rPr>
              <a:t>Each child is the bin code</a:t>
            </a:r>
            <a:endParaRPr>
              <a:solidFill>
                <a:schemeClr val="dk1"/>
              </a:solidFill>
            </a:endParaRPr>
          </a:p>
          <a:p>
            <a:pPr indent="0" lvl="0" marL="0" rtl="0" algn="l">
              <a:spcBef>
                <a:spcPts val="1200"/>
              </a:spcBef>
              <a:spcAft>
                <a:spcPts val="0"/>
              </a:spcAft>
              <a:buNone/>
            </a:pPr>
            <a:r>
              <a:rPr lang="en">
                <a:solidFill>
                  <a:schemeClr val="dk1"/>
                </a:solidFill>
              </a:rPr>
              <a:t>-Where arduino sends information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en">
                <a:solidFill>
                  <a:schemeClr val="dk1"/>
                </a:solidFill>
              </a:rPr>
              <a:t>Users:</a:t>
            </a:r>
            <a:endParaRPr b="1">
              <a:solidFill>
                <a:schemeClr val="dk1"/>
              </a:solidFill>
            </a:endParaRPr>
          </a:p>
          <a:p>
            <a:pPr indent="0" lvl="0" marL="0" rtl="0" algn="l">
              <a:spcBef>
                <a:spcPts val="1200"/>
              </a:spcBef>
              <a:spcAft>
                <a:spcPts val="0"/>
              </a:spcAft>
              <a:buNone/>
            </a:pPr>
            <a:r>
              <a:rPr lang="en">
                <a:solidFill>
                  <a:schemeClr val="dk1"/>
                </a:solidFill>
              </a:rPr>
              <a:t>-</a:t>
            </a:r>
            <a:r>
              <a:rPr lang="en">
                <a:solidFill>
                  <a:schemeClr val="dk1"/>
                </a:solidFill>
              </a:rPr>
              <a:t>Each child is the user’s hash</a:t>
            </a:r>
            <a:endParaRPr>
              <a:solidFill>
                <a:schemeClr val="dk1"/>
              </a:solidFill>
            </a:endParaRPr>
          </a:p>
          <a:p>
            <a:pPr indent="0" lvl="0" marL="0" rtl="0" algn="l">
              <a:spcBef>
                <a:spcPts val="1200"/>
              </a:spcBef>
              <a:spcAft>
                <a:spcPts val="0"/>
              </a:spcAft>
              <a:buNone/>
            </a:pPr>
            <a:r>
              <a:rPr lang="en">
                <a:solidFill>
                  <a:schemeClr val="dk1"/>
                </a:solidFill>
              </a:rPr>
              <a:t>-Contains user’s email, name, surname as well as his user bins</a:t>
            </a:r>
            <a:endParaRPr>
              <a:solidFill>
                <a:schemeClr val="dk1"/>
              </a:solidFill>
            </a:endParaRPr>
          </a:p>
          <a:p>
            <a:pPr indent="0" lvl="0" marL="0" rtl="0" algn="l">
              <a:spcBef>
                <a:spcPts val="1200"/>
              </a:spcBef>
              <a:spcAft>
                <a:spcPts val="0"/>
              </a:spcAft>
              <a:buNone/>
            </a:pPr>
            <a:r>
              <a:rPr lang="en">
                <a:solidFill>
                  <a:schemeClr val="dk1"/>
                </a:solidFill>
              </a:rPr>
              <a:t>-Associated with firebase authentication</a:t>
            </a:r>
            <a:endParaRPr>
              <a:solidFill>
                <a:schemeClr val="dk1"/>
              </a:solidFill>
            </a:endParaRPr>
          </a:p>
          <a:p>
            <a:pPr indent="0" lvl="0" marL="0" rtl="0" algn="l">
              <a:spcBef>
                <a:spcPts val="1200"/>
              </a:spcBef>
              <a:spcAft>
                <a:spcPts val="1200"/>
              </a:spcAft>
              <a:buNone/>
            </a:pPr>
            <a:r>
              <a:t/>
            </a:r>
            <a:endParaRPr/>
          </a:p>
        </p:txBody>
      </p:sp>
      <p:pic>
        <p:nvPicPr>
          <p:cNvPr id="111" name="Google Shape;111;p20"/>
          <p:cNvPicPr preferRelativeResize="0"/>
          <p:nvPr/>
        </p:nvPicPr>
        <p:blipFill>
          <a:blip r:embed="rId3">
            <a:alphaModFix/>
          </a:blip>
          <a:stretch>
            <a:fillRect/>
          </a:stretch>
        </p:blipFill>
        <p:spPr>
          <a:xfrm>
            <a:off x="4407013" y="1017725"/>
            <a:ext cx="4096500" cy="2089700"/>
          </a:xfrm>
          <a:prstGeom prst="rect">
            <a:avLst/>
          </a:prstGeom>
          <a:noFill/>
          <a:ln>
            <a:noFill/>
          </a:ln>
        </p:spPr>
      </p:pic>
      <p:pic>
        <p:nvPicPr>
          <p:cNvPr id="112" name="Google Shape;112;p20"/>
          <p:cNvPicPr preferRelativeResize="0"/>
          <p:nvPr/>
        </p:nvPicPr>
        <p:blipFill>
          <a:blip r:embed="rId4">
            <a:alphaModFix/>
          </a:blip>
          <a:stretch>
            <a:fillRect/>
          </a:stretch>
        </p:blipFill>
        <p:spPr>
          <a:xfrm>
            <a:off x="4517300" y="3245250"/>
            <a:ext cx="3875917" cy="1603550"/>
          </a:xfrm>
          <a:prstGeom prst="rect">
            <a:avLst/>
          </a:prstGeom>
          <a:noFill/>
          <a:ln>
            <a:noFill/>
          </a:ln>
        </p:spPr>
      </p:pic>
      <p:sp>
        <p:nvSpPr>
          <p:cNvPr id="113" name="Google Shape;11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Software Component (Firebase) </a:t>
            </a:r>
            <a:endParaRPr/>
          </a:p>
        </p:txBody>
      </p:sp>
      <p:sp>
        <p:nvSpPr>
          <p:cNvPr id="119" name="Google Shape;119;p21"/>
          <p:cNvSpPr txBox="1"/>
          <p:nvPr>
            <p:ph idx="1" type="body"/>
          </p:nvPr>
        </p:nvSpPr>
        <p:spPr>
          <a:xfrm>
            <a:off x="311700" y="1152475"/>
            <a:ext cx="3398400" cy="3736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Firebase </a:t>
            </a:r>
            <a:r>
              <a:rPr lang="en">
                <a:solidFill>
                  <a:schemeClr val="dk1"/>
                </a:solidFill>
              </a:rPr>
              <a:t>Authentication</a:t>
            </a:r>
            <a:r>
              <a:rPr lang="en">
                <a:solidFill>
                  <a:schemeClr val="dk1"/>
                </a:solidFill>
              </a:rPr>
              <a: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en">
                <a:solidFill>
                  <a:schemeClr val="dk1"/>
                </a:solidFill>
              </a:rPr>
              <a:t>User Bins:</a:t>
            </a:r>
            <a:endParaRPr b="1">
              <a:solidFill>
                <a:schemeClr val="dk1"/>
              </a:solidFill>
            </a:endParaRPr>
          </a:p>
          <a:p>
            <a:pPr indent="0" lvl="0" marL="0" rtl="0" algn="l">
              <a:spcBef>
                <a:spcPts val="1200"/>
              </a:spcBef>
              <a:spcAft>
                <a:spcPts val="0"/>
              </a:spcAft>
              <a:buNone/>
            </a:pPr>
            <a:r>
              <a:rPr lang="en">
                <a:solidFill>
                  <a:schemeClr val="dk1"/>
                </a:solidFill>
              </a:rPr>
              <a:t>-Each child is a bin code</a:t>
            </a:r>
            <a:endParaRPr>
              <a:solidFill>
                <a:schemeClr val="dk1"/>
              </a:solidFill>
            </a:endParaRPr>
          </a:p>
          <a:p>
            <a:pPr indent="0" lvl="0" marL="0" rtl="0" algn="l">
              <a:spcBef>
                <a:spcPts val="1200"/>
              </a:spcBef>
              <a:spcAft>
                <a:spcPts val="0"/>
              </a:spcAft>
              <a:buNone/>
            </a:pPr>
            <a:r>
              <a:rPr lang="en">
                <a:solidFill>
                  <a:schemeClr val="dk1"/>
                </a:solidFill>
              </a:rPr>
              <a:t>-Contains user inputted info, location and name</a:t>
            </a:r>
            <a:endParaRPr>
              <a:solidFill>
                <a:schemeClr val="dk1"/>
              </a:solidFill>
            </a:endParaRPr>
          </a:p>
          <a:p>
            <a:pPr indent="0" lvl="0" marL="0" rtl="0" algn="l">
              <a:spcBef>
                <a:spcPts val="1200"/>
              </a:spcBef>
              <a:spcAft>
                <a:spcPts val="0"/>
              </a:spcAft>
              <a:buNone/>
            </a:pPr>
            <a:r>
              <a:rPr lang="en">
                <a:solidFill>
                  <a:schemeClr val="dk1"/>
                </a:solidFill>
              </a:rPr>
              <a:t>-Contains the sensor values associated with that bin code in UnusedBins reference</a:t>
            </a:r>
            <a:endParaRPr>
              <a:solidFill>
                <a:schemeClr val="dk1"/>
              </a:solidFill>
            </a:endParaRPr>
          </a:p>
          <a:p>
            <a:pPr indent="0" lvl="0" marL="0" rtl="0" algn="l">
              <a:spcBef>
                <a:spcPts val="1200"/>
              </a:spcBef>
              <a:spcAft>
                <a:spcPts val="1200"/>
              </a:spcAft>
              <a:buNone/>
            </a:pPr>
            <a:r>
              <a:t/>
            </a:r>
            <a:endParaRPr/>
          </a:p>
        </p:txBody>
      </p:sp>
      <p:pic>
        <p:nvPicPr>
          <p:cNvPr id="120" name="Google Shape;120;p21"/>
          <p:cNvPicPr preferRelativeResize="0"/>
          <p:nvPr/>
        </p:nvPicPr>
        <p:blipFill>
          <a:blip r:embed="rId3">
            <a:alphaModFix/>
          </a:blip>
          <a:stretch>
            <a:fillRect/>
          </a:stretch>
        </p:blipFill>
        <p:spPr>
          <a:xfrm>
            <a:off x="2951325" y="1017725"/>
            <a:ext cx="6055899" cy="791650"/>
          </a:xfrm>
          <a:prstGeom prst="rect">
            <a:avLst/>
          </a:prstGeom>
          <a:noFill/>
          <a:ln>
            <a:noFill/>
          </a:ln>
        </p:spPr>
      </p:pic>
      <p:pic>
        <p:nvPicPr>
          <p:cNvPr id="121" name="Google Shape;121;p21"/>
          <p:cNvPicPr preferRelativeResize="0"/>
          <p:nvPr/>
        </p:nvPicPr>
        <p:blipFill>
          <a:blip r:embed="rId4">
            <a:alphaModFix/>
          </a:blip>
          <a:stretch>
            <a:fillRect/>
          </a:stretch>
        </p:blipFill>
        <p:spPr>
          <a:xfrm>
            <a:off x="3984450" y="1921125"/>
            <a:ext cx="4359664" cy="3029325"/>
          </a:xfrm>
          <a:prstGeom prst="rect">
            <a:avLst/>
          </a:prstGeom>
          <a:noFill/>
          <a:ln>
            <a:noFill/>
          </a:ln>
        </p:spPr>
      </p:pic>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