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1"/>
  </p:notesMasterIdLst>
  <p:sldIdLst>
    <p:sldId id="256" r:id="rId5"/>
    <p:sldId id="303" r:id="rId6"/>
    <p:sldId id="257" r:id="rId7"/>
    <p:sldId id="266" r:id="rId8"/>
    <p:sldId id="267" r:id="rId9"/>
    <p:sldId id="268" r:id="rId10"/>
    <p:sldId id="270" r:id="rId11"/>
    <p:sldId id="275" r:id="rId12"/>
    <p:sldId id="276" r:id="rId13"/>
    <p:sldId id="278" r:id="rId14"/>
    <p:sldId id="279" r:id="rId15"/>
    <p:sldId id="280" r:id="rId16"/>
    <p:sldId id="281" r:id="rId17"/>
    <p:sldId id="282" r:id="rId18"/>
    <p:sldId id="283" r:id="rId19"/>
    <p:sldId id="284" r:id="rId20"/>
    <p:sldId id="272" r:id="rId21"/>
    <p:sldId id="271" r:id="rId22"/>
    <p:sldId id="273" r:id="rId23"/>
    <p:sldId id="274" r:id="rId24"/>
    <p:sldId id="286" r:id="rId25"/>
    <p:sldId id="304" r:id="rId26"/>
    <p:sldId id="305" r:id="rId27"/>
    <p:sldId id="308" r:id="rId28"/>
    <p:sldId id="287" r:id="rId29"/>
    <p:sldId id="290" r:id="rId30"/>
    <p:sldId id="291" r:id="rId31"/>
    <p:sldId id="309" r:id="rId32"/>
    <p:sldId id="307" r:id="rId33"/>
    <p:sldId id="310" r:id="rId34"/>
    <p:sldId id="311" r:id="rId35"/>
    <p:sldId id="292" r:id="rId36"/>
    <p:sldId id="293" r:id="rId37"/>
    <p:sldId id="294" r:id="rId38"/>
    <p:sldId id="295" r:id="rId39"/>
    <p:sldId id="296" r:id="rId40"/>
    <p:sldId id="297" r:id="rId41"/>
    <p:sldId id="298" r:id="rId42"/>
    <p:sldId id="299" r:id="rId43"/>
    <p:sldId id="312" r:id="rId44"/>
    <p:sldId id="313" r:id="rId45"/>
    <p:sldId id="300" r:id="rId46"/>
    <p:sldId id="301" r:id="rId47"/>
    <p:sldId id="314" r:id="rId48"/>
    <p:sldId id="265" r:id="rId49"/>
    <p:sldId id="26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703DF5-EDA0-4CA2-B5C4-8A87ABB4A7CA}" v="18" dt="2020-04-28T15:01:54.1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18:31:55.2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18580 87,'-376'30,"207"-11,-1215 118,1161-113,-168 15,-368 62,692-90,-39 0,0-4,-145-9,74-1,-861 3,969 3,-86 15,-32 3,-507-17,357-7,-203 5,-619-6,138-78,818 60,-494 0,592 23,30-4,-78-12,-20-3,-135 12,-182-16,-306-39,164 20,149 8,417 29,-326-27,163 20,72 6,116 0,0-2,-61-18,54 12,-62-8,-410-25,-308 36,482 13,-529-3,829 2,0 3,-45 9,-57 7,104-15,0 1,1 3,1 1,0 3,-50 22,52-19,0-1,-1-3,-1-1,0-2,-68 7,67-13,-53 12,56-8,-72 4,85-10,1-2,0-1,-1-1,1-2,0 0,0-2,-34-11,48 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18:32:42.3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1 295,'1626'0,"-1616"0,0-1,0 0,1 0,-1-1,18-6,-26 8,-1 0,1-1,-1 1,1-1,-1 0,1 1,-1-1,0 0,1 0,-1 0,0 0,1 0,-1 0,0 0,0 0,0-1,0 1,0 0,0-1,-1 1,1 0,0-1,-1 1,1-1,-1 1,1-1,-1 0,0 1,0-1,0 1,0-1,0 0,0 1,0-1,0 1,0-1,-1 0,1 1,-1-1,1 1,-1-1,0 1,1 0,-1-1,0 1,-2-3,-1-1,0 1,0-1,-1 0,1 1,-1 0,0 0,0 1,0-1,-1 1,0 0,-6-3,-76-23,64 22,-137-34,-2 8,-260-20,-49 46,264 10,198-3,4-1,1 1,0 0,0 0,-1 0,1 0,0 1,0 0,-1 0,1 0,0 1,0 0,0 0,-8 5,13-7,0 0,-1 0,1 1,0-1,0 0,0 0,0 0,0 1,-1-1,1 0,0 0,0 0,0 1,0-1,0 0,0 0,0 0,0 1,0-1,0 0,0 0,0 0,0 1,0-1,0 0,0 0,0 1,0-1,0 0,0 0,0 0,1 1,-1-1,0 0,0 0,0 0,0 0,0 1,1-1,-1 0,0 0,0 0,1 0,12 7,17-1,72 1,150-7,-96-3,801 3,-941 0,0-1,-1-1,0 0,31-9,-20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B0A224-9802-48C9-8E2F-499AD385C8E7}" type="datetimeFigureOut">
              <a:rPr lang="en-GB" smtClean="0"/>
              <a:pPr/>
              <a:t>07/07/2024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82132-67F5-4A17-B720-A437BA25699B}" type="slidenum">
              <a:rPr lang="en-GB" smtClean="0"/>
              <a:pPr/>
              <a:t>‹#›</a:t>
            </a:fld>
            <a:endParaRPr lang="en-GB"/>
          </a:p>
        </p:txBody>
      </p:sp>
    </p:spTree>
    <p:extLst>
      <p:ext uri="{BB962C8B-B14F-4D97-AF65-F5344CB8AC3E}">
        <p14:creationId xmlns:p14="http://schemas.microsoft.com/office/powerpoint/2010/main" val="3035554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3504AF-1B98-4610-A23F-43BEB7BF3B7C}" type="datetime1">
              <a:rPr lang="en-US" smtClean="0"/>
              <a:pPr/>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3BABE1F0-4B12-429E-9582-B6587FBF796B}" type="datetime1">
              <a:rPr lang="en-US" smtClean="0"/>
              <a:pPr/>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7C73B9CA-4629-49B0-AC39-8713C45FFC02}" type="datetime1">
              <a:rPr lang="en-US" smtClean="0"/>
              <a:pPr/>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5433A8-9CE0-484C-8CE2-979D473E27C0}" type="datetime1">
              <a:rPr lang="en-US" smtClean="0"/>
              <a:pPr/>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BCF00AE3-20AA-465B-A5BF-877FC1F661BA}" type="datetime1">
              <a:rPr lang="en-US" smtClean="0"/>
              <a:pPr/>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D6A181-AEDE-443C-A2F3-2B2CE4319444}" type="datetime1">
              <a:rPr lang="en-US" smtClean="0"/>
              <a:pPr/>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F903066D-A3D1-4511-A3EC-59F23FB18D16}" type="datetime1">
              <a:rPr lang="en-US" smtClean="0"/>
              <a:pPr/>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34E9F9B-6638-4B50-BB05-1709B2254684}" type="datetime1">
              <a:rPr lang="en-US" smtClean="0"/>
              <a:pPr/>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DF6A0CD0-B76E-4BD2-BA85-CA12DCBB9904}" type="datetime1">
              <a:rPr lang="en-US" smtClean="0"/>
              <a:pPr/>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6CE74344-4E8B-4525-A7FF-DAA0C9AEFF58}" type="datetime1">
              <a:rPr lang="en-US" smtClean="0"/>
              <a:pPr/>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C86263D5-C30A-4C87-B14E-A9B04D611959}" type="datetime1">
              <a:rPr lang="en-US" smtClean="0"/>
              <a:pPr/>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D06F55D0-56CA-4A62-91D4-CCAB56266D45}" type="datetime1">
              <a:rPr lang="en-US" smtClean="0"/>
              <a:pPr/>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1C6B0536-A6EA-492D-9A53-E23D69999DAA}" type="datetime1">
              <a:rPr lang="en-US" smtClean="0"/>
              <a:pPr/>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DE804F50-67A7-46BB-B875-18024C797E82}" type="datetime1">
              <a:rPr lang="en-US" smtClean="0"/>
              <a:pPr/>
              <a:t>7/7/2024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07C92BDB-D24C-49D1-8211-9FD26A9499BF}" type="datetime1">
              <a:rPr lang="en-US" smtClean="0"/>
              <a:pPr/>
              <a:t>7/7/2024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5D5F0-0B2C-47EF-96A2-0FE499C40E55}" type="datetime1">
              <a:rPr lang="en-US" smtClean="0"/>
              <a:pPr/>
              <a:t>7/7/2024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E46ABD25-66BC-4882-A178-A81397AA5D35}" type="datetime1">
              <a:rPr lang="en-US" smtClean="0"/>
              <a:pPr/>
              <a:t>7/7/2024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72613"/>
            <a:ext cx="7808976" cy="807677"/>
          </a:xfrm>
        </p:spPr>
        <p:txBody>
          <a:body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AI: Introduction</a:t>
            </a:r>
          </a:p>
        </p:txBody>
      </p:sp>
      <p:sp>
        <p:nvSpPr>
          <p:cNvPr id="3" name="Subtitle 2"/>
          <p:cNvSpPr>
            <a:spLocks noGrp="1"/>
          </p:cNvSpPr>
          <p:nvPr>
            <p:ph type="subTitle" idx="1"/>
          </p:nvPr>
        </p:nvSpPr>
        <p:spPr>
          <a:xfrm>
            <a:off x="435109" y="1183106"/>
            <a:ext cx="2789509" cy="484632"/>
          </a:xfrm>
        </p:spPr>
        <p:txBody>
          <a:bodyPr>
            <a:normAutofit/>
          </a:bodyPr>
          <a:lstStyle/>
          <a:p>
            <a:r>
              <a:rPr lang="en-US" dirty="0">
                <a:latin typeface="Times New Roman" panose="02020603050405020304" pitchFamily="18" charset="0"/>
                <a:cs typeface="Times New Roman" panose="02020603050405020304" pitchFamily="18" charset="0"/>
              </a:rPr>
              <a:t>Course Code:  </a:t>
            </a:r>
            <a:r>
              <a:rPr lang="en-US" b="1" dirty="0">
                <a:latin typeface="Times New Roman" panose="02020603050405020304" pitchFamily="18" charset="0"/>
                <a:cs typeface="Times New Roman" panose="02020603050405020304" pitchFamily="18" charset="0"/>
              </a:rPr>
              <a:t>CSC4226 </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dirty="0">
                <a:solidFill>
                  <a:srgbClr val="0000FF"/>
                </a:solidFill>
                <a:latin typeface="Times New Roman" panose="02020603050405020304" pitchFamily="18" charset="0"/>
                <a:cs typeface="Times New Roman" panose="02020603050405020304" pitchFamily="18" charset="0"/>
              </a:rPr>
              <a:t>Dept. of Computer Science</a:t>
            </a:r>
          </a:p>
          <a:p>
            <a:pPr algn="ctr"/>
            <a:r>
              <a:rPr lang="en-US" sz="2000" dirty="0">
                <a:solidFill>
                  <a:srgbClr val="0000FF"/>
                </a:solidFill>
                <a:latin typeface="Times New Roman" panose="02020603050405020304" pitchFamily="18" charset="0"/>
                <a:cs typeface="Times New Roman" panose="02020603050405020304" pitchFamily="18" charset="0"/>
              </a:rPr>
              <a:t>Faculty of Science and Technology</a:t>
            </a:r>
            <a:endParaRPr lang="en-US" sz="2400" dirty="0">
              <a:solidFill>
                <a:srgbClr val="0000FF"/>
              </a:solidFill>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302400161"/>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14401">
                  <a:extLst>
                    <a:ext uri="{9D8B030D-6E8A-4147-A177-3AD203B41FA5}">
                      <a16:colId xmlns:a16="http://schemas.microsoft.com/office/drawing/2014/main" val="1762131981"/>
                    </a:ext>
                  </a:extLst>
                </a:gridCol>
                <a:gridCol w="1189608">
                  <a:extLst>
                    <a:ext uri="{9D8B030D-6E8A-4147-A177-3AD203B41FA5}">
                      <a16:colId xmlns:a16="http://schemas.microsoft.com/office/drawing/2014/main" val="445458238"/>
                    </a:ext>
                  </a:extLst>
                </a:gridCol>
                <a:gridCol w="1922931">
                  <a:extLst>
                    <a:ext uri="{9D8B030D-6E8A-4147-A177-3AD203B41FA5}">
                      <a16:colId xmlns:a16="http://schemas.microsoft.com/office/drawing/2014/main" val="1508364941"/>
                    </a:ext>
                  </a:extLst>
                </a:gridCol>
              </a:tblGrid>
              <a:tr h="378736">
                <a:tc>
                  <a:txBody>
                    <a:bodyPr/>
                    <a:lstStyle/>
                    <a:p>
                      <a:r>
                        <a:rPr lang="en-US" dirty="0">
                          <a:solidFill>
                            <a:srgbClr val="C00000"/>
                          </a:solidFill>
                          <a:latin typeface="Times New Roman" panose="02020603050405020304" pitchFamily="18" charset="0"/>
                          <a:cs typeface="Times New Roman" panose="02020603050405020304" pitchFamily="18" charset="0"/>
                        </a:rPr>
                        <a:t>Lecture No:</a:t>
                      </a:r>
                    </a:p>
                  </a:txBody>
                  <a:tcPr/>
                </a:tc>
                <a:tc>
                  <a:txBody>
                    <a:bodyPr/>
                    <a:lstStyle/>
                    <a:p>
                      <a:r>
                        <a:rPr lang="en-US" dirty="0">
                          <a:solidFill>
                            <a:srgbClr val="0000FF"/>
                          </a:solidFill>
                          <a:latin typeface="Times New Roman" panose="02020603050405020304" pitchFamily="18" charset="0"/>
                          <a:cs typeface="Times New Roman" panose="02020603050405020304" pitchFamily="18" charset="0"/>
                        </a:rPr>
                        <a:t>Theory-01</a:t>
                      </a:r>
                    </a:p>
                  </a:txBody>
                  <a:tcPr/>
                </a:tc>
                <a:tc>
                  <a:txBody>
                    <a:bodyPr/>
                    <a:lstStyle/>
                    <a:p>
                      <a:r>
                        <a:rPr lang="en-US" dirty="0">
                          <a:solidFill>
                            <a:srgbClr val="C00000"/>
                          </a:solidFill>
                          <a:latin typeface="Times New Roman" panose="02020603050405020304" pitchFamily="18" charset="0"/>
                          <a:cs typeface="Times New Roman" panose="02020603050405020304" pitchFamily="18" charset="0"/>
                        </a:rPr>
                        <a:t>Week No:</a:t>
                      </a:r>
                    </a:p>
                  </a:txBody>
                  <a:tcPr/>
                </a:tc>
                <a:tc>
                  <a:txBody>
                    <a:bodyPr/>
                    <a:lstStyle/>
                    <a:p>
                      <a:pPr algn="ctr"/>
                      <a:r>
                        <a:rPr lang="en-US" dirty="0">
                          <a:solidFill>
                            <a:srgbClr val="0000FF"/>
                          </a:solidFill>
                          <a:latin typeface="Times New Roman" panose="02020603050405020304" pitchFamily="18" charset="0"/>
                          <a:cs typeface="Times New Roman" panose="02020603050405020304" pitchFamily="18" charset="0"/>
                        </a:rPr>
                        <a:t>1</a:t>
                      </a:r>
                    </a:p>
                  </a:txBody>
                  <a:tcPr/>
                </a:tc>
                <a:tc>
                  <a:txBody>
                    <a:bodyPr/>
                    <a:lstStyle/>
                    <a:p>
                      <a:r>
                        <a:rPr lang="en-US" dirty="0">
                          <a:solidFill>
                            <a:srgbClr val="C00000"/>
                          </a:solidFill>
                          <a:latin typeface="Times New Roman" panose="02020603050405020304" pitchFamily="18" charset="0"/>
                          <a:cs typeface="Times New Roman" panose="02020603050405020304" pitchFamily="18" charset="0"/>
                        </a:rPr>
                        <a:t>Semester:</a:t>
                      </a:r>
                    </a:p>
                  </a:txBody>
                  <a:tcPr/>
                </a:tc>
                <a:tc>
                  <a:txBody>
                    <a:bodyPr/>
                    <a:lstStyle/>
                    <a:p>
                      <a:r>
                        <a:rPr lang="en-US" dirty="0">
                          <a:solidFill>
                            <a:srgbClr val="0000FF"/>
                          </a:solidFill>
                          <a:latin typeface="Times New Roman" panose="02020603050405020304" pitchFamily="18" charset="0"/>
                          <a:cs typeface="Times New Roman" panose="02020603050405020304" pitchFamily="18" charset="0"/>
                        </a:rPr>
                        <a:t>Spring: 2023-24</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Lecturer:</a:t>
                      </a:r>
                    </a:p>
                  </a:txBody>
                  <a:tcPr/>
                </a:tc>
                <a:tc gridSpan="5">
                  <a:txBody>
                    <a:bodyPr/>
                    <a:lstStyle/>
                    <a:p>
                      <a:r>
                        <a:rPr lang="en-US" i="1" dirty="0">
                          <a:solidFill>
                            <a:srgbClr val="0000FF"/>
                          </a:solidFill>
                          <a:latin typeface="Times New Roman" panose="02020603050405020304" pitchFamily="18" charset="0"/>
                          <a:cs typeface="Times New Roman" panose="02020603050405020304" pitchFamily="18" charset="0"/>
                        </a:rPr>
                        <a:t>Professor Dr. Firoz Ahmed		 Mail:</a:t>
                      </a:r>
                      <a:r>
                        <a:rPr lang="en-US" i="1" u="sng" dirty="0">
                          <a:solidFill>
                            <a:srgbClr val="0000FF"/>
                          </a:solidFill>
                          <a:latin typeface="Times New Roman" panose="02020603050405020304" pitchFamily="18" charset="0"/>
                          <a:cs typeface="Times New Roman" panose="02020603050405020304" pitchFamily="18" charset="0"/>
                        </a:rPr>
                        <a:t> fahmed@aiub.edu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453771" y="1524312"/>
            <a:ext cx="5232579" cy="484632"/>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solidFill>
                  <a:srgbClr val="FF0000"/>
                </a:solidFill>
                <a:highlight>
                  <a:srgbClr val="FFFF00"/>
                </a:highlight>
                <a:latin typeface="Times New Roman" panose="02020603050405020304" pitchFamily="18" charset="0"/>
                <a:cs typeface="Times New Roman" panose="02020603050405020304" pitchFamily="18" charset="0"/>
              </a:rPr>
              <a:t>Course Title:  </a:t>
            </a:r>
            <a:r>
              <a:rPr lang="en-US" b="1" dirty="0">
                <a:solidFill>
                  <a:srgbClr val="FF0000"/>
                </a:solidFill>
                <a:highlight>
                  <a:srgbClr val="FFFF00"/>
                </a:highlight>
                <a:latin typeface="Times New Roman" panose="02020603050405020304" pitchFamily="18" charset="0"/>
                <a:cs typeface="Times New Roman" panose="02020603050405020304" pitchFamily="18" charset="0"/>
              </a:rPr>
              <a:t>Artificial Intelligence and Expert System </a:t>
            </a:r>
            <a:endParaRPr lang="en-US" dirty="0">
              <a:solidFill>
                <a:srgbClr val="FF0000"/>
              </a:solidFill>
              <a:highlight>
                <a:srgbClr val="FFFF00"/>
              </a:highligh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F824BD7-D74A-A094-1D4F-A5FEBA2AD376}"/>
              </a:ext>
            </a:extLst>
          </p:cNvPr>
          <p:cNvSpPr>
            <a:spLocks noGrp="1"/>
          </p:cNvSpPr>
          <p:nvPr>
            <p:ph type="sldNum" sz="quarter" idx="12"/>
          </p:nvPr>
        </p:nvSpPr>
        <p:spPr/>
        <p:txBody>
          <a:bodyPr/>
          <a:lstStyle/>
          <a:p>
            <a:fld id="{5FD889E0-CAB2-4699-909D-B9A88D47ACBE}" type="slidenum">
              <a:rPr lang="en-US" smtClean="0"/>
              <a:pPr/>
              <a:t>1</a:t>
            </a:fld>
            <a:endParaRPr lang="en-US"/>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1C057E7-6FF0-4E92-8EBA-24E5CDF3D0DC}"/>
              </a:ext>
            </a:extLst>
          </p:cNvPr>
          <p:cNvSpPr txBox="1">
            <a:spLocks/>
          </p:cNvSpPr>
          <p:nvPr/>
        </p:nvSpPr>
        <p:spPr>
          <a:xfrm>
            <a:off x="257750" y="2096836"/>
            <a:ext cx="8578026" cy="375943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Font typeface="Wingdings" panose="05000000000000000000" pitchFamily="2" charset="2"/>
              <a:buChar char="ü"/>
            </a:pPr>
            <a:r>
              <a:rPr lang="en-US" sz="2000" i="1" dirty="0">
                <a:solidFill>
                  <a:srgbClr val="0000FF"/>
                </a:solidFill>
                <a:latin typeface="Times New Roman" panose="02020603050405020304" pitchFamily="18" charset="0"/>
                <a:cs typeface="Times New Roman" panose="02020603050405020304" pitchFamily="18" charset="0"/>
              </a:rPr>
              <a:t>At least</a:t>
            </a:r>
            <a:r>
              <a:rPr lang="en-US" sz="2000" dirty="0">
                <a:solidFill>
                  <a:srgbClr val="0000FF"/>
                </a:solidFill>
                <a:latin typeface="Times New Roman" panose="02020603050405020304" pitchFamily="18" charset="0"/>
                <a:cs typeface="Times New Roman" panose="02020603050405020304" pitchFamily="18" charset="0"/>
              </a:rPr>
              <a:t> 80% presence is required by the student. Absent classes must be defended by the student through application and proper documentation to the course teacher. </a:t>
            </a:r>
          </a:p>
          <a:p>
            <a:pPr algn="just"/>
            <a:endParaRPr lang="en-US" sz="2000" dirty="0">
              <a:solidFill>
                <a:srgbClr val="0000FF"/>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dirty="0">
                <a:solidFill>
                  <a:srgbClr val="0000FF"/>
                </a:solidFill>
                <a:latin typeface="Times New Roman" panose="02020603050405020304" pitchFamily="18" charset="0"/>
                <a:cs typeface="Times New Roman" panose="02020603050405020304" pitchFamily="18" charset="0"/>
              </a:rPr>
              <a:t>Long absences/irregular presence/absences out of 25% range must go through </a:t>
            </a:r>
            <a:r>
              <a:rPr lang="en-US" sz="2000" i="1" dirty="0">
                <a:solidFill>
                  <a:srgbClr val="0000FF"/>
                </a:solidFill>
                <a:latin typeface="Times New Roman" panose="02020603050405020304" pitchFamily="18" charset="0"/>
                <a:cs typeface="Times New Roman" panose="02020603050405020304" pitchFamily="18" charset="0"/>
              </a:rPr>
              <a:t>application procedures</a:t>
            </a:r>
            <a:r>
              <a:rPr lang="en-US" sz="2000" dirty="0">
                <a:solidFill>
                  <a:srgbClr val="0000FF"/>
                </a:solidFill>
                <a:latin typeface="Times New Roman" panose="02020603050405020304" pitchFamily="18" charset="0"/>
                <a:cs typeface="Times New Roman" panose="02020603050405020304" pitchFamily="18" charset="0"/>
              </a:rPr>
              <a:t> via department Head (+ probation office, if student is in </a:t>
            </a:r>
            <a:r>
              <a:rPr lang="en-US" sz="2000" i="1" dirty="0">
                <a:solidFill>
                  <a:srgbClr val="0000FF"/>
                </a:solidFill>
                <a:latin typeface="Times New Roman" panose="02020603050405020304" pitchFamily="18" charset="0"/>
                <a:cs typeface="Times New Roman" panose="02020603050405020304" pitchFamily="18" charset="0"/>
              </a:rPr>
              <a:t>probation</a:t>
            </a:r>
            <a:r>
              <a:rPr lang="en-US" sz="2000" dirty="0">
                <a:solidFill>
                  <a:srgbClr val="0000FF"/>
                </a:solidFill>
                <a:latin typeface="Times New Roman" panose="02020603050405020304" pitchFamily="18" charset="0"/>
                <a:cs typeface="Times New Roman" panose="02020603050405020304" pitchFamily="18" charset="0"/>
              </a:rPr>
              <a:t>) to attend the following classes.</a:t>
            </a:r>
          </a:p>
          <a:p>
            <a:pPr algn="just"/>
            <a:endParaRPr lang="en-US" sz="2000" dirty="0">
              <a:solidFill>
                <a:srgbClr val="0000FF"/>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dirty="0">
                <a:solidFill>
                  <a:srgbClr val="0000FF"/>
                </a:solidFill>
                <a:latin typeface="Times New Roman" panose="02020603050405020304" pitchFamily="18" charset="0"/>
                <a:cs typeface="Times New Roman" panose="02020603050405020304" pitchFamily="18" charset="0"/>
              </a:rPr>
              <a:t>Acceptance of an application for absence only gives permission to attend the following classes. This might still result in deduction of marks (for attendance) which will be judged by the course teacher.</a:t>
            </a:r>
          </a:p>
          <a:p>
            <a:pPr lvl="1" algn="just"/>
            <a:endParaRPr lang="en-US" sz="2000" dirty="0">
              <a:solidFill>
                <a:srgbClr val="0000FF"/>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4D2F828-DD02-54B1-1002-F693B53B0C94}"/>
              </a:ext>
            </a:extLst>
          </p:cNvPr>
          <p:cNvSpPr>
            <a:spLocks noGrp="1"/>
          </p:cNvSpPr>
          <p:nvPr>
            <p:ph type="sldNum" sz="quarter" idx="12"/>
          </p:nvPr>
        </p:nvSpPr>
        <p:spPr/>
        <p:txBody>
          <a:bodyPr/>
          <a:lstStyle/>
          <a:p>
            <a:fld id="{5FD889E0-CAB2-4699-909D-B9A88D47ACBE}" type="slidenum">
              <a:rPr lang="en-US" smtClean="0"/>
              <a:pPr/>
              <a:t>10</a:t>
            </a:fld>
            <a:endParaRPr lang="en-US"/>
          </a:p>
        </p:txBody>
      </p:sp>
      <p:sp>
        <p:nvSpPr>
          <p:cNvPr id="4" name="Title 1">
            <a:extLst>
              <a:ext uri="{FF2B5EF4-FFF2-40B4-BE49-F238E27FC236}">
                <a16:creationId xmlns:a16="http://schemas.microsoft.com/office/drawing/2014/main" id="{6B9479AC-4181-CF98-882C-F94F059F461E}"/>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Attendance </a:t>
            </a:r>
          </a:p>
        </p:txBody>
      </p:sp>
    </p:spTree>
    <p:extLst>
      <p:ext uri="{BB962C8B-B14F-4D97-AF65-F5344CB8AC3E}">
        <p14:creationId xmlns:p14="http://schemas.microsoft.com/office/powerpoint/2010/main" val="2721791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214EE302-6D89-477E-A78A-D1AF51264AA5}"/>
              </a:ext>
            </a:extLst>
          </p:cNvPr>
          <p:cNvSpPr txBox="1">
            <a:spLocks/>
          </p:cNvSpPr>
          <p:nvPr/>
        </p:nvSpPr>
        <p:spPr>
          <a:xfrm>
            <a:off x="297950" y="2096086"/>
            <a:ext cx="8572283" cy="415231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Font typeface="Wingdings" panose="05000000000000000000" pitchFamily="2" charset="2"/>
              <a:buChar char="ü"/>
            </a:pPr>
            <a:r>
              <a:rPr lang="en-US" sz="2000" dirty="0">
                <a:solidFill>
                  <a:srgbClr val="0000FF"/>
                </a:solidFill>
                <a:latin typeface="Times New Roman" panose="02020603050405020304" pitchFamily="18" charset="0"/>
                <a:cs typeface="Times New Roman" panose="02020603050405020304" pitchFamily="18" charset="0"/>
              </a:rPr>
              <a:t>Makeup for missing evaluations like quizzes/assignment submission date/presentation date/viva date/etc., (If somebody does not attend any quiz, it is applicable for him/her. If he/she attends one quiz, he/she does not allow this condition) must go through valid application procedure with supporting document </a:t>
            </a:r>
            <a:r>
              <a:rPr lang="en-US" sz="2000" u="sng" dirty="0">
                <a:solidFill>
                  <a:srgbClr val="0000FF"/>
                </a:solidFill>
                <a:latin typeface="Times New Roman" panose="02020603050405020304" pitchFamily="18" charset="0"/>
                <a:cs typeface="Times New Roman" panose="02020603050405020304" pitchFamily="18" charset="0"/>
              </a:rPr>
              <a:t>within the deadline of the actual evaluation date</a:t>
            </a:r>
            <a:r>
              <a:rPr lang="en-US" sz="2000" dirty="0">
                <a:solidFill>
                  <a:srgbClr val="0000FF"/>
                </a:solidFill>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ü"/>
            </a:pPr>
            <a:r>
              <a:rPr lang="en-US" sz="2000" dirty="0">
                <a:solidFill>
                  <a:srgbClr val="0000FF"/>
                </a:solidFill>
                <a:latin typeface="Times New Roman" panose="02020603050405020304" pitchFamily="18" charset="0"/>
                <a:cs typeface="Times New Roman" panose="02020603050405020304" pitchFamily="18" charset="0"/>
              </a:rPr>
              <a:t>Makeup for missing Midterm/Final term must go through </a:t>
            </a:r>
            <a:r>
              <a:rPr lang="en-US" sz="2000" u="sng" dirty="0">
                <a:solidFill>
                  <a:srgbClr val="0000FF"/>
                </a:solidFill>
                <a:latin typeface="Times New Roman" panose="02020603050405020304" pitchFamily="18" charset="0"/>
                <a:cs typeface="Times New Roman" panose="02020603050405020304" pitchFamily="18" charset="0"/>
              </a:rPr>
              <a:t>Set B form</a:t>
            </a:r>
            <a:r>
              <a:rPr lang="en-US" sz="2000" dirty="0">
                <a:solidFill>
                  <a:srgbClr val="0000FF"/>
                </a:solidFill>
                <a:latin typeface="Times New Roman" panose="02020603050405020304" pitchFamily="18" charset="0"/>
                <a:cs typeface="Times New Roman" panose="02020603050405020304" pitchFamily="18" charset="0"/>
              </a:rPr>
              <a:t> along with the supporting document within the 1</a:t>
            </a:r>
            <a:r>
              <a:rPr lang="en-US" sz="2000" baseline="30000" dirty="0">
                <a:solidFill>
                  <a:srgbClr val="0000FF"/>
                </a:solidFill>
                <a:latin typeface="Times New Roman" panose="02020603050405020304" pitchFamily="18" charset="0"/>
                <a:cs typeface="Times New Roman" panose="02020603050405020304" pitchFamily="18" charset="0"/>
              </a:rPr>
              <a:t>st</a:t>
            </a:r>
            <a:r>
              <a:rPr lang="en-US" sz="2000" dirty="0">
                <a:solidFill>
                  <a:srgbClr val="0000FF"/>
                </a:solidFill>
                <a:latin typeface="Times New Roman" panose="02020603050405020304" pitchFamily="18" charset="0"/>
                <a:cs typeface="Times New Roman" panose="02020603050405020304" pitchFamily="18" charset="0"/>
              </a:rPr>
              <a:t> working day after exam week. The set B exam is generally scheduled from the 2</a:t>
            </a:r>
            <a:r>
              <a:rPr lang="en-US" sz="2000" baseline="30000" dirty="0">
                <a:solidFill>
                  <a:srgbClr val="0000FF"/>
                </a:solidFill>
                <a:latin typeface="Times New Roman" panose="02020603050405020304" pitchFamily="18" charset="0"/>
                <a:cs typeface="Times New Roman" panose="02020603050405020304" pitchFamily="18" charset="0"/>
              </a:rPr>
              <a:t>nd</a:t>
            </a:r>
            <a:r>
              <a:rPr lang="en-US" sz="2000" dirty="0">
                <a:solidFill>
                  <a:srgbClr val="0000FF"/>
                </a:solidFill>
                <a:latin typeface="Times New Roman" panose="02020603050405020304" pitchFamily="18" charset="0"/>
                <a:cs typeface="Times New Roman" panose="02020603050405020304" pitchFamily="18" charset="0"/>
              </a:rPr>
              <a:t> working day after the exam week. Must get signature and exam date from the course teacher and get it approved by the department Head (monetary penalty might be imposed).</a:t>
            </a:r>
          </a:p>
          <a:p>
            <a:pPr marL="342900" indent="-342900" algn="just">
              <a:buFont typeface="Wingdings" panose="05000000000000000000" pitchFamily="2" charset="2"/>
              <a:buChar char="ü"/>
            </a:pPr>
            <a:r>
              <a:rPr lang="en-US" sz="2000" dirty="0">
                <a:solidFill>
                  <a:srgbClr val="0000FF"/>
                </a:solidFill>
                <a:latin typeface="Times New Roman" panose="02020603050405020304" pitchFamily="18" charset="0"/>
                <a:cs typeface="Times New Roman" panose="02020603050405020304" pitchFamily="18" charset="0"/>
              </a:rPr>
              <a:t>The course teacher will be the judge of accepting/rejecting the request for makeup.</a:t>
            </a:r>
          </a:p>
          <a:p>
            <a:pPr algn="just"/>
            <a:endParaRPr lang="en-US" sz="2000" dirty="0">
              <a:solidFill>
                <a:srgbClr val="0000FF"/>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6041D3E-6114-9E23-DC82-E3BC69AC6815}"/>
              </a:ext>
            </a:extLst>
          </p:cNvPr>
          <p:cNvSpPr>
            <a:spLocks noGrp="1"/>
          </p:cNvSpPr>
          <p:nvPr>
            <p:ph type="sldNum" sz="quarter" idx="12"/>
          </p:nvPr>
        </p:nvSpPr>
        <p:spPr/>
        <p:txBody>
          <a:bodyPr/>
          <a:lstStyle/>
          <a:p>
            <a:fld id="{5FD889E0-CAB2-4699-909D-B9A88D47ACBE}" type="slidenum">
              <a:rPr lang="en-US" smtClean="0"/>
              <a:pPr/>
              <a:t>11</a:t>
            </a:fld>
            <a:endParaRPr lang="en-US"/>
          </a:p>
        </p:txBody>
      </p:sp>
      <p:sp>
        <p:nvSpPr>
          <p:cNvPr id="4" name="Title 1">
            <a:extLst>
              <a:ext uri="{FF2B5EF4-FFF2-40B4-BE49-F238E27FC236}">
                <a16:creationId xmlns:a16="http://schemas.microsoft.com/office/drawing/2014/main" id="{BB2B20FE-9F41-1399-71C4-DF31D77FB5EC}"/>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Makeup Evaluation </a:t>
            </a:r>
          </a:p>
        </p:txBody>
      </p:sp>
    </p:spTree>
    <p:extLst>
      <p:ext uri="{BB962C8B-B14F-4D97-AF65-F5344CB8AC3E}">
        <p14:creationId xmlns:p14="http://schemas.microsoft.com/office/powerpoint/2010/main" val="1684204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29EF068-06DB-4086-AE51-8E744699354D}"/>
              </a:ext>
            </a:extLst>
          </p:cNvPr>
          <p:cNvSpPr txBox="1">
            <a:spLocks/>
          </p:cNvSpPr>
          <p:nvPr/>
        </p:nvSpPr>
        <p:spPr>
          <a:xfrm>
            <a:off x="227012" y="2082018"/>
            <a:ext cx="8663770" cy="4166382"/>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spcBef>
                <a:spcPts val="600"/>
              </a:spcBef>
              <a:buFont typeface="Wingdings" pitchFamily="2" charset="2"/>
              <a:buChar char="ü"/>
            </a:pPr>
            <a:r>
              <a:rPr lang="en-US" sz="2000" dirty="0">
                <a:solidFill>
                  <a:srgbClr val="0000FF"/>
                </a:solidFill>
                <a:latin typeface="Times New Roman" panose="02020603050405020304" pitchFamily="18" charset="0"/>
                <a:cs typeface="Times New Roman" panose="02020603050405020304" pitchFamily="18" charset="0"/>
              </a:rPr>
              <a:t>All the evaluation categories &amp; marks will be uploaded to the VUES within one week of the </a:t>
            </a:r>
            <a:r>
              <a:rPr lang="en-US" sz="2000" i="1" dirty="0">
                <a:solidFill>
                  <a:srgbClr val="0000FF"/>
                </a:solidFill>
                <a:latin typeface="Times New Roman" panose="02020603050405020304" pitchFamily="18" charset="0"/>
                <a:cs typeface="Times New Roman" panose="02020603050405020304" pitchFamily="18" charset="0"/>
              </a:rPr>
              <a:t>evaluation process</a:t>
            </a:r>
            <a:r>
              <a:rPr lang="en-US" sz="2000" dirty="0">
                <a:solidFill>
                  <a:srgbClr val="0000FF"/>
                </a:solidFill>
                <a:latin typeface="Times New Roman" panose="02020603050405020304" pitchFamily="18" charset="0"/>
                <a:cs typeface="Times New Roman" panose="02020603050405020304" pitchFamily="18" charset="0"/>
              </a:rPr>
              <a:t> except the attendance &amp; performance, which will be uploaded along with the major (mid/final term) written exam marks. </a:t>
            </a:r>
          </a:p>
          <a:p>
            <a:pPr algn="just">
              <a:spcBef>
                <a:spcPts val="600"/>
              </a:spcBef>
              <a:buFont typeface="Wingdings" pitchFamily="2" charset="2"/>
              <a:buChar char="ü"/>
            </a:pPr>
            <a:r>
              <a:rPr lang="en-US" sz="2000" dirty="0">
                <a:solidFill>
                  <a:srgbClr val="0000FF"/>
                </a:solidFill>
                <a:latin typeface="Times New Roman" panose="02020603050405020304" pitchFamily="18" charset="0"/>
                <a:cs typeface="Times New Roman" panose="02020603050405020304" pitchFamily="18" charset="0"/>
              </a:rPr>
              <a:t>Letter grades ‘</a:t>
            </a:r>
            <a:r>
              <a:rPr lang="en-US" sz="2000" b="1" dirty="0">
                <a:solidFill>
                  <a:srgbClr val="0000FF"/>
                </a:solidFill>
                <a:latin typeface="Times New Roman" panose="02020603050405020304" pitchFamily="18" charset="0"/>
                <a:cs typeface="Times New Roman" panose="02020603050405020304" pitchFamily="18" charset="0"/>
              </a:rPr>
              <a:t>A+</a:t>
            </a:r>
            <a:r>
              <a:rPr lang="en-US" sz="2000" dirty="0">
                <a:solidFill>
                  <a:srgbClr val="0000FF"/>
                </a:solidFill>
                <a:latin typeface="Times New Roman" panose="02020603050405020304" pitchFamily="18" charset="0"/>
                <a:cs typeface="Times New Roman" panose="02020603050405020304" pitchFamily="18" charset="0"/>
              </a:rPr>
              <a:t>’ through ‘</a:t>
            </a:r>
            <a:r>
              <a:rPr lang="en-US" sz="2000" b="1" dirty="0">
                <a:solidFill>
                  <a:srgbClr val="0000FF"/>
                </a:solidFill>
                <a:latin typeface="Times New Roman" panose="02020603050405020304" pitchFamily="18" charset="0"/>
                <a:cs typeface="Times New Roman" panose="02020603050405020304" pitchFamily="18" charset="0"/>
              </a:rPr>
              <a:t>F</a:t>
            </a:r>
            <a:r>
              <a:rPr lang="en-US" sz="2000" dirty="0">
                <a:solidFill>
                  <a:srgbClr val="0000FF"/>
                </a:solidFill>
                <a:latin typeface="Times New Roman" panose="02020603050405020304" pitchFamily="18" charset="0"/>
                <a:cs typeface="Times New Roman" panose="02020603050405020304" pitchFamily="18" charset="0"/>
              </a:rPr>
              <a:t>’ is counted as grades. Other grades ‘</a:t>
            </a:r>
            <a:r>
              <a:rPr lang="en-US" sz="2000" b="1" dirty="0">
                <a:solidFill>
                  <a:srgbClr val="0000FF"/>
                </a:solidFill>
                <a:latin typeface="Times New Roman" panose="02020603050405020304" pitchFamily="18" charset="0"/>
                <a:cs typeface="Times New Roman" panose="02020603050405020304" pitchFamily="18" charset="0"/>
              </a:rPr>
              <a:t>I</a:t>
            </a:r>
            <a:r>
              <a:rPr lang="en-US" sz="2000" dirty="0">
                <a:solidFill>
                  <a:srgbClr val="0000FF"/>
                </a:solidFill>
                <a:latin typeface="Times New Roman" panose="02020603050405020304" pitchFamily="18" charset="0"/>
                <a:cs typeface="Times New Roman" panose="02020603050405020304" pitchFamily="18" charset="0"/>
              </a:rPr>
              <a:t>’ and ‘</a:t>
            </a:r>
            <a:r>
              <a:rPr lang="en-US" sz="2000" b="1" dirty="0">
                <a:solidFill>
                  <a:srgbClr val="0000FF"/>
                </a:solidFill>
                <a:latin typeface="Times New Roman" panose="02020603050405020304" pitchFamily="18" charset="0"/>
                <a:cs typeface="Times New Roman" panose="02020603050405020304" pitchFamily="18" charset="0"/>
              </a:rPr>
              <a:t>UW</a:t>
            </a:r>
            <a:r>
              <a:rPr lang="en-US" sz="2000" dirty="0">
                <a:solidFill>
                  <a:srgbClr val="0000FF"/>
                </a:solidFill>
                <a:latin typeface="Times New Roman" panose="02020603050405020304" pitchFamily="18" charset="0"/>
                <a:cs typeface="Times New Roman" panose="02020603050405020304" pitchFamily="18" charset="0"/>
              </a:rPr>
              <a:t>’ are considered as temporary grades which are </a:t>
            </a:r>
            <a:r>
              <a:rPr lang="en-US" sz="2000" u="sng" dirty="0">
                <a:solidFill>
                  <a:srgbClr val="0000FF"/>
                </a:solidFill>
                <a:latin typeface="Times New Roman" panose="02020603050405020304" pitchFamily="18" charset="0"/>
                <a:cs typeface="Times New Roman" panose="02020603050405020304" pitchFamily="18" charset="0"/>
              </a:rPr>
              <a:t>counted/calculated as ‘</a:t>
            </a:r>
            <a:r>
              <a:rPr lang="en-US" sz="2000" b="1" u="sng" dirty="0">
                <a:solidFill>
                  <a:srgbClr val="0000FF"/>
                </a:solidFill>
                <a:latin typeface="Times New Roman" panose="02020603050405020304" pitchFamily="18" charset="0"/>
                <a:cs typeface="Times New Roman" panose="02020603050405020304" pitchFamily="18" charset="0"/>
              </a:rPr>
              <a:t>F</a:t>
            </a:r>
            <a:r>
              <a:rPr lang="en-US" sz="2000" u="sng" dirty="0">
                <a:solidFill>
                  <a:srgbClr val="0000FF"/>
                </a:solidFill>
                <a:latin typeface="Times New Roman" panose="02020603050405020304" pitchFamily="18" charset="0"/>
                <a:cs typeface="Times New Roman" panose="02020603050405020304" pitchFamily="18" charset="0"/>
              </a:rPr>
              <a:t>’ grade </a:t>
            </a:r>
            <a:r>
              <a:rPr lang="en-US" sz="2000" dirty="0">
                <a:solidFill>
                  <a:srgbClr val="0000FF"/>
                </a:solidFill>
                <a:latin typeface="Times New Roman" panose="02020603050405020304" pitchFamily="18" charset="0"/>
                <a:cs typeface="Times New Roman" panose="02020603050405020304" pitchFamily="18" charset="0"/>
              </a:rPr>
              <a:t>in the </a:t>
            </a:r>
            <a:r>
              <a:rPr lang="en-US" sz="2000" b="1" dirty="0">
                <a:solidFill>
                  <a:srgbClr val="0000FF"/>
                </a:solidFill>
                <a:latin typeface="Times New Roman" panose="02020603050405020304" pitchFamily="18" charset="0"/>
                <a:cs typeface="Times New Roman" panose="02020603050405020304" pitchFamily="18" charset="0"/>
              </a:rPr>
              <a:t>CGPA</a:t>
            </a:r>
            <a:r>
              <a:rPr lang="en-US" sz="2000" dirty="0">
                <a:solidFill>
                  <a:srgbClr val="0000FF"/>
                </a:solidFill>
                <a:latin typeface="Times New Roman" panose="02020603050405020304" pitchFamily="18" charset="0"/>
                <a:cs typeface="Times New Roman" panose="02020603050405020304" pitchFamily="18" charset="0"/>
              </a:rPr>
              <a:t>. These grades must/will be converted to the actual grades, i.e. ‘</a:t>
            </a:r>
            <a:r>
              <a:rPr lang="en-US" sz="2000" b="1" dirty="0">
                <a:solidFill>
                  <a:srgbClr val="0000FF"/>
                </a:solidFill>
                <a:latin typeface="Times New Roman" panose="02020603050405020304" pitchFamily="18" charset="0"/>
                <a:cs typeface="Times New Roman" panose="02020603050405020304" pitchFamily="18" charset="0"/>
              </a:rPr>
              <a:t>A+</a:t>
            </a:r>
            <a:r>
              <a:rPr lang="en-US" sz="2000" dirty="0">
                <a:solidFill>
                  <a:srgbClr val="0000FF"/>
                </a:solidFill>
                <a:latin typeface="Times New Roman" panose="02020603050405020304" pitchFamily="18" charset="0"/>
                <a:cs typeface="Times New Roman" panose="02020603050405020304" pitchFamily="18" charset="0"/>
              </a:rPr>
              <a:t>’ through ‘</a:t>
            </a:r>
            <a:r>
              <a:rPr lang="en-US" sz="2000" b="1" dirty="0">
                <a:solidFill>
                  <a:srgbClr val="0000FF"/>
                </a:solidFill>
                <a:latin typeface="Times New Roman" panose="02020603050405020304" pitchFamily="18" charset="0"/>
                <a:cs typeface="Times New Roman" panose="02020603050405020304" pitchFamily="18" charset="0"/>
              </a:rPr>
              <a:t>F</a:t>
            </a:r>
            <a:r>
              <a:rPr lang="en-US" sz="2000" dirty="0">
                <a:solidFill>
                  <a:srgbClr val="0000FF"/>
                </a:solidFill>
                <a:latin typeface="Times New Roman" panose="02020603050405020304" pitchFamily="18" charset="0"/>
                <a:cs typeface="Times New Roman" panose="02020603050405020304" pitchFamily="18" charset="0"/>
              </a:rPr>
              <a:t>’. </a:t>
            </a:r>
          </a:p>
          <a:p>
            <a:pPr algn="just">
              <a:spcBef>
                <a:spcPts val="600"/>
              </a:spcBef>
              <a:buFont typeface="Wingdings" pitchFamily="2" charset="2"/>
              <a:buChar char="ü"/>
            </a:pPr>
            <a:r>
              <a:rPr lang="en-US" sz="2000" dirty="0">
                <a:solidFill>
                  <a:srgbClr val="0000FF"/>
                </a:solidFill>
                <a:latin typeface="Times New Roman" panose="02020603050405020304" pitchFamily="18" charset="0"/>
                <a:cs typeface="Times New Roman" panose="02020603050405020304" pitchFamily="18" charset="0"/>
              </a:rPr>
              <a:t>‘</a:t>
            </a:r>
            <a:r>
              <a:rPr lang="en-US" sz="2000" b="1" dirty="0">
                <a:solidFill>
                  <a:srgbClr val="0000FF"/>
                </a:solidFill>
                <a:latin typeface="Times New Roman" panose="02020603050405020304" pitchFamily="18" charset="0"/>
                <a:cs typeface="Times New Roman" panose="02020603050405020304" pitchFamily="18" charset="0"/>
              </a:rPr>
              <a:t>I: INCOMPLETE</a:t>
            </a:r>
            <a:r>
              <a:rPr lang="en-US" sz="2000" dirty="0">
                <a:solidFill>
                  <a:srgbClr val="0000FF"/>
                </a:solidFill>
                <a:latin typeface="Times New Roman" panose="02020603050405020304" pitchFamily="18" charset="0"/>
                <a:cs typeface="Times New Roman" panose="02020603050405020304" pitchFamily="18" charset="0"/>
              </a:rPr>
              <a:t>’ is given to students who have </a:t>
            </a:r>
            <a:r>
              <a:rPr lang="en-US" sz="2000" i="1" dirty="0">
                <a:solidFill>
                  <a:srgbClr val="0000FF"/>
                </a:solidFill>
                <a:latin typeface="Times New Roman" panose="02020603050405020304" pitchFamily="18" charset="0"/>
                <a:cs typeface="Times New Roman" panose="02020603050405020304" pitchFamily="18" charset="0"/>
              </a:rPr>
              <a:t>missed </a:t>
            </a:r>
            <a:r>
              <a:rPr lang="en-US" sz="2000" dirty="0">
                <a:solidFill>
                  <a:srgbClr val="0000FF"/>
                </a:solidFill>
                <a:latin typeface="Times New Roman" panose="02020603050405020304" pitchFamily="18" charset="0"/>
                <a:cs typeface="Times New Roman" panose="02020603050405020304" pitchFamily="18" charset="0"/>
              </a:rPr>
              <a:t>at most 30% of </a:t>
            </a:r>
            <a:r>
              <a:rPr lang="en-US" sz="2000" i="1" dirty="0">
                <a:solidFill>
                  <a:srgbClr val="0000FF"/>
                </a:solidFill>
                <a:latin typeface="Times New Roman" panose="02020603050405020304" pitchFamily="18" charset="0"/>
                <a:cs typeface="Times New Roman" panose="02020603050405020304" pitchFamily="18" charset="0"/>
              </a:rPr>
              <a:t>evaluation categories</a:t>
            </a:r>
            <a:r>
              <a:rPr lang="en-US" sz="2000" dirty="0">
                <a:solidFill>
                  <a:srgbClr val="0000FF"/>
                </a:solidFill>
                <a:latin typeface="Times New Roman" panose="02020603050405020304" pitchFamily="18" charset="0"/>
                <a:cs typeface="Times New Roman" panose="02020603050405020304" pitchFamily="18" charset="0"/>
              </a:rPr>
              <a:t> (quiz/assignment/etc.).  Students must contact the course teacher for </a:t>
            </a:r>
            <a:r>
              <a:rPr lang="en-US" sz="2000" u="sng" dirty="0">
                <a:solidFill>
                  <a:srgbClr val="0000FF"/>
                </a:solidFill>
                <a:latin typeface="Times New Roman" panose="02020603050405020304" pitchFamily="18" charset="0"/>
                <a:cs typeface="Times New Roman" panose="02020603050405020304" pitchFamily="18" charset="0"/>
              </a:rPr>
              <a:t>makeup</a:t>
            </a:r>
            <a:r>
              <a:rPr lang="en-US" sz="2000" dirty="0">
                <a:solidFill>
                  <a:srgbClr val="0000FF"/>
                </a:solidFill>
                <a:latin typeface="Times New Roman" panose="02020603050405020304" pitchFamily="18" charset="0"/>
                <a:cs typeface="Times New Roman" panose="02020603050405020304" pitchFamily="18" charset="0"/>
              </a:rPr>
              <a:t>, through valid application procedures immediately after grade release.</a:t>
            </a:r>
          </a:p>
          <a:p>
            <a:pPr algn="just">
              <a:spcBef>
                <a:spcPts val="600"/>
              </a:spcBef>
              <a:buFont typeface="Wingdings" pitchFamily="2" charset="2"/>
              <a:buChar char="ü"/>
            </a:pPr>
            <a:r>
              <a:rPr lang="en-US" sz="2000" dirty="0">
                <a:solidFill>
                  <a:srgbClr val="0000FF"/>
                </a:solidFill>
                <a:latin typeface="Times New Roman" panose="02020603050405020304" pitchFamily="18" charset="0"/>
                <a:cs typeface="Times New Roman" panose="02020603050405020304" pitchFamily="18" charset="0"/>
              </a:rPr>
              <a:t>‘</a:t>
            </a:r>
            <a:r>
              <a:rPr lang="en-US" sz="2000" b="1" dirty="0">
                <a:solidFill>
                  <a:srgbClr val="0000FF"/>
                </a:solidFill>
                <a:latin typeface="Times New Roman" panose="02020603050405020304" pitchFamily="18" charset="0"/>
                <a:cs typeface="Times New Roman" panose="02020603050405020304" pitchFamily="18" charset="0"/>
              </a:rPr>
              <a:t>UW: UNOFFICIAL WITHDRAW</a:t>
            </a:r>
            <a:r>
              <a:rPr lang="en-US" sz="2000" dirty="0">
                <a:solidFill>
                  <a:srgbClr val="0000FF"/>
                </a:solidFill>
                <a:latin typeface="Times New Roman" panose="02020603050405020304" pitchFamily="18" charset="0"/>
                <a:cs typeface="Times New Roman" panose="02020603050405020304" pitchFamily="18" charset="0"/>
              </a:rPr>
              <a:t>’ is given when the </a:t>
            </a:r>
            <a:r>
              <a:rPr lang="en-US" sz="2000" i="1" dirty="0">
                <a:solidFill>
                  <a:srgbClr val="0000FF"/>
                </a:solidFill>
                <a:latin typeface="Times New Roman" panose="02020603050405020304" pitchFamily="18" charset="0"/>
                <a:cs typeface="Times New Roman" panose="02020603050405020304" pitchFamily="18" charset="0"/>
              </a:rPr>
              <a:t>missing evaluation categories</a:t>
            </a:r>
            <a:r>
              <a:rPr lang="en-US" sz="2000" dirty="0">
                <a:solidFill>
                  <a:srgbClr val="0000FF"/>
                </a:solidFill>
                <a:latin typeface="Times New Roman" panose="02020603050405020304" pitchFamily="18" charset="0"/>
                <a:cs typeface="Times New Roman" panose="02020603050405020304" pitchFamily="18" charset="0"/>
              </a:rPr>
              <a:t> are too high (more than 30%) to makeup. A student getting ‘UW’ has </a:t>
            </a:r>
            <a:r>
              <a:rPr lang="en-US" sz="2000" u="sng" dirty="0">
                <a:solidFill>
                  <a:srgbClr val="0000FF"/>
                </a:solidFill>
                <a:latin typeface="Times New Roman" panose="02020603050405020304" pitchFamily="18" charset="0"/>
                <a:cs typeface="Times New Roman" panose="02020603050405020304" pitchFamily="18" charset="0"/>
              </a:rPr>
              <a:t>no option</a:t>
            </a:r>
            <a:r>
              <a:rPr lang="en-US" sz="2000" dirty="0">
                <a:solidFill>
                  <a:srgbClr val="0000FF"/>
                </a:solidFill>
                <a:latin typeface="Times New Roman" panose="02020603050405020304" pitchFamily="18" charset="0"/>
                <a:cs typeface="Times New Roman" panose="02020603050405020304" pitchFamily="18" charset="0"/>
              </a:rPr>
              <a:t> but to </a:t>
            </a:r>
            <a:r>
              <a:rPr lang="en-US" sz="2000" u="sng" dirty="0">
                <a:solidFill>
                  <a:srgbClr val="0000FF"/>
                </a:solidFill>
                <a:latin typeface="Times New Roman" panose="02020603050405020304" pitchFamily="18" charset="0"/>
                <a:cs typeface="Times New Roman" panose="02020603050405020304" pitchFamily="18" charset="0"/>
              </a:rPr>
              <a:t>drop</a:t>
            </a:r>
            <a:r>
              <a:rPr lang="en-US" sz="2000" dirty="0">
                <a:solidFill>
                  <a:srgbClr val="0000FF"/>
                </a:solidFill>
                <a:latin typeface="Times New Roman" panose="02020603050405020304" pitchFamily="18" charset="0"/>
                <a:cs typeface="Times New Roman" panose="02020603050405020304" pitchFamily="18" charset="0"/>
              </a:rPr>
              <a:t> the course immediately after grade release</a:t>
            </a:r>
          </a:p>
          <a:p>
            <a:pPr algn="just"/>
            <a:endParaRPr lang="en-US" dirty="0">
              <a:solidFill>
                <a:srgbClr val="0000FF"/>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20B966B-3F14-6612-B835-EF64CF837568}"/>
              </a:ext>
            </a:extLst>
          </p:cNvPr>
          <p:cNvSpPr>
            <a:spLocks noGrp="1"/>
          </p:cNvSpPr>
          <p:nvPr>
            <p:ph type="sldNum" sz="quarter" idx="12"/>
          </p:nvPr>
        </p:nvSpPr>
        <p:spPr/>
        <p:txBody>
          <a:bodyPr/>
          <a:lstStyle/>
          <a:p>
            <a:fld id="{5FD889E0-CAB2-4699-909D-B9A88D47ACBE}" type="slidenum">
              <a:rPr lang="en-US" smtClean="0"/>
              <a:pPr/>
              <a:t>12</a:t>
            </a:fld>
            <a:endParaRPr lang="en-US"/>
          </a:p>
        </p:txBody>
      </p:sp>
      <p:sp>
        <p:nvSpPr>
          <p:cNvPr id="4" name="Title 1">
            <a:extLst>
              <a:ext uri="{FF2B5EF4-FFF2-40B4-BE49-F238E27FC236}">
                <a16:creationId xmlns:a16="http://schemas.microsoft.com/office/drawing/2014/main" id="{D41D3459-A0FC-0540-378C-41A69E7A338D}"/>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Grading Policies </a:t>
            </a:r>
          </a:p>
        </p:txBody>
      </p:sp>
    </p:spTree>
    <p:extLst>
      <p:ext uri="{BB962C8B-B14F-4D97-AF65-F5344CB8AC3E}">
        <p14:creationId xmlns:p14="http://schemas.microsoft.com/office/powerpoint/2010/main" val="2278500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A3056EA-FE8C-4A47-AD1E-DD61B6878811}"/>
              </a:ext>
            </a:extLst>
          </p:cNvPr>
          <p:cNvSpPr txBox="1">
            <a:spLocks/>
          </p:cNvSpPr>
          <p:nvPr/>
        </p:nvSpPr>
        <p:spPr>
          <a:xfrm>
            <a:off x="277402" y="2078502"/>
            <a:ext cx="8558373"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spcBef>
                <a:spcPts val="600"/>
              </a:spcBef>
              <a:buFont typeface="Wingdings" pitchFamily="2" charset="2"/>
              <a:buChar char="ü"/>
            </a:pPr>
            <a:r>
              <a:rPr lang="en-US" sz="2000" dirty="0">
                <a:solidFill>
                  <a:srgbClr val="0000FF"/>
                </a:solidFill>
                <a:latin typeface="Times New Roman" panose="02020603050405020304" pitchFamily="18" charset="0"/>
                <a:cs typeface="Times New Roman" panose="02020603050405020304" pitchFamily="18" charset="0"/>
              </a:rPr>
              <a:t>Once a student’s gets ‘I’ or ‘UW’ and unable to fulfill the requirements with the course teacher for makeup, </a:t>
            </a:r>
            <a:r>
              <a:rPr lang="en-US" sz="2000" u="sng" dirty="0">
                <a:solidFill>
                  <a:srgbClr val="0000FF"/>
                </a:solidFill>
                <a:latin typeface="Times New Roman" panose="02020603050405020304" pitchFamily="18" charset="0"/>
                <a:cs typeface="Times New Roman" panose="02020603050405020304" pitchFamily="18" charset="0"/>
              </a:rPr>
              <a:t>must drop the course</a:t>
            </a:r>
            <a:r>
              <a:rPr lang="en-US" sz="2000" dirty="0">
                <a:solidFill>
                  <a:srgbClr val="0000FF"/>
                </a:solidFill>
                <a:latin typeface="Times New Roman" panose="02020603050405020304" pitchFamily="18" charset="0"/>
                <a:cs typeface="Times New Roman" panose="02020603050405020304" pitchFamily="18" charset="0"/>
              </a:rPr>
              <a:t> within officially </a:t>
            </a:r>
            <a:r>
              <a:rPr lang="en-US" sz="2000" i="1" dirty="0">
                <a:solidFill>
                  <a:srgbClr val="0000FF"/>
                </a:solidFill>
                <a:latin typeface="Times New Roman" panose="02020603050405020304" pitchFamily="18" charset="0"/>
                <a:cs typeface="Times New Roman" panose="02020603050405020304" pitchFamily="18" charset="0"/>
              </a:rPr>
              <a:t>mentioned time period</a:t>
            </a:r>
            <a:r>
              <a:rPr lang="en-US" sz="2000" dirty="0">
                <a:solidFill>
                  <a:srgbClr val="0000FF"/>
                </a:solidFill>
                <a:latin typeface="Times New Roman" panose="02020603050405020304" pitchFamily="18" charset="0"/>
                <a:cs typeface="Times New Roman" panose="02020603050405020304" pitchFamily="18" charset="0"/>
              </a:rPr>
              <a:t> from the </a:t>
            </a:r>
            <a:r>
              <a:rPr lang="en-US" sz="2000" i="1" dirty="0">
                <a:solidFill>
                  <a:srgbClr val="0000FF"/>
                </a:solidFill>
                <a:latin typeface="Times New Roman" panose="02020603050405020304" pitchFamily="18" charset="0"/>
                <a:cs typeface="Times New Roman" panose="02020603050405020304" pitchFamily="18" charset="0"/>
              </a:rPr>
              <a:t>registration department</a:t>
            </a:r>
            <a:r>
              <a:rPr lang="en-US" sz="2000" dirty="0">
                <a:solidFill>
                  <a:srgbClr val="0000FF"/>
                </a:solidFill>
                <a:latin typeface="Times New Roman" panose="02020603050405020304" pitchFamily="18" charset="0"/>
                <a:cs typeface="Times New Roman" panose="02020603050405020304" pitchFamily="18" charset="0"/>
              </a:rPr>
              <a:t>. </a:t>
            </a:r>
          </a:p>
          <a:p>
            <a:pPr algn="just">
              <a:spcBef>
                <a:spcPts val="600"/>
              </a:spcBef>
              <a:buFont typeface="Wingdings" pitchFamily="2" charset="2"/>
              <a:buChar char="ü"/>
            </a:pPr>
            <a:r>
              <a:rPr lang="en-US" sz="2000" dirty="0">
                <a:solidFill>
                  <a:srgbClr val="0000FF"/>
                </a:solidFill>
                <a:latin typeface="Times New Roman" panose="02020603050405020304" pitchFamily="18" charset="0"/>
                <a:cs typeface="Times New Roman" panose="02020603050405020304" pitchFamily="18" charset="0"/>
              </a:rPr>
              <a:t>Students in probation or falls into the probation due to ‘I’/’UW’ grade are not allowed to drop the course.</a:t>
            </a:r>
          </a:p>
          <a:p>
            <a:pPr algn="just">
              <a:spcBef>
                <a:spcPts val="400"/>
              </a:spcBef>
              <a:buFont typeface="Wingdings" pitchFamily="2" charset="2"/>
              <a:buChar char="ü"/>
            </a:pPr>
            <a:r>
              <a:rPr lang="en-US" sz="2000" dirty="0">
                <a:solidFill>
                  <a:srgbClr val="0000FF"/>
                </a:solidFill>
                <a:latin typeface="Times New Roman" panose="02020603050405020304" pitchFamily="18" charset="0"/>
                <a:cs typeface="Times New Roman" panose="02020603050405020304" pitchFamily="18" charset="0"/>
              </a:rPr>
              <a:t>Unable to do so will result in the automatic conversion of the grades ‘</a:t>
            </a:r>
            <a:r>
              <a:rPr lang="en-US" sz="2000" b="1" dirty="0">
                <a:solidFill>
                  <a:srgbClr val="0000FF"/>
                </a:solidFill>
                <a:latin typeface="Times New Roman" panose="02020603050405020304" pitchFamily="18" charset="0"/>
                <a:cs typeface="Times New Roman" panose="02020603050405020304" pitchFamily="18" charset="0"/>
              </a:rPr>
              <a:t>I</a:t>
            </a:r>
            <a:r>
              <a:rPr lang="en-US" sz="2000" dirty="0">
                <a:solidFill>
                  <a:srgbClr val="0000FF"/>
                </a:solidFill>
                <a:latin typeface="Times New Roman" panose="02020603050405020304" pitchFamily="18" charset="0"/>
                <a:cs typeface="Times New Roman" panose="02020603050405020304" pitchFamily="18" charset="0"/>
              </a:rPr>
              <a:t>’/’</a:t>
            </a:r>
            <a:r>
              <a:rPr lang="en-US" sz="2000" b="1" dirty="0">
                <a:solidFill>
                  <a:srgbClr val="0000FF"/>
                </a:solidFill>
                <a:latin typeface="Times New Roman" panose="02020603050405020304" pitchFamily="18" charset="0"/>
                <a:cs typeface="Times New Roman" panose="02020603050405020304" pitchFamily="18" charset="0"/>
              </a:rPr>
              <a:t>UW</a:t>
            </a:r>
            <a:r>
              <a:rPr lang="en-US" sz="2000" dirty="0">
                <a:solidFill>
                  <a:srgbClr val="0000FF"/>
                </a:solidFill>
                <a:latin typeface="Times New Roman" panose="02020603050405020304" pitchFamily="18" charset="0"/>
                <a:cs typeface="Times New Roman" panose="02020603050405020304" pitchFamily="18" charset="0"/>
              </a:rPr>
              <a:t>’ to ‘</a:t>
            </a:r>
            <a:r>
              <a:rPr lang="en-US" sz="2000" b="1" dirty="0">
                <a:solidFill>
                  <a:srgbClr val="0000FF"/>
                </a:solidFill>
                <a:latin typeface="Times New Roman" panose="02020603050405020304" pitchFamily="18" charset="0"/>
                <a:cs typeface="Times New Roman" panose="02020603050405020304" pitchFamily="18" charset="0"/>
              </a:rPr>
              <a:t>F</a:t>
            </a:r>
            <a:r>
              <a:rPr lang="en-US" sz="2000" dirty="0">
                <a:solidFill>
                  <a:srgbClr val="0000FF"/>
                </a:solidFill>
                <a:latin typeface="Times New Roman" panose="02020603050405020304" pitchFamily="18" charset="0"/>
                <a:cs typeface="Times New Roman" panose="02020603050405020304" pitchFamily="18" charset="0"/>
              </a:rPr>
              <a:t>’ grade </a:t>
            </a:r>
            <a:r>
              <a:rPr lang="en-US" sz="2000" u="sng" dirty="0">
                <a:solidFill>
                  <a:srgbClr val="0000FF"/>
                </a:solidFill>
                <a:latin typeface="Times New Roman" panose="02020603050405020304" pitchFamily="18" charset="0"/>
                <a:cs typeface="Times New Roman" panose="02020603050405020304" pitchFamily="18" charset="0"/>
              </a:rPr>
              <a:t>after the 4</a:t>
            </a:r>
            <a:r>
              <a:rPr lang="en-US" sz="2000" u="sng" baseline="30000" dirty="0">
                <a:solidFill>
                  <a:srgbClr val="0000FF"/>
                </a:solidFill>
                <a:latin typeface="Times New Roman" panose="02020603050405020304" pitchFamily="18" charset="0"/>
                <a:cs typeface="Times New Roman" panose="02020603050405020304" pitchFamily="18" charset="0"/>
              </a:rPr>
              <a:t>th</a:t>
            </a:r>
            <a:r>
              <a:rPr lang="en-US" sz="2000" u="sng" dirty="0">
                <a:solidFill>
                  <a:srgbClr val="0000FF"/>
                </a:solidFill>
                <a:latin typeface="Times New Roman" panose="02020603050405020304" pitchFamily="18" charset="0"/>
                <a:cs typeface="Times New Roman" panose="02020603050405020304" pitchFamily="18" charset="0"/>
              </a:rPr>
              <a:t> week of the following semester</a:t>
            </a:r>
            <a:r>
              <a:rPr lang="en-US" sz="2000" dirty="0">
                <a:solidFill>
                  <a:srgbClr val="0000FF"/>
                </a:solidFill>
                <a:latin typeface="Times New Roman" panose="02020603050405020304" pitchFamily="18" charset="0"/>
                <a:cs typeface="Times New Roman" panose="02020603050405020304" pitchFamily="18" charset="0"/>
              </a:rPr>
              <a:t>.</a:t>
            </a:r>
          </a:p>
          <a:p>
            <a:pPr algn="just">
              <a:spcBef>
                <a:spcPts val="400"/>
              </a:spcBef>
              <a:buFont typeface="Wingdings" pitchFamily="2" charset="2"/>
              <a:buChar char="ü"/>
            </a:pPr>
            <a:r>
              <a:rPr lang="en-US" sz="2000" dirty="0">
                <a:solidFill>
                  <a:srgbClr val="0000FF"/>
                </a:solidFill>
                <a:latin typeface="Times New Roman" panose="02020603050405020304" pitchFamily="18" charset="0"/>
                <a:cs typeface="Times New Roman" panose="02020603050405020304" pitchFamily="18" charset="0"/>
              </a:rPr>
              <a:t>Any </a:t>
            </a:r>
            <a:r>
              <a:rPr lang="en-US" sz="2000" i="1" dirty="0">
                <a:solidFill>
                  <a:srgbClr val="0000FF"/>
                </a:solidFill>
                <a:latin typeface="Times New Roman" panose="02020603050405020304" pitchFamily="18" charset="0"/>
                <a:cs typeface="Times New Roman" panose="02020603050405020304" pitchFamily="18" charset="0"/>
              </a:rPr>
              <a:t>problem with the mark/grade</a:t>
            </a:r>
            <a:r>
              <a:rPr lang="en-US" sz="2000" dirty="0">
                <a:solidFill>
                  <a:srgbClr val="0000FF"/>
                </a:solidFill>
                <a:latin typeface="Times New Roman" panose="02020603050405020304" pitchFamily="18" charset="0"/>
                <a:cs typeface="Times New Roman" panose="02020603050405020304" pitchFamily="18" charset="0"/>
              </a:rPr>
              <a:t> </a:t>
            </a:r>
            <a:r>
              <a:rPr lang="en-US" sz="2000" u="sng" dirty="0">
                <a:solidFill>
                  <a:srgbClr val="0000FF"/>
                </a:solidFill>
                <a:latin typeface="Times New Roman" panose="02020603050405020304" pitchFamily="18" charset="0"/>
                <a:cs typeface="Times New Roman" panose="02020603050405020304" pitchFamily="18" charset="0"/>
              </a:rPr>
              <a:t>must be consulted</a:t>
            </a:r>
            <a:r>
              <a:rPr lang="en-US" sz="2000" dirty="0">
                <a:solidFill>
                  <a:srgbClr val="0000FF"/>
                </a:solidFill>
                <a:latin typeface="Times New Roman" panose="02020603050405020304" pitchFamily="18" charset="0"/>
                <a:cs typeface="Times New Roman" panose="02020603050405020304" pitchFamily="18" charset="0"/>
              </a:rPr>
              <a:t> with the course teacher within </a:t>
            </a:r>
            <a:r>
              <a:rPr lang="en-US" sz="2000" i="1" dirty="0">
                <a:solidFill>
                  <a:srgbClr val="0000FF"/>
                </a:solidFill>
                <a:latin typeface="Times New Roman" panose="02020603050405020304" pitchFamily="18" charset="0"/>
                <a:cs typeface="Times New Roman" panose="02020603050405020304" pitchFamily="18" charset="0"/>
              </a:rPr>
              <a:t>one week of the release of grades</a:t>
            </a:r>
            <a:r>
              <a:rPr lang="en-US" sz="2000" dirty="0">
                <a:solidFill>
                  <a:srgbClr val="0000FF"/>
                </a:solidFill>
                <a:latin typeface="Times New Roman" panose="02020603050405020304" pitchFamily="18" charset="0"/>
                <a:cs typeface="Times New Roman" panose="02020603050405020304" pitchFamily="18" charset="0"/>
              </a:rPr>
              <a:t>. </a:t>
            </a:r>
          </a:p>
          <a:p>
            <a:pPr algn="just"/>
            <a:endParaRPr lang="en-US" sz="2000" dirty="0">
              <a:solidFill>
                <a:srgbClr val="0000FF"/>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5F22331-2BB2-5DDE-BF84-2576915A8F53}"/>
              </a:ext>
            </a:extLst>
          </p:cNvPr>
          <p:cNvSpPr>
            <a:spLocks noGrp="1"/>
          </p:cNvSpPr>
          <p:nvPr>
            <p:ph type="sldNum" sz="quarter" idx="12"/>
          </p:nvPr>
        </p:nvSpPr>
        <p:spPr/>
        <p:txBody>
          <a:bodyPr/>
          <a:lstStyle/>
          <a:p>
            <a:fld id="{5FD889E0-CAB2-4699-909D-B9A88D47ACBE}" type="slidenum">
              <a:rPr lang="en-US" smtClean="0"/>
              <a:pPr/>
              <a:t>13</a:t>
            </a:fld>
            <a:endParaRPr lang="en-US"/>
          </a:p>
        </p:txBody>
      </p:sp>
      <p:sp>
        <p:nvSpPr>
          <p:cNvPr id="4" name="Title 1">
            <a:extLst>
              <a:ext uri="{FF2B5EF4-FFF2-40B4-BE49-F238E27FC236}">
                <a16:creationId xmlns:a16="http://schemas.microsoft.com/office/drawing/2014/main" id="{C52624DD-B0E4-CBE1-FAC7-DAE566AEC2C2}"/>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Grading Policies… </a:t>
            </a:r>
          </a:p>
        </p:txBody>
      </p:sp>
    </p:spTree>
    <p:extLst>
      <p:ext uri="{BB962C8B-B14F-4D97-AF65-F5344CB8AC3E}">
        <p14:creationId xmlns:p14="http://schemas.microsoft.com/office/powerpoint/2010/main" val="277885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374F632A-6DC8-4E8B-AA45-8FDFB4CB44D7}"/>
              </a:ext>
            </a:extLst>
          </p:cNvPr>
          <p:cNvSpPr txBox="1">
            <a:spLocks/>
          </p:cNvSpPr>
          <p:nvPr/>
        </p:nvSpPr>
        <p:spPr>
          <a:xfrm>
            <a:off x="256854" y="2110155"/>
            <a:ext cx="8577657" cy="429884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lgn="just">
              <a:buFont typeface="Wingdings" panose="05000000000000000000" pitchFamily="2" charset="2"/>
              <a:buChar char="ü"/>
            </a:pPr>
            <a:r>
              <a:rPr lang="en-US" sz="2000" dirty="0">
                <a:solidFill>
                  <a:srgbClr val="0000FF"/>
                </a:solidFill>
                <a:latin typeface="Times New Roman" panose="02020603050405020304" pitchFamily="18" charset="0"/>
                <a:cs typeface="Times New Roman" panose="02020603050405020304" pitchFamily="18" charset="0"/>
              </a:rPr>
              <a:t>Must fill up the drop form and get it signed by the course teacher, write an application to the vice chancellor and get it signed by the department Head, and finally submit the form &amp; application to the registration department.</a:t>
            </a:r>
          </a:p>
          <a:p>
            <a:pPr marL="285750" indent="-285750" algn="just">
              <a:buFont typeface="Wingdings" panose="05000000000000000000" pitchFamily="2" charset="2"/>
              <a:buChar char="ü"/>
            </a:pPr>
            <a:r>
              <a:rPr lang="en-US" sz="2000" dirty="0">
                <a:solidFill>
                  <a:srgbClr val="0000FF"/>
                </a:solidFill>
                <a:latin typeface="Times New Roman" panose="02020603050405020304" pitchFamily="18" charset="0"/>
                <a:cs typeface="Times New Roman" panose="02020603050405020304" pitchFamily="18" charset="0"/>
              </a:rPr>
              <a:t>The course teacher must write down the grades (if any) obtained in midterm, final, and grand total on the drop form.</a:t>
            </a:r>
          </a:p>
          <a:p>
            <a:pPr marL="285750" indent="-285750" algn="just">
              <a:buFont typeface="Wingdings" panose="05000000000000000000" pitchFamily="2" charset="2"/>
              <a:buChar char="ü"/>
            </a:pPr>
            <a:r>
              <a:rPr lang="en-US" sz="2000" dirty="0">
                <a:solidFill>
                  <a:srgbClr val="0000FF"/>
                </a:solidFill>
                <a:latin typeface="Times New Roman" panose="02020603050405020304" pitchFamily="18" charset="0"/>
                <a:cs typeface="Times New Roman" panose="02020603050405020304" pitchFamily="18" charset="0"/>
              </a:rPr>
              <a:t>No drop is accepted during the following periods:</a:t>
            </a:r>
          </a:p>
          <a:p>
            <a:pPr marL="800100" lvl="1" indent="-342900" algn="just">
              <a:buFont typeface="Wingdings" panose="05000000000000000000" pitchFamily="2" charset="2"/>
              <a:buChar char="q"/>
            </a:pPr>
            <a:r>
              <a:rPr lang="en-US" sz="2000" b="1" dirty="0">
                <a:solidFill>
                  <a:srgbClr val="0000FF"/>
                </a:solidFill>
                <a:latin typeface="Times New Roman" panose="02020603050405020304" pitchFamily="18" charset="0"/>
                <a:cs typeface="Times New Roman" panose="02020603050405020304" pitchFamily="18" charset="0"/>
              </a:rPr>
              <a:t>One week before midterm exam – grade release date of midterm exam.</a:t>
            </a:r>
          </a:p>
          <a:p>
            <a:pPr marL="800100" lvl="1" indent="-342900" algn="just">
              <a:buFont typeface="Wingdings" panose="05000000000000000000" pitchFamily="2" charset="2"/>
              <a:buChar char="q"/>
            </a:pPr>
            <a:r>
              <a:rPr lang="en-US" sz="2000" b="1" dirty="0">
                <a:solidFill>
                  <a:srgbClr val="0000FF"/>
                </a:solidFill>
                <a:latin typeface="Times New Roman" panose="02020603050405020304" pitchFamily="18" charset="0"/>
                <a:cs typeface="Times New Roman" panose="02020603050405020304" pitchFamily="18" charset="0"/>
              </a:rPr>
              <a:t>One week before final term exam – grade release date of final grade.</a:t>
            </a:r>
          </a:p>
          <a:p>
            <a:pPr marL="285750" indent="-285750" algn="just">
              <a:buFont typeface="Wingdings" panose="05000000000000000000" pitchFamily="2" charset="2"/>
              <a:buChar char="ü"/>
            </a:pPr>
            <a:r>
              <a:rPr lang="en-US" sz="2000" dirty="0">
                <a:solidFill>
                  <a:srgbClr val="0000FF"/>
                </a:solidFill>
                <a:latin typeface="Times New Roman" panose="02020603050405020304" pitchFamily="18" charset="0"/>
                <a:cs typeface="Times New Roman" panose="02020603050405020304" pitchFamily="18" charset="0"/>
              </a:rPr>
              <a:t>Student with ‘F’ grades in midterm, final term, or grand total cannot drop.</a:t>
            </a:r>
          </a:p>
          <a:p>
            <a:pPr marL="342900" indent="-342900" algn="just">
              <a:buFont typeface="Wingdings" panose="05000000000000000000" pitchFamily="2" charset="2"/>
              <a:buChar char="ü"/>
            </a:pPr>
            <a:r>
              <a:rPr lang="en-US" sz="2000" dirty="0">
                <a:solidFill>
                  <a:srgbClr val="0000FF"/>
                </a:solidFill>
                <a:latin typeface="Times New Roman" panose="02020603050405020304" pitchFamily="18" charset="0"/>
                <a:cs typeface="Times New Roman" panose="02020603050405020304" pitchFamily="18" charset="0"/>
              </a:rPr>
              <a:t>Probation student are not allowed to drop any course.</a:t>
            </a:r>
          </a:p>
        </p:txBody>
      </p:sp>
      <p:sp>
        <p:nvSpPr>
          <p:cNvPr id="3" name="Slide Number Placeholder 2">
            <a:extLst>
              <a:ext uri="{FF2B5EF4-FFF2-40B4-BE49-F238E27FC236}">
                <a16:creationId xmlns:a16="http://schemas.microsoft.com/office/drawing/2014/main" id="{D39CF7A3-2AE4-284F-B370-D2D5B1187A90}"/>
              </a:ext>
            </a:extLst>
          </p:cNvPr>
          <p:cNvSpPr>
            <a:spLocks noGrp="1"/>
          </p:cNvSpPr>
          <p:nvPr>
            <p:ph type="sldNum" sz="quarter" idx="12"/>
          </p:nvPr>
        </p:nvSpPr>
        <p:spPr/>
        <p:txBody>
          <a:bodyPr/>
          <a:lstStyle/>
          <a:p>
            <a:fld id="{5FD889E0-CAB2-4699-909D-B9A88D47ACBE}" type="slidenum">
              <a:rPr lang="en-US" smtClean="0"/>
              <a:pPr/>
              <a:t>14</a:t>
            </a:fld>
            <a:endParaRPr lang="en-US"/>
          </a:p>
        </p:txBody>
      </p:sp>
      <p:sp>
        <p:nvSpPr>
          <p:cNvPr id="4" name="Title 1">
            <a:extLst>
              <a:ext uri="{FF2B5EF4-FFF2-40B4-BE49-F238E27FC236}">
                <a16:creationId xmlns:a16="http://schemas.microsoft.com/office/drawing/2014/main" id="{E9BC042E-04FC-69CF-007F-6DBFAF6B622C}"/>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Dropping Course</a:t>
            </a:r>
          </a:p>
        </p:txBody>
      </p:sp>
    </p:spTree>
    <p:extLst>
      <p:ext uri="{BB962C8B-B14F-4D97-AF65-F5344CB8AC3E}">
        <p14:creationId xmlns:p14="http://schemas.microsoft.com/office/powerpoint/2010/main" val="2201271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ED65EB5A-7BC3-45FB-BEB1-35BE8C62A983}"/>
              </a:ext>
            </a:extLst>
          </p:cNvPr>
          <p:cNvSpPr txBox="1">
            <a:spLocks/>
          </p:cNvSpPr>
          <p:nvPr/>
        </p:nvSpPr>
        <p:spPr>
          <a:xfrm>
            <a:off x="263966" y="2041395"/>
            <a:ext cx="8561536" cy="415668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Font typeface="Wingdings" panose="05000000000000000000" pitchFamily="2" charset="2"/>
              <a:buChar char="ü"/>
            </a:pPr>
            <a:r>
              <a:rPr lang="en-US" sz="2000" dirty="0">
                <a:solidFill>
                  <a:srgbClr val="0000FF"/>
                </a:solidFill>
                <a:latin typeface="Times New Roman" panose="02020603050405020304" pitchFamily="18" charset="0"/>
                <a:cs typeface="Times New Roman" panose="02020603050405020304" pitchFamily="18" charset="0"/>
              </a:rPr>
              <a:t>Contact information (email, Teams, office location, consulting hours, etc.) of the course teacher must be stored by the students.</a:t>
            </a:r>
          </a:p>
          <a:p>
            <a:pPr algn="just"/>
            <a:endParaRPr lang="en-US" sz="2000" dirty="0">
              <a:solidFill>
                <a:srgbClr val="0000FF"/>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dirty="0">
                <a:solidFill>
                  <a:srgbClr val="0000FF"/>
                </a:solidFill>
                <a:latin typeface="Times New Roman" panose="02020603050405020304" pitchFamily="18" charset="0"/>
                <a:cs typeface="Times New Roman" panose="02020603050405020304" pitchFamily="18" charset="0"/>
              </a:rPr>
              <a:t>It is </a:t>
            </a:r>
            <a:r>
              <a:rPr lang="en-US" sz="2000" u="sng" dirty="0">
                <a:solidFill>
                  <a:srgbClr val="0000FF"/>
                </a:solidFill>
                <a:latin typeface="Times New Roman" panose="02020603050405020304" pitchFamily="18" charset="0"/>
                <a:cs typeface="Times New Roman" panose="02020603050405020304" pitchFamily="18" charset="0"/>
              </a:rPr>
              <a:t>mandatory to contact/notify </a:t>
            </a:r>
            <a:r>
              <a:rPr lang="en-US" sz="2000" dirty="0">
                <a:solidFill>
                  <a:srgbClr val="0000FF"/>
                </a:solidFill>
                <a:latin typeface="Times New Roman" panose="02020603050405020304" pitchFamily="18" charset="0"/>
                <a:cs typeface="Times New Roman" panose="02020603050405020304" pitchFamily="18" charset="0"/>
              </a:rPr>
              <a:t>(</a:t>
            </a:r>
            <a:r>
              <a:rPr lang="en-US" sz="2000" i="1" dirty="0">
                <a:solidFill>
                  <a:srgbClr val="0000FF"/>
                </a:solidFill>
                <a:latin typeface="Times New Roman" panose="02020603050405020304" pitchFamily="18" charset="0"/>
                <a:cs typeface="Times New Roman" panose="02020603050405020304" pitchFamily="18" charset="0"/>
              </a:rPr>
              <a:t>preferably consulting hour/email</a:t>
            </a:r>
            <a:r>
              <a:rPr lang="en-US" sz="2000" dirty="0">
                <a:solidFill>
                  <a:srgbClr val="0000FF"/>
                </a:solidFill>
                <a:latin typeface="Times New Roman" panose="02020603050405020304" pitchFamily="18" charset="0"/>
                <a:cs typeface="Times New Roman" panose="02020603050405020304" pitchFamily="18" charset="0"/>
              </a:rPr>
              <a:t>) the course teacher </a:t>
            </a:r>
            <a:r>
              <a:rPr lang="en-US" sz="2000" u="sng" dirty="0">
                <a:solidFill>
                  <a:srgbClr val="0000FF"/>
                </a:solidFill>
                <a:latin typeface="Times New Roman" panose="02020603050405020304" pitchFamily="18" charset="0"/>
                <a:cs typeface="Times New Roman" panose="02020603050405020304" pitchFamily="18" charset="0"/>
              </a:rPr>
              <a:t>for/of any problems/difficulties </a:t>
            </a:r>
            <a:r>
              <a:rPr lang="en-US" sz="2000" dirty="0">
                <a:solidFill>
                  <a:srgbClr val="0000FF"/>
                </a:solidFill>
                <a:latin typeface="Times New Roman" panose="02020603050405020304" pitchFamily="18" charset="0"/>
                <a:cs typeface="Times New Roman" panose="02020603050405020304" pitchFamily="18" charset="0"/>
              </a:rPr>
              <a:t>at the </a:t>
            </a:r>
            <a:r>
              <a:rPr lang="en-US" sz="2000" u="sng" dirty="0">
                <a:solidFill>
                  <a:srgbClr val="0000FF"/>
                </a:solidFill>
                <a:latin typeface="Times New Roman" panose="02020603050405020304" pitchFamily="18" charset="0"/>
                <a:cs typeface="Times New Roman" panose="02020603050405020304" pitchFamily="18" charset="0"/>
              </a:rPr>
              <a:t>earliest possible</a:t>
            </a:r>
            <a:r>
              <a:rPr lang="en-US" sz="2000" dirty="0">
                <a:solidFill>
                  <a:srgbClr val="0000FF"/>
                </a:solidFill>
                <a:latin typeface="Times New Roman" panose="02020603050405020304" pitchFamily="18" charset="0"/>
                <a:cs typeface="Times New Roman" panose="02020603050405020304" pitchFamily="18" charset="0"/>
              </a:rPr>
              <a:t>. </a:t>
            </a:r>
            <a:r>
              <a:rPr lang="en-US" sz="2000" u="sng" dirty="0">
                <a:solidFill>
                  <a:srgbClr val="0000FF"/>
                </a:solidFill>
                <a:latin typeface="Times New Roman" panose="02020603050405020304" pitchFamily="18" charset="0"/>
                <a:cs typeface="Times New Roman" panose="02020603050405020304" pitchFamily="18" charset="0"/>
              </a:rPr>
              <a:t>Late notification</a:t>
            </a:r>
            <a:r>
              <a:rPr lang="en-US" sz="2000" dirty="0">
                <a:solidFill>
                  <a:srgbClr val="0000FF"/>
                </a:solidFill>
                <a:latin typeface="Times New Roman" panose="02020603050405020304" pitchFamily="18" charset="0"/>
                <a:cs typeface="Times New Roman" panose="02020603050405020304" pitchFamily="18" charset="0"/>
              </a:rPr>
              <a:t> might </a:t>
            </a:r>
            <a:r>
              <a:rPr lang="en-US" sz="2000" u="sng" dirty="0">
                <a:solidFill>
                  <a:srgbClr val="0000FF"/>
                </a:solidFill>
                <a:latin typeface="Times New Roman" panose="02020603050405020304" pitchFamily="18" charset="0"/>
                <a:cs typeface="Times New Roman" panose="02020603050405020304" pitchFamily="18" charset="0"/>
              </a:rPr>
              <a:t>not</a:t>
            </a:r>
            <a:r>
              <a:rPr lang="en-US" sz="2000" dirty="0">
                <a:solidFill>
                  <a:srgbClr val="0000FF"/>
                </a:solidFill>
                <a:latin typeface="Times New Roman" panose="02020603050405020304" pitchFamily="18" charset="0"/>
                <a:cs typeface="Times New Roman" panose="02020603050405020304" pitchFamily="18" charset="0"/>
              </a:rPr>
              <a:t> be considered.</a:t>
            </a:r>
          </a:p>
          <a:p>
            <a:pPr algn="just"/>
            <a:endParaRPr lang="en-US" sz="2000" dirty="0">
              <a:solidFill>
                <a:srgbClr val="0000FF"/>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dirty="0">
                <a:solidFill>
                  <a:srgbClr val="0000FF"/>
                </a:solidFill>
                <a:latin typeface="Times New Roman" panose="02020603050405020304" pitchFamily="18" charset="0"/>
                <a:cs typeface="Times New Roman" panose="02020603050405020304" pitchFamily="18" charset="0"/>
              </a:rPr>
              <a:t>Update &amp; correct your email address &amp; phone number at VUES, as the teacher will contact/notify you of anything regarding the course through these information in VUES.</a:t>
            </a:r>
          </a:p>
          <a:p>
            <a:pPr algn="just"/>
            <a:endParaRPr lang="en-US" sz="2000" dirty="0">
              <a:solidFill>
                <a:srgbClr val="0000FF"/>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0642321-86B3-A021-64F8-ED6FA22C3807}"/>
              </a:ext>
            </a:extLst>
          </p:cNvPr>
          <p:cNvSpPr>
            <a:spLocks noGrp="1"/>
          </p:cNvSpPr>
          <p:nvPr>
            <p:ph type="sldNum" sz="quarter" idx="12"/>
          </p:nvPr>
        </p:nvSpPr>
        <p:spPr/>
        <p:txBody>
          <a:bodyPr/>
          <a:lstStyle/>
          <a:p>
            <a:fld id="{5FD889E0-CAB2-4699-909D-B9A88D47ACBE}" type="slidenum">
              <a:rPr lang="en-US" smtClean="0"/>
              <a:pPr/>
              <a:t>15</a:t>
            </a:fld>
            <a:endParaRPr lang="en-US"/>
          </a:p>
        </p:txBody>
      </p:sp>
      <p:sp>
        <p:nvSpPr>
          <p:cNvPr id="4" name="Title 1">
            <a:extLst>
              <a:ext uri="{FF2B5EF4-FFF2-40B4-BE49-F238E27FC236}">
                <a16:creationId xmlns:a16="http://schemas.microsoft.com/office/drawing/2014/main" id="{B4370C59-E90C-B216-6B4C-93F6FEBF814C}"/>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Contacts </a:t>
            </a:r>
          </a:p>
        </p:txBody>
      </p:sp>
    </p:spTree>
    <p:extLst>
      <p:ext uri="{BB962C8B-B14F-4D97-AF65-F5344CB8AC3E}">
        <p14:creationId xmlns:p14="http://schemas.microsoft.com/office/powerpoint/2010/main" val="226362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9F828B4-8D97-4116-B1D9-9B0F829116AF}"/>
              </a:ext>
            </a:extLst>
          </p:cNvPr>
          <p:cNvSpPr txBox="1">
            <a:spLocks/>
          </p:cNvSpPr>
          <p:nvPr/>
        </p:nvSpPr>
        <p:spPr>
          <a:xfrm>
            <a:off x="270142" y="2053088"/>
            <a:ext cx="8554679" cy="419531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Font typeface="Wingdings" pitchFamily="2" charset="2"/>
              <a:buChar char="ü"/>
            </a:pPr>
            <a:r>
              <a:rPr lang="en-US" sz="2000" dirty="0">
                <a:solidFill>
                  <a:srgbClr val="0000FF"/>
                </a:solidFill>
                <a:latin typeface="Times New Roman" pitchFamily="18" charset="0"/>
                <a:cs typeface="Times New Roman" pitchFamily="18" charset="0"/>
              </a:rPr>
              <a:t>For any problems that could not be solved/understood during the lecture,  students are advised to contact during the consultation hours and solve the problem</a:t>
            </a:r>
          </a:p>
          <a:p>
            <a:pPr algn="just">
              <a:buFont typeface="Wingdings" pitchFamily="2" charset="2"/>
              <a:buChar char="ü"/>
            </a:pPr>
            <a:endParaRPr lang="en-US" sz="2000" dirty="0">
              <a:solidFill>
                <a:srgbClr val="0000FF"/>
              </a:solidFill>
              <a:latin typeface="Times New Roman" pitchFamily="18" charset="0"/>
              <a:cs typeface="Times New Roman" pitchFamily="18" charset="0"/>
            </a:endParaRPr>
          </a:p>
          <a:p>
            <a:pPr algn="just">
              <a:buFont typeface="Wingdings" pitchFamily="2" charset="2"/>
              <a:buChar char="ü"/>
            </a:pPr>
            <a:r>
              <a:rPr lang="en-US" sz="2000" dirty="0">
                <a:solidFill>
                  <a:srgbClr val="0000FF"/>
                </a:solidFill>
                <a:latin typeface="Times New Roman" pitchFamily="18" charset="0"/>
                <a:cs typeface="Times New Roman" pitchFamily="18" charset="0"/>
              </a:rPr>
              <a:t>Any kind of dishonesty, plagiarism, misbehavior, misconduct, etc. will not be tolerated. Might result in deduction of marks, ‘F’ grade, or reported to the AIUB Disciplinary Committee for drastic punishment</a:t>
            </a:r>
          </a:p>
          <a:p>
            <a:pPr algn="just">
              <a:buFont typeface="Wingdings" pitchFamily="2" charset="2"/>
              <a:buChar char="ü"/>
            </a:pPr>
            <a:endParaRPr lang="en-US" sz="2000" dirty="0">
              <a:solidFill>
                <a:srgbClr val="0000FF"/>
              </a:solidFill>
              <a:latin typeface="Times New Roman" pitchFamily="18" charset="0"/>
              <a:cs typeface="Times New Roman" pitchFamily="18" charset="0"/>
            </a:endParaRPr>
          </a:p>
          <a:p>
            <a:pPr algn="just">
              <a:buFont typeface="Wingdings" pitchFamily="2" charset="2"/>
              <a:buChar char="ü"/>
            </a:pPr>
            <a:r>
              <a:rPr lang="en-US" sz="2000" dirty="0">
                <a:solidFill>
                  <a:srgbClr val="0000FF"/>
                </a:solidFill>
                <a:latin typeface="Times New Roman" pitchFamily="18" charset="0"/>
                <a:cs typeface="Times New Roman" pitchFamily="18" charset="0"/>
              </a:rPr>
              <a:t>Always check/visit the AIUB home page for notices, rules &amp; regulations of academic/university policies and important announcement for deadlines (Course drop, Exam permit, Exam Schedule, etc.).</a:t>
            </a:r>
          </a:p>
          <a:p>
            <a:pPr algn="just"/>
            <a:endParaRPr lang="en-US" dirty="0">
              <a:solidFill>
                <a:srgbClr val="0000FF"/>
              </a:solidFill>
              <a:latin typeface="Times New Roman" pitchFamily="18" charset="0"/>
              <a:cs typeface="Times New Roman" pitchFamily="18" charset="0"/>
            </a:endParaRPr>
          </a:p>
          <a:p>
            <a:pPr algn="just"/>
            <a:endParaRPr lang="en-US" dirty="0">
              <a:solidFill>
                <a:srgbClr val="0000FF"/>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D04A8494-B9C5-1D40-3A00-7C03C6F5DEA1}"/>
              </a:ext>
            </a:extLst>
          </p:cNvPr>
          <p:cNvSpPr>
            <a:spLocks noGrp="1"/>
          </p:cNvSpPr>
          <p:nvPr>
            <p:ph type="sldNum" sz="quarter" idx="12"/>
          </p:nvPr>
        </p:nvSpPr>
        <p:spPr/>
        <p:txBody>
          <a:bodyPr/>
          <a:lstStyle/>
          <a:p>
            <a:fld id="{5FD889E0-CAB2-4699-909D-B9A88D47ACBE}" type="slidenum">
              <a:rPr lang="en-US" smtClean="0"/>
              <a:pPr/>
              <a:t>16</a:t>
            </a:fld>
            <a:endParaRPr lang="en-US"/>
          </a:p>
        </p:txBody>
      </p:sp>
      <p:sp>
        <p:nvSpPr>
          <p:cNvPr id="6" name="Title 1">
            <a:extLst>
              <a:ext uri="{FF2B5EF4-FFF2-40B4-BE49-F238E27FC236}">
                <a16:creationId xmlns:a16="http://schemas.microsoft.com/office/drawing/2014/main" id="{B4370C59-E90C-B216-6B4C-93F6FEBF814C}"/>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Finally </a:t>
            </a:r>
          </a:p>
        </p:txBody>
      </p:sp>
    </p:spTree>
    <p:extLst>
      <p:ext uri="{BB962C8B-B14F-4D97-AF65-F5344CB8AC3E}">
        <p14:creationId xmlns:p14="http://schemas.microsoft.com/office/powerpoint/2010/main" val="1413165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956B357-B10E-4E90-BEBF-BCCB7AEEBAB4}"/>
              </a:ext>
            </a:extLst>
          </p:cNvPr>
          <p:cNvSpPr txBox="1">
            <a:spLocks/>
          </p:cNvSpPr>
          <p:nvPr/>
        </p:nvSpPr>
        <p:spPr>
          <a:xfrm>
            <a:off x="293298" y="2096084"/>
            <a:ext cx="8531525" cy="3819807"/>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Font typeface="Wingdings" pitchFamily="2" charset="2"/>
              <a:buChar char="ü"/>
            </a:pPr>
            <a:r>
              <a:rPr lang="en-US" sz="2400" dirty="0">
                <a:solidFill>
                  <a:srgbClr val="0000FF"/>
                </a:solidFill>
                <a:latin typeface="Times New Roman" pitchFamily="18" charset="0"/>
                <a:cs typeface="Times New Roman" pitchFamily="18" charset="0"/>
              </a:rPr>
              <a:t>Representing information in computers, Binary Number Systems, Conversions.</a:t>
            </a:r>
          </a:p>
          <a:p>
            <a:pPr marL="342900" indent="-342900" algn="just">
              <a:buFont typeface="Arial" panose="020B0604020202020204" pitchFamily="34" charset="0"/>
              <a:buChar char="•"/>
            </a:pPr>
            <a:endParaRPr lang="en-US" sz="2400" dirty="0">
              <a:solidFill>
                <a:srgbClr val="0000FF"/>
              </a:solidFill>
              <a:latin typeface="Times New Roman" pitchFamily="18" charset="0"/>
              <a:cs typeface="Times New Roman" pitchFamily="18" charset="0"/>
            </a:endParaRPr>
          </a:p>
          <a:p>
            <a:pPr marL="342900" indent="-342900" algn="just">
              <a:buFont typeface="Wingdings" pitchFamily="2" charset="2"/>
              <a:buChar char="ü"/>
            </a:pPr>
            <a:r>
              <a:rPr lang="en-US" sz="2400" dirty="0">
                <a:solidFill>
                  <a:srgbClr val="0000FF"/>
                </a:solidFill>
                <a:latin typeface="Times New Roman" pitchFamily="18" charset="0"/>
                <a:cs typeface="Times New Roman" pitchFamily="18" charset="0"/>
              </a:rPr>
              <a:t>Programming Languages (C/C++/</a:t>
            </a:r>
            <a:r>
              <a:rPr lang="en-US" sz="2400" b="1" dirty="0">
                <a:solidFill>
                  <a:srgbClr val="0000FF"/>
                </a:solidFill>
                <a:latin typeface="Times New Roman" pitchFamily="18" charset="0"/>
                <a:cs typeface="Times New Roman" pitchFamily="18" charset="0"/>
              </a:rPr>
              <a:t>Python</a:t>
            </a:r>
            <a:r>
              <a:rPr lang="en-US" sz="2400" dirty="0">
                <a:solidFill>
                  <a:srgbClr val="0000FF"/>
                </a:solidFill>
                <a:latin typeface="Times New Roman" pitchFamily="18" charset="0"/>
                <a:cs typeface="Times New Roman" pitchFamily="18" charset="0"/>
              </a:rPr>
              <a:t>)</a:t>
            </a:r>
          </a:p>
          <a:p>
            <a:pPr marL="342900" indent="-342900" algn="just">
              <a:buFont typeface="Arial" panose="020B0604020202020204" pitchFamily="34" charset="0"/>
              <a:buChar char="•"/>
            </a:pPr>
            <a:endParaRPr lang="en-US" sz="2400" dirty="0">
              <a:solidFill>
                <a:srgbClr val="0000FF"/>
              </a:solidFill>
              <a:latin typeface="Times New Roman" pitchFamily="18" charset="0"/>
              <a:cs typeface="Times New Roman" pitchFamily="18" charset="0"/>
            </a:endParaRPr>
          </a:p>
          <a:p>
            <a:pPr marL="342900" indent="-342900" algn="just">
              <a:buFont typeface="Wingdings" pitchFamily="2" charset="2"/>
              <a:buChar char="ü"/>
            </a:pPr>
            <a:r>
              <a:rPr lang="en-US" sz="2400" dirty="0">
                <a:solidFill>
                  <a:srgbClr val="0000FF"/>
                </a:solidFill>
                <a:latin typeface="Times New Roman" pitchFamily="18" charset="0"/>
                <a:cs typeface="Times New Roman" pitchFamily="18" charset="0"/>
              </a:rPr>
              <a:t>Using C/C++/</a:t>
            </a:r>
            <a:r>
              <a:rPr lang="en-US" sz="2400" b="1" dirty="0">
                <a:solidFill>
                  <a:srgbClr val="0000FF"/>
                </a:solidFill>
                <a:latin typeface="Times New Roman" pitchFamily="18" charset="0"/>
                <a:cs typeface="Times New Roman" pitchFamily="18" charset="0"/>
              </a:rPr>
              <a:t>Python</a:t>
            </a:r>
            <a:r>
              <a:rPr lang="en-US" sz="2400" dirty="0">
                <a:solidFill>
                  <a:srgbClr val="0000FF"/>
                </a:solidFill>
                <a:latin typeface="Times New Roman" pitchFamily="18" charset="0"/>
                <a:cs typeface="Times New Roman" pitchFamily="18" charset="0"/>
              </a:rPr>
              <a:t> editors, debugging (</a:t>
            </a:r>
            <a:r>
              <a:rPr lang="en-US" sz="2400" b="1" dirty="0" err="1">
                <a:solidFill>
                  <a:srgbClr val="0000FF"/>
                </a:solidFill>
                <a:latin typeface="Times New Roman" pitchFamily="18" charset="0"/>
                <a:cs typeface="Times New Roman" pitchFamily="18" charset="0"/>
              </a:rPr>
              <a:t>Colab</a:t>
            </a:r>
            <a:r>
              <a:rPr lang="en-US" sz="2400" dirty="0">
                <a:solidFill>
                  <a:srgbClr val="0000FF"/>
                </a:solidFill>
                <a:latin typeface="Times New Roman" pitchFamily="18" charset="0"/>
                <a:cs typeface="Times New Roman" pitchFamily="18" charset="0"/>
              </a:rPr>
              <a:t>)</a:t>
            </a:r>
          </a:p>
          <a:p>
            <a:pPr marL="342900" indent="-342900" algn="just">
              <a:buFont typeface="Arial" panose="020B0604020202020204" pitchFamily="34" charset="0"/>
              <a:buChar char="•"/>
            </a:pPr>
            <a:endParaRPr lang="en-US" sz="2400" dirty="0">
              <a:solidFill>
                <a:srgbClr val="0000FF"/>
              </a:solidFill>
              <a:latin typeface="Times New Roman" pitchFamily="18" charset="0"/>
              <a:cs typeface="Times New Roman" pitchFamily="18" charset="0"/>
            </a:endParaRPr>
          </a:p>
          <a:p>
            <a:pPr marL="342900" indent="-342900" algn="just">
              <a:buFont typeface="Wingdings" pitchFamily="2" charset="2"/>
              <a:buChar char="ü"/>
            </a:pPr>
            <a:r>
              <a:rPr lang="en-US" sz="2400" dirty="0">
                <a:solidFill>
                  <a:srgbClr val="0000FF"/>
                </a:solidFill>
                <a:latin typeface="Times New Roman" pitchFamily="18" charset="0"/>
                <a:cs typeface="Times New Roman" pitchFamily="18" charset="0"/>
              </a:rPr>
              <a:t>Data Storage Concept &amp; Data types in Programming languages, </a:t>
            </a:r>
          </a:p>
          <a:p>
            <a:pPr marL="342900" indent="-342900" algn="just">
              <a:buFont typeface="Arial" panose="020B0604020202020204" pitchFamily="34" charset="0"/>
              <a:buChar char="•"/>
            </a:pPr>
            <a:endParaRPr lang="en-US" sz="2400" dirty="0">
              <a:solidFill>
                <a:srgbClr val="0000FF"/>
              </a:solidFill>
              <a:latin typeface="Times New Roman" pitchFamily="18" charset="0"/>
              <a:cs typeface="Times New Roman" pitchFamily="18" charset="0"/>
            </a:endParaRPr>
          </a:p>
          <a:p>
            <a:pPr marL="342900" indent="-342900" algn="just">
              <a:buFont typeface="Wingdings" pitchFamily="2" charset="2"/>
              <a:buChar char="ü"/>
            </a:pPr>
            <a:r>
              <a:rPr lang="en-US" sz="2400" dirty="0">
                <a:solidFill>
                  <a:srgbClr val="0000FF"/>
                </a:solidFill>
                <a:latin typeface="Times New Roman" pitchFamily="18" charset="0"/>
                <a:cs typeface="Times New Roman" pitchFamily="18" charset="0"/>
              </a:rPr>
              <a:t>Variable, Array (single &amp; multidimensional), String, List, Dictionaries</a:t>
            </a:r>
          </a:p>
          <a:p>
            <a:pPr marL="342900" indent="-342900" algn="just">
              <a:buFont typeface="Arial" panose="020B0604020202020204" pitchFamily="34" charset="0"/>
              <a:buChar char="•"/>
            </a:pPr>
            <a:endParaRPr lang="en-US" sz="2400" dirty="0">
              <a:solidFill>
                <a:srgbClr val="0000FF"/>
              </a:solidFill>
              <a:latin typeface="Times New Roman" pitchFamily="18" charset="0"/>
              <a:cs typeface="Times New Roman" pitchFamily="18" charset="0"/>
            </a:endParaRPr>
          </a:p>
          <a:p>
            <a:pPr marL="342900" indent="-342900" algn="just">
              <a:buFont typeface="Wingdings" pitchFamily="2" charset="2"/>
              <a:buChar char="ü"/>
            </a:pPr>
            <a:r>
              <a:rPr lang="en-US" sz="2400" dirty="0">
                <a:solidFill>
                  <a:srgbClr val="0000FF"/>
                </a:solidFill>
                <a:latin typeface="Times New Roman" pitchFamily="18" charset="0"/>
                <a:cs typeface="Times New Roman" pitchFamily="18" charset="0"/>
              </a:rPr>
              <a:t>Functions, Scope of variable &amp; function</a:t>
            </a:r>
          </a:p>
          <a:p>
            <a:pPr marL="342900" indent="-342900" algn="just">
              <a:buFont typeface="Arial" panose="020B0604020202020204" pitchFamily="34" charset="0"/>
              <a:buChar char="•"/>
            </a:pPr>
            <a:endParaRPr lang="en-US" sz="2400" dirty="0">
              <a:solidFill>
                <a:srgbClr val="0000FF"/>
              </a:solidFill>
              <a:latin typeface="Times New Roman" pitchFamily="18" charset="0"/>
              <a:cs typeface="Times New Roman" pitchFamily="18" charset="0"/>
            </a:endParaRPr>
          </a:p>
          <a:p>
            <a:pPr marL="342900" indent="-342900" algn="just">
              <a:buFont typeface="Wingdings" pitchFamily="2" charset="2"/>
              <a:buChar char="ü"/>
            </a:pPr>
            <a:r>
              <a:rPr lang="en-US" sz="2400" dirty="0">
                <a:solidFill>
                  <a:srgbClr val="0000FF"/>
                </a:solidFill>
                <a:latin typeface="Times New Roman" pitchFamily="18" charset="0"/>
                <a:cs typeface="Times New Roman" pitchFamily="18" charset="0"/>
              </a:rPr>
              <a:t>Design and Analysis of Algorithms</a:t>
            </a:r>
          </a:p>
          <a:p>
            <a:pPr algn="just"/>
            <a:endParaRPr lang="en-US" sz="2400" dirty="0">
              <a:solidFill>
                <a:schemeClr val="tx1"/>
              </a:solidFill>
            </a:endParaRPr>
          </a:p>
          <a:p>
            <a:pPr algn="just"/>
            <a:endParaRPr lang="en-US" sz="2400" dirty="0">
              <a:solidFill>
                <a:schemeClr val="tx1"/>
              </a:solidFill>
            </a:endParaRPr>
          </a:p>
        </p:txBody>
      </p:sp>
      <p:sp>
        <p:nvSpPr>
          <p:cNvPr id="3" name="Slide Number Placeholder 2">
            <a:extLst>
              <a:ext uri="{FF2B5EF4-FFF2-40B4-BE49-F238E27FC236}">
                <a16:creationId xmlns:a16="http://schemas.microsoft.com/office/drawing/2014/main" id="{9A227B9E-C3DD-F289-9E59-3943E1AFD30A}"/>
              </a:ext>
            </a:extLst>
          </p:cNvPr>
          <p:cNvSpPr>
            <a:spLocks noGrp="1"/>
          </p:cNvSpPr>
          <p:nvPr>
            <p:ph type="sldNum" sz="quarter" idx="12"/>
          </p:nvPr>
        </p:nvSpPr>
        <p:spPr/>
        <p:txBody>
          <a:bodyPr/>
          <a:lstStyle/>
          <a:p>
            <a:fld id="{5FD889E0-CAB2-4699-909D-B9A88D47ACBE}" type="slidenum">
              <a:rPr lang="en-US" smtClean="0"/>
              <a:pPr/>
              <a:t>17</a:t>
            </a:fld>
            <a:endParaRPr lang="en-US"/>
          </a:p>
        </p:txBody>
      </p:sp>
      <p:sp>
        <p:nvSpPr>
          <p:cNvPr id="5" name="Title 1">
            <a:extLst>
              <a:ext uri="{FF2B5EF4-FFF2-40B4-BE49-F238E27FC236}">
                <a16:creationId xmlns:a16="http://schemas.microsoft.com/office/drawing/2014/main" id="{B4370C59-E90C-B216-6B4C-93F6FEBF814C}"/>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Course Prerequisite </a:t>
            </a:r>
          </a:p>
        </p:txBody>
      </p:sp>
    </p:spTree>
    <p:extLst>
      <p:ext uri="{BB962C8B-B14F-4D97-AF65-F5344CB8AC3E}">
        <p14:creationId xmlns:p14="http://schemas.microsoft.com/office/powerpoint/2010/main" val="1582430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30F0F1A-C5AD-4D55-9D0F-C122BAC53FE4}"/>
              </a:ext>
            </a:extLst>
          </p:cNvPr>
          <p:cNvSpPr txBox="1">
            <a:spLocks/>
          </p:cNvSpPr>
          <p:nvPr/>
        </p:nvSpPr>
        <p:spPr>
          <a:xfrm>
            <a:off x="284672" y="2051435"/>
            <a:ext cx="8522898" cy="439967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7200" indent="-457200" algn="just">
              <a:buFont typeface="Wingdings" pitchFamily="2" charset="2"/>
              <a:buChar char="ü"/>
            </a:pPr>
            <a:r>
              <a:rPr lang="en-US" sz="2000" dirty="0">
                <a:solidFill>
                  <a:srgbClr val="0000FF"/>
                </a:solidFill>
                <a:latin typeface="Times New Roman" pitchFamily="18" charset="0"/>
                <a:cs typeface="Times New Roman" pitchFamily="18" charset="0"/>
              </a:rPr>
              <a:t>Get an overview of artificial intelligence (AI) principles and approaches.</a:t>
            </a:r>
          </a:p>
          <a:p>
            <a:pPr marL="457200" indent="-457200" algn="just">
              <a:buFont typeface="Arial" panose="020B0604020202020204" pitchFamily="34" charset="0"/>
              <a:buChar char="•"/>
            </a:pPr>
            <a:endParaRPr lang="en-US" sz="2000" dirty="0">
              <a:solidFill>
                <a:srgbClr val="0000FF"/>
              </a:solidFill>
              <a:latin typeface="Times New Roman" pitchFamily="18" charset="0"/>
              <a:cs typeface="Times New Roman" pitchFamily="18" charset="0"/>
            </a:endParaRPr>
          </a:p>
          <a:p>
            <a:pPr marL="457200" indent="-457200" algn="just">
              <a:buFont typeface="Wingdings" pitchFamily="2" charset="2"/>
              <a:buChar char="ü"/>
            </a:pPr>
            <a:r>
              <a:rPr lang="en-US" sz="2000" dirty="0">
                <a:solidFill>
                  <a:srgbClr val="0000FF"/>
                </a:solidFill>
                <a:latin typeface="Times New Roman" pitchFamily="18" charset="0"/>
                <a:cs typeface="Times New Roman" pitchFamily="18" charset="0"/>
              </a:rPr>
              <a:t>Develop a basic understanding of the building blocks of AI as presented in terms of intelligent agents: Search, Knowledge representation, inference, logic, learning.</a:t>
            </a:r>
          </a:p>
          <a:p>
            <a:pPr marL="457200" indent="-457200" algn="just">
              <a:buFont typeface="Arial" panose="020B0604020202020204" pitchFamily="34" charset="0"/>
              <a:buChar char="•"/>
            </a:pPr>
            <a:endParaRPr lang="en-US" sz="2000" dirty="0">
              <a:solidFill>
                <a:srgbClr val="0000FF"/>
              </a:solidFill>
              <a:latin typeface="Times New Roman" pitchFamily="18" charset="0"/>
              <a:cs typeface="Times New Roman" pitchFamily="18" charset="0"/>
            </a:endParaRPr>
          </a:p>
          <a:p>
            <a:pPr marL="457200" indent="-457200" algn="just">
              <a:buFont typeface="Wingdings" pitchFamily="2" charset="2"/>
              <a:buChar char="ü"/>
            </a:pPr>
            <a:r>
              <a:rPr lang="en-US" sz="2000" dirty="0">
                <a:solidFill>
                  <a:srgbClr val="0000FF"/>
                </a:solidFill>
                <a:latin typeface="Times New Roman" pitchFamily="18" charset="0"/>
                <a:cs typeface="Times New Roman" pitchFamily="18" charset="0"/>
              </a:rPr>
              <a:t>Develop a brief overview of AI applications: Expert Systems and Planners.</a:t>
            </a:r>
          </a:p>
          <a:p>
            <a:pPr marL="457200" indent="-457200" algn="just">
              <a:buFont typeface="Arial" panose="020B0604020202020204" pitchFamily="34" charset="0"/>
              <a:buChar char="•"/>
            </a:pPr>
            <a:endParaRPr lang="en-US" sz="2000" dirty="0">
              <a:solidFill>
                <a:srgbClr val="0000FF"/>
              </a:solidFill>
              <a:latin typeface="Times New Roman" pitchFamily="18" charset="0"/>
              <a:cs typeface="Times New Roman" pitchFamily="18" charset="0"/>
            </a:endParaRPr>
          </a:p>
          <a:p>
            <a:pPr marL="457200" indent="-457200" algn="just">
              <a:buFont typeface="Wingdings" pitchFamily="2" charset="2"/>
              <a:buChar char="ü"/>
            </a:pPr>
            <a:r>
              <a:rPr lang="en-US" sz="2000" dirty="0">
                <a:solidFill>
                  <a:srgbClr val="0000FF"/>
                </a:solidFill>
                <a:latin typeface="Times New Roman" pitchFamily="18" charset="0"/>
                <a:cs typeface="Times New Roman" pitchFamily="18" charset="0"/>
              </a:rPr>
              <a:t>Follow AI literature with the ability to go on to independent work in the field</a:t>
            </a:r>
            <a:r>
              <a:rPr lang="en-US" sz="2000" dirty="0">
                <a:solidFill>
                  <a:schemeClr val="tx1"/>
                </a:solidFill>
              </a:rPr>
              <a:t>.</a:t>
            </a:r>
          </a:p>
          <a:p>
            <a:pPr algn="just"/>
            <a:endParaRPr lang="en-US" sz="1400" dirty="0">
              <a:solidFill>
                <a:schemeClr val="tx1"/>
              </a:solidFill>
            </a:endParaRPr>
          </a:p>
        </p:txBody>
      </p:sp>
      <p:sp>
        <p:nvSpPr>
          <p:cNvPr id="3" name="Slide Number Placeholder 2">
            <a:extLst>
              <a:ext uri="{FF2B5EF4-FFF2-40B4-BE49-F238E27FC236}">
                <a16:creationId xmlns:a16="http://schemas.microsoft.com/office/drawing/2014/main" id="{D9087599-850F-744F-042E-0A0109587139}"/>
              </a:ext>
            </a:extLst>
          </p:cNvPr>
          <p:cNvSpPr>
            <a:spLocks noGrp="1"/>
          </p:cNvSpPr>
          <p:nvPr>
            <p:ph type="sldNum" sz="quarter" idx="12"/>
          </p:nvPr>
        </p:nvSpPr>
        <p:spPr/>
        <p:txBody>
          <a:bodyPr/>
          <a:lstStyle/>
          <a:p>
            <a:fld id="{5FD889E0-CAB2-4699-909D-B9A88D47ACBE}" type="slidenum">
              <a:rPr lang="en-US" smtClean="0"/>
              <a:pPr/>
              <a:t>18</a:t>
            </a:fld>
            <a:endParaRPr lang="en-US"/>
          </a:p>
        </p:txBody>
      </p:sp>
      <p:sp>
        <p:nvSpPr>
          <p:cNvPr id="5" name="Title 1">
            <a:extLst>
              <a:ext uri="{FF2B5EF4-FFF2-40B4-BE49-F238E27FC236}">
                <a16:creationId xmlns:a16="http://schemas.microsoft.com/office/drawing/2014/main" id="{B4370C59-E90C-B216-6B4C-93F6FEBF814C}"/>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Course Objective </a:t>
            </a:r>
          </a:p>
        </p:txBody>
      </p:sp>
    </p:spTree>
    <p:extLst>
      <p:ext uri="{BB962C8B-B14F-4D97-AF65-F5344CB8AC3E}">
        <p14:creationId xmlns:p14="http://schemas.microsoft.com/office/powerpoint/2010/main" val="4039536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7F1E9D90-9B91-4639-B1C9-842406DBBB50}"/>
              </a:ext>
            </a:extLst>
          </p:cNvPr>
          <p:cNvSpPr txBox="1">
            <a:spLocks/>
          </p:cNvSpPr>
          <p:nvPr/>
        </p:nvSpPr>
        <p:spPr>
          <a:xfrm>
            <a:off x="300577" y="2062912"/>
            <a:ext cx="8524246" cy="406812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7200" indent="-457200" algn="just">
              <a:buFont typeface="Wingdings" pitchFamily="2" charset="2"/>
              <a:buChar char="ü"/>
            </a:pPr>
            <a:r>
              <a:rPr lang="en-US" sz="2000" dirty="0">
                <a:solidFill>
                  <a:srgbClr val="0000FF"/>
                </a:solidFill>
                <a:latin typeface="Times New Roman" pitchFamily="18" charset="0"/>
                <a:cs typeface="Times New Roman" pitchFamily="18" charset="0"/>
              </a:rPr>
              <a:t>Studying artificial intelligence opens a world of opportunities</a:t>
            </a:r>
          </a:p>
          <a:p>
            <a:pPr marL="457200" indent="-457200" algn="just">
              <a:buFont typeface="Wingdings" pitchFamily="2" charset="2"/>
              <a:buChar char="ü"/>
            </a:pPr>
            <a:r>
              <a:rPr lang="en-US" sz="2000" dirty="0">
                <a:solidFill>
                  <a:srgbClr val="0000FF"/>
                </a:solidFill>
                <a:latin typeface="Times New Roman" pitchFamily="18" charset="0"/>
                <a:cs typeface="Times New Roman" pitchFamily="18" charset="0"/>
              </a:rPr>
              <a:t>At a basic level, you’ll better understand the systems and tools that you interact with daily. And if you stick with the subject and study more, you can help create cutting edge AI applications, like the Google Self Driving Car, or IBM’s Watson</a:t>
            </a:r>
          </a:p>
          <a:p>
            <a:pPr marL="457200" indent="-457200" algn="just">
              <a:buFont typeface="Wingdings" pitchFamily="2" charset="2"/>
              <a:buChar char="ü"/>
            </a:pPr>
            <a:r>
              <a:rPr lang="en-US" sz="2000" dirty="0">
                <a:solidFill>
                  <a:srgbClr val="0000FF"/>
                </a:solidFill>
                <a:latin typeface="Times New Roman" pitchFamily="18" charset="0"/>
                <a:cs typeface="Times New Roman" pitchFamily="18" charset="0"/>
              </a:rPr>
              <a:t>In the field of artificial intelligence, the possibilities are truly endless</a:t>
            </a:r>
          </a:p>
          <a:p>
            <a:pPr marL="457200" indent="-457200" algn="just">
              <a:buFont typeface="Wingdings" pitchFamily="2" charset="2"/>
              <a:buChar char="ü"/>
            </a:pPr>
            <a:r>
              <a:rPr lang="en-US" sz="2000" dirty="0">
                <a:solidFill>
                  <a:srgbClr val="0000FF"/>
                </a:solidFill>
                <a:latin typeface="Times New Roman" pitchFamily="18" charset="0"/>
                <a:cs typeface="Times New Roman" pitchFamily="18" charset="0"/>
              </a:rPr>
              <a:t>Studying AI now can prepare you for a job as a researching neural networks, human-machine interfaces, and quantum artificial intelligence.</a:t>
            </a:r>
          </a:p>
          <a:p>
            <a:pPr marL="457200" indent="-457200" algn="just">
              <a:buFont typeface="Wingdings" pitchFamily="2" charset="2"/>
              <a:buChar char="ü"/>
            </a:pPr>
            <a:r>
              <a:rPr lang="en-US" sz="2000" dirty="0">
                <a:solidFill>
                  <a:srgbClr val="0000FF"/>
                </a:solidFill>
                <a:latin typeface="Times New Roman" pitchFamily="18" charset="0"/>
                <a:cs typeface="Times New Roman" pitchFamily="18" charset="0"/>
              </a:rPr>
              <a:t>Or you could work as a software engineer in industry working for companies like Amazon to shopping list recommendation engines or Facebook analyzing and processing big data.</a:t>
            </a:r>
          </a:p>
          <a:p>
            <a:pPr marL="457200" indent="-457200" algn="just">
              <a:buFont typeface="Wingdings" pitchFamily="2" charset="2"/>
              <a:buChar char="ü"/>
            </a:pPr>
            <a:r>
              <a:rPr lang="en-US" sz="2000" dirty="0">
                <a:solidFill>
                  <a:srgbClr val="0000FF"/>
                </a:solidFill>
                <a:latin typeface="Times New Roman" pitchFamily="18" charset="0"/>
                <a:cs typeface="Times New Roman" pitchFamily="18" charset="0"/>
              </a:rPr>
              <a:t>You could also work as a hardware engineer developing electronic parking assistants or home assistant robots</a:t>
            </a:r>
          </a:p>
        </p:txBody>
      </p:sp>
      <p:sp>
        <p:nvSpPr>
          <p:cNvPr id="3" name="Slide Number Placeholder 2">
            <a:extLst>
              <a:ext uri="{FF2B5EF4-FFF2-40B4-BE49-F238E27FC236}">
                <a16:creationId xmlns:a16="http://schemas.microsoft.com/office/drawing/2014/main" id="{26813A82-D4C1-FB38-46D2-3E1871309A24}"/>
              </a:ext>
            </a:extLst>
          </p:cNvPr>
          <p:cNvSpPr>
            <a:spLocks noGrp="1"/>
          </p:cNvSpPr>
          <p:nvPr>
            <p:ph type="sldNum" sz="quarter" idx="12"/>
          </p:nvPr>
        </p:nvSpPr>
        <p:spPr/>
        <p:txBody>
          <a:bodyPr/>
          <a:lstStyle/>
          <a:p>
            <a:fld id="{5FD889E0-CAB2-4699-909D-B9A88D47ACBE}" type="slidenum">
              <a:rPr lang="en-US" smtClean="0"/>
              <a:pPr/>
              <a:t>19</a:t>
            </a:fld>
            <a:endParaRPr lang="en-US"/>
          </a:p>
        </p:txBody>
      </p:sp>
      <p:sp>
        <p:nvSpPr>
          <p:cNvPr id="5" name="Title 1">
            <a:extLst>
              <a:ext uri="{FF2B5EF4-FFF2-40B4-BE49-F238E27FC236}">
                <a16:creationId xmlns:a16="http://schemas.microsoft.com/office/drawing/2014/main" id="{B4370C59-E90C-B216-6B4C-93F6FEBF814C}"/>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Importance of the course</a:t>
            </a:r>
          </a:p>
        </p:txBody>
      </p:sp>
    </p:spTree>
    <p:extLst>
      <p:ext uri="{BB962C8B-B14F-4D97-AF65-F5344CB8AC3E}">
        <p14:creationId xmlns:p14="http://schemas.microsoft.com/office/powerpoint/2010/main" val="2936577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0424A1-AAC6-1D01-414A-914B8E141582}"/>
              </a:ext>
            </a:extLst>
          </p:cNvPr>
          <p:cNvSpPr txBox="1"/>
          <p:nvPr/>
        </p:nvSpPr>
        <p:spPr>
          <a:xfrm>
            <a:off x="493773" y="2325950"/>
            <a:ext cx="3759729" cy="954107"/>
          </a:xfrm>
          <a:prstGeom prst="rect">
            <a:avLst/>
          </a:prstGeom>
          <a:noFill/>
          <a:ln>
            <a:solidFill>
              <a:srgbClr val="FF0000"/>
            </a:solidFill>
          </a:ln>
        </p:spPr>
        <p:txBody>
          <a:bodyPr wrap="square" rtlCol="0">
            <a:spAutoFit/>
          </a:bodyPr>
          <a:lstStyle/>
          <a:p>
            <a:r>
              <a:rPr lang="en-US" sz="2000" b="1" dirty="0">
                <a:solidFill>
                  <a:srgbClr val="0000FF"/>
                </a:solidFill>
                <a:latin typeface="Times New Roman" panose="02020603050405020304" pitchFamily="18" charset="0"/>
                <a:cs typeface="Times New Roman" panose="02020603050405020304" pitchFamily="18" charset="0"/>
              </a:rPr>
              <a:t>Professor Dr. Firoz Ahmed</a:t>
            </a:r>
          </a:p>
          <a:p>
            <a:r>
              <a:rPr lang="en-US" dirty="0">
                <a:solidFill>
                  <a:srgbClr val="0000FF"/>
                </a:solidFill>
                <a:latin typeface="Times New Roman" panose="02020603050405020304" pitchFamily="18" charset="0"/>
                <a:cs typeface="Times New Roman" panose="02020603050405020304" pitchFamily="18" charset="0"/>
              </a:rPr>
              <a:t>Department of Computer Science</a:t>
            </a:r>
          </a:p>
          <a:p>
            <a:r>
              <a:rPr lang="en-US" dirty="0">
                <a:solidFill>
                  <a:srgbClr val="0000FF"/>
                </a:solidFill>
                <a:latin typeface="Times New Roman" panose="02020603050405020304" pitchFamily="18" charset="0"/>
                <a:cs typeface="Times New Roman" panose="02020603050405020304" pitchFamily="18" charset="0"/>
              </a:rPr>
              <a:t>Mail: fahmed@aiub.edu</a:t>
            </a:r>
          </a:p>
        </p:txBody>
      </p:sp>
      <p:sp>
        <p:nvSpPr>
          <p:cNvPr id="3" name="TextBox 2">
            <a:extLst>
              <a:ext uri="{FF2B5EF4-FFF2-40B4-BE49-F238E27FC236}">
                <a16:creationId xmlns:a16="http://schemas.microsoft.com/office/drawing/2014/main" id="{CC23A1D2-AEE3-8EAE-42A6-240865349466}"/>
              </a:ext>
            </a:extLst>
          </p:cNvPr>
          <p:cNvSpPr txBox="1"/>
          <p:nvPr/>
        </p:nvSpPr>
        <p:spPr>
          <a:xfrm>
            <a:off x="493773" y="4002551"/>
            <a:ext cx="3759728" cy="1200329"/>
          </a:xfrm>
          <a:prstGeom prst="rect">
            <a:avLst/>
          </a:prstGeom>
          <a:noFill/>
          <a:ln>
            <a:solidFill>
              <a:srgbClr val="FF0000"/>
            </a:solidFill>
          </a:ln>
        </p:spPr>
        <p:txBody>
          <a:bodyPr wrap="square" rtlCol="0">
            <a:spAutoFit/>
          </a:bodyPr>
          <a:lstStyle/>
          <a:p>
            <a:r>
              <a:rPr lang="en-US" b="1" dirty="0">
                <a:solidFill>
                  <a:srgbClr val="0000FF"/>
                </a:solidFill>
                <a:latin typeface="Times New Roman" panose="02020603050405020304" pitchFamily="18" charset="0"/>
                <a:cs typeface="Times New Roman" panose="02020603050405020304" pitchFamily="18" charset="0"/>
              </a:rPr>
              <a:t>Research Interest</a:t>
            </a:r>
          </a:p>
          <a:p>
            <a:r>
              <a:rPr lang="en-US" dirty="0">
                <a:solidFill>
                  <a:srgbClr val="0000FF"/>
                </a:solidFill>
                <a:latin typeface="Times New Roman" panose="02020603050405020304" pitchFamily="18" charset="0"/>
                <a:cs typeface="Times New Roman" panose="02020603050405020304" pitchFamily="18" charset="0"/>
              </a:rPr>
              <a:t>Internet of Things (IoT)</a:t>
            </a:r>
          </a:p>
          <a:p>
            <a:r>
              <a:rPr lang="en-US" dirty="0">
                <a:solidFill>
                  <a:srgbClr val="0000FF"/>
                </a:solidFill>
                <a:latin typeface="Times New Roman" panose="02020603050405020304" pitchFamily="18" charset="0"/>
                <a:cs typeface="Times New Roman" panose="02020603050405020304" pitchFamily="18" charset="0"/>
              </a:rPr>
              <a:t>Mobile Ad Hoc Networks (MANETs)</a:t>
            </a:r>
          </a:p>
          <a:p>
            <a:r>
              <a:rPr lang="en-US" dirty="0">
                <a:solidFill>
                  <a:srgbClr val="0000FF"/>
                </a:solidFill>
                <a:latin typeface="Times New Roman" panose="02020603050405020304" pitchFamily="18" charset="0"/>
                <a:cs typeface="Times New Roman" panose="02020603050405020304" pitchFamily="18" charset="0"/>
              </a:rPr>
              <a:t>Wireless Sensor Networks (WSNs)</a:t>
            </a:r>
          </a:p>
        </p:txBody>
      </p:sp>
      <p:sp>
        <p:nvSpPr>
          <p:cNvPr id="5" name="Slide Number Placeholder 4">
            <a:extLst>
              <a:ext uri="{FF2B5EF4-FFF2-40B4-BE49-F238E27FC236}">
                <a16:creationId xmlns:a16="http://schemas.microsoft.com/office/drawing/2014/main" id="{78F0E089-3E22-9B94-52CF-207E4525863C}"/>
              </a:ext>
            </a:extLst>
          </p:cNvPr>
          <p:cNvSpPr>
            <a:spLocks noGrp="1"/>
          </p:cNvSpPr>
          <p:nvPr>
            <p:ph type="sldNum" sz="quarter" idx="12"/>
          </p:nvPr>
        </p:nvSpPr>
        <p:spPr/>
        <p:txBody>
          <a:bodyPr/>
          <a:lstStyle/>
          <a:p>
            <a:fld id="{5FD889E0-CAB2-4699-909D-B9A88D47ACBE}" type="slidenum">
              <a:rPr lang="en-US" smtClean="0"/>
              <a:pPr/>
              <a:t>2</a:t>
            </a:fld>
            <a:endParaRPr lang="en-US"/>
          </a:p>
        </p:txBody>
      </p:sp>
      <p:sp>
        <p:nvSpPr>
          <p:cNvPr id="6"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About Me</a:t>
            </a:r>
          </a:p>
        </p:txBody>
      </p:sp>
    </p:spTree>
    <p:extLst>
      <p:ext uri="{BB962C8B-B14F-4D97-AF65-F5344CB8AC3E}">
        <p14:creationId xmlns:p14="http://schemas.microsoft.com/office/powerpoint/2010/main" val="1319286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C8EE19B-CFB4-4270-A12D-BC801ACC6D0B}"/>
              </a:ext>
            </a:extLst>
          </p:cNvPr>
          <p:cNvSpPr txBox="1">
            <a:spLocks/>
          </p:cNvSpPr>
          <p:nvPr/>
        </p:nvSpPr>
        <p:spPr>
          <a:xfrm>
            <a:off x="277402" y="2041392"/>
            <a:ext cx="8578922" cy="418044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Wingdings" panose="05000000000000000000" pitchFamily="2" charset="2"/>
              <a:buChar char="ü"/>
            </a:pPr>
            <a:r>
              <a:rPr lang="en-US" sz="2400" dirty="0">
                <a:solidFill>
                  <a:srgbClr val="0000FF"/>
                </a:solidFill>
                <a:latin typeface="Times New Roman" panose="02020603050405020304" pitchFamily="18" charset="0"/>
                <a:cs typeface="Times New Roman" panose="02020603050405020304" pitchFamily="18" charset="0"/>
              </a:rPr>
              <a:t>Introduction to  Artificial Intelligence</a:t>
            </a:r>
          </a:p>
          <a:p>
            <a:pPr marL="342900" indent="-342900">
              <a:buFont typeface="Wingdings" panose="05000000000000000000" pitchFamily="2" charset="2"/>
              <a:buChar char="ü"/>
            </a:pPr>
            <a:r>
              <a:rPr lang="en-US" sz="2400" dirty="0">
                <a:solidFill>
                  <a:srgbClr val="0000FF"/>
                </a:solidFill>
                <a:latin typeface="Times New Roman" panose="02020603050405020304" pitchFamily="18" charset="0"/>
                <a:cs typeface="Times New Roman" panose="02020603050405020304" pitchFamily="18" charset="0"/>
              </a:rPr>
              <a:t>Intelligent Agent</a:t>
            </a:r>
          </a:p>
          <a:p>
            <a:pPr marL="342900" indent="-342900">
              <a:buFont typeface="Wingdings" panose="05000000000000000000" pitchFamily="2" charset="2"/>
              <a:buChar char="ü"/>
            </a:pPr>
            <a:r>
              <a:rPr lang="en-US" sz="2400" dirty="0">
                <a:solidFill>
                  <a:srgbClr val="0000FF"/>
                </a:solidFill>
                <a:latin typeface="Times New Roman" panose="02020603050405020304" pitchFamily="18" charset="0"/>
                <a:cs typeface="Times New Roman" panose="02020603050405020304" pitchFamily="18" charset="0"/>
              </a:rPr>
              <a:t>Problem Solving, Search and Control Strategies</a:t>
            </a:r>
          </a:p>
          <a:p>
            <a:pPr marL="342900" indent="-342900">
              <a:buFont typeface="Wingdings" panose="05000000000000000000" pitchFamily="2" charset="2"/>
              <a:buChar char="ü"/>
            </a:pPr>
            <a:r>
              <a:rPr lang="en-US" sz="2400" dirty="0">
                <a:solidFill>
                  <a:srgbClr val="0000FF"/>
                </a:solidFill>
                <a:latin typeface="Times New Roman" panose="02020603050405020304" pitchFamily="18" charset="0"/>
                <a:cs typeface="Times New Roman" panose="02020603050405020304" pitchFamily="18" charset="0"/>
              </a:rPr>
              <a:t>Knowledge Representation Issues, Predicate Logic, Rules</a:t>
            </a:r>
          </a:p>
          <a:p>
            <a:pPr marL="342900" indent="-342900">
              <a:buFont typeface="Wingdings" panose="05000000000000000000" pitchFamily="2" charset="2"/>
              <a:buChar char="ü"/>
            </a:pPr>
            <a:r>
              <a:rPr lang="en-US" sz="2400" dirty="0">
                <a:solidFill>
                  <a:srgbClr val="0000FF"/>
                </a:solidFill>
                <a:latin typeface="Times New Roman" panose="02020603050405020304" pitchFamily="18" charset="0"/>
                <a:cs typeface="Times New Roman" panose="02020603050405020304" pitchFamily="18" charset="0"/>
              </a:rPr>
              <a:t>Reasoning System: Symbolic, Statistical</a:t>
            </a:r>
          </a:p>
          <a:p>
            <a:pPr marL="342900" indent="-342900">
              <a:buFont typeface="Wingdings" panose="05000000000000000000" pitchFamily="2" charset="2"/>
              <a:buChar char="ü"/>
            </a:pPr>
            <a:r>
              <a:rPr lang="en-US" sz="2400" dirty="0">
                <a:solidFill>
                  <a:srgbClr val="0000FF"/>
                </a:solidFill>
                <a:latin typeface="Times New Roman" panose="02020603050405020304" pitchFamily="18" charset="0"/>
                <a:cs typeface="Times New Roman" panose="02020603050405020304" pitchFamily="18" charset="0"/>
              </a:rPr>
              <a:t>Learning Systems</a:t>
            </a:r>
          </a:p>
          <a:p>
            <a:pPr marL="342900" indent="-342900">
              <a:buFont typeface="Wingdings" panose="05000000000000000000" pitchFamily="2" charset="2"/>
              <a:buChar char="ü"/>
            </a:pPr>
            <a:r>
              <a:rPr lang="en-US" sz="2400" dirty="0">
                <a:solidFill>
                  <a:srgbClr val="0000FF"/>
                </a:solidFill>
                <a:latin typeface="Times New Roman" panose="02020603050405020304" pitchFamily="18" charset="0"/>
                <a:cs typeface="Times New Roman" panose="02020603050405020304" pitchFamily="18" charset="0"/>
              </a:rPr>
              <a:t>Expert System</a:t>
            </a:r>
          </a:p>
          <a:p>
            <a:pPr marL="342900" indent="-342900">
              <a:buFont typeface="Wingdings" panose="05000000000000000000" pitchFamily="2" charset="2"/>
              <a:buChar char="ü"/>
            </a:pPr>
            <a:r>
              <a:rPr lang="en-US" sz="2400" dirty="0">
                <a:solidFill>
                  <a:srgbClr val="0000FF"/>
                </a:solidFill>
                <a:latin typeface="Times New Roman" panose="02020603050405020304" pitchFamily="18" charset="0"/>
                <a:cs typeface="Times New Roman" panose="02020603050405020304" pitchFamily="18" charset="0"/>
              </a:rPr>
              <a:t>Neural Networks: Fundamental </a:t>
            </a:r>
          </a:p>
          <a:p>
            <a:pPr marL="342900" indent="-342900">
              <a:buFont typeface="Wingdings" panose="05000000000000000000" pitchFamily="2" charset="2"/>
              <a:buChar char="ü"/>
            </a:pPr>
            <a:r>
              <a:rPr lang="en-US" sz="2400" dirty="0">
                <a:solidFill>
                  <a:srgbClr val="0000FF"/>
                </a:solidFill>
                <a:latin typeface="Times New Roman" panose="02020603050405020304" pitchFamily="18" charset="0"/>
                <a:cs typeface="Times New Roman" panose="02020603050405020304" pitchFamily="18" charset="0"/>
              </a:rPr>
              <a:t>Genetic Algorithms: Fundamental</a:t>
            </a:r>
          </a:p>
        </p:txBody>
      </p:sp>
      <p:sp>
        <p:nvSpPr>
          <p:cNvPr id="3" name="Slide Number Placeholder 2">
            <a:extLst>
              <a:ext uri="{FF2B5EF4-FFF2-40B4-BE49-F238E27FC236}">
                <a16:creationId xmlns:a16="http://schemas.microsoft.com/office/drawing/2014/main" id="{2DF0A4DA-BBB5-17D4-E8EA-7296B517B121}"/>
              </a:ext>
            </a:extLst>
          </p:cNvPr>
          <p:cNvSpPr>
            <a:spLocks noGrp="1"/>
          </p:cNvSpPr>
          <p:nvPr>
            <p:ph type="sldNum" sz="quarter" idx="12"/>
          </p:nvPr>
        </p:nvSpPr>
        <p:spPr/>
        <p:txBody>
          <a:bodyPr/>
          <a:lstStyle/>
          <a:p>
            <a:fld id="{5FD889E0-CAB2-4699-909D-B9A88D47ACBE}" type="slidenum">
              <a:rPr lang="en-US" smtClean="0"/>
              <a:pPr/>
              <a:t>20</a:t>
            </a:fld>
            <a:endParaRPr lang="en-US"/>
          </a:p>
        </p:txBody>
      </p:sp>
      <p:sp>
        <p:nvSpPr>
          <p:cNvPr id="5" name="Title 1">
            <a:extLst>
              <a:ext uri="{FF2B5EF4-FFF2-40B4-BE49-F238E27FC236}">
                <a16:creationId xmlns:a16="http://schemas.microsoft.com/office/drawing/2014/main" id="{2A826A3F-DF9C-B902-E30B-5D9D44BB78A4}"/>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Course Content </a:t>
            </a:r>
          </a:p>
        </p:txBody>
      </p:sp>
    </p:spTree>
    <p:extLst>
      <p:ext uri="{BB962C8B-B14F-4D97-AF65-F5344CB8AC3E}">
        <p14:creationId xmlns:p14="http://schemas.microsoft.com/office/powerpoint/2010/main" val="4203347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Artificial Intelligence ?</a:t>
            </a:r>
          </a:p>
        </p:txBody>
      </p:sp>
      <p:pic>
        <p:nvPicPr>
          <p:cNvPr id="7" name="Picture 3">
            <a:extLst>
              <a:ext uri="{FF2B5EF4-FFF2-40B4-BE49-F238E27FC236}">
                <a16:creationId xmlns:a16="http://schemas.microsoft.com/office/drawing/2014/main" id="{6F2B484C-7D42-4396-B903-76C94ACCD31A}"/>
              </a:ext>
            </a:extLst>
          </p:cNvPr>
          <p:cNvPicPr>
            <a:picLocks noChangeAspect="1" noChangeArrowheads="1"/>
          </p:cNvPicPr>
          <p:nvPr/>
        </p:nvPicPr>
        <p:blipFill>
          <a:blip r:embed="rId2" cstate="print"/>
          <a:srcRect/>
          <a:stretch>
            <a:fillRect/>
          </a:stretch>
        </p:blipFill>
        <p:spPr bwMode="auto">
          <a:xfrm>
            <a:off x="285456" y="2056391"/>
            <a:ext cx="8021003" cy="4076147"/>
          </a:xfrm>
          <a:prstGeom prst="rect">
            <a:avLst/>
          </a:prstGeom>
          <a:noFill/>
          <a:ln w="9525">
            <a:noFill/>
            <a:miter lim="800000"/>
            <a:headEnd/>
            <a:tailEnd/>
          </a:ln>
          <a:effectLst/>
        </p:spPr>
      </p:pic>
      <p:sp>
        <p:nvSpPr>
          <p:cNvPr id="3" name="Slide Number Placeholder 2">
            <a:extLst>
              <a:ext uri="{FF2B5EF4-FFF2-40B4-BE49-F238E27FC236}">
                <a16:creationId xmlns:a16="http://schemas.microsoft.com/office/drawing/2014/main" id="{3D18F925-84B4-FC2E-CB80-593AEA583E90}"/>
              </a:ext>
            </a:extLst>
          </p:cNvPr>
          <p:cNvSpPr>
            <a:spLocks noGrp="1"/>
          </p:cNvSpPr>
          <p:nvPr>
            <p:ph type="sldNum" sz="quarter" idx="12"/>
          </p:nvPr>
        </p:nvSpPr>
        <p:spPr/>
        <p:txBody>
          <a:bodyPr/>
          <a:lstStyle/>
          <a:p>
            <a:fld id="{5FD889E0-CAB2-4699-909D-B9A88D47ACBE}" type="slidenum">
              <a:rPr lang="en-US" smtClean="0"/>
              <a:pPr/>
              <a:t>21</a:t>
            </a:fld>
            <a:endParaRPr lang="en-US"/>
          </a:p>
        </p:txBody>
      </p:sp>
    </p:spTree>
    <p:extLst>
      <p:ext uri="{BB962C8B-B14F-4D97-AF65-F5344CB8AC3E}">
        <p14:creationId xmlns:p14="http://schemas.microsoft.com/office/powerpoint/2010/main" val="134264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719552"/>
            <a:ext cx="8574087" cy="4707127"/>
          </a:xfrm>
        </p:spPr>
        <p:txBody>
          <a:bodyPr>
            <a:normAutofit/>
          </a:bodyPr>
          <a:lstStyle/>
          <a:p>
            <a:pPr algn="just">
              <a:spcBef>
                <a:spcPts val="0"/>
              </a:spcBef>
              <a:buFont typeface="Wingdings" pitchFamily="2" charset="2"/>
              <a:buChar char="Ø"/>
            </a:pPr>
            <a:r>
              <a:rPr lang="en-US" dirty="0">
                <a:solidFill>
                  <a:srgbClr val="0000FF"/>
                </a:solidFill>
                <a:latin typeface="Times New Roman" pitchFamily="18" charset="0"/>
                <a:cs typeface="Times New Roman" pitchFamily="18" charset="0"/>
              </a:rPr>
              <a:t>Artificial Intelligence is composed of two words </a:t>
            </a:r>
          </a:p>
          <a:p>
            <a:pPr algn="just">
              <a:spcBef>
                <a:spcPts val="0"/>
              </a:spcBef>
              <a:buFont typeface="Wingdings" pitchFamily="2" charset="2"/>
              <a:buChar char="Ø"/>
            </a:pPr>
            <a:r>
              <a:rPr lang="en-US" dirty="0">
                <a:solidFill>
                  <a:schemeClr val="tx1"/>
                </a:solidFill>
                <a:latin typeface="Times New Roman" pitchFamily="18" charset="0"/>
                <a:cs typeface="Times New Roman" pitchFamily="18" charset="0"/>
              </a:rPr>
              <a:t>Artificial</a:t>
            </a:r>
            <a:r>
              <a:rPr lang="en-US" dirty="0">
                <a:solidFill>
                  <a:srgbClr val="0000FF"/>
                </a:solidFill>
                <a:latin typeface="Times New Roman" pitchFamily="18" charset="0"/>
                <a:cs typeface="Times New Roman" pitchFamily="18" charset="0"/>
              </a:rPr>
              <a:t> and </a:t>
            </a:r>
            <a:r>
              <a:rPr lang="en-US" dirty="0">
                <a:solidFill>
                  <a:schemeClr val="tx1"/>
                </a:solidFill>
                <a:latin typeface="Times New Roman" pitchFamily="18" charset="0"/>
                <a:cs typeface="Times New Roman" pitchFamily="18" charset="0"/>
              </a:rPr>
              <a:t>Intelligence</a:t>
            </a:r>
          </a:p>
          <a:p>
            <a:pPr algn="just">
              <a:spcBef>
                <a:spcPts val="0"/>
              </a:spcBef>
              <a:buFont typeface="Wingdings" pitchFamily="2" charset="2"/>
              <a:buChar char="Ø"/>
            </a:pPr>
            <a:r>
              <a:rPr lang="en-US" dirty="0">
                <a:solidFill>
                  <a:srgbClr val="0000FF"/>
                </a:solidFill>
                <a:latin typeface="Times New Roman" pitchFamily="18" charset="0"/>
                <a:cs typeface="Times New Roman" pitchFamily="18" charset="0"/>
              </a:rPr>
              <a:t>where </a:t>
            </a:r>
            <a:r>
              <a:rPr lang="en-US" dirty="0">
                <a:solidFill>
                  <a:schemeClr val="tx1"/>
                </a:solidFill>
                <a:latin typeface="Times New Roman" pitchFamily="18" charset="0"/>
                <a:cs typeface="Times New Roman" pitchFamily="18" charset="0"/>
              </a:rPr>
              <a:t>Artificial</a:t>
            </a:r>
            <a:r>
              <a:rPr lang="en-US" dirty="0">
                <a:solidFill>
                  <a:srgbClr val="0000FF"/>
                </a:solidFill>
                <a:latin typeface="Times New Roman" pitchFamily="18" charset="0"/>
                <a:cs typeface="Times New Roman" pitchFamily="18" charset="0"/>
              </a:rPr>
              <a:t> defines </a:t>
            </a:r>
            <a:r>
              <a:rPr lang="en-US" i="1" dirty="0">
                <a:solidFill>
                  <a:srgbClr val="FF0000"/>
                </a:solidFill>
                <a:latin typeface="Times New Roman" pitchFamily="18" charset="0"/>
                <a:cs typeface="Times New Roman" pitchFamily="18" charset="0"/>
              </a:rPr>
              <a:t>"man-made,"</a:t>
            </a:r>
            <a:r>
              <a:rPr lang="en-US" dirty="0">
                <a:solidFill>
                  <a:srgbClr val="0000FF"/>
                </a:solidFill>
                <a:latin typeface="Times New Roman" pitchFamily="18" charset="0"/>
                <a:cs typeface="Times New Roman" pitchFamily="18" charset="0"/>
              </a:rPr>
              <a:t> and </a:t>
            </a:r>
          </a:p>
          <a:p>
            <a:pPr algn="just">
              <a:spcBef>
                <a:spcPts val="0"/>
              </a:spcBef>
              <a:buFont typeface="Wingdings" pitchFamily="2" charset="2"/>
              <a:buChar char="Ø"/>
            </a:pPr>
            <a:r>
              <a:rPr lang="en-US" dirty="0">
                <a:solidFill>
                  <a:schemeClr val="tx1"/>
                </a:solidFill>
                <a:latin typeface="Times New Roman" pitchFamily="18" charset="0"/>
                <a:cs typeface="Times New Roman" pitchFamily="18" charset="0"/>
              </a:rPr>
              <a:t>intelligence</a:t>
            </a:r>
            <a:r>
              <a:rPr lang="en-US" dirty="0">
                <a:solidFill>
                  <a:srgbClr val="0000FF"/>
                </a:solidFill>
                <a:latin typeface="Times New Roman" pitchFamily="18" charset="0"/>
                <a:cs typeface="Times New Roman" pitchFamily="18" charset="0"/>
              </a:rPr>
              <a:t> defines </a:t>
            </a:r>
            <a:r>
              <a:rPr lang="en-US" i="1" dirty="0">
                <a:solidFill>
                  <a:srgbClr val="FF0000"/>
                </a:solidFill>
                <a:latin typeface="Times New Roman" pitchFamily="18" charset="0"/>
                <a:cs typeface="Times New Roman" pitchFamily="18" charset="0"/>
              </a:rPr>
              <a:t>"thinking power“</a:t>
            </a:r>
          </a:p>
          <a:p>
            <a:pPr algn="just">
              <a:spcBef>
                <a:spcPts val="0"/>
              </a:spcBef>
              <a:buFont typeface="Wingdings" pitchFamily="2" charset="2"/>
              <a:buChar char="Ø"/>
            </a:pPr>
            <a:r>
              <a:rPr lang="en-US" dirty="0">
                <a:solidFill>
                  <a:srgbClr val="0000FF"/>
                </a:solidFill>
                <a:latin typeface="Times New Roman" pitchFamily="18" charset="0"/>
                <a:cs typeface="Times New Roman" pitchFamily="18" charset="0"/>
              </a:rPr>
              <a:t>Hence AI means </a:t>
            </a:r>
            <a:r>
              <a:rPr lang="en-US" i="1" dirty="0">
                <a:solidFill>
                  <a:srgbClr val="FF0000"/>
                </a:solidFill>
                <a:latin typeface="Times New Roman" pitchFamily="18" charset="0"/>
                <a:cs typeface="Times New Roman" pitchFamily="18" charset="0"/>
              </a:rPr>
              <a:t>"a man-made thinking </a:t>
            </a:r>
          </a:p>
          <a:p>
            <a:pPr algn="just">
              <a:spcBef>
                <a:spcPts val="0"/>
              </a:spcBef>
              <a:buFont typeface="Wingdings" pitchFamily="2" charset="2"/>
              <a:buChar char="Ø"/>
            </a:pPr>
            <a:endParaRPr lang="en-US" i="1" dirty="0">
              <a:solidFill>
                <a:srgbClr val="FF0000"/>
              </a:solidFill>
              <a:latin typeface="Times New Roman" pitchFamily="18" charset="0"/>
              <a:cs typeface="Times New Roman" pitchFamily="18" charset="0"/>
            </a:endParaRPr>
          </a:p>
          <a:p>
            <a:pPr algn="just">
              <a:spcBef>
                <a:spcPts val="0"/>
              </a:spcBef>
              <a:buFont typeface="Wingdings" pitchFamily="2" charset="2"/>
              <a:buChar char="Ø"/>
            </a:pPr>
            <a:r>
              <a:rPr lang="en-US" dirty="0">
                <a:solidFill>
                  <a:schemeClr val="tx1"/>
                </a:solidFill>
                <a:latin typeface="Times New Roman" pitchFamily="18" charset="0"/>
                <a:cs typeface="Times New Roman" pitchFamily="18" charset="0"/>
              </a:rPr>
              <a:t>So, we can define AI as:</a:t>
            </a:r>
          </a:p>
          <a:p>
            <a:pPr lvl="1" algn="just">
              <a:spcBef>
                <a:spcPts val="0"/>
              </a:spcBef>
              <a:buFont typeface="Wingdings" pitchFamily="2" charset="2"/>
              <a:buChar char="Ø"/>
            </a:pPr>
            <a:r>
              <a:rPr lang="en-US" sz="2100" dirty="0">
                <a:solidFill>
                  <a:srgbClr val="FF0000"/>
                </a:solidFill>
                <a:latin typeface="Times New Roman" pitchFamily="18" charset="0"/>
                <a:cs typeface="Times New Roman" pitchFamily="18" charset="0"/>
              </a:rPr>
              <a:t>"It is a branch of computer science by which we can create intelligent machines which can behave like a human, think like humans, and able to make decisions." </a:t>
            </a:r>
            <a:r>
              <a:rPr lang="en-US" sz="2100" i="1" dirty="0">
                <a:solidFill>
                  <a:srgbClr val="FF0000"/>
                </a:solidFill>
                <a:latin typeface="Times New Roman" pitchFamily="18" charset="0"/>
                <a:cs typeface="Times New Roman" pitchFamily="18" charset="0"/>
              </a:rPr>
              <a:t>power.“</a:t>
            </a:r>
          </a:p>
          <a:p>
            <a:pPr lvl="1" algn="just">
              <a:spcBef>
                <a:spcPts val="0"/>
              </a:spcBef>
              <a:buFont typeface="Wingdings" pitchFamily="2" charset="2"/>
              <a:buChar char="Ø"/>
            </a:pPr>
            <a:r>
              <a:rPr lang="en-US" sz="2100" dirty="0">
                <a:solidFill>
                  <a:srgbClr val="FF0000"/>
                </a:solidFill>
                <a:latin typeface="Times New Roman" pitchFamily="18" charset="0"/>
                <a:cs typeface="Times New Roman" pitchFamily="18" charset="0"/>
              </a:rPr>
              <a:t>Artificial Intelligence exists when a machine can have human based skills such as learning, reasoning, and solving problems</a:t>
            </a:r>
          </a:p>
        </p:txBody>
      </p:sp>
      <p:sp>
        <p:nvSpPr>
          <p:cNvPr id="4" name="Slide Number Placeholder 3"/>
          <p:cNvSpPr>
            <a:spLocks noGrp="1"/>
          </p:cNvSpPr>
          <p:nvPr>
            <p:ph type="sldNum" sz="quarter" idx="12"/>
          </p:nvPr>
        </p:nvSpPr>
        <p:spPr/>
        <p:txBody>
          <a:bodyPr/>
          <a:lstStyle/>
          <a:p>
            <a:fld id="{5FD889E0-CAB2-4699-909D-B9A88D47ACBE}" type="slidenum">
              <a:rPr lang="en-US" smtClean="0"/>
              <a:pPr/>
              <a:t>22</a:t>
            </a:fld>
            <a:endParaRPr lang="en-US"/>
          </a:p>
        </p:txBody>
      </p:sp>
      <p:sp>
        <p:nvSpPr>
          <p:cNvPr id="6" name="Title 1">
            <a:extLst>
              <a:ext uri="{FF2B5EF4-FFF2-40B4-BE49-F238E27FC236}">
                <a16:creationId xmlns:a16="http://schemas.microsoft.com/office/drawing/2014/main" id="{2A826A3F-DF9C-B902-E30B-5D9D44BB78A4}"/>
              </a:ext>
            </a:extLst>
          </p:cNvPr>
          <p:cNvSpPr txBox="1">
            <a:spLocks/>
          </p:cNvSpPr>
          <p:nvPr/>
        </p:nvSpPr>
        <p:spPr>
          <a:xfrm>
            <a:off x="301415" y="472612"/>
            <a:ext cx="6651476" cy="807677"/>
          </a:xfrm>
          <a:prstGeom prst="rect">
            <a:avLst/>
          </a:prstGeom>
          <a:solidFill>
            <a:srgbClr val="FFFF66"/>
          </a:solid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r>
              <a:rPr lang="en-US" sz="4000" dirty="0">
                <a:solidFill>
                  <a:srgbClr val="0000FF"/>
                </a:solidFill>
                <a:latin typeface="Times New Roman" pitchFamily="18" charset="0"/>
                <a:cs typeface="Times New Roman" pitchFamily="18" charset="0"/>
              </a:rPr>
              <a:t>What is Artificial Intelligence ?</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719552"/>
            <a:ext cx="8574087" cy="5009052"/>
          </a:xfrm>
        </p:spPr>
        <p:txBody>
          <a:bodyPr>
            <a:normAutofit lnSpcReduction="10000"/>
          </a:bodyPr>
          <a:lstStyle/>
          <a:p>
            <a:pPr lvl="1" algn="just">
              <a:spcBef>
                <a:spcPts val="0"/>
              </a:spcBef>
              <a:buFont typeface="Wingdings" pitchFamily="2" charset="2"/>
              <a:buChar char="q"/>
            </a:pPr>
            <a:r>
              <a:rPr lang="en-US" sz="2000" dirty="0">
                <a:solidFill>
                  <a:srgbClr val="0000FF"/>
                </a:solidFill>
                <a:latin typeface="Times New Roman" pitchFamily="18" charset="0"/>
                <a:cs typeface="Times New Roman" pitchFamily="18" charset="0"/>
              </a:rPr>
              <a:t>Intelligence is composed of:</a:t>
            </a:r>
            <a:r>
              <a:rPr lang="en-US" sz="2100" dirty="0">
                <a:solidFill>
                  <a:srgbClr val="0000FF"/>
                </a:solidFill>
                <a:latin typeface="Times New Roman" pitchFamily="18" charset="0"/>
                <a:cs typeface="Times New Roman" pitchFamily="18" charset="0"/>
              </a:rPr>
              <a:t>  </a:t>
            </a:r>
          </a:p>
          <a:p>
            <a:pPr lvl="2" fontAlgn="base">
              <a:spcBef>
                <a:spcPts val="0"/>
              </a:spcBef>
              <a:buFont typeface="Wingdings" pitchFamily="2" charset="2"/>
              <a:buChar char="v"/>
            </a:pPr>
            <a:r>
              <a:rPr lang="en-US" sz="1800" dirty="0">
                <a:solidFill>
                  <a:srgbClr val="FF0000"/>
                </a:solidFill>
                <a:latin typeface="Times New Roman" pitchFamily="18" charset="0"/>
                <a:cs typeface="Times New Roman" pitchFamily="18" charset="0"/>
              </a:rPr>
              <a:t>Reasoning</a:t>
            </a:r>
          </a:p>
          <a:p>
            <a:pPr lvl="2" fontAlgn="base">
              <a:spcBef>
                <a:spcPts val="0"/>
              </a:spcBef>
              <a:buFont typeface="Wingdings" pitchFamily="2" charset="2"/>
              <a:buChar char="v"/>
            </a:pPr>
            <a:r>
              <a:rPr lang="en-US" sz="1800" dirty="0">
                <a:solidFill>
                  <a:srgbClr val="FF0000"/>
                </a:solidFill>
                <a:latin typeface="Times New Roman" pitchFamily="18" charset="0"/>
                <a:cs typeface="Times New Roman" pitchFamily="18" charset="0"/>
              </a:rPr>
              <a:t>Learning</a:t>
            </a:r>
          </a:p>
          <a:p>
            <a:pPr lvl="2" fontAlgn="base">
              <a:spcBef>
                <a:spcPts val="0"/>
              </a:spcBef>
              <a:buFont typeface="Wingdings" pitchFamily="2" charset="2"/>
              <a:buChar char="v"/>
            </a:pPr>
            <a:r>
              <a:rPr lang="en-US" sz="1800" dirty="0">
                <a:solidFill>
                  <a:srgbClr val="FF0000"/>
                </a:solidFill>
                <a:latin typeface="Times New Roman" pitchFamily="18" charset="0"/>
                <a:cs typeface="Times New Roman" pitchFamily="18" charset="0"/>
              </a:rPr>
              <a:t>Problem-Solving</a:t>
            </a:r>
          </a:p>
          <a:p>
            <a:pPr lvl="2" fontAlgn="base">
              <a:spcBef>
                <a:spcPts val="0"/>
              </a:spcBef>
              <a:buFont typeface="Wingdings" pitchFamily="2" charset="2"/>
              <a:buChar char="v"/>
            </a:pPr>
            <a:r>
              <a:rPr lang="en-US" sz="1800" dirty="0">
                <a:solidFill>
                  <a:srgbClr val="FF0000"/>
                </a:solidFill>
                <a:latin typeface="Times New Roman" pitchFamily="18" charset="0"/>
                <a:cs typeface="Times New Roman" pitchFamily="18" charset="0"/>
              </a:rPr>
              <a:t>Perception</a:t>
            </a:r>
          </a:p>
          <a:p>
            <a:pPr lvl="2" fontAlgn="base">
              <a:spcBef>
                <a:spcPts val="0"/>
              </a:spcBef>
              <a:buFont typeface="Wingdings" pitchFamily="2" charset="2"/>
              <a:buChar char="v"/>
            </a:pPr>
            <a:r>
              <a:rPr lang="en-US" sz="1800" dirty="0">
                <a:solidFill>
                  <a:srgbClr val="FF0000"/>
                </a:solidFill>
                <a:latin typeface="Times New Roman" pitchFamily="18" charset="0"/>
                <a:cs typeface="Times New Roman" pitchFamily="18" charset="0"/>
              </a:rPr>
              <a:t>Linguistic Intelligence</a:t>
            </a:r>
          </a:p>
          <a:p>
            <a:pPr algn="just">
              <a:spcBef>
                <a:spcPts val="0"/>
              </a:spcBef>
              <a:buFont typeface="Wingdings" pitchFamily="2" charset="2"/>
              <a:buChar char="Ø"/>
            </a:pPr>
            <a:endParaRPr lang="en-US" sz="2500" dirty="0">
              <a:solidFill>
                <a:srgbClr val="0000FF"/>
              </a:solidFill>
              <a:latin typeface="Times New Roman" pitchFamily="18" charset="0"/>
              <a:cs typeface="Times New Roman" pitchFamily="18" charset="0"/>
            </a:endParaRPr>
          </a:p>
          <a:p>
            <a:pPr algn="just">
              <a:spcBef>
                <a:spcPts val="0"/>
              </a:spcBef>
              <a:buFont typeface="Wingdings" pitchFamily="2" charset="2"/>
              <a:buChar char="Ø"/>
            </a:pPr>
            <a:endParaRPr lang="en-US" dirty="0">
              <a:solidFill>
                <a:srgbClr val="0000FF"/>
              </a:solidFill>
              <a:latin typeface="Times New Roman" pitchFamily="18" charset="0"/>
              <a:cs typeface="Times New Roman" pitchFamily="18" charset="0"/>
            </a:endParaRPr>
          </a:p>
          <a:p>
            <a:pPr algn="just">
              <a:spcBef>
                <a:spcPts val="0"/>
              </a:spcBef>
              <a:buFont typeface="Wingdings" pitchFamily="2" charset="2"/>
              <a:buChar char="Ø"/>
            </a:pPr>
            <a:endParaRPr lang="en-US" dirty="0">
              <a:solidFill>
                <a:srgbClr val="0000FF"/>
              </a:solidFill>
              <a:latin typeface="Times New Roman" pitchFamily="18" charset="0"/>
              <a:cs typeface="Times New Roman" pitchFamily="18" charset="0"/>
            </a:endParaRPr>
          </a:p>
          <a:p>
            <a:pPr algn="just">
              <a:spcBef>
                <a:spcPts val="0"/>
              </a:spcBef>
              <a:buFont typeface="Wingdings" pitchFamily="2" charset="2"/>
              <a:buChar char="Ø"/>
            </a:pPr>
            <a:endParaRPr lang="en-US" dirty="0">
              <a:solidFill>
                <a:srgbClr val="0000FF"/>
              </a:solidFill>
              <a:latin typeface="Times New Roman" pitchFamily="18" charset="0"/>
              <a:cs typeface="Times New Roman" pitchFamily="18" charset="0"/>
            </a:endParaRPr>
          </a:p>
          <a:p>
            <a:pPr algn="just">
              <a:spcBef>
                <a:spcPts val="0"/>
              </a:spcBef>
              <a:buFont typeface="Wingdings" pitchFamily="2" charset="2"/>
              <a:buChar char="Ø"/>
            </a:pPr>
            <a:endParaRPr lang="en-US" sz="2000" dirty="0">
              <a:solidFill>
                <a:srgbClr val="0000FF"/>
              </a:solidFill>
              <a:latin typeface="Times New Roman" pitchFamily="18" charset="0"/>
              <a:cs typeface="Times New Roman" pitchFamily="18" charset="0"/>
            </a:endParaRPr>
          </a:p>
          <a:p>
            <a:pPr algn="just">
              <a:spcBef>
                <a:spcPts val="0"/>
              </a:spcBef>
              <a:buFont typeface="Wingdings" pitchFamily="2" charset="2"/>
              <a:buChar char="Ø"/>
            </a:pPr>
            <a:endParaRPr lang="en-US" sz="2000" dirty="0">
              <a:solidFill>
                <a:srgbClr val="0000FF"/>
              </a:solidFill>
              <a:latin typeface="Times New Roman" pitchFamily="18" charset="0"/>
              <a:cs typeface="Times New Roman" pitchFamily="18" charset="0"/>
            </a:endParaRPr>
          </a:p>
          <a:p>
            <a:pPr algn="just">
              <a:spcBef>
                <a:spcPts val="0"/>
              </a:spcBef>
              <a:buFont typeface="Wingdings" pitchFamily="2" charset="2"/>
              <a:buChar char="Ø"/>
            </a:pPr>
            <a:endParaRPr lang="en-US" sz="2000" dirty="0">
              <a:solidFill>
                <a:srgbClr val="0000FF"/>
              </a:solidFill>
              <a:latin typeface="Times New Roman" pitchFamily="18" charset="0"/>
              <a:cs typeface="Times New Roman" pitchFamily="18" charset="0"/>
            </a:endParaRPr>
          </a:p>
          <a:p>
            <a:pPr algn="just">
              <a:spcBef>
                <a:spcPts val="0"/>
              </a:spcBef>
              <a:buFont typeface="Wingdings" pitchFamily="2" charset="2"/>
              <a:buChar char="Ø"/>
            </a:pPr>
            <a:r>
              <a:rPr lang="en-US" sz="2000" dirty="0">
                <a:solidFill>
                  <a:srgbClr val="0000FF"/>
                </a:solidFill>
                <a:latin typeface="Times New Roman" pitchFamily="18" charset="0"/>
                <a:cs typeface="Times New Roman" pitchFamily="18" charset="0"/>
              </a:rPr>
              <a:t>According to the father of Artificial Intelligence, John McCarthy, it is </a:t>
            </a:r>
          </a:p>
          <a:p>
            <a:pPr lvl="1" algn="just">
              <a:spcBef>
                <a:spcPts val="0"/>
              </a:spcBef>
              <a:buFont typeface="Wingdings" pitchFamily="2" charset="2"/>
              <a:buChar char="Ø"/>
            </a:pPr>
            <a:r>
              <a:rPr lang="en-US" sz="1800" dirty="0">
                <a:solidFill>
                  <a:srgbClr val="FF0000"/>
                </a:solidFill>
                <a:latin typeface="Times New Roman" pitchFamily="18" charset="0"/>
                <a:cs typeface="Times New Roman" pitchFamily="18" charset="0"/>
              </a:rPr>
              <a:t>“The science and engineering of making intelligent machines, especially intelligent computer programs”. </a:t>
            </a:r>
          </a:p>
        </p:txBody>
      </p:sp>
      <p:sp>
        <p:nvSpPr>
          <p:cNvPr id="4" name="Slide Number Placeholder 3"/>
          <p:cNvSpPr>
            <a:spLocks noGrp="1"/>
          </p:cNvSpPr>
          <p:nvPr>
            <p:ph type="sldNum" sz="quarter" idx="12"/>
          </p:nvPr>
        </p:nvSpPr>
        <p:spPr/>
        <p:txBody>
          <a:bodyPr/>
          <a:lstStyle/>
          <a:p>
            <a:fld id="{5FD889E0-CAB2-4699-909D-B9A88D47ACBE}" type="slidenum">
              <a:rPr lang="en-US" smtClean="0"/>
              <a:pPr/>
              <a:t>23</a:t>
            </a:fld>
            <a:endParaRPr lang="en-US"/>
          </a:p>
        </p:txBody>
      </p:sp>
      <p:sp>
        <p:nvSpPr>
          <p:cNvPr id="6" name="Title 1">
            <a:extLst>
              <a:ext uri="{FF2B5EF4-FFF2-40B4-BE49-F238E27FC236}">
                <a16:creationId xmlns:a16="http://schemas.microsoft.com/office/drawing/2014/main" id="{2A826A3F-DF9C-B902-E30B-5D9D44BB78A4}"/>
              </a:ext>
            </a:extLst>
          </p:cNvPr>
          <p:cNvSpPr txBox="1">
            <a:spLocks/>
          </p:cNvSpPr>
          <p:nvPr/>
        </p:nvSpPr>
        <p:spPr>
          <a:xfrm>
            <a:off x="301415" y="472612"/>
            <a:ext cx="6651476" cy="807677"/>
          </a:xfrm>
          <a:prstGeom prst="rect">
            <a:avLst/>
          </a:prstGeom>
          <a:solidFill>
            <a:srgbClr val="FFFF66"/>
          </a:solid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r>
              <a:rPr lang="en-US" sz="4000" dirty="0">
                <a:solidFill>
                  <a:srgbClr val="0000FF"/>
                </a:solidFill>
                <a:latin typeface="Times New Roman" pitchFamily="18" charset="0"/>
                <a:cs typeface="Times New Roman" pitchFamily="18" charset="0"/>
              </a:rPr>
              <a:t>What is Artificial Intelligence ?</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 </a:t>
            </a:r>
          </a:p>
        </p:txBody>
      </p:sp>
      <p:pic>
        <p:nvPicPr>
          <p:cNvPr id="2050" name="Picture 2"/>
          <p:cNvPicPr>
            <a:picLocks noChangeAspect="1" noChangeArrowheads="1"/>
          </p:cNvPicPr>
          <p:nvPr/>
        </p:nvPicPr>
        <p:blipFill>
          <a:blip r:embed="rId2"/>
          <a:srcRect/>
          <a:stretch>
            <a:fillRect/>
          </a:stretch>
        </p:blipFill>
        <p:spPr bwMode="auto">
          <a:xfrm>
            <a:off x="1306899" y="3329083"/>
            <a:ext cx="5715000" cy="19812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719552"/>
            <a:ext cx="8574087" cy="4707127"/>
          </a:xfrm>
        </p:spPr>
        <p:txBody>
          <a:bodyPr>
            <a:normAutofit/>
          </a:bodyPr>
          <a:lstStyle/>
          <a:p>
            <a:pPr algn="just">
              <a:spcBef>
                <a:spcPts val="0"/>
              </a:spcBef>
              <a:buFont typeface="Wingdings" pitchFamily="2" charset="2"/>
              <a:buChar char="Ø"/>
            </a:pPr>
            <a:r>
              <a:rPr lang="en-US" dirty="0">
                <a:solidFill>
                  <a:srgbClr val="0000FF"/>
                </a:solidFill>
                <a:latin typeface="Times New Roman" pitchFamily="18" charset="0"/>
                <a:cs typeface="Times New Roman" pitchFamily="18" charset="0"/>
              </a:rPr>
              <a:t>Artificial Intelligence suggest that machines can mimic humans in:</a:t>
            </a:r>
          </a:p>
          <a:p>
            <a:pPr lvl="1" algn="just">
              <a:spcBef>
                <a:spcPts val="0"/>
              </a:spcBef>
              <a:buFont typeface="Wingdings" pitchFamily="2" charset="2"/>
              <a:buChar char="Ø"/>
            </a:pPr>
            <a:r>
              <a:rPr lang="en-US" dirty="0">
                <a:solidFill>
                  <a:srgbClr val="FF0000"/>
                </a:solidFill>
                <a:latin typeface="Times New Roman" pitchFamily="18" charset="0"/>
                <a:cs typeface="Times New Roman" pitchFamily="18" charset="0"/>
              </a:rPr>
              <a:t>Talking</a:t>
            </a:r>
          </a:p>
          <a:p>
            <a:pPr lvl="1" algn="just">
              <a:spcBef>
                <a:spcPts val="0"/>
              </a:spcBef>
              <a:buFont typeface="Wingdings" pitchFamily="2" charset="2"/>
              <a:buChar char="Ø"/>
            </a:pPr>
            <a:r>
              <a:rPr lang="en-US" dirty="0">
                <a:solidFill>
                  <a:srgbClr val="FF0000"/>
                </a:solidFill>
                <a:latin typeface="Times New Roman" pitchFamily="18" charset="0"/>
                <a:cs typeface="Times New Roman" pitchFamily="18" charset="0"/>
              </a:rPr>
              <a:t>Thinking</a:t>
            </a:r>
          </a:p>
          <a:p>
            <a:pPr lvl="1" algn="just">
              <a:spcBef>
                <a:spcPts val="0"/>
              </a:spcBef>
              <a:buFont typeface="Wingdings" pitchFamily="2" charset="2"/>
              <a:buChar char="Ø"/>
            </a:pPr>
            <a:r>
              <a:rPr lang="en-US" dirty="0">
                <a:solidFill>
                  <a:srgbClr val="FF0000"/>
                </a:solidFill>
                <a:latin typeface="Times New Roman" pitchFamily="18" charset="0"/>
                <a:cs typeface="Times New Roman" pitchFamily="18" charset="0"/>
              </a:rPr>
              <a:t>Learning</a:t>
            </a:r>
          </a:p>
          <a:p>
            <a:pPr lvl="1" algn="just">
              <a:spcBef>
                <a:spcPts val="0"/>
              </a:spcBef>
              <a:buFont typeface="Wingdings" pitchFamily="2" charset="2"/>
              <a:buChar char="Ø"/>
            </a:pPr>
            <a:r>
              <a:rPr lang="en-US" dirty="0">
                <a:solidFill>
                  <a:srgbClr val="FF0000"/>
                </a:solidFill>
                <a:latin typeface="Times New Roman" pitchFamily="18" charset="0"/>
                <a:cs typeface="Times New Roman" pitchFamily="18" charset="0"/>
              </a:rPr>
              <a:t>Planning</a:t>
            </a:r>
          </a:p>
          <a:p>
            <a:pPr lvl="1" algn="just">
              <a:spcBef>
                <a:spcPts val="0"/>
              </a:spcBef>
              <a:buFont typeface="Wingdings" pitchFamily="2" charset="2"/>
              <a:buChar char="Ø"/>
            </a:pPr>
            <a:r>
              <a:rPr lang="en-US" dirty="0">
                <a:solidFill>
                  <a:srgbClr val="FF0000"/>
                </a:solidFill>
                <a:latin typeface="Times New Roman" pitchFamily="18" charset="0"/>
                <a:cs typeface="Times New Roman" pitchFamily="18" charset="0"/>
              </a:rPr>
              <a:t>Understanding</a:t>
            </a:r>
          </a:p>
          <a:p>
            <a:pPr algn="just">
              <a:spcBef>
                <a:spcPts val="0"/>
              </a:spcBef>
              <a:buFont typeface="Wingdings" pitchFamily="2" charset="2"/>
              <a:buChar char="Ø"/>
            </a:pPr>
            <a:r>
              <a:rPr lang="en-US" dirty="0">
                <a:solidFill>
                  <a:srgbClr val="0000FF"/>
                </a:solidFill>
                <a:latin typeface="Times New Roman" pitchFamily="18" charset="0"/>
                <a:cs typeface="Times New Roman" pitchFamily="18" charset="0"/>
              </a:rPr>
              <a:t>Artificial Intelligence is also called Machine Intelligence and Computer Intelligence.</a:t>
            </a:r>
          </a:p>
          <a:p>
            <a:pPr algn="just">
              <a:spcBef>
                <a:spcPts val="0"/>
              </a:spcBef>
              <a:buFont typeface="Wingdings" pitchFamily="2" charset="2"/>
              <a:buChar char="Ø"/>
            </a:pPr>
            <a:endParaRPr lang="en-US" sz="2500" dirty="0">
              <a:solidFill>
                <a:srgbClr val="0000FF"/>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24</a:t>
            </a:fld>
            <a:endParaRPr lang="en-US"/>
          </a:p>
        </p:txBody>
      </p:sp>
      <p:sp>
        <p:nvSpPr>
          <p:cNvPr id="6" name="Title 1">
            <a:extLst>
              <a:ext uri="{FF2B5EF4-FFF2-40B4-BE49-F238E27FC236}">
                <a16:creationId xmlns:a16="http://schemas.microsoft.com/office/drawing/2014/main" id="{2A826A3F-DF9C-B902-E30B-5D9D44BB78A4}"/>
              </a:ext>
            </a:extLst>
          </p:cNvPr>
          <p:cNvSpPr txBox="1">
            <a:spLocks/>
          </p:cNvSpPr>
          <p:nvPr/>
        </p:nvSpPr>
        <p:spPr>
          <a:xfrm>
            <a:off x="301415" y="472612"/>
            <a:ext cx="6651476" cy="807677"/>
          </a:xfrm>
          <a:prstGeom prst="rect">
            <a:avLst/>
          </a:prstGeom>
          <a:solidFill>
            <a:srgbClr val="FFFF66"/>
          </a:solid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r>
              <a:rPr lang="en-US" sz="4000" dirty="0">
                <a:solidFill>
                  <a:srgbClr val="0000FF"/>
                </a:solidFill>
                <a:latin typeface="Times New Roman" pitchFamily="18" charset="0"/>
                <a:cs typeface="Times New Roman" pitchFamily="18" charset="0"/>
              </a:rPr>
              <a:t>What is Artificial Intelligence ?</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33413"/>
            <a:ext cx="7808976" cy="1088136"/>
          </a:xfrm>
        </p:spPr>
        <p:txBody>
          <a:bodyPr>
            <a:normAutofit/>
          </a:bodyPr>
          <a:lstStyle/>
          <a:p>
            <a:r>
              <a:rPr lang="en-US" dirty="0"/>
              <a:t>Definitions of AI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267" y="2124556"/>
            <a:ext cx="7082288" cy="4089225"/>
          </a:xfrm>
          <a:prstGeom prst="rect">
            <a:avLst/>
          </a:prstGeom>
        </p:spPr>
      </p:pic>
      <p:sp>
        <p:nvSpPr>
          <p:cNvPr id="3" name="Slide Number Placeholder 2">
            <a:extLst>
              <a:ext uri="{FF2B5EF4-FFF2-40B4-BE49-F238E27FC236}">
                <a16:creationId xmlns:a16="http://schemas.microsoft.com/office/drawing/2014/main" id="{2CC1919A-1693-EF08-5AA3-414B75945270}"/>
              </a:ext>
            </a:extLst>
          </p:cNvPr>
          <p:cNvSpPr>
            <a:spLocks noGrp="1"/>
          </p:cNvSpPr>
          <p:nvPr>
            <p:ph type="sldNum" sz="quarter" idx="12"/>
          </p:nvPr>
        </p:nvSpPr>
        <p:spPr/>
        <p:txBody>
          <a:bodyPr/>
          <a:lstStyle/>
          <a:p>
            <a:fld id="{5FD889E0-CAB2-4699-909D-B9A88D47ACBE}" type="slidenum">
              <a:rPr lang="en-US" smtClean="0"/>
              <a:pPr/>
              <a:t>25</a:t>
            </a:fld>
            <a:endParaRPr lang="en-US"/>
          </a:p>
        </p:txBody>
      </p:sp>
    </p:spTree>
    <p:extLst>
      <p:ext uri="{BB962C8B-B14F-4D97-AF65-F5344CB8AC3E}">
        <p14:creationId xmlns:p14="http://schemas.microsoft.com/office/powerpoint/2010/main" val="1479753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AI</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Hard or Strong AI</a:t>
            </a:r>
          </a:p>
        </p:txBody>
      </p:sp>
      <p:pic>
        <p:nvPicPr>
          <p:cNvPr id="3" name="Picture 2">
            <a:extLst>
              <a:ext uri="{FF2B5EF4-FFF2-40B4-BE49-F238E27FC236}">
                <a16:creationId xmlns:a16="http://schemas.microsoft.com/office/drawing/2014/main" id="{FC98BB26-5641-4D80-86CF-E56CC15ECE94}"/>
              </a:ext>
            </a:extLst>
          </p:cNvPr>
          <p:cNvPicPr>
            <a:picLocks noChangeAspect="1"/>
          </p:cNvPicPr>
          <p:nvPr/>
        </p:nvPicPr>
        <p:blipFill>
          <a:blip r:embed="rId2"/>
          <a:stretch>
            <a:fillRect/>
          </a:stretch>
        </p:blipFill>
        <p:spPr>
          <a:xfrm>
            <a:off x="632346" y="2077440"/>
            <a:ext cx="7787036" cy="3974309"/>
          </a:xfrm>
          <a:prstGeom prst="rect">
            <a:avLst/>
          </a:prstGeom>
        </p:spPr>
      </p:pic>
      <p:sp>
        <p:nvSpPr>
          <p:cNvPr id="4" name="Slide Number Placeholder 3">
            <a:extLst>
              <a:ext uri="{FF2B5EF4-FFF2-40B4-BE49-F238E27FC236}">
                <a16:creationId xmlns:a16="http://schemas.microsoft.com/office/drawing/2014/main" id="{430468A1-CE78-623C-A76E-95356B73BC1E}"/>
              </a:ext>
            </a:extLst>
          </p:cNvPr>
          <p:cNvSpPr>
            <a:spLocks noGrp="1"/>
          </p:cNvSpPr>
          <p:nvPr>
            <p:ph type="sldNum" sz="quarter" idx="12"/>
          </p:nvPr>
        </p:nvSpPr>
        <p:spPr/>
        <p:txBody>
          <a:bodyPr/>
          <a:lstStyle/>
          <a:p>
            <a:fld id="{5FD889E0-CAB2-4699-909D-B9A88D47ACBE}" type="slidenum">
              <a:rPr lang="en-US" smtClean="0"/>
              <a:pPr/>
              <a:t>26</a:t>
            </a:fld>
            <a:endParaRPr lang="en-US"/>
          </a:p>
        </p:txBody>
      </p:sp>
    </p:spTree>
    <p:extLst>
      <p:ext uri="{BB962C8B-B14F-4D97-AF65-F5344CB8AC3E}">
        <p14:creationId xmlns:p14="http://schemas.microsoft.com/office/powerpoint/2010/main" val="3797040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AI</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Soft or Weak AI</a:t>
            </a:r>
          </a:p>
        </p:txBody>
      </p:sp>
      <p:pic>
        <p:nvPicPr>
          <p:cNvPr id="3" name="Picture 2">
            <a:extLst>
              <a:ext uri="{FF2B5EF4-FFF2-40B4-BE49-F238E27FC236}">
                <a16:creationId xmlns:a16="http://schemas.microsoft.com/office/drawing/2014/main" id="{83CFE32E-4E33-4AA8-86CA-053552915483}"/>
              </a:ext>
            </a:extLst>
          </p:cNvPr>
          <p:cNvPicPr>
            <a:picLocks noChangeAspect="1"/>
          </p:cNvPicPr>
          <p:nvPr/>
        </p:nvPicPr>
        <p:blipFill>
          <a:blip r:embed="rId2"/>
          <a:stretch>
            <a:fillRect/>
          </a:stretch>
        </p:blipFill>
        <p:spPr>
          <a:xfrm>
            <a:off x="421341" y="2167438"/>
            <a:ext cx="8142849" cy="3910041"/>
          </a:xfrm>
          <a:prstGeom prst="rect">
            <a:avLst/>
          </a:prstGeom>
        </p:spPr>
      </p:pic>
      <p:sp>
        <p:nvSpPr>
          <p:cNvPr id="4" name="Slide Number Placeholder 3">
            <a:extLst>
              <a:ext uri="{FF2B5EF4-FFF2-40B4-BE49-F238E27FC236}">
                <a16:creationId xmlns:a16="http://schemas.microsoft.com/office/drawing/2014/main" id="{E6B041FF-8F58-2481-0D6D-C6BB888C311A}"/>
              </a:ext>
            </a:extLst>
          </p:cNvPr>
          <p:cNvSpPr>
            <a:spLocks noGrp="1"/>
          </p:cNvSpPr>
          <p:nvPr>
            <p:ph type="sldNum" sz="quarter" idx="12"/>
          </p:nvPr>
        </p:nvSpPr>
        <p:spPr/>
        <p:txBody>
          <a:bodyPr/>
          <a:lstStyle/>
          <a:p>
            <a:fld id="{5FD889E0-CAB2-4699-909D-B9A88D47ACBE}" type="slidenum">
              <a:rPr lang="en-US" smtClean="0"/>
              <a:pPr/>
              <a:t>27</a:t>
            </a:fld>
            <a:endParaRPr lang="en-US"/>
          </a:p>
        </p:txBody>
      </p:sp>
    </p:spTree>
    <p:extLst>
      <p:ext uri="{BB962C8B-B14F-4D97-AF65-F5344CB8AC3E}">
        <p14:creationId xmlns:p14="http://schemas.microsoft.com/office/powerpoint/2010/main" val="3577637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719552"/>
            <a:ext cx="8574087" cy="4707127"/>
          </a:xfrm>
        </p:spPr>
        <p:txBody>
          <a:bodyPr>
            <a:normAutofit/>
          </a:bodyPr>
          <a:lstStyle/>
          <a:p>
            <a:pPr algn="just"/>
            <a:r>
              <a:rPr lang="en-US" dirty="0">
                <a:solidFill>
                  <a:srgbClr val="0000FF"/>
                </a:solidFill>
                <a:latin typeface="Times New Roman" pitchFamily="18" charset="0"/>
                <a:cs typeface="Times New Roman" pitchFamily="18" charset="0"/>
              </a:rPr>
              <a:t>Artificial Intelligence is a scientific discipline embracing several Data Science fields ranging from narrow AI to strong AI, including machine learning, deep learning, big data and data mining.</a:t>
            </a:r>
          </a:p>
          <a:p>
            <a:pPr algn="just">
              <a:spcBef>
                <a:spcPts val="0"/>
              </a:spcBef>
              <a:buFont typeface="Wingdings" pitchFamily="2" charset="2"/>
              <a:buChar char="Ø"/>
            </a:pPr>
            <a:endParaRPr lang="en-US" dirty="0">
              <a:solidFill>
                <a:srgbClr val="0000FF"/>
              </a:solidFill>
              <a:latin typeface="Times New Roman" pitchFamily="18" charset="0"/>
              <a:cs typeface="Times New Roman" pitchFamily="18" charset="0"/>
            </a:endParaRPr>
          </a:p>
          <a:p>
            <a:pPr algn="just">
              <a:spcBef>
                <a:spcPts val="0"/>
              </a:spcBef>
              <a:buFont typeface="Wingdings" pitchFamily="2" charset="2"/>
              <a:buChar char="Ø"/>
            </a:pPr>
            <a:endParaRPr lang="en-US" sz="2500" dirty="0">
              <a:solidFill>
                <a:srgbClr val="0000FF"/>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28</a:t>
            </a:fld>
            <a:endParaRPr lang="en-US"/>
          </a:p>
        </p:txBody>
      </p:sp>
      <p:sp>
        <p:nvSpPr>
          <p:cNvPr id="6" name="Title 1">
            <a:extLst>
              <a:ext uri="{FF2B5EF4-FFF2-40B4-BE49-F238E27FC236}">
                <a16:creationId xmlns:a16="http://schemas.microsoft.com/office/drawing/2014/main" id="{2A826A3F-DF9C-B902-E30B-5D9D44BB78A4}"/>
              </a:ext>
            </a:extLst>
          </p:cNvPr>
          <p:cNvSpPr txBox="1">
            <a:spLocks/>
          </p:cNvSpPr>
          <p:nvPr/>
        </p:nvSpPr>
        <p:spPr>
          <a:xfrm>
            <a:off x="301415" y="472612"/>
            <a:ext cx="6651476" cy="807677"/>
          </a:xfrm>
          <a:prstGeom prst="rect">
            <a:avLst/>
          </a:prstGeom>
          <a:solidFill>
            <a:srgbClr val="FFFF66"/>
          </a:solid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r>
              <a:rPr lang="en-US" sz="4000" dirty="0">
                <a:solidFill>
                  <a:srgbClr val="0000FF"/>
                </a:solidFill>
                <a:latin typeface="Times New Roman" pitchFamily="18" charset="0"/>
                <a:cs typeface="Times New Roman" pitchFamily="18" charset="0"/>
              </a:rPr>
              <a:t>Types of AI</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 </a:t>
            </a:r>
          </a:p>
        </p:txBody>
      </p:sp>
      <p:pic>
        <p:nvPicPr>
          <p:cNvPr id="1026" name="Picture 2"/>
          <p:cNvPicPr>
            <a:picLocks noChangeAspect="1" noChangeArrowheads="1"/>
          </p:cNvPicPr>
          <p:nvPr/>
        </p:nvPicPr>
        <p:blipFill>
          <a:blip r:embed="rId2"/>
          <a:srcRect/>
          <a:stretch>
            <a:fillRect/>
          </a:stretch>
        </p:blipFill>
        <p:spPr bwMode="auto">
          <a:xfrm>
            <a:off x="2440637" y="3132254"/>
            <a:ext cx="4089549" cy="3648111"/>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719552"/>
            <a:ext cx="8574087" cy="4707127"/>
          </a:xfrm>
        </p:spPr>
        <p:txBody>
          <a:bodyPr>
            <a:noAutofit/>
          </a:bodyPr>
          <a:lstStyle/>
          <a:p>
            <a:pPr>
              <a:spcBef>
                <a:spcPts val="0"/>
              </a:spcBef>
              <a:buFont typeface="Wingdings" pitchFamily="2" charset="2"/>
              <a:buChar char="Ø"/>
            </a:pPr>
            <a:r>
              <a:rPr lang="en-US" sz="1600" dirty="0">
                <a:solidFill>
                  <a:srgbClr val="0000FF"/>
                </a:solidFill>
                <a:latin typeface="Times New Roman" pitchFamily="18" charset="0"/>
                <a:cs typeface="Times New Roman" pitchFamily="18" charset="0"/>
              </a:rPr>
              <a:t>Narrow AI</a:t>
            </a:r>
          </a:p>
          <a:p>
            <a:pPr lvl="1">
              <a:spcBef>
                <a:spcPts val="0"/>
              </a:spcBef>
              <a:buFont typeface="Wingdings" pitchFamily="2" charset="2"/>
              <a:buChar char="v"/>
            </a:pPr>
            <a:r>
              <a:rPr lang="en-US" sz="1400" dirty="0">
                <a:solidFill>
                  <a:srgbClr val="0000FF"/>
                </a:solidFill>
                <a:latin typeface="Times New Roman" pitchFamily="18" charset="0"/>
                <a:cs typeface="Times New Roman" pitchFamily="18" charset="0"/>
              </a:rPr>
              <a:t>Narrow Artificial Intelligence is limited to narrow (specific) areas like most of the AI we have around us today:</a:t>
            </a:r>
          </a:p>
          <a:p>
            <a:pPr lvl="2">
              <a:spcBef>
                <a:spcPts val="0"/>
              </a:spcBef>
            </a:pPr>
            <a:r>
              <a:rPr lang="en-US" sz="1200" dirty="0">
                <a:solidFill>
                  <a:srgbClr val="FF0000"/>
                </a:solidFill>
                <a:latin typeface="Times New Roman" pitchFamily="18" charset="0"/>
                <a:cs typeface="Times New Roman" pitchFamily="18" charset="0"/>
              </a:rPr>
              <a:t>Email spam Filters</a:t>
            </a:r>
          </a:p>
          <a:p>
            <a:pPr lvl="2">
              <a:spcBef>
                <a:spcPts val="0"/>
              </a:spcBef>
            </a:pPr>
            <a:r>
              <a:rPr lang="en-US" sz="1200" dirty="0">
                <a:solidFill>
                  <a:srgbClr val="FF0000"/>
                </a:solidFill>
                <a:latin typeface="Times New Roman" pitchFamily="18" charset="0"/>
                <a:cs typeface="Times New Roman" pitchFamily="18" charset="0"/>
              </a:rPr>
              <a:t>Text to Speech</a:t>
            </a:r>
          </a:p>
          <a:p>
            <a:pPr lvl="2">
              <a:spcBef>
                <a:spcPts val="0"/>
              </a:spcBef>
            </a:pPr>
            <a:r>
              <a:rPr lang="en-US" sz="1200" dirty="0">
                <a:solidFill>
                  <a:srgbClr val="FF0000"/>
                </a:solidFill>
                <a:latin typeface="Times New Roman" pitchFamily="18" charset="0"/>
                <a:cs typeface="Times New Roman" pitchFamily="18" charset="0"/>
              </a:rPr>
              <a:t>Speech Recognition</a:t>
            </a:r>
          </a:p>
          <a:p>
            <a:pPr lvl="2">
              <a:spcBef>
                <a:spcPts val="0"/>
              </a:spcBef>
            </a:pPr>
            <a:r>
              <a:rPr lang="en-US" sz="1200" dirty="0">
                <a:solidFill>
                  <a:srgbClr val="FF0000"/>
                </a:solidFill>
                <a:latin typeface="Times New Roman" pitchFamily="18" charset="0"/>
                <a:cs typeface="Times New Roman" pitchFamily="18" charset="0"/>
              </a:rPr>
              <a:t>Self Driving Cars</a:t>
            </a:r>
          </a:p>
          <a:p>
            <a:pPr lvl="2">
              <a:spcBef>
                <a:spcPts val="0"/>
              </a:spcBef>
            </a:pPr>
            <a:r>
              <a:rPr lang="en-US" sz="1200" dirty="0">
                <a:solidFill>
                  <a:srgbClr val="FF0000"/>
                </a:solidFill>
                <a:latin typeface="Times New Roman" pitchFamily="18" charset="0"/>
                <a:cs typeface="Times New Roman" pitchFamily="18" charset="0"/>
              </a:rPr>
              <a:t>E-Payment</a:t>
            </a:r>
          </a:p>
          <a:p>
            <a:pPr lvl="2">
              <a:spcBef>
                <a:spcPts val="0"/>
              </a:spcBef>
            </a:pPr>
            <a:r>
              <a:rPr lang="en-US" sz="1200" dirty="0">
                <a:solidFill>
                  <a:srgbClr val="FF0000"/>
                </a:solidFill>
                <a:latin typeface="Times New Roman" pitchFamily="18" charset="0"/>
                <a:cs typeface="Times New Roman" pitchFamily="18" charset="0"/>
              </a:rPr>
              <a:t>Google Maps</a:t>
            </a:r>
          </a:p>
          <a:p>
            <a:pPr lvl="2">
              <a:spcBef>
                <a:spcPts val="0"/>
              </a:spcBef>
            </a:pPr>
            <a:r>
              <a:rPr lang="en-US" sz="1200" dirty="0">
                <a:solidFill>
                  <a:srgbClr val="FF0000"/>
                </a:solidFill>
                <a:latin typeface="Times New Roman" pitchFamily="18" charset="0"/>
                <a:cs typeface="Times New Roman" pitchFamily="18" charset="0"/>
              </a:rPr>
              <a:t>Text Autocorrect</a:t>
            </a:r>
          </a:p>
          <a:p>
            <a:pPr lvl="2">
              <a:spcBef>
                <a:spcPts val="0"/>
              </a:spcBef>
            </a:pPr>
            <a:r>
              <a:rPr lang="en-US" sz="1200" dirty="0">
                <a:solidFill>
                  <a:srgbClr val="FF0000"/>
                </a:solidFill>
                <a:latin typeface="Times New Roman" pitchFamily="18" charset="0"/>
                <a:cs typeface="Times New Roman" pitchFamily="18" charset="0"/>
              </a:rPr>
              <a:t>Automated Translation</a:t>
            </a:r>
          </a:p>
          <a:p>
            <a:pPr lvl="2">
              <a:spcBef>
                <a:spcPts val="0"/>
              </a:spcBef>
            </a:pPr>
            <a:r>
              <a:rPr lang="en-US" sz="1200" dirty="0" err="1">
                <a:solidFill>
                  <a:srgbClr val="FF0000"/>
                </a:solidFill>
                <a:latin typeface="Times New Roman" pitchFamily="18" charset="0"/>
                <a:cs typeface="Times New Roman" pitchFamily="18" charset="0"/>
              </a:rPr>
              <a:t>Chatbots</a:t>
            </a:r>
            <a:endParaRPr lang="en-US" sz="1200" dirty="0">
              <a:solidFill>
                <a:srgbClr val="FF0000"/>
              </a:solidFill>
              <a:latin typeface="Times New Roman" pitchFamily="18" charset="0"/>
              <a:cs typeface="Times New Roman" pitchFamily="18" charset="0"/>
            </a:endParaRPr>
          </a:p>
          <a:p>
            <a:pPr lvl="2">
              <a:spcBef>
                <a:spcPts val="0"/>
              </a:spcBef>
            </a:pPr>
            <a:r>
              <a:rPr lang="en-US" sz="1200" dirty="0">
                <a:solidFill>
                  <a:srgbClr val="FF0000"/>
                </a:solidFill>
                <a:latin typeface="Times New Roman" pitchFamily="18" charset="0"/>
                <a:cs typeface="Times New Roman" pitchFamily="18" charset="0"/>
              </a:rPr>
              <a:t>Social Media</a:t>
            </a:r>
          </a:p>
          <a:p>
            <a:pPr lvl="2">
              <a:spcBef>
                <a:spcPts val="0"/>
              </a:spcBef>
            </a:pPr>
            <a:r>
              <a:rPr lang="en-US" sz="1200" dirty="0">
                <a:solidFill>
                  <a:srgbClr val="FF0000"/>
                </a:solidFill>
                <a:latin typeface="Times New Roman" pitchFamily="18" charset="0"/>
                <a:cs typeface="Times New Roman" pitchFamily="18" charset="0"/>
              </a:rPr>
              <a:t>Face Detection</a:t>
            </a:r>
          </a:p>
          <a:p>
            <a:pPr lvl="2">
              <a:spcBef>
                <a:spcPts val="0"/>
              </a:spcBef>
            </a:pPr>
            <a:r>
              <a:rPr lang="en-US" sz="1200" dirty="0">
                <a:solidFill>
                  <a:srgbClr val="FF0000"/>
                </a:solidFill>
                <a:latin typeface="Times New Roman" pitchFamily="18" charset="0"/>
                <a:cs typeface="Times New Roman" pitchFamily="18" charset="0"/>
              </a:rPr>
              <a:t>Visual Perception</a:t>
            </a:r>
          </a:p>
          <a:p>
            <a:pPr lvl="2">
              <a:spcBef>
                <a:spcPts val="0"/>
              </a:spcBef>
            </a:pPr>
            <a:r>
              <a:rPr lang="en-US" sz="1200" dirty="0">
                <a:solidFill>
                  <a:srgbClr val="FF0000"/>
                </a:solidFill>
                <a:latin typeface="Times New Roman" pitchFamily="18" charset="0"/>
                <a:cs typeface="Times New Roman" pitchFamily="18" charset="0"/>
              </a:rPr>
              <a:t>Search Algorithms</a:t>
            </a:r>
          </a:p>
          <a:p>
            <a:pPr lvl="2">
              <a:spcBef>
                <a:spcPts val="0"/>
              </a:spcBef>
            </a:pPr>
            <a:r>
              <a:rPr lang="en-US" sz="1200" dirty="0">
                <a:solidFill>
                  <a:srgbClr val="FF0000"/>
                </a:solidFill>
                <a:latin typeface="Times New Roman" pitchFamily="18" charset="0"/>
                <a:cs typeface="Times New Roman" pitchFamily="18" charset="0"/>
              </a:rPr>
              <a:t>Robots</a:t>
            </a:r>
          </a:p>
          <a:p>
            <a:pPr lvl="2">
              <a:spcBef>
                <a:spcPts val="0"/>
              </a:spcBef>
            </a:pPr>
            <a:r>
              <a:rPr lang="en-US" sz="1200" dirty="0">
                <a:solidFill>
                  <a:srgbClr val="FF0000"/>
                </a:solidFill>
                <a:latin typeface="Times New Roman" pitchFamily="18" charset="0"/>
                <a:cs typeface="Times New Roman" pitchFamily="18" charset="0"/>
              </a:rPr>
              <a:t>Automated Investment</a:t>
            </a:r>
          </a:p>
          <a:p>
            <a:pPr lvl="2">
              <a:spcBef>
                <a:spcPts val="0"/>
              </a:spcBef>
            </a:pPr>
            <a:r>
              <a:rPr lang="en-US" sz="1200" dirty="0">
                <a:solidFill>
                  <a:srgbClr val="FF0000"/>
                </a:solidFill>
                <a:latin typeface="Times New Roman" pitchFamily="18" charset="0"/>
                <a:cs typeface="Times New Roman" pitchFamily="18" charset="0"/>
              </a:rPr>
              <a:t>NLP - Natural Language Processing</a:t>
            </a:r>
          </a:p>
          <a:p>
            <a:pPr lvl="2">
              <a:spcBef>
                <a:spcPts val="0"/>
              </a:spcBef>
            </a:pPr>
            <a:r>
              <a:rPr lang="en-US" sz="1200" dirty="0">
                <a:solidFill>
                  <a:srgbClr val="FF0000"/>
                </a:solidFill>
                <a:latin typeface="Times New Roman" pitchFamily="18" charset="0"/>
                <a:cs typeface="Times New Roman" pitchFamily="18" charset="0"/>
              </a:rPr>
              <a:t>Flying Drones</a:t>
            </a:r>
          </a:p>
          <a:p>
            <a:pPr lvl="2">
              <a:spcBef>
                <a:spcPts val="0"/>
              </a:spcBef>
            </a:pPr>
            <a:r>
              <a:rPr lang="en-US" sz="1200" dirty="0">
                <a:solidFill>
                  <a:srgbClr val="FF0000"/>
                </a:solidFill>
                <a:latin typeface="Times New Roman" pitchFamily="18" charset="0"/>
                <a:cs typeface="Times New Roman" pitchFamily="18" charset="0"/>
              </a:rPr>
              <a:t>IBM's Dr. Watson</a:t>
            </a:r>
          </a:p>
          <a:p>
            <a:pPr lvl="2">
              <a:spcBef>
                <a:spcPts val="0"/>
              </a:spcBef>
            </a:pPr>
            <a:r>
              <a:rPr lang="en-US" sz="1200" dirty="0">
                <a:solidFill>
                  <a:srgbClr val="FF0000"/>
                </a:solidFill>
                <a:latin typeface="Times New Roman" pitchFamily="18" charset="0"/>
                <a:cs typeface="Times New Roman" pitchFamily="18" charset="0"/>
              </a:rPr>
              <a:t>Apple's </a:t>
            </a:r>
            <a:r>
              <a:rPr lang="en-US" sz="1200" dirty="0" err="1">
                <a:solidFill>
                  <a:srgbClr val="FF0000"/>
                </a:solidFill>
                <a:latin typeface="Times New Roman" pitchFamily="18" charset="0"/>
                <a:cs typeface="Times New Roman" pitchFamily="18" charset="0"/>
              </a:rPr>
              <a:t>Siri</a:t>
            </a:r>
            <a:endParaRPr lang="en-US" sz="1200" dirty="0">
              <a:solidFill>
                <a:srgbClr val="FF0000"/>
              </a:solidFill>
              <a:latin typeface="Times New Roman" pitchFamily="18" charset="0"/>
              <a:cs typeface="Times New Roman" pitchFamily="18" charset="0"/>
            </a:endParaRPr>
          </a:p>
          <a:p>
            <a:pPr lvl="2">
              <a:spcBef>
                <a:spcPts val="0"/>
              </a:spcBef>
            </a:pPr>
            <a:r>
              <a:rPr lang="en-US" sz="1200" dirty="0">
                <a:solidFill>
                  <a:srgbClr val="FF0000"/>
                </a:solidFill>
                <a:latin typeface="Times New Roman" pitchFamily="18" charset="0"/>
                <a:cs typeface="Times New Roman" pitchFamily="18" charset="0"/>
              </a:rPr>
              <a:t>Microsoft's </a:t>
            </a:r>
            <a:r>
              <a:rPr lang="en-US" sz="1200" dirty="0" err="1">
                <a:solidFill>
                  <a:srgbClr val="FF0000"/>
                </a:solidFill>
                <a:latin typeface="Times New Roman" pitchFamily="18" charset="0"/>
                <a:cs typeface="Times New Roman" pitchFamily="18" charset="0"/>
              </a:rPr>
              <a:t>Cortana</a:t>
            </a:r>
            <a:endParaRPr lang="en-US" sz="1200" dirty="0">
              <a:solidFill>
                <a:srgbClr val="FF0000"/>
              </a:solidFill>
              <a:latin typeface="Times New Roman" pitchFamily="18" charset="0"/>
              <a:cs typeface="Times New Roman" pitchFamily="18" charset="0"/>
            </a:endParaRPr>
          </a:p>
          <a:p>
            <a:pPr lvl="2">
              <a:spcBef>
                <a:spcPts val="0"/>
              </a:spcBef>
            </a:pPr>
            <a:r>
              <a:rPr lang="en-US" sz="1200" dirty="0">
                <a:solidFill>
                  <a:srgbClr val="FF0000"/>
                </a:solidFill>
                <a:latin typeface="Times New Roman" pitchFamily="18" charset="0"/>
                <a:cs typeface="Times New Roman" pitchFamily="18" charset="0"/>
              </a:rPr>
              <a:t>Amazon's </a:t>
            </a:r>
            <a:r>
              <a:rPr lang="en-US" sz="1200" dirty="0" err="1">
                <a:solidFill>
                  <a:srgbClr val="FF0000"/>
                </a:solidFill>
                <a:latin typeface="Times New Roman" pitchFamily="18" charset="0"/>
                <a:cs typeface="Times New Roman" pitchFamily="18" charset="0"/>
              </a:rPr>
              <a:t>Alexa</a:t>
            </a:r>
            <a:endParaRPr lang="en-US" sz="1200" dirty="0">
              <a:solidFill>
                <a:srgbClr val="FF0000"/>
              </a:solidFill>
              <a:latin typeface="Times New Roman" pitchFamily="18" charset="0"/>
              <a:cs typeface="Times New Roman" pitchFamily="18" charset="0"/>
            </a:endParaRPr>
          </a:p>
          <a:p>
            <a:pPr lvl="2">
              <a:spcBef>
                <a:spcPts val="0"/>
              </a:spcBef>
            </a:pPr>
            <a:r>
              <a:rPr lang="en-US" sz="1200" dirty="0">
                <a:solidFill>
                  <a:srgbClr val="FF0000"/>
                </a:solidFill>
                <a:latin typeface="Times New Roman" pitchFamily="18" charset="0"/>
                <a:cs typeface="Times New Roman" pitchFamily="18" charset="0"/>
              </a:rPr>
              <a:t>Netflix's Recommendations</a:t>
            </a:r>
          </a:p>
          <a:p>
            <a:pPr lvl="2">
              <a:spcBef>
                <a:spcPts val="0"/>
              </a:spcBef>
            </a:pPr>
            <a:r>
              <a:rPr lang="en-US" sz="1200" dirty="0">
                <a:solidFill>
                  <a:srgbClr val="FF0000"/>
                </a:solidFill>
                <a:latin typeface="Times New Roman" pitchFamily="18" charset="0"/>
                <a:cs typeface="Times New Roman" pitchFamily="18" charset="0"/>
              </a:rPr>
              <a:t>Narrow AI is also called Weak AI.</a:t>
            </a:r>
          </a:p>
          <a:p>
            <a:pPr lvl="2" algn="just">
              <a:spcBef>
                <a:spcPts val="0"/>
              </a:spcBef>
              <a:buFont typeface="Wingdings" pitchFamily="2" charset="2"/>
              <a:buChar char="Ø"/>
            </a:pPr>
            <a:endParaRPr lang="en-US" sz="1400"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29</a:t>
            </a:fld>
            <a:endParaRPr lang="en-US"/>
          </a:p>
        </p:txBody>
      </p:sp>
      <p:sp>
        <p:nvSpPr>
          <p:cNvPr id="6" name="Title 1">
            <a:extLst>
              <a:ext uri="{FF2B5EF4-FFF2-40B4-BE49-F238E27FC236}">
                <a16:creationId xmlns:a16="http://schemas.microsoft.com/office/drawing/2014/main" id="{2A826A3F-DF9C-B902-E30B-5D9D44BB78A4}"/>
              </a:ext>
            </a:extLst>
          </p:cNvPr>
          <p:cNvSpPr txBox="1">
            <a:spLocks/>
          </p:cNvSpPr>
          <p:nvPr/>
        </p:nvSpPr>
        <p:spPr>
          <a:xfrm>
            <a:off x="301415" y="472612"/>
            <a:ext cx="6651476" cy="807677"/>
          </a:xfrm>
          <a:prstGeom prst="rect">
            <a:avLst/>
          </a:prstGeom>
          <a:solidFill>
            <a:srgbClr val="FFFF66"/>
          </a:solid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r>
              <a:rPr lang="en-US" sz="4000" dirty="0">
                <a:solidFill>
                  <a:srgbClr val="0000FF"/>
                </a:solidFill>
                <a:latin typeface="Times New Roman" pitchFamily="18" charset="0"/>
                <a:cs typeface="Times New Roman" pitchFamily="18" charset="0"/>
              </a:rPr>
              <a:t>Types of AI</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6697" y="2363928"/>
            <a:ext cx="7754112" cy="3009930"/>
          </a:xfrm>
        </p:spPr>
        <p:txBody>
          <a:bodyPr>
            <a:noAutofit/>
          </a:bodyPr>
          <a:lstStyle/>
          <a:p>
            <a:pPr marL="342900" indent="-342900">
              <a:buAutoNum type="arabicPeriod"/>
            </a:pPr>
            <a:r>
              <a:rPr lang="en-US" sz="2400" dirty="0">
                <a:solidFill>
                  <a:srgbClr val="0000FF"/>
                </a:solidFill>
                <a:latin typeface="Times New Roman" panose="02020603050405020304" pitchFamily="18" charset="0"/>
                <a:cs typeface="Times New Roman" panose="02020603050405020304" pitchFamily="18" charset="0"/>
              </a:rPr>
              <a:t>Vision and Mission</a:t>
            </a:r>
          </a:p>
          <a:p>
            <a:pPr marL="342900" indent="-342900">
              <a:buAutoNum type="arabicPeriod"/>
            </a:pPr>
            <a:r>
              <a:rPr lang="en-US" sz="2400" dirty="0">
                <a:solidFill>
                  <a:srgbClr val="0000FF"/>
                </a:solidFill>
                <a:latin typeface="Times New Roman" panose="02020603050405020304" pitchFamily="18" charset="0"/>
                <a:cs typeface="Times New Roman" panose="02020603050405020304" pitchFamily="18" charset="0"/>
              </a:rPr>
              <a:t>Course Evaluation</a:t>
            </a:r>
          </a:p>
          <a:p>
            <a:pPr marL="342900" indent="-342900">
              <a:buAutoNum type="arabicPeriod"/>
            </a:pPr>
            <a:r>
              <a:rPr lang="en-US" sz="2400" dirty="0">
                <a:solidFill>
                  <a:srgbClr val="0000FF"/>
                </a:solidFill>
                <a:latin typeface="Times New Roman" panose="02020603050405020304" pitchFamily="18" charset="0"/>
                <a:cs typeface="Times New Roman" panose="02020603050405020304" pitchFamily="18" charset="0"/>
              </a:rPr>
              <a:t>Class Policies</a:t>
            </a:r>
          </a:p>
          <a:p>
            <a:pPr marL="342900" indent="-342900">
              <a:buAutoNum type="arabicPeriod"/>
            </a:pPr>
            <a:r>
              <a:rPr lang="en-US" sz="2400" dirty="0">
                <a:solidFill>
                  <a:srgbClr val="0000FF"/>
                </a:solidFill>
                <a:latin typeface="Times New Roman" panose="02020603050405020304" pitchFamily="18" charset="0"/>
                <a:cs typeface="Times New Roman" panose="02020603050405020304" pitchFamily="18" charset="0"/>
              </a:rPr>
              <a:t>About the Course</a:t>
            </a:r>
          </a:p>
          <a:p>
            <a:pPr marL="342900" indent="-342900">
              <a:buAutoNum type="arabicPeriod"/>
            </a:pPr>
            <a:r>
              <a:rPr lang="en-US" sz="2400" dirty="0">
                <a:solidFill>
                  <a:srgbClr val="0000FF"/>
                </a:solidFill>
                <a:latin typeface="Times New Roman" panose="02020603050405020304" pitchFamily="18" charset="0"/>
                <a:cs typeface="Times New Roman" panose="02020603050405020304" pitchFamily="18" charset="0"/>
              </a:rPr>
              <a:t>What is AI?</a:t>
            </a:r>
          </a:p>
          <a:p>
            <a:pPr marL="342900" indent="-342900">
              <a:buAutoNum type="arabicPeriod"/>
            </a:pPr>
            <a:r>
              <a:rPr lang="en-US" sz="2400" dirty="0">
                <a:solidFill>
                  <a:srgbClr val="0000FF"/>
                </a:solidFill>
                <a:latin typeface="Times New Roman" panose="02020603050405020304" pitchFamily="18" charset="0"/>
                <a:cs typeface="Times New Roman" panose="02020603050405020304" pitchFamily="18" charset="0"/>
              </a:rPr>
              <a:t>The Foundations of AI.</a:t>
            </a:r>
          </a:p>
          <a:p>
            <a:pPr marL="342900" indent="-342900">
              <a:buAutoNum type="arabicPeriod"/>
            </a:pPr>
            <a:r>
              <a:rPr lang="en-US" sz="2400" dirty="0">
                <a:solidFill>
                  <a:srgbClr val="0000FF"/>
                </a:solidFill>
                <a:latin typeface="Times New Roman" panose="02020603050405020304" pitchFamily="18" charset="0"/>
                <a:cs typeface="Times New Roman" panose="02020603050405020304" pitchFamily="18" charset="0"/>
              </a:rPr>
              <a:t>Brief History of AI</a:t>
            </a:r>
          </a:p>
          <a:p>
            <a:pPr marL="342900" indent="-342900">
              <a:buAutoNum type="arabicPeriod"/>
            </a:pPr>
            <a:r>
              <a:rPr lang="en-US" sz="2400" dirty="0">
                <a:solidFill>
                  <a:srgbClr val="0000FF"/>
                </a:solidFill>
                <a:latin typeface="Times New Roman" panose="02020603050405020304" pitchFamily="18" charset="0"/>
                <a:cs typeface="Times New Roman" panose="02020603050405020304" pitchFamily="18" charset="0"/>
              </a:rPr>
              <a:t>Course Outline by Topics and Weeks.</a:t>
            </a:r>
          </a:p>
          <a:p>
            <a:pPr marL="342900" indent="-342900">
              <a:buAutoNum type="arabicPeriod"/>
            </a:pPr>
            <a:endParaRPr lang="en-US" sz="2400" dirty="0">
              <a:solidFill>
                <a:srgbClr val="0000FF"/>
              </a:solidFill>
              <a:latin typeface="Times New Roman" panose="02020603050405020304" pitchFamily="18" charset="0"/>
              <a:cs typeface="Times New Roman" panose="02020603050405020304" pitchFamily="18" charset="0"/>
            </a:endParaRPr>
          </a:p>
          <a:p>
            <a:pPr marL="342900" indent="-342900">
              <a:buAutoNum type="arabicPeriod"/>
            </a:pPr>
            <a:endParaRPr lang="en-US" sz="2400" dirty="0">
              <a:solidFill>
                <a:srgbClr val="0000FF"/>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2A39705-9F15-4C7B-D528-83F87419C995}"/>
              </a:ext>
            </a:extLst>
          </p:cNvPr>
          <p:cNvSpPr>
            <a:spLocks noGrp="1"/>
          </p:cNvSpPr>
          <p:nvPr>
            <p:ph type="sldNum" sz="quarter" idx="12"/>
          </p:nvPr>
        </p:nvSpPr>
        <p:spPr/>
        <p:txBody>
          <a:bodyPr/>
          <a:lstStyle/>
          <a:p>
            <a:fld id="{5FD889E0-CAB2-4699-909D-B9A88D47ACBE}" type="slidenum">
              <a:rPr lang="en-US" smtClean="0"/>
              <a:pPr/>
              <a:t>3</a:t>
            </a:fld>
            <a:endParaRPr lang="en-US"/>
          </a:p>
        </p:txBody>
      </p:sp>
      <p:sp>
        <p:nvSpPr>
          <p:cNvPr id="5" name="Title 1">
            <a:extLst>
              <a:ext uri="{FF2B5EF4-FFF2-40B4-BE49-F238E27FC236}">
                <a16:creationId xmlns:a16="http://schemas.microsoft.com/office/drawing/2014/main" id="{69CCF799-9B69-16C8-9157-68D7B3760335}"/>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Lecture Outline</a:t>
            </a:r>
          </a:p>
        </p:txBody>
      </p:sp>
    </p:spTree>
    <p:extLst>
      <p:ext uri="{BB962C8B-B14F-4D97-AF65-F5344CB8AC3E}">
        <p14:creationId xmlns:p14="http://schemas.microsoft.com/office/powerpoint/2010/main" val="424874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719552"/>
            <a:ext cx="8574087" cy="4966998"/>
          </a:xfrm>
        </p:spPr>
        <p:txBody>
          <a:bodyPr>
            <a:noAutofit/>
          </a:bodyPr>
          <a:lstStyle/>
          <a:p>
            <a:pPr>
              <a:spcBef>
                <a:spcPts val="0"/>
              </a:spcBef>
            </a:pPr>
            <a:r>
              <a:rPr lang="en-US" sz="2000" b="1" dirty="0">
                <a:solidFill>
                  <a:srgbClr val="0000FF"/>
                </a:solidFill>
                <a:latin typeface="Times New Roman" pitchFamily="18" charset="0"/>
                <a:cs typeface="Times New Roman" pitchFamily="18" charset="0"/>
              </a:rPr>
              <a:t>Narrow AI</a:t>
            </a:r>
            <a:r>
              <a:rPr lang="en-US" sz="2000" dirty="0">
                <a:solidFill>
                  <a:srgbClr val="0000FF"/>
                </a:solidFill>
                <a:latin typeface="Times New Roman" pitchFamily="18" charset="0"/>
                <a:cs typeface="Times New Roman" pitchFamily="18" charset="0"/>
              </a:rPr>
              <a:t> is also called </a:t>
            </a:r>
            <a:r>
              <a:rPr lang="en-US" sz="2000" b="1" dirty="0">
                <a:solidFill>
                  <a:srgbClr val="0000FF"/>
                </a:solidFill>
                <a:latin typeface="Times New Roman" pitchFamily="18" charset="0"/>
                <a:cs typeface="Times New Roman" pitchFamily="18" charset="0"/>
              </a:rPr>
              <a:t>Weak AI</a:t>
            </a:r>
            <a:r>
              <a:rPr lang="en-US" sz="2000" dirty="0">
                <a:solidFill>
                  <a:srgbClr val="0000FF"/>
                </a:solidFill>
                <a:latin typeface="Times New Roman" pitchFamily="18" charset="0"/>
                <a:cs typeface="Times New Roman" pitchFamily="18" charset="0"/>
              </a:rPr>
              <a:t>.</a:t>
            </a:r>
          </a:p>
          <a:p>
            <a:pPr>
              <a:spcBef>
                <a:spcPts val="0"/>
              </a:spcBef>
            </a:pPr>
            <a:r>
              <a:rPr lang="en-US" sz="2000" b="1" dirty="0">
                <a:solidFill>
                  <a:srgbClr val="0000FF"/>
                </a:solidFill>
                <a:latin typeface="Times New Roman" pitchFamily="18" charset="0"/>
                <a:cs typeface="Times New Roman" pitchFamily="18" charset="0"/>
              </a:rPr>
              <a:t>Weak AI</a:t>
            </a:r>
          </a:p>
          <a:p>
            <a:pPr lvl="1">
              <a:spcBef>
                <a:spcPts val="0"/>
              </a:spcBef>
            </a:pPr>
            <a:r>
              <a:rPr lang="en-US" sz="2000" dirty="0">
                <a:solidFill>
                  <a:srgbClr val="FF0000"/>
                </a:solidFill>
                <a:latin typeface="Times New Roman" pitchFamily="18" charset="0"/>
                <a:cs typeface="Times New Roman" pitchFamily="18" charset="0"/>
              </a:rPr>
              <a:t>It is Built to </a:t>
            </a:r>
            <a:r>
              <a:rPr lang="en-US" sz="2000" b="1" dirty="0">
                <a:solidFill>
                  <a:srgbClr val="FF0000"/>
                </a:solidFill>
                <a:latin typeface="Times New Roman" pitchFamily="18" charset="0"/>
                <a:cs typeface="Times New Roman" pitchFamily="18" charset="0"/>
              </a:rPr>
              <a:t>simulate</a:t>
            </a:r>
            <a:r>
              <a:rPr lang="en-US" sz="2000" dirty="0">
                <a:solidFill>
                  <a:srgbClr val="FF0000"/>
                </a:solidFill>
                <a:latin typeface="Times New Roman" pitchFamily="18" charset="0"/>
                <a:cs typeface="Times New Roman" pitchFamily="18" charset="0"/>
              </a:rPr>
              <a:t> human intelligence.</a:t>
            </a:r>
          </a:p>
          <a:p>
            <a:pPr lvl="1" fontAlgn="base">
              <a:spcBef>
                <a:spcPts val="0"/>
              </a:spcBef>
            </a:pPr>
            <a:r>
              <a:rPr lang="en-US" sz="2000" dirty="0">
                <a:solidFill>
                  <a:srgbClr val="FF0000"/>
                </a:solidFill>
                <a:latin typeface="Times New Roman" pitchFamily="18" charset="0"/>
                <a:cs typeface="Times New Roman" pitchFamily="18" charset="0"/>
              </a:rPr>
              <a:t>It is an AI that is created to solve a particular problem or perform a specific task.</a:t>
            </a:r>
          </a:p>
          <a:p>
            <a:pPr lvl="1" fontAlgn="base">
              <a:spcBef>
                <a:spcPts val="0"/>
              </a:spcBef>
            </a:pPr>
            <a:r>
              <a:rPr lang="en-US" sz="2000" dirty="0">
                <a:solidFill>
                  <a:srgbClr val="FF0000"/>
                </a:solidFill>
                <a:latin typeface="Times New Roman" pitchFamily="18" charset="0"/>
                <a:cs typeface="Times New Roman" pitchFamily="18" charset="0"/>
              </a:rPr>
              <a:t>It is not a general AI and is only used for specific purpose.</a:t>
            </a:r>
          </a:p>
          <a:p>
            <a:pPr lvl="1" fontAlgn="base">
              <a:spcBef>
                <a:spcPts val="0"/>
              </a:spcBef>
            </a:pPr>
            <a:r>
              <a:rPr lang="en-US" sz="2000" dirty="0">
                <a:solidFill>
                  <a:srgbClr val="FF0000"/>
                </a:solidFill>
                <a:latin typeface="Times New Roman" pitchFamily="18" charset="0"/>
                <a:cs typeface="Times New Roman" pitchFamily="18" charset="0"/>
              </a:rPr>
              <a:t>For example, the AI that was used to beat the chess grandmaster is a weak AI as that serves only 1 purpose but it can do it efficiently.</a:t>
            </a:r>
          </a:p>
          <a:p>
            <a:pPr>
              <a:spcBef>
                <a:spcPts val="0"/>
              </a:spcBef>
            </a:pPr>
            <a:r>
              <a:rPr lang="en-US" sz="2000" b="1" dirty="0">
                <a:solidFill>
                  <a:srgbClr val="0000FF"/>
                </a:solidFill>
                <a:latin typeface="Times New Roman" pitchFamily="18" charset="0"/>
                <a:cs typeface="Times New Roman" pitchFamily="18" charset="0"/>
              </a:rPr>
              <a:t>Strong AI</a:t>
            </a:r>
          </a:p>
          <a:p>
            <a:pPr lvl="1">
              <a:spcBef>
                <a:spcPts val="0"/>
              </a:spcBef>
            </a:pPr>
            <a:r>
              <a:rPr lang="en-US" sz="2000" dirty="0">
                <a:solidFill>
                  <a:srgbClr val="FF0000"/>
                </a:solidFill>
                <a:latin typeface="Times New Roman" pitchFamily="18" charset="0"/>
                <a:cs typeface="Times New Roman" pitchFamily="18" charset="0"/>
              </a:rPr>
              <a:t>It is Built to </a:t>
            </a:r>
            <a:r>
              <a:rPr lang="en-US" sz="2000" b="1" dirty="0">
                <a:solidFill>
                  <a:srgbClr val="FF0000"/>
                </a:solidFill>
                <a:latin typeface="Times New Roman" pitchFamily="18" charset="0"/>
                <a:cs typeface="Times New Roman" pitchFamily="18" charset="0"/>
              </a:rPr>
              <a:t>copy</a:t>
            </a:r>
            <a:r>
              <a:rPr lang="en-US" sz="2000" dirty="0">
                <a:solidFill>
                  <a:srgbClr val="FF0000"/>
                </a:solidFill>
                <a:latin typeface="Times New Roman" pitchFamily="18" charset="0"/>
                <a:cs typeface="Times New Roman" pitchFamily="18" charset="0"/>
              </a:rPr>
              <a:t> human intelligence</a:t>
            </a:r>
          </a:p>
          <a:p>
            <a:pPr lvl="1">
              <a:spcBef>
                <a:spcPts val="0"/>
              </a:spcBef>
            </a:pPr>
            <a:r>
              <a:rPr lang="en-US" sz="2000" dirty="0">
                <a:solidFill>
                  <a:srgbClr val="FF0000"/>
                </a:solidFill>
                <a:latin typeface="Times New Roman" pitchFamily="18" charset="0"/>
                <a:cs typeface="Times New Roman" pitchFamily="18" charset="0"/>
              </a:rPr>
              <a:t>It is difficult to create than weak AI</a:t>
            </a:r>
          </a:p>
          <a:p>
            <a:pPr lvl="1">
              <a:spcBef>
                <a:spcPts val="0"/>
              </a:spcBef>
            </a:pPr>
            <a:r>
              <a:rPr lang="en-US" sz="2000" b="1" dirty="0">
                <a:solidFill>
                  <a:srgbClr val="FF0000"/>
                </a:solidFill>
                <a:latin typeface="Times New Roman" pitchFamily="18" charset="0"/>
                <a:cs typeface="Times New Roman" pitchFamily="18" charset="0"/>
              </a:rPr>
              <a:t>It </a:t>
            </a:r>
            <a:r>
              <a:rPr lang="en-US" sz="2000" dirty="0">
                <a:solidFill>
                  <a:srgbClr val="FF0000"/>
                </a:solidFill>
                <a:latin typeface="Times New Roman" pitchFamily="18" charset="0"/>
                <a:cs typeface="Times New Roman" pitchFamily="18" charset="0"/>
              </a:rPr>
              <a:t>is the type of AI that mimics human intelligence.</a:t>
            </a:r>
          </a:p>
          <a:p>
            <a:pPr lvl="1">
              <a:spcBef>
                <a:spcPts val="0"/>
              </a:spcBef>
            </a:pPr>
            <a:r>
              <a:rPr lang="en-US" sz="2000" dirty="0">
                <a:solidFill>
                  <a:srgbClr val="FF0000"/>
                </a:solidFill>
                <a:latin typeface="Times New Roman" pitchFamily="18" charset="0"/>
                <a:cs typeface="Times New Roman" pitchFamily="18" charset="0"/>
              </a:rPr>
              <a:t>It indicates the ability to think, plan, learn, and communicate.</a:t>
            </a:r>
          </a:p>
          <a:p>
            <a:pPr lvl="1">
              <a:spcBef>
                <a:spcPts val="0"/>
              </a:spcBef>
            </a:pPr>
            <a:r>
              <a:rPr lang="en-US" sz="2000" dirty="0">
                <a:solidFill>
                  <a:srgbClr val="FF0000"/>
                </a:solidFill>
                <a:latin typeface="Times New Roman" pitchFamily="18" charset="0"/>
                <a:cs typeface="Times New Roman" pitchFamily="18" charset="0"/>
              </a:rPr>
              <a:t>It is the theoretical next level of AI: </a:t>
            </a:r>
            <a:r>
              <a:rPr lang="en-US" sz="2000" b="1" dirty="0">
                <a:solidFill>
                  <a:srgbClr val="FF0000"/>
                </a:solidFill>
                <a:latin typeface="Times New Roman" pitchFamily="18" charset="0"/>
                <a:cs typeface="Times New Roman" pitchFamily="18" charset="0"/>
              </a:rPr>
              <a:t>True Intelligence</a:t>
            </a:r>
            <a:r>
              <a:rPr lang="en-US" sz="2000" dirty="0">
                <a:solidFill>
                  <a:srgbClr val="FF0000"/>
                </a:solidFill>
                <a:latin typeface="Times New Roman" pitchFamily="18" charset="0"/>
                <a:cs typeface="Times New Roman" pitchFamily="18" charset="0"/>
              </a:rPr>
              <a:t>.</a:t>
            </a:r>
          </a:p>
          <a:p>
            <a:pPr lvl="1">
              <a:spcBef>
                <a:spcPts val="0"/>
              </a:spcBef>
            </a:pPr>
            <a:r>
              <a:rPr lang="en-US" sz="2000" dirty="0">
                <a:solidFill>
                  <a:srgbClr val="FF0000"/>
                </a:solidFill>
                <a:latin typeface="Times New Roman" pitchFamily="18" charset="0"/>
                <a:cs typeface="Times New Roman" pitchFamily="18" charset="0"/>
              </a:rPr>
              <a:t>It moves towards machines with self-awareness, consciousness, and objective thoughts.</a:t>
            </a:r>
          </a:p>
          <a:p>
            <a:pPr lvl="1">
              <a:spcBef>
                <a:spcPts val="0"/>
              </a:spcBef>
            </a:pPr>
            <a:endParaRPr lang="en-US" sz="2000" dirty="0">
              <a:solidFill>
                <a:srgbClr val="0000FF"/>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30</a:t>
            </a:fld>
            <a:endParaRPr lang="en-US"/>
          </a:p>
        </p:txBody>
      </p:sp>
      <p:sp>
        <p:nvSpPr>
          <p:cNvPr id="6" name="Title 1">
            <a:extLst>
              <a:ext uri="{FF2B5EF4-FFF2-40B4-BE49-F238E27FC236}">
                <a16:creationId xmlns:a16="http://schemas.microsoft.com/office/drawing/2014/main" id="{2A826A3F-DF9C-B902-E30B-5D9D44BB78A4}"/>
              </a:ext>
            </a:extLst>
          </p:cNvPr>
          <p:cNvSpPr txBox="1">
            <a:spLocks/>
          </p:cNvSpPr>
          <p:nvPr/>
        </p:nvSpPr>
        <p:spPr>
          <a:xfrm>
            <a:off x="301415" y="472612"/>
            <a:ext cx="6651476" cy="807677"/>
          </a:xfrm>
          <a:prstGeom prst="rect">
            <a:avLst/>
          </a:prstGeom>
          <a:solidFill>
            <a:srgbClr val="FFFF66"/>
          </a:solid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r>
              <a:rPr lang="en-US" sz="4000" dirty="0">
                <a:solidFill>
                  <a:srgbClr val="0000FF"/>
                </a:solidFill>
                <a:latin typeface="Times New Roman" pitchFamily="18" charset="0"/>
                <a:cs typeface="Times New Roman" pitchFamily="18" charset="0"/>
              </a:rPr>
              <a:t>Types of AI</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719552"/>
            <a:ext cx="8574087" cy="4707127"/>
          </a:xfrm>
        </p:spPr>
        <p:txBody>
          <a:bodyPr>
            <a:noAutofit/>
          </a:bodyPr>
          <a:lstStyle/>
          <a:p>
            <a:pPr algn="just">
              <a:spcBef>
                <a:spcPts val="0"/>
              </a:spcBef>
            </a:pPr>
            <a:r>
              <a:rPr lang="en-US" sz="2000" dirty="0">
                <a:solidFill>
                  <a:srgbClr val="0000FF"/>
                </a:solidFill>
                <a:latin typeface="Times New Roman" pitchFamily="18" charset="0"/>
                <a:cs typeface="Times New Roman" pitchFamily="18" charset="0"/>
              </a:rPr>
              <a:t>To Create Expert Systems − </a:t>
            </a:r>
          </a:p>
          <a:p>
            <a:pPr lvl="1" algn="just">
              <a:spcBef>
                <a:spcPts val="0"/>
              </a:spcBef>
            </a:pPr>
            <a:r>
              <a:rPr lang="en-US" sz="1800" dirty="0">
                <a:solidFill>
                  <a:srgbClr val="FF0000"/>
                </a:solidFill>
                <a:latin typeface="Times New Roman" pitchFamily="18" charset="0"/>
                <a:cs typeface="Times New Roman" pitchFamily="18" charset="0"/>
              </a:rPr>
              <a:t>The systems which exhibit intelligent behavior, learn, demonstrate, explain, and advice its users.</a:t>
            </a:r>
          </a:p>
          <a:p>
            <a:pPr algn="just">
              <a:spcBef>
                <a:spcPts val="0"/>
              </a:spcBef>
            </a:pPr>
            <a:r>
              <a:rPr lang="en-US" sz="2000" dirty="0">
                <a:solidFill>
                  <a:srgbClr val="0000FF"/>
                </a:solidFill>
                <a:latin typeface="Times New Roman" pitchFamily="18" charset="0"/>
                <a:cs typeface="Times New Roman" pitchFamily="18" charset="0"/>
              </a:rPr>
              <a:t>To Implement Human Intelligence in Machines − </a:t>
            </a:r>
            <a:endParaRPr lang="en-US" sz="2000" dirty="0">
              <a:solidFill>
                <a:srgbClr val="FF0000"/>
              </a:solidFill>
              <a:latin typeface="Times New Roman" pitchFamily="18" charset="0"/>
              <a:cs typeface="Times New Roman" pitchFamily="18" charset="0"/>
            </a:endParaRPr>
          </a:p>
          <a:p>
            <a:pPr lvl="1" algn="just">
              <a:spcBef>
                <a:spcPts val="0"/>
              </a:spcBef>
            </a:pPr>
            <a:r>
              <a:rPr lang="en-US" sz="1800" dirty="0">
                <a:solidFill>
                  <a:srgbClr val="FF0000"/>
                </a:solidFill>
                <a:latin typeface="Times New Roman" pitchFamily="18" charset="0"/>
                <a:cs typeface="Times New Roman" pitchFamily="18" charset="0"/>
              </a:rPr>
              <a:t>Creating systems that understand, think, learn, and behave like humans.</a:t>
            </a:r>
          </a:p>
          <a:p>
            <a:pPr marL="454025" lvl="1" indent="-454025">
              <a:spcBef>
                <a:spcPts val="0"/>
              </a:spcBef>
              <a:buClr>
                <a:schemeClr val="bg1">
                  <a:lumMod val="65000"/>
                </a:schemeClr>
              </a:buClr>
            </a:pPr>
            <a:endParaRPr lang="en-US" sz="2000" b="1" dirty="0">
              <a:solidFill>
                <a:srgbClr val="0000FF"/>
              </a:solidFill>
              <a:latin typeface="Times New Roman" pitchFamily="18" charset="0"/>
              <a:cs typeface="Times New Roman" pitchFamily="18" charset="0"/>
            </a:endParaRPr>
          </a:p>
          <a:p>
            <a:pPr marL="454025" lvl="1" indent="-454025">
              <a:spcBef>
                <a:spcPts val="0"/>
              </a:spcBef>
              <a:buClr>
                <a:schemeClr val="bg1">
                  <a:lumMod val="65000"/>
                </a:schemeClr>
              </a:buClr>
            </a:pPr>
            <a:endParaRPr lang="en-US" sz="2000" b="1" dirty="0">
              <a:solidFill>
                <a:srgbClr val="0000FF"/>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31</a:t>
            </a:fld>
            <a:endParaRPr lang="en-US"/>
          </a:p>
        </p:txBody>
      </p:sp>
      <p:sp>
        <p:nvSpPr>
          <p:cNvPr id="6" name="Title 1">
            <a:extLst>
              <a:ext uri="{FF2B5EF4-FFF2-40B4-BE49-F238E27FC236}">
                <a16:creationId xmlns:a16="http://schemas.microsoft.com/office/drawing/2014/main" id="{2A826A3F-DF9C-B902-E30B-5D9D44BB78A4}"/>
              </a:ext>
            </a:extLst>
          </p:cNvPr>
          <p:cNvSpPr txBox="1">
            <a:spLocks/>
          </p:cNvSpPr>
          <p:nvPr/>
        </p:nvSpPr>
        <p:spPr>
          <a:xfrm>
            <a:off x="301415" y="472612"/>
            <a:ext cx="6651476" cy="807677"/>
          </a:xfrm>
          <a:prstGeom prst="rect">
            <a:avLst/>
          </a:prstGeom>
          <a:solidFill>
            <a:srgbClr val="FFFF66"/>
          </a:solid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r>
              <a:rPr lang="en-US" sz="4000" dirty="0">
                <a:solidFill>
                  <a:srgbClr val="0000FF"/>
                </a:solidFill>
                <a:latin typeface="Times New Roman" pitchFamily="18" charset="0"/>
                <a:cs typeface="Times New Roman" pitchFamily="18" charset="0"/>
              </a:rPr>
              <a:t>Goal of AI</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 of AI</a:t>
            </a:r>
          </a:p>
        </p:txBody>
      </p:sp>
      <p:pic>
        <p:nvPicPr>
          <p:cNvPr id="3" name="Picture 2">
            <a:extLst>
              <a:ext uri="{FF2B5EF4-FFF2-40B4-BE49-F238E27FC236}">
                <a16:creationId xmlns:a16="http://schemas.microsoft.com/office/drawing/2014/main" id="{F5866FE8-40F6-41FE-BD55-7B218D1988B3}"/>
              </a:ext>
            </a:extLst>
          </p:cNvPr>
          <p:cNvPicPr>
            <a:picLocks noChangeAspect="1"/>
          </p:cNvPicPr>
          <p:nvPr/>
        </p:nvPicPr>
        <p:blipFill>
          <a:blip r:embed="rId2"/>
          <a:stretch>
            <a:fillRect/>
          </a:stretch>
        </p:blipFill>
        <p:spPr>
          <a:xfrm>
            <a:off x="421341" y="2053884"/>
            <a:ext cx="8160327" cy="4201864"/>
          </a:xfrm>
          <a:prstGeom prst="rect">
            <a:avLst/>
          </a:prstGeom>
        </p:spPr>
      </p:pic>
      <p:sp>
        <p:nvSpPr>
          <p:cNvPr id="4" name="Slide Number Placeholder 3">
            <a:extLst>
              <a:ext uri="{FF2B5EF4-FFF2-40B4-BE49-F238E27FC236}">
                <a16:creationId xmlns:a16="http://schemas.microsoft.com/office/drawing/2014/main" id="{8B643AC8-B4C9-07DC-B4F8-9F1D629189A4}"/>
              </a:ext>
            </a:extLst>
          </p:cNvPr>
          <p:cNvSpPr>
            <a:spLocks noGrp="1"/>
          </p:cNvSpPr>
          <p:nvPr>
            <p:ph type="sldNum" sz="quarter" idx="12"/>
          </p:nvPr>
        </p:nvSpPr>
        <p:spPr/>
        <p:txBody>
          <a:bodyPr/>
          <a:lstStyle/>
          <a:p>
            <a:fld id="{5FD889E0-CAB2-4699-909D-B9A88D47ACBE}" type="slidenum">
              <a:rPr lang="en-US" smtClean="0"/>
              <a:pPr/>
              <a:t>32</a:t>
            </a:fld>
            <a:endParaRPr lang="en-US"/>
          </a:p>
        </p:txBody>
      </p:sp>
    </p:spTree>
    <p:extLst>
      <p:ext uri="{BB962C8B-B14F-4D97-AF65-F5344CB8AC3E}">
        <p14:creationId xmlns:p14="http://schemas.microsoft.com/office/powerpoint/2010/main" val="376421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 of AI</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Continued…</a:t>
            </a:r>
          </a:p>
        </p:txBody>
      </p:sp>
      <p:pic>
        <p:nvPicPr>
          <p:cNvPr id="5" name="Picture 2">
            <a:extLst>
              <a:ext uri="{FF2B5EF4-FFF2-40B4-BE49-F238E27FC236}">
                <a16:creationId xmlns:a16="http://schemas.microsoft.com/office/drawing/2014/main" id="{0443C2CF-9303-4619-9183-8CE332779A3E}"/>
              </a:ext>
            </a:extLst>
          </p:cNvPr>
          <p:cNvPicPr>
            <a:picLocks noChangeAspect="1" noChangeArrowheads="1"/>
          </p:cNvPicPr>
          <p:nvPr/>
        </p:nvPicPr>
        <p:blipFill>
          <a:blip r:embed="rId2" cstate="print"/>
          <a:srcRect/>
          <a:stretch>
            <a:fillRect/>
          </a:stretch>
        </p:blipFill>
        <p:spPr bwMode="auto">
          <a:xfrm>
            <a:off x="513943" y="2042936"/>
            <a:ext cx="7370600" cy="4106911"/>
          </a:xfrm>
          <a:prstGeom prst="rect">
            <a:avLst/>
          </a:prstGeom>
          <a:noFill/>
          <a:ln w="9525">
            <a:noFill/>
            <a:miter lim="800000"/>
            <a:headEnd/>
            <a:tailEnd/>
          </a:ln>
          <a:effectLst/>
        </p:spPr>
      </p:pic>
      <p:sp>
        <p:nvSpPr>
          <p:cNvPr id="3" name="Slide Number Placeholder 2">
            <a:extLst>
              <a:ext uri="{FF2B5EF4-FFF2-40B4-BE49-F238E27FC236}">
                <a16:creationId xmlns:a16="http://schemas.microsoft.com/office/drawing/2014/main" id="{77D38161-8C72-5E6C-E6EC-3326B024B590}"/>
              </a:ext>
            </a:extLst>
          </p:cNvPr>
          <p:cNvSpPr>
            <a:spLocks noGrp="1"/>
          </p:cNvSpPr>
          <p:nvPr>
            <p:ph type="sldNum" sz="quarter" idx="12"/>
          </p:nvPr>
        </p:nvSpPr>
        <p:spPr/>
        <p:txBody>
          <a:bodyPr/>
          <a:lstStyle/>
          <a:p>
            <a:fld id="{5FD889E0-CAB2-4699-909D-B9A88D47ACBE}" type="slidenum">
              <a:rPr lang="en-US" smtClean="0"/>
              <a:pPr/>
              <a:t>33</a:t>
            </a:fld>
            <a:endParaRPr lang="en-US"/>
          </a:p>
        </p:txBody>
      </p:sp>
    </p:spTree>
    <p:extLst>
      <p:ext uri="{BB962C8B-B14F-4D97-AF65-F5344CB8AC3E}">
        <p14:creationId xmlns:p14="http://schemas.microsoft.com/office/powerpoint/2010/main" val="2602499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Cognitive Science : Think Humanly</a:t>
            </a:r>
          </a:p>
        </p:txBody>
      </p:sp>
      <p:pic>
        <p:nvPicPr>
          <p:cNvPr id="5" name="Picture 4">
            <a:extLst>
              <a:ext uri="{FF2B5EF4-FFF2-40B4-BE49-F238E27FC236}">
                <a16:creationId xmlns:a16="http://schemas.microsoft.com/office/drawing/2014/main" id="{31E1EF51-EE88-4971-B763-8C14E75A1EC3}"/>
              </a:ext>
            </a:extLst>
          </p:cNvPr>
          <p:cNvPicPr>
            <a:picLocks noChangeAspect="1"/>
          </p:cNvPicPr>
          <p:nvPr/>
        </p:nvPicPr>
        <p:blipFill>
          <a:blip r:embed="rId2"/>
          <a:stretch>
            <a:fillRect/>
          </a:stretch>
        </p:blipFill>
        <p:spPr>
          <a:xfrm>
            <a:off x="476205" y="2206163"/>
            <a:ext cx="7772400" cy="3919255"/>
          </a:xfrm>
          <a:prstGeom prst="rect">
            <a:avLst/>
          </a:prstGeom>
        </p:spPr>
      </p:pic>
      <p:sp>
        <p:nvSpPr>
          <p:cNvPr id="3" name="Slide Number Placeholder 2">
            <a:extLst>
              <a:ext uri="{FF2B5EF4-FFF2-40B4-BE49-F238E27FC236}">
                <a16:creationId xmlns:a16="http://schemas.microsoft.com/office/drawing/2014/main" id="{C6C53F85-5951-43C2-BF18-4E45858BCFC7}"/>
              </a:ext>
            </a:extLst>
          </p:cNvPr>
          <p:cNvSpPr>
            <a:spLocks noGrp="1"/>
          </p:cNvSpPr>
          <p:nvPr>
            <p:ph type="sldNum" sz="quarter" idx="12"/>
          </p:nvPr>
        </p:nvSpPr>
        <p:spPr/>
        <p:txBody>
          <a:bodyPr/>
          <a:lstStyle/>
          <a:p>
            <a:fld id="{5FD889E0-CAB2-4699-909D-B9A88D47ACBE}" type="slidenum">
              <a:rPr lang="en-US" smtClean="0"/>
              <a:pPr/>
              <a:t>34</a:t>
            </a:fld>
            <a:endParaRPr lang="en-US"/>
          </a:p>
        </p:txBody>
      </p:sp>
    </p:spTree>
    <p:extLst>
      <p:ext uri="{BB962C8B-B14F-4D97-AF65-F5344CB8AC3E}">
        <p14:creationId xmlns:p14="http://schemas.microsoft.com/office/powerpoint/2010/main" val="2161326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Laws of Thought: Think Rationally</a:t>
            </a:r>
          </a:p>
        </p:txBody>
      </p:sp>
      <p:pic>
        <p:nvPicPr>
          <p:cNvPr id="3" name="Picture 2">
            <a:extLst>
              <a:ext uri="{FF2B5EF4-FFF2-40B4-BE49-F238E27FC236}">
                <a16:creationId xmlns:a16="http://schemas.microsoft.com/office/drawing/2014/main" id="{1E8035C9-7691-49C5-B1D3-B54AD0D2A8C8}"/>
              </a:ext>
            </a:extLst>
          </p:cNvPr>
          <p:cNvPicPr>
            <a:picLocks noChangeAspect="1"/>
          </p:cNvPicPr>
          <p:nvPr/>
        </p:nvPicPr>
        <p:blipFill>
          <a:blip r:embed="rId2"/>
          <a:stretch>
            <a:fillRect/>
          </a:stretch>
        </p:blipFill>
        <p:spPr>
          <a:xfrm>
            <a:off x="651164" y="2017059"/>
            <a:ext cx="7936739" cy="4328324"/>
          </a:xfrm>
          <a:prstGeom prst="rect">
            <a:avLst/>
          </a:prstGeom>
        </p:spPr>
      </p:pic>
      <p:sp>
        <p:nvSpPr>
          <p:cNvPr id="4" name="Slide Number Placeholder 3">
            <a:extLst>
              <a:ext uri="{FF2B5EF4-FFF2-40B4-BE49-F238E27FC236}">
                <a16:creationId xmlns:a16="http://schemas.microsoft.com/office/drawing/2014/main" id="{8F4F90F1-E809-EF3B-6B45-48EF7CD3B8E7}"/>
              </a:ext>
            </a:extLst>
          </p:cNvPr>
          <p:cNvSpPr>
            <a:spLocks noGrp="1"/>
          </p:cNvSpPr>
          <p:nvPr>
            <p:ph type="sldNum" sz="quarter" idx="12"/>
          </p:nvPr>
        </p:nvSpPr>
        <p:spPr/>
        <p:txBody>
          <a:bodyPr/>
          <a:lstStyle/>
          <a:p>
            <a:fld id="{5FD889E0-CAB2-4699-909D-B9A88D47ACBE}" type="slidenum">
              <a:rPr lang="en-US" smtClean="0"/>
              <a:pPr/>
              <a:t>35</a:t>
            </a:fld>
            <a:endParaRPr lang="en-US"/>
          </a:p>
        </p:txBody>
      </p:sp>
    </p:spTree>
    <p:extLst>
      <p:ext uri="{BB962C8B-B14F-4D97-AF65-F5344CB8AC3E}">
        <p14:creationId xmlns:p14="http://schemas.microsoft.com/office/powerpoint/2010/main" val="120434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Turing Test: Act Humanly</a:t>
            </a:r>
          </a:p>
        </p:txBody>
      </p:sp>
      <p:pic>
        <p:nvPicPr>
          <p:cNvPr id="3" name="Picture 2">
            <a:extLst>
              <a:ext uri="{FF2B5EF4-FFF2-40B4-BE49-F238E27FC236}">
                <a16:creationId xmlns:a16="http://schemas.microsoft.com/office/drawing/2014/main" id="{1868EABA-538E-42CE-9B89-132E31120854}"/>
              </a:ext>
            </a:extLst>
          </p:cNvPr>
          <p:cNvPicPr>
            <a:picLocks noChangeAspect="1"/>
          </p:cNvPicPr>
          <p:nvPr/>
        </p:nvPicPr>
        <p:blipFill>
          <a:blip r:embed="rId2"/>
          <a:stretch>
            <a:fillRect/>
          </a:stretch>
        </p:blipFill>
        <p:spPr>
          <a:xfrm>
            <a:off x="612429" y="2053882"/>
            <a:ext cx="8268334" cy="3612627"/>
          </a:xfrm>
          <a:prstGeom prst="rect">
            <a:avLst/>
          </a:prstGeom>
        </p:spPr>
      </p:pic>
      <p:sp>
        <p:nvSpPr>
          <p:cNvPr id="4" name="Slide Number Placeholder 3">
            <a:extLst>
              <a:ext uri="{FF2B5EF4-FFF2-40B4-BE49-F238E27FC236}">
                <a16:creationId xmlns:a16="http://schemas.microsoft.com/office/drawing/2014/main" id="{071FC1D3-3F29-6FE7-340C-F4580EC2908A}"/>
              </a:ext>
            </a:extLst>
          </p:cNvPr>
          <p:cNvSpPr>
            <a:spLocks noGrp="1"/>
          </p:cNvSpPr>
          <p:nvPr>
            <p:ph type="sldNum" sz="quarter" idx="12"/>
          </p:nvPr>
        </p:nvSpPr>
        <p:spPr/>
        <p:txBody>
          <a:bodyPr/>
          <a:lstStyle/>
          <a:p>
            <a:fld id="{5FD889E0-CAB2-4699-909D-B9A88D47ACBE}" type="slidenum">
              <a:rPr lang="en-US" smtClean="0"/>
              <a:pPr/>
              <a:t>36</a:t>
            </a:fld>
            <a:endParaRPr lang="en-US"/>
          </a:p>
        </p:txBody>
      </p:sp>
    </p:spTree>
    <p:extLst>
      <p:ext uri="{BB962C8B-B14F-4D97-AF65-F5344CB8AC3E}">
        <p14:creationId xmlns:p14="http://schemas.microsoft.com/office/powerpoint/2010/main" val="21253854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Turing Test</a:t>
            </a:r>
          </a:p>
        </p:txBody>
      </p:sp>
      <p:pic>
        <p:nvPicPr>
          <p:cNvPr id="3" name="Picture 2">
            <a:extLst>
              <a:ext uri="{FF2B5EF4-FFF2-40B4-BE49-F238E27FC236}">
                <a16:creationId xmlns:a16="http://schemas.microsoft.com/office/drawing/2014/main" id="{AC2C6FA9-A4DE-4641-A847-C2284180FFD2}"/>
              </a:ext>
            </a:extLst>
          </p:cNvPr>
          <p:cNvPicPr>
            <a:picLocks noChangeAspect="1"/>
          </p:cNvPicPr>
          <p:nvPr/>
        </p:nvPicPr>
        <p:blipFill>
          <a:blip r:embed="rId2"/>
          <a:stretch>
            <a:fillRect/>
          </a:stretch>
        </p:blipFill>
        <p:spPr>
          <a:xfrm>
            <a:off x="412332" y="2060189"/>
            <a:ext cx="8400923" cy="3939665"/>
          </a:xfrm>
          <a:prstGeom prst="rect">
            <a:avLst/>
          </a:prstGeom>
        </p:spPr>
      </p:pic>
      <p:sp>
        <p:nvSpPr>
          <p:cNvPr id="4" name="Slide Number Placeholder 3">
            <a:extLst>
              <a:ext uri="{FF2B5EF4-FFF2-40B4-BE49-F238E27FC236}">
                <a16:creationId xmlns:a16="http://schemas.microsoft.com/office/drawing/2014/main" id="{D734B6FB-11AB-2D8D-42D8-6EA7F232DDF1}"/>
              </a:ext>
            </a:extLst>
          </p:cNvPr>
          <p:cNvSpPr>
            <a:spLocks noGrp="1"/>
          </p:cNvSpPr>
          <p:nvPr>
            <p:ph type="sldNum" sz="quarter" idx="12"/>
          </p:nvPr>
        </p:nvSpPr>
        <p:spPr/>
        <p:txBody>
          <a:bodyPr/>
          <a:lstStyle/>
          <a:p>
            <a:fld id="{5FD889E0-CAB2-4699-909D-B9A88D47ACBE}" type="slidenum">
              <a:rPr lang="en-US" smtClean="0"/>
              <a:pPr/>
              <a:t>37</a:t>
            </a:fld>
            <a:endParaRPr lang="en-US"/>
          </a:p>
        </p:txBody>
      </p:sp>
    </p:spTree>
    <p:extLst>
      <p:ext uri="{BB962C8B-B14F-4D97-AF65-F5344CB8AC3E}">
        <p14:creationId xmlns:p14="http://schemas.microsoft.com/office/powerpoint/2010/main" val="3125069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Turing Test : Capabilities  Required to Pass Complete Turing Test</a:t>
            </a:r>
          </a:p>
        </p:txBody>
      </p:sp>
      <p:pic>
        <p:nvPicPr>
          <p:cNvPr id="3" name="Picture 2">
            <a:extLst>
              <a:ext uri="{FF2B5EF4-FFF2-40B4-BE49-F238E27FC236}">
                <a16:creationId xmlns:a16="http://schemas.microsoft.com/office/drawing/2014/main" id="{9F2677DB-B260-4F54-A9CA-5265E2296885}"/>
              </a:ext>
            </a:extLst>
          </p:cNvPr>
          <p:cNvPicPr>
            <a:picLocks noChangeAspect="1"/>
          </p:cNvPicPr>
          <p:nvPr/>
        </p:nvPicPr>
        <p:blipFill>
          <a:blip r:embed="rId2"/>
          <a:stretch>
            <a:fillRect/>
          </a:stretch>
        </p:blipFill>
        <p:spPr>
          <a:xfrm>
            <a:off x="476205" y="2458712"/>
            <a:ext cx="8243455" cy="3196499"/>
          </a:xfrm>
          <a:prstGeom prst="rect">
            <a:avLst/>
          </a:prstGeom>
        </p:spPr>
      </p:pic>
      <p:sp>
        <p:nvSpPr>
          <p:cNvPr id="4" name="Slide Number Placeholder 3">
            <a:extLst>
              <a:ext uri="{FF2B5EF4-FFF2-40B4-BE49-F238E27FC236}">
                <a16:creationId xmlns:a16="http://schemas.microsoft.com/office/drawing/2014/main" id="{06066349-C545-134F-EEEA-4F22D5428392}"/>
              </a:ext>
            </a:extLst>
          </p:cNvPr>
          <p:cNvSpPr>
            <a:spLocks noGrp="1"/>
          </p:cNvSpPr>
          <p:nvPr>
            <p:ph type="sldNum" sz="quarter" idx="12"/>
          </p:nvPr>
        </p:nvSpPr>
        <p:spPr/>
        <p:txBody>
          <a:bodyPr/>
          <a:lstStyle/>
          <a:p>
            <a:fld id="{5FD889E0-CAB2-4699-909D-B9A88D47ACBE}" type="slidenum">
              <a:rPr lang="en-US" smtClean="0"/>
              <a:pPr/>
              <a:t>38</a:t>
            </a:fld>
            <a:endParaRPr lang="en-US"/>
          </a:p>
        </p:txBody>
      </p:sp>
    </p:spTree>
    <p:extLst>
      <p:ext uri="{BB962C8B-B14F-4D97-AF65-F5344CB8AC3E}">
        <p14:creationId xmlns:p14="http://schemas.microsoft.com/office/powerpoint/2010/main" val="599299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solidFill>
                  <a:srgbClr val="FFFF00"/>
                </a:solidFill>
                <a:latin typeface="Times New Roman" pitchFamily="18" charset="0"/>
                <a:cs typeface="Times New Roman" pitchFamily="18" charset="0"/>
              </a:rPr>
              <a:t>Rational Agent: Act Rationally</a:t>
            </a:r>
          </a:p>
        </p:txBody>
      </p:sp>
      <p:pic>
        <p:nvPicPr>
          <p:cNvPr id="3" name="Picture 2">
            <a:extLst>
              <a:ext uri="{FF2B5EF4-FFF2-40B4-BE49-F238E27FC236}">
                <a16:creationId xmlns:a16="http://schemas.microsoft.com/office/drawing/2014/main" id="{5EE2E642-BD25-4505-A75A-48513E7115EA}"/>
              </a:ext>
            </a:extLst>
          </p:cNvPr>
          <p:cNvPicPr>
            <a:picLocks noChangeAspect="1"/>
          </p:cNvPicPr>
          <p:nvPr/>
        </p:nvPicPr>
        <p:blipFill>
          <a:blip r:embed="rId2"/>
          <a:stretch>
            <a:fillRect/>
          </a:stretch>
        </p:blipFill>
        <p:spPr>
          <a:xfrm>
            <a:off x="391824" y="2059127"/>
            <a:ext cx="8360352" cy="2952820"/>
          </a:xfrm>
          <a:prstGeom prst="rect">
            <a:avLst/>
          </a:prstGeom>
        </p:spPr>
      </p:pic>
      <p:sp>
        <p:nvSpPr>
          <p:cNvPr id="4" name="Slide Number Placeholder 3">
            <a:extLst>
              <a:ext uri="{FF2B5EF4-FFF2-40B4-BE49-F238E27FC236}">
                <a16:creationId xmlns:a16="http://schemas.microsoft.com/office/drawing/2014/main" id="{A937B739-2AAE-12B3-2563-3E751072AA1A}"/>
              </a:ext>
            </a:extLst>
          </p:cNvPr>
          <p:cNvSpPr>
            <a:spLocks noGrp="1"/>
          </p:cNvSpPr>
          <p:nvPr>
            <p:ph type="sldNum" sz="quarter" idx="12"/>
          </p:nvPr>
        </p:nvSpPr>
        <p:spPr/>
        <p:txBody>
          <a:bodyPr/>
          <a:lstStyle/>
          <a:p>
            <a:fld id="{5FD889E0-CAB2-4699-909D-B9A88D47ACBE}" type="slidenum">
              <a:rPr lang="en-US" smtClean="0"/>
              <a:pPr/>
              <a:t>39</a:t>
            </a:fld>
            <a:endParaRPr lang="en-US"/>
          </a:p>
        </p:txBody>
      </p:sp>
      <p:sp>
        <p:nvSpPr>
          <p:cNvPr id="7" name="Title 1">
            <a:extLst>
              <a:ext uri="{FF2B5EF4-FFF2-40B4-BE49-F238E27FC236}">
                <a16:creationId xmlns:a16="http://schemas.microsoft.com/office/drawing/2014/main" id="{2A826A3F-DF9C-B902-E30B-5D9D44BB78A4}"/>
              </a:ext>
            </a:extLst>
          </p:cNvPr>
          <p:cNvSpPr txBox="1">
            <a:spLocks/>
          </p:cNvSpPr>
          <p:nvPr/>
        </p:nvSpPr>
        <p:spPr>
          <a:xfrm>
            <a:off x="421341" y="472613"/>
            <a:ext cx="7808976" cy="807677"/>
          </a:xfrm>
          <a:prstGeom prst="rect">
            <a:avLst/>
          </a:prstGeom>
          <a:noFill/>
          <a:ln>
            <a:solidFill>
              <a:schemeClr val="accent1"/>
            </a:solidFill>
          </a:ln>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AI Approaches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ADD1410-0852-FDAB-219C-4178823A61F1}"/>
                  </a:ext>
                </a:extLst>
              </p14:cNvPr>
              <p14:cNvContentPartPr/>
              <p14:nvPr/>
            </p14:nvContentPartPr>
            <p14:xfrm>
              <a:off x="806447" y="4765568"/>
              <a:ext cx="6689160" cy="182520"/>
            </p14:xfrm>
          </p:contentPart>
        </mc:Choice>
        <mc:Fallback>
          <p:pic>
            <p:nvPicPr>
              <p:cNvPr id="2" name="Ink 1">
                <a:extLst>
                  <a:ext uri="{FF2B5EF4-FFF2-40B4-BE49-F238E27FC236}">
                    <a16:creationId xmlns:a16="http://schemas.microsoft.com/office/drawing/2014/main" id="{CADD1410-0852-FDAB-219C-4178823A61F1}"/>
                  </a:ext>
                </a:extLst>
              </p:cNvPr>
              <p:cNvPicPr/>
              <p:nvPr/>
            </p:nvPicPr>
            <p:blipFill>
              <a:blip r:embed="rId4"/>
              <a:stretch>
                <a:fillRect/>
              </a:stretch>
            </p:blipFill>
            <p:spPr>
              <a:xfrm>
                <a:off x="752807" y="4657568"/>
                <a:ext cx="6796800" cy="398160"/>
              </a:xfrm>
              <a:prstGeom prst="rect">
                <a:avLst/>
              </a:prstGeom>
            </p:spPr>
          </p:pic>
        </mc:Fallback>
      </mc:AlternateContent>
    </p:spTree>
    <p:extLst>
      <p:ext uri="{BB962C8B-B14F-4D97-AF65-F5344CB8AC3E}">
        <p14:creationId xmlns:p14="http://schemas.microsoft.com/office/powerpoint/2010/main" val="2471651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4BBE8404-787A-46E6-83FF-12309FB9EFBA}"/>
              </a:ext>
            </a:extLst>
          </p:cNvPr>
          <p:cNvSpPr txBox="1">
            <a:spLocks/>
          </p:cNvSpPr>
          <p:nvPr/>
        </p:nvSpPr>
        <p:spPr>
          <a:xfrm>
            <a:off x="283464" y="2066705"/>
            <a:ext cx="8549639" cy="3559944"/>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altLang="ja-JP" sz="2800" b="1" u="sng" dirty="0">
                <a:solidFill>
                  <a:schemeClr val="tx1"/>
                </a:solidFill>
                <a:latin typeface="Times New Roman" panose="02020603050405020304" pitchFamily="18" charset="0"/>
                <a:cs typeface="Times New Roman" panose="02020603050405020304" pitchFamily="18" charset="0"/>
              </a:rPr>
              <a:t>Vision</a:t>
            </a:r>
          </a:p>
          <a:p>
            <a:pPr marL="342900" indent="-342900" algn="just">
              <a:buFont typeface="Wingdings" panose="05000000000000000000" pitchFamily="2" charset="2"/>
              <a:buChar char="q"/>
            </a:pPr>
            <a:r>
              <a:rPr lang="en-US" altLang="ja-JP" sz="2000" dirty="0">
                <a:solidFill>
                  <a:srgbClr val="0000FF"/>
                </a:solidFill>
                <a:latin typeface="Times New Roman" panose="02020603050405020304" pitchFamily="18" charset="0"/>
                <a:cs typeface="Times New Roman" panose="02020603050405020304" pitchFamily="18" charset="0"/>
              </a:rPr>
              <a:t>AMERICAN INTERNATIONAL UNIVERSITY-BANGLADESH (AIUB) envisions promoting professionals and excellent leadership catering to the technological progress and development needs of the country.</a:t>
            </a:r>
          </a:p>
          <a:p>
            <a:pPr algn="just"/>
            <a:endParaRPr lang="en-US" altLang="ja-JP" sz="2000" dirty="0">
              <a:solidFill>
                <a:schemeClr val="tx1"/>
              </a:solidFill>
              <a:latin typeface="Times New Roman" panose="02020603050405020304" pitchFamily="18" charset="0"/>
              <a:cs typeface="Times New Roman" panose="02020603050405020304" pitchFamily="18" charset="0"/>
            </a:endParaRPr>
          </a:p>
          <a:p>
            <a:pPr algn="just"/>
            <a:r>
              <a:rPr lang="en-US" altLang="ja-JP" sz="2800" b="1" u="sng" dirty="0">
                <a:solidFill>
                  <a:schemeClr val="tx1"/>
                </a:solidFill>
                <a:latin typeface="Times New Roman" panose="02020603050405020304" pitchFamily="18" charset="0"/>
                <a:cs typeface="Times New Roman" panose="02020603050405020304" pitchFamily="18" charset="0"/>
              </a:rPr>
              <a:t>Mission</a:t>
            </a:r>
          </a:p>
          <a:p>
            <a:pPr marL="342900" indent="-342900" algn="just">
              <a:buFont typeface="Wingdings" panose="05000000000000000000" pitchFamily="2" charset="2"/>
              <a:buChar char="q"/>
            </a:pPr>
            <a:r>
              <a:rPr lang="en-US" altLang="ja-JP" sz="2000" dirty="0">
                <a:solidFill>
                  <a:srgbClr val="0000FF"/>
                </a:solidFill>
                <a:latin typeface="Times New Roman" panose="02020603050405020304" pitchFamily="18" charset="0"/>
                <a:cs typeface="Times New Roman" panose="02020603050405020304" pitchFamily="18" charset="0"/>
              </a:rPr>
              <a:t>AMERICAN INTERNATIONAL UNIVERSITY-BANGLADESH (AIUB) is committed to provide quality and excellent computer-based academic programs responsive to the emerging challenges of the time</a:t>
            </a:r>
          </a:p>
          <a:p>
            <a:pPr algn="just"/>
            <a:endParaRPr lang="en-US" altLang="ja-JP" sz="2000" dirty="0">
              <a:solidFill>
                <a:srgbClr val="0000FF"/>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altLang="ja-JP" sz="2000" dirty="0">
                <a:solidFill>
                  <a:srgbClr val="0000FF"/>
                </a:solidFill>
                <a:latin typeface="Times New Roman" panose="02020603050405020304" pitchFamily="18" charset="0"/>
                <a:cs typeface="Times New Roman" panose="02020603050405020304" pitchFamily="18" charset="0"/>
              </a:rPr>
              <a:t>It is dedicated to nurture and produce competent world class professional imbued with strong sense of ethical values ready to face the competitive world of arts, business, science, social science and technology.</a:t>
            </a:r>
          </a:p>
          <a:p>
            <a:pPr algn="just"/>
            <a:endParaRPr lang="en-US" altLang="ja-JP" sz="200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91B9FB6-5FC9-CC73-0937-BB244DADD1A1}"/>
              </a:ext>
            </a:extLst>
          </p:cNvPr>
          <p:cNvSpPr>
            <a:spLocks noGrp="1"/>
          </p:cNvSpPr>
          <p:nvPr>
            <p:ph type="sldNum" sz="quarter" idx="12"/>
          </p:nvPr>
        </p:nvSpPr>
        <p:spPr/>
        <p:txBody>
          <a:bodyPr/>
          <a:lstStyle/>
          <a:p>
            <a:fld id="{5FD889E0-CAB2-4699-909D-B9A88D47ACBE}" type="slidenum">
              <a:rPr lang="en-US" smtClean="0"/>
              <a:pPr/>
              <a:t>4</a:t>
            </a:fld>
            <a:endParaRPr lang="en-US"/>
          </a:p>
        </p:txBody>
      </p:sp>
      <p:sp>
        <p:nvSpPr>
          <p:cNvPr id="4" name="Title 1">
            <a:extLst>
              <a:ext uri="{FF2B5EF4-FFF2-40B4-BE49-F238E27FC236}">
                <a16:creationId xmlns:a16="http://schemas.microsoft.com/office/drawing/2014/main" id="{E22848E9-DF27-58CA-2E03-4A9797558FDA}"/>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Vision &amp; Mission of AIUB </a:t>
            </a:r>
          </a:p>
        </p:txBody>
      </p:sp>
    </p:spTree>
    <p:extLst>
      <p:ext uri="{BB962C8B-B14F-4D97-AF65-F5344CB8AC3E}">
        <p14:creationId xmlns:p14="http://schemas.microsoft.com/office/powerpoint/2010/main" val="2134390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719552"/>
            <a:ext cx="8574087" cy="4707127"/>
          </a:xfrm>
        </p:spPr>
        <p:txBody>
          <a:bodyPr>
            <a:normAutofit/>
          </a:bodyPr>
          <a:lstStyle/>
          <a:p>
            <a:pPr algn="just">
              <a:spcBef>
                <a:spcPts val="0"/>
              </a:spcBef>
              <a:buFont typeface="Wingdings" pitchFamily="2" charset="2"/>
              <a:buChar char="Ø"/>
            </a:pPr>
            <a:endParaRPr lang="en-US" sz="2500" dirty="0">
              <a:solidFill>
                <a:srgbClr val="0000FF"/>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40</a:t>
            </a:fld>
            <a:endParaRPr lang="en-US"/>
          </a:p>
        </p:txBody>
      </p:sp>
      <p:sp>
        <p:nvSpPr>
          <p:cNvPr id="6" name="Title 1">
            <a:extLst>
              <a:ext uri="{FF2B5EF4-FFF2-40B4-BE49-F238E27FC236}">
                <a16:creationId xmlns:a16="http://schemas.microsoft.com/office/drawing/2014/main" id="{2A826A3F-DF9C-B902-E30B-5D9D44BB78A4}"/>
              </a:ext>
            </a:extLst>
          </p:cNvPr>
          <p:cNvSpPr txBox="1">
            <a:spLocks/>
          </p:cNvSpPr>
          <p:nvPr/>
        </p:nvSpPr>
        <p:spPr>
          <a:xfrm>
            <a:off x="301415" y="472612"/>
            <a:ext cx="6651476" cy="807677"/>
          </a:xfrm>
          <a:prstGeom prst="rect">
            <a:avLst/>
          </a:prstGeom>
          <a:solidFill>
            <a:srgbClr val="FFFF66"/>
          </a:solid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r>
              <a:rPr lang="en-US" sz="4000" dirty="0">
                <a:solidFill>
                  <a:srgbClr val="0000FF"/>
                </a:solidFill>
                <a:latin typeface="Times New Roman" pitchFamily="18" charset="0"/>
                <a:cs typeface="Times New Roman" pitchFamily="18" charset="0"/>
              </a:rPr>
              <a:t>AI Approaches</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 </a:t>
            </a:r>
          </a:p>
        </p:txBody>
      </p:sp>
      <p:pic>
        <p:nvPicPr>
          <p:cNvPr id="3074" name="Picture 2"/>
          <p:cNvPicPr>
            <a:picLocks noChangeAspect="1" noChangeArrowheads="1"/>
          </p:cNvPicPr>
          <p:nvPr/>
        </p:nvPicPr>
        <p:blipFill>
          <a:blip r:embed="rId2"/>
          <a:srcRect/>
          <a:stretch>
            <a:fillRect/>
          </a:stretch>
        </p:blipFill>
        <p:spPr bwMode="auto">
          <a:xfrm>
            <a:off x="1100138" y="1743075"/>
            <a:ext cx="7001899" cy="4610100"/>
          </a:xfrm>
          <a:prstGeom prst="rect">
            <a:avLst/>
          </a:prstGeom>
          <a:noFill/>
          <a:ln w="9525">
            <a:noFill/>
            <a:miter lim="800000"/>
            <a:headEnd/>
            <a:tailEnd/>
          </a:ln>
          <a:effec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F3A75D3-2F90-C963-28F6-261120337E5E}"/>
                  </a:ext>
                </a:extLst>
              </p14:cNvPr>
              <p14:cNvContentPartPr/>
              <p14:nvPr/>
            </p14:nvContentPartPr>
            <p14:xfrm>
              <a:off x="689447" y="1902488"/>
              <a:ext cx="625320" cy="106200"/>
            </p14:xfrm>
          </p:contentPart>
        </mc:Choice>
        <mc:Fallback>
          <p:pic>
            <p:nvPicPr>
              <p:cNvPr id="2" name="Ink 1">
                <a:extLst>
                  <a:ext uri="{FF2B5EF4-FFF2-40B4-BE49-F238E27FC236}">
                    <a16:creationId xmlns:a16="http://schemas.microsoft.com/office/drawing/2014/main" id="{0F3A75D3-2F90-C963-28F6-261120337E5E}"/>
                  </a:ext>
                </a:extLst>
              </p:cNvPr>
              <p:cNvPicPr/>
              <p:nvPr/>
            </p:nvPicPr>
            <p:blipFill>
              <a:blip r:embed="rId4"/>
              <a:stretch>
                <a:fillRect/>
              </a:stretch>
            </p:blipFill>
            <p:spPr>
              <a:xfrm>
                <a:off x="635807" y="1794848"/>
                <a:ext cx="732960" cy="321840"/>
              </a:xfrm>
              <a:prstGeom prst="rect">
                <a:avLst/>
              </a:prstGeom>
            </p:spPr>
          </p:pic>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719552"/>
            <a:ext cx="8574087" cy="4707127"/>
          </a:xfrm>
        </p:spPr>
        <p:txBody>
          <a:bodyPr>
            <a:normAutofit fontScale="85000" lnSpcReduction="20000"/>
          </a:bodyPr>
          <a:lstStyle/>
          <a:p>
            <a:pPr algn="just"/>
            <a:r>
              <a:rPr lang="en-US" sz="2800" dirty="0">
                <a:solidFill>
                  <a:srgbClr val="0000FF"/>
                </a:solidFill>
                <a:latin typeface="Times New Roman" pitchFamily="18" charset="0"/>
                <a:cs typeface="Times New Roman" pitchFamily="18" charset="0"/>
              </a:rPr>
              <a:t>Acting Humanly</a:t>
            </a:r>
          </a:p>
          <a:p>
            <a:pPr lvl="1" algn="just"/>
            <a:r>
              <a:rPr lang="en-US" sz="2500" dirty="0">
                <a:solidFill>
                  <a:srgbClr val="FF0000"/>
                </a:solidFill>
                <a:latin typeface="Times New Roman" pitchFamily="18" charset="0"/>
                <a:cs typeface="Times New Roman" pitchFamily="18" charset="0"/>
              </a:rPr>
              <a:t>The Turing Test approach – Acting like a human.</a:t>
            </a:r>
          </a:p>
          <a:p>
            <a:pPr algn="just"/>
            <a:r>
              <a:rPr lang="en-US" sz="2800" dirty="0">
                <a:solidFill>
                  <a:srgbClr val="0000FF"/>
                </a:solidFill>
                <a:latin typeface="Times New Roman" pitchFamily="18" charset="0"/>
                <a:cs typeface="Times New Roman" pitchFamily="18" charset="0"/>
              </a:rPr>
              <a:t>Thinking Humanly</a:t>
            </a:r>
          </a:p>
          <a:p>
            <a:pPr lvl="1" algn="just"/>
            <a:r>
              <a:rPr lang="en-US" sz="2500" dirty="0">
                <a:solidFill>
                  <a:srgbClr val="FF0000"/>
                </a:solidFill>
                <a:latin typeface="Times New Roman" pitchFamily="18" charset="0"/>
                <a:cs typeface="Times New Roman" pitchFamily="18" charset="0"/>
              </a:rPr>
              <a:t>The cognitive modeling approach – Thinking like a person.</a:t>
            </a:r>
          </a:p>
          <a:p>
            <a:pPr algn="just"/>
            <a:r>
              <a:rPr lang="en-US" sz="2800" dirty="0">
                <a:solidFill>
                  <a:srgbClr val="0000FF"/>
                </a:solidFill>
                <a:latin typeface="Times New Roman" pitchFamily="18" charset="0"/>
                <a:cs typeface="Times New Roman" pitchFamily="18" charset="0"/>
              </a:rPr>
              <a:t>Thinking Rationally</a:t>
            </a:r>
          </a:p>
          <a:p>
            <a:pPr lvl="1" algn="just"/>
            <a:r>
              <a:rPr lang="en-US" sz="2500" dirty="0">
                <a:solidFill>
                  <a:srgbClr val="FF0000"/>
                </a:solidFill>
                <a:latin typeface="Times New Roman" pitchFamily="18" charset="0"/>
                <a:cs typeface="Times New Roman" pitchFamily="18" charset="0"/>
              </a:rPr>
              <a:t>The laws of thought approach – Thinking rationally is a logical process and it concludes based on symbolic logic</a:t>
            </a:r>
          </a:p>
          <a:p>
            <a:pPr lvl="1" algn="just"/>
            <a:r>
              <a:rPr lang="en-US" sz="2500" dirty="0">
                <a:solidFill>
                  <a:srgbClr val="FF0000"/>
                </a:solidFill>
                <a:latin typeface="Times New Roman" pitchFamily="18" charset="0"/>
                <a:cs typeface="Times New Roman" pitchFamily="18" charset="0"/>
              </a:rPr>
              <a:t>The famous syllogisms, “Socrates is a man; all men are mortal; therefore, Socrates is mortal.”</a:t>
            </a:r>
          </a:p>
          <a:p>
            <a:pPr algn="just"/>
            <a:r>
              <a:rPr lang="en-US" sz="2800" dirty="0">
                <a:solidFill>
                  <a:srgbClr val="0000FF"/>
                </a:solidFill>
                <a:latin typeface="Times New Roman" pitchFamily="18" charset="0"/>
                <a:cs typeface="Times New Roman" pitchFamily="18" charset="0"/>
              </a:rPr>
              <a:t>Acting Rationally</a:t>
            </a:r>
          </a:p>
          <a:p>
            <a:pPr lvl="1" algn="just"/>
            <a:r>
              <a:rPr lang="en-US" sz="2500" dirty="0">
                <a:solidFill>
                  <a:srgbClr val="FF0000"/>
                </a:solidFill>
                <a:latin typeface="Times New Roman" pitchFamily="18" charset="0"/>
                <a:cs typeface="Times New Roman" pitchFamily="18" charset="0"/>
              </a:rPr>
              <a:t>The rational agent approach – Rational agent acts to achieve high value and brings the best possible outcome for any given task.</a:t>
            </a:r>
          </a:p>
          <a:p>
            <a:pPr>
              <a:buNone/>
            </a:pPr>
            <a:endParaRPr lang="en-US" sz="2800" dirty="0">
              <a:solidFill>
                <a:srgbClr val="0000FF"/>
              </a:solidFill>
              <a:latin typeface="Times New Roman" pitchFamily="18" charset="0"/>
              <a:cs typeface="Times New Roman" pitchFamily="18" charset="0"/>
            </a:endParaRPr>
          </a:p>
          <a:p>
            <a:pPr algn="just">
              <a:spcBef>
                <a:spcPts val="0"/>
              </a:spcBef>
              <a:buFont typeface="Wingdings" pitchFamily="2" charset="2"/>
              <a:buChar char="Ø"/>
            </a:pPr>
            <a:endParaRPr lang="en-US" sz="2500" dirty="0">
              <a:solidFill>
                <a:srgbClr val="0000FF"/>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41</a:t>
            </a:fld>
            <a:endParaRPr lang="en-US"/>
          </a:p>
        </p:txBody>
      </p:sp>
      <p:sp>
        <p:nvSpPr>
          <p:cNvPr id="6" name="Title 1">
            <a:extLst>
              <a:ext uri="{FF2B5EF4-FFF2-40B4-BE49-F238E27FC236}">
                <a16:creationId xmlns:a16="http://schemas.microsoft.com/office/drawing/2014/main" id="{2A826A3F-DF9C-B902-E30B-5D9D44BB78A4}"/>
              </a:ext>
            </a:extLst>
          </p:cNvPr>
          <p:cNvSpPr txBox="1">
            <a:spLocks/>
          </p:cNvSpPr>
          <p:nvPr/>
        </p:nvSpPr>
        <p:spPr>
          <a:xfrm>
            <a:off x="301415" y="472612"/>
            <a:ext cx="6651476" cy="807677"/>
          </a:xfrm>
          <a:prstGeom prst="rect">
            <a:avLst/>
          </a:prstGeom>
          <a:solidFill>
            <a:srgbClr val="FFFF66"/>
          </a:solid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endParaRPr lang="en-US" sz="4000" dirty="0">
              <a:solidFill>
                <a:srgbClr val="0000FF"/>
              </a:solidFill>
              <a:latin typeface="Times New Roman" pitchFamily="18" charset="0"/>
              <a:cs typeface="Times New Roman" pitchFamily="18" charset="0"/>
            </a:endParaRPr>
          </a:p>
          <a:p>
            <a:pPr lvl="0"/>
            <a:r>
              <a:rPr lang="en-US" sz="4000" dirty="0">
                <a:solidFill>
                  <a:srgbClr val="0000FF"/>
                </a:solidFill>
                <a:latin typeface="Times New Roman" pitchFamily="18" charset="0"/>
                <a:cs typeface="Times New Roman" pitchFamily="18" charset="0"/>
              </a:rPr>
              <a:t>AI Approaches</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0424A1-AAC6-1D01-414A-914B8E141582}"/>
              </a:ext>
            </a:extLst>
          </p:cNvPr>
          <p:cNvSpPr txBox="1"/>
          <p:nvPr/>
        </p:nvSpPr>
        <p:spPr>
          <a:xfrm>
            <a:off x="422731" y="2067170"/>
            <a:ext cx="7808976" cy="2862322"/>
          </a:xfrm>
          <a:prstGeom prst="rect">
            <a:avLst/>
          </a:prstGeom>
          <a:noFill/>
        </p:spPr>
        <p:txBody>
          <a:bodyPr wrap="square" rtlCol="0">
            <a:spAutoFit/>
          </a:bodyPr>
          <a:lstStyle/>
          <a:p>
            <a:pPr marL="285750" indent="-285750">
              <a:buFont typeface="Wingdings" pitchFamily="2" charset="2"/>
              <a:buChar char="ü"/>
            </a:pPr>
            <a:r>
              <a:rPr lang="en-US" sz="2000" dirty="0">
                <a:solidFill>
                  <a:srgbClr val="0000FF"/>
                </a:solidFill>
                <a:latin typeface="Times New Roman" pitchFamily="18" charset="0"/>
                <a:cs typeface="Times New Roman" pitchFamily="18" charset="0"/>
              </a:rPr>
              <a:t>Philosophy</a:t>
            </a:r>
          </a:p>
          <a:p>
            <a:pPr marL="285750" indent="-285750">
              <a:buFont typeface="Wingdings" pitchFamily="2" charset="2"/>
              <a:buChar char="ü"/>
            </a:pPr>
            <a:r>
              <a:rPr lang="en-US" sz="2000" dirty="0">
                <a:solidFill>
                  <a:srgbClr val="0000FF"/>
                </a:solidFill>
                <a:latin typeface="Times New Roman" pitchFamily="18" charset="0"/>
                <a:cs typeface="Times New Roman" pitchFamily="18" charset="0"/>
              </a:rPr>
              <a:t>Mathematics</a:t>
            </a:r>
          </a:p>
          <a:p>
            <a:pPr marL="285750" indent="-285750">
              <a:buFont typeface="Wingdings" pitchFamily="2" charset="2"/>
              <a:buChar char="ü"/>
            </a:pPr>
            <a:r>
              <a:rPr lang="en-US" sz="2000" dirty="0">
                <a:solidFill>
                  <a:srgbClr val="0000FF"/>
                </a:solidFill>
                <a:latin typeface="Times New Roman" pitchFamily="18" charset="0"/>
                <a:cs typeface="Times New Roman" pitchFamily="18" charset="0"/>
              </a:rPr>
              <a:t>Economics</a:t>
            </a:r>
          </a:p>
          <a:p>
            <a:pPr marL="285750" indent="-285750">
              <a:buFont typeface="Wingdings" pitchFamily="2" charset="2"/>
              <a:buChar char="ü"/>
            </a:pPr>
            <a:r>
              <a:rPr lang="en-US" sz="2000" dirty="0">
                <a:solidFill>
                  <a:srgbClr val="0000FF"/>
                </a:solidFill>
                <a:latin typeface="Times New Roman" pitchFamily="18" charset="0"/>
                <a:cs typeface="Times New Roman" pitchFamily="18" charset="0"/>
              </a:rPr>
              <a:t>Neuroscience</a:t>
            </a:r>
          </a:p>
          <a:p>
            <a:pPr marL="285750" indent="-285750">
              <a:buFont typeface="Wingdings" pitchFamily="2" charset="2"/>
              <a:buChar char="ü"/>
            </a:pPr>
            <a:r>
              <a:rPr lang="en-US" sz="2000" dirty="0">
                <a:solidFill>
                  <a:srgbClr val="0000FF"/>
                </a:solidFill>
                <a:latin typeface="Times New Roman" pitchFamily="18" charset="0"/>
                <a:cs typeface="Times New Roman" pitchFamily="18" charset="0"/>
              </a:rPr>
              <a:t>Psychology</a:t>
            </a:r>
          </a:p>
          <a:p>
            <a:pPr marL="285750" indent="-285750">
              <a:buFont typeface="Wingdings" pitchFamily="2" charset="2"/>
              <a:buChar char="ü"/>
            </a:pPr>
            <a:r>
              <a:rPr lang="en-US" sz="2000" dirty="0">
                <a:solidFill>
                  <a:srgbClr val="0000FF"/>
                </a:solidFill>
                <a:latin typeface="Times New Roman" pitchFamily="18" charset="0"/>
                <a:cs typeface="Times New Roman" pitchFamily="18" charset="0"/>
              </a:rPr>
              <a:t>Computer engineering</a:t>
            </a:r>
          </a:p>
          <a:p>
            <a:pPr marL="285750" indent="-285750">
              <a:buFont typeface="Wingdings" pitchFamily="2" charset="2"/>
              <a:buChar char="ü"/>
            </a:pPr>
            <a:r>
              <a:rPr lang="en-US" sz="2000" dirty="0">
                <a:solidFill>
                  <a:srgbClr val="0000FF"/>
                </a:solidFill>
                <a:latin typeface="Times New Roman" pitchFamily="18" charset="0"/>
                <a:cs typeface="Times New Roman" pitchFamily="18" charset="0"/>
              </a:rPr>
              <a:t>Control theory and cybernetics</a:t>
            </a:r>
          </a:p>
          <a:p>
            <a:pPr marL="285750" indent="-285750">
              <a:buFont typeface="Wingdings" pitchFamily="2" charset="2"/>
              <a:buChar char="ü"/>
            </a:pPr>
            <a:r>
              <a:rPr lang="en-US" sz="2000" dirty="0">
                <a:solidFill>
                  <a:srgbClr val="0000FF"/>
                </a:solidFill>
                <a:latin typeface="Times New Roman" pitchFamily="18" charset="0"/>
                <a:cs typeface="Times New Roman" pitchFamily="18" charset="0"/>
              </a:rPr>
              <a:t>Linguistics</a:t>
            </a:r>
          </a:p>
          <a:p>
            <a:endParaRPr lang="en-US" sz="2000" dirty="0">
              <a:solidFill>
                <a:srgbClr val="0000FF"/>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5A65B732-D40E-5EDF-8C4E-E6AB8FD3762F}"/>
              </a:ext>
            </a:extLst>
          </p:cNvPr>
          <p:cNvSpPr>
            <a:spLocks noGrp="1"/>
          </p:cNvSpPr>
          <p:nvPr>
            <p:ph type="sldNum" sz="quarter" idx="12"/>
          </p:nvPr>
        </p:nvSpPr>
        <p:spPr/>
        <p:txBody>
          <a:bodyPr/>
          <a:lstStyle/>
          <a:p>
            <a:fld id="{5FD889E0-CAB2-4699-909D-B9A88D47ACBE}" type="slidenum">
              <a:rPr lang="en-US" smtClean="0"/>
              <a:pPr/>
              <a:t>42</a:t>
            </a:fld>
            <a:endParaRPr lang="en-US"/>
          </a:p>
        </p:txBody>
      </p:sp>
      <p:sp>
        <p:nvSpPr>
          <p:cNvPr id="5" name="Title 1">
            <a:extLst>
              <a:ext uri="{FF2B5EF4-FFF2-40B4-BE49-F238E27FC236}">
                <a16:creationId xmlns:a16="http://schemas.microsoft.com/office/drawing/2014/main" id="{2A826A3F-DF9C-B902-E30B-5D9D44BB78A4}"/>
              </a:ext>
            </a:extLst>
          </p:cNvPr>
          <p:cNvSpPr txBox="1">
            <a:spLocks/>
          </p:cNvSpPr>
          <p:nvPr/>
        </p:nvSpPr>
        <p:spPr>
          <a:xfrm>
            <a:off x="421341" y="472613"/>
            <a:ext cx="7808976" cy="807677"/>
          </a:xfrm>
          <a:prstGeom prst="rect">
            <a:avLst/>
          </a:prstGeom>
          <a:noFill/>
          <a:ln>
            <a:solidFill>
              <a:schemeClr val="accent1"/>
            </a:solidFill>
          </a:ln>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The Foundation of AI</a:t>
            </a:r>
          </a:p>
        </p:txBody>
      </p:sp>
    </p:spTree>
    <p:extLst>
      <p:ext uri="{BB962C8B-B14F-4D97-AF65-F5344CB8AC3E}">
        <p14:creationId xmlns:p14="http://schemas.microsoft.com/office/powerpoint/2010/main" val="15582271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0424A1-AAC6-1D01-414A-914B8E141582}"/>
              </a:ext>
            </a:extLst>
          </p:cNvPr>
          <p:cNvSpPr txBox="1"/>
          <p:nvPr/>
        </p:nvSpPr>
        <p:spPr>
          <a:xfrm>
            <a:off x="431357" y="2058544"/>
            <a:ext cx="7808976" cy="3754874"/>
          </a:xfrm>
          <a:prstGeom prst="rect">
            <a:avLst/>
          </a:prstGeom>
          <a:noFill/>
        </p:spPr>
        <p:txBody>
          <a:bodyPr wrap="square" rtlCol="0">
            <a:spAutoFit/>
          </a:bodyPr>
          <a:lstStyle/>
          <a:p>
            <a:pPr marL="285750" indent="-285750">
              <a:buFont typeface="Wingdings" pitchFamily="2" charset="2"/>
              <a:buChar char="ü"/>
            </a:pPr>
            <a:r>
              <a:rPr lang="en-US" sz="2000" dirty="0">
                <a:solidFill>
                  <a:srgbClr val="0000FF"/>
                </a:solidFill>
                <a:latin typeface="Times New Roman" pitchFamily="18" charset="0"/>
                <a:cs typeface="Times New Roman" pitchFamily="18" charset="0"/>
              </a:rPr>
              <a:t>The inception of artificial intelligence (1943-1956)- Artificial Neuron, Hebbian Learning</a:t>
            </a:r>
          </a:p>
          <a:p>
            <a:pPr marL="285750" indent="-285750">
              <a:buFont typeface="Wingdings" pitchFamily="2" charset="2"/>
              <a:buChar char="ü"/>
            </a:pPr>
            <a:r>
              <a:rPr lang="en-US" sz="2000" dirty="0">
                <a:solidFill>
                  <a:srgbClr val="0000FF"/>
                </a:solidFill>
                <a:latin typeface="Times New Roman" pitchFamily="18" charset="0"/>
                <a:cs typeface="Times New Roman" pitchFamily="18" charset="0"/>
              </a:rPr>
              <a:t>Early enthusiasm, great expectations (1952-1969)- Physical Symbol System, Lisp</a:t>
            </a:r>
          </a:p>
          <a:p>
            <a:pPr marL="285750" indent="-285750">
              <a:buFont typeface="Wingdings" pitchFamily="2" charset="2"/>
              <a:buChar char="ü"/>
            </a:pPr>
            <a:r>
              <a:rPr lang="en-US" sz="2000" dirty="0">
                <a:solidFill>
                  <a:srgbClr val="0000FF"/>
                </a:solidFill>
                <a:latin typeface="Times New Roman" pitchFamily="18" charset="0"/>
                <a:cs typeface="Times New Roman" pitchFamily="18" charset="0"/>
              </a:rPr>
              <a:t>A dose of reality (1966-1973)</a:t>
            </a:r>
          </a:p>
          <a:p>
            <a:pPr marL="285750" indent="-285750">
              <a:buFont typeface="Wingdings" pitchFamily="2" charset="2"/>
              <a:buChar char="ü"/>
            </a:pPr>
            <a:r>
              <a:rPr lang="en-US" sz="2000" dirty="0">
                <a:solidFill>
                  <a:srgbClr val="0000FF"/>
                </a:solidFill>
                <a:latin typeface="Times New Roman" pitchFamily="18" charset="0"/>
                <a:cs typeface="Times New Roman" pitchFamily="18" charset="0"/>
              </a:rPr>
              <a:t>Expert systems (1969-1986)</a:t>
            </a:r>
          </a:p>
          <a:p>
            <a:pPr marL="285750" indent="-285750">
              <a:buFont typeface="Wingdings" pitchFamily="2" charset="2"/>
              <a:buChar char="ü"/>
            </a:pPr>
            <a:r>
              <a:rPr lang="en-US" sz="2000" dirty="0">
                <a:solidFill>
                  <a:srgbClr val="0000FF"/>
                </a:solidFill>
                <a:latin typeface="Times New Roman" pitchFamily="18" charset="0"/>
                <a:cs typeface="Times New Roman" pitchFamily="18" charset="0"/>
              </a:rPr>
              <a:t>The return of neural networks (1986-present)</a:t>
            </a:r>
          </a:p>
          <a:p>
            <a:pPr marL="285750" indent="-285750">
              <a:buFont typeface="Wingdings" pitchFamily="2" charset="2"/>
              <a:buChar char="ü"/>
            </a:pPr>
            <a:r>
              <a:rPr lang="en-US" sz="2000" dirty="0">
                <a:solidFill>
                  <a:srgbClr val="0000FF"/>
                </a:solidFill>
                <a:latin typeface="Times New Roman" pitchFamily="18" charset="0"/>
                <a:cs typeface="Times New Roman" pitchFamily="18" charset="0"/>
              </a:rPr>
              <a:t>Probabilistic reasoning and machine learning (1987-present)- HMM, Bayesian Network</a:t>
            </a:r>
          </a:p>
          <a:p>
            <a:pPr marL="285750" indent="-285750">
              <a:buFont typeface="Wingdings" pitchFamily="2" charset="2"/>
              <a:buChar char="ü"/>
            </a:pPr>
            <a:r>
              <a:rPr lang="en-US" sz="2000" dirty="0">
                <a:solidFill>
                  <a:srgbClr val="0000FF"/>
                </a:solidFill>
                <a:latin typeface="Times New Roman" pitchFamily="18" charset="0"/>
                <a:cs typeface="Times New Roman" pitchFamily="18" charset="0"/>
              </a:rPr>
              <a:t>Big data (2001-present)</a:t>
            </a:r>
          </a:p>
          <a:p>
            <a:pPr marL="285750" indent="-285750">
              <a:buFont typeface="Wingdings" pitchFamily="2" charset="2"/>
              <a:buChar char="ü"/>
            </a:pPr>
            <a:r>
              <a:rPr lang="en-US" sz="2000" dirty="0">
                <a:solidFill>
                  <a:srgbClr val="0000FF"/>
                </a:solidFill>
                <a:latin typeface="Times New Roman" pitchFamily="18" charset="0"/>
                <a:cs typeface="Times New Roman" pitchFamily="18" charset="0"/>
              </a:rPr>
              <a:t>Deep learning (2011-present)</a:t>
            </a:r>
          </a:p>
          <a:p>
            <a:endParaRPr lang="en-US"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FF64040D-E0DD-DB0E-CFE7-DCBEFDC4A550}"/>
              </a:ext>
            </a:extLst>
          </p:cNvPr>
          <p:cNvSpPr>
            <a:spLocks noGrp="1"/>
          </p:cNvSpPr>
          <p:nvPr>
            <p:ph type="sldNum" sz="quarter" idx="12"/>
          </p:nvPr>
        </p:nvSpPr>
        <p:spPr/>
        <p:txBody>
          <a:bodyPr/>
          <a:lstStyle/>
          <a:p>
            <a:fld id="{5FD889E0-CAB2-4699-909D-B9A88D47ACBE}" type="slidenum">
              <a:rPr lang="en-US" smtClean="0"/>
              <a:pPr/>
              <a:t>43</a:t>
            </a:fld>
            <a:endParaRPr lang="en-US"/>
          </a:p>
        </p:txBody>
      </p:sp>
      <p:sp>
        <p:nvSpPr>
          <p:cNvPr id="5" name="Title 1">
            <a:extLst>
              <a:ext uri="{FF2B5EF4-FFF2-40B4-BE49-F238E27FC236}">
                <a16:creationId xmlns:a16="http://schemas.microsoft.com/office/drawing/2014/main" id="{2A826A3F-DF9C-B902-E30B-5D9D44BB78A4}"/>
              </a:ext>
            </a:extLst>
          </p:cNvPr>
          <p:cNvSpPr txBox="1">
            <a:spLocks/>
          </p:cNvSpPr>
          <p:nvPr/>
        </p:nvSpPr>
        <p:spPr>
          <a:xfrm>
            <a:off x="421341" y="472613"/>
            <a:ext cx="7808976" cy="807677"/>
          </a:xfrm>
          <a:prstGeom prst="rect">
            <a:avLst/>
          </a:prstGeom>
          <a:noFill/>
          <a:ln>
            <a:solidFill>
              <a:schemeClr val="accent1"/>
            </a:solidFill>
          </a:ln>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The History of AI</a:t>
            </a:r>
          </a:p>
        </p:txBody>
      </p:sp>
    </p:spTree>
    <p:extLst>
      <p:ext uri="{BB962C8B-B14F-4D97-AF65-F5344CB8AC3E}">
        <p14:creationId xmlns:p14="http://schemas.microsoft.com/office/powerpoint/2010/main" val="29685484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64040D-E0DD-DB0E-CFE7-DCBEFDC4A550}"/>
              </a:ext>
            </a:extLst>
          </p:cNvPr>
          <p:cNvSpPr>
            <a:spLocks noGrp="1"/>
          </p:cNvSpPr>
          <p:nvPr>
            <p:ph type="sldNum" sz="quarter" idx="12"/>
          </p:nvPr>
        </p:nvSpPr>
        <p:spPr/>
        <p:txBody>
          <a:bodyPr/>
          <a:lstStyle/>
          <a:p>
            <a:fld id="{5FD889E0-CAB2-4699-909D-B9A88D47ACBE}" type="slidenum">
              <a:rPr lang="en-US" smtClean="0"/>
              <a:pPr/>
              <a:t>44</a:t>
            </a:fld>
            <a:endParaRPr lang="en-US"/>
          </a:p>
        </p:txBody>
      </p:sp>
      <p:sp>
        <p:nvSpPr>
          <p:cNvPr id="5" name="Title 1">
            <a:extLst>
              <a:ext uri="{FF2B5EF4-FFF2-40B4-BE49-F238E27FC236}">
                <a16:creationId xmlns:a16="http://schemas.microsoft.com/office/drawing/2014/main" id="{2A826A3F-DF9C-B902-E30B-5D9D44BB78A4}"/>
              </a:ext>
            </a:extLst>
          </p:cNvPr>
          <p:cNvSpPr txBox="1">
            <a:spLocks/>
          </p:cNvSpPr>
          <p:nvPr/>
        </p:nvSpPr>
        <p:spPr>
          <a:xfrm>
            <a:off x="421341" y="472613"/>
            <a:ext cx="7808976" cy="807677"/>
          </a:xfrm>
          <a:prstGeom prst="rect">
            <a:avLst/>
          </a:prstGeom>
          <a:noFill/>
          <a:ln>
            <a:solidFill>
              <a:schemeClr val="accent1"/>
            </a:solidFill>
          </a:ln>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The History of AI</a:t>
            </a:r>
          </a:p>
        </p:txBody>
      </p:sp>
      <p:pic>
        <p:nvPicPr>
          <p:cNvPr id="1026" name="Picture 2"/>
          <p:cNvPicPr>
            <a:picLocks noChangeAspect="1" noChangeArrowheads="1"/>
          </p:cNvPicPr>
          <p:nvPr/>
        </p:nvPicPr>
        <p:blipFill>
          <a:blip r:embed="rId2"/>
          <a:srcRect/>
          <a:stretch>
            <a:fillRect/>
          </a:stretch>
        </p:blipFill>
        <p:spPr bwMode="auto">
          <a:xfrm>
            <a:off x="1990726" y="2099979"/>
            <a:ext cx="4991099" cy="4067459"/>
          </a:xfrm>
          <a:prstGeom prst="rect">
            <a:avLst/>
          </a:prstGeom>
          <a:noFill/>
          <a:ln w="9525">
            <a:noFill/>
            <a:miter lim="800000"/>
            <a:headEnd/>
            <a:tailEnd/>
          </a:ln>
          <a:effectLst/>
        </p:spPr>
      </p:pic>
    </p:spTree>
    <p:extLst>
      <p:ext uri="{BB962C8B-B14F-4D97-AF65-F5344CB8AC3E}">
        <p14:creationId xmlns:p14="http://schemas.microsoft.com/office/powerpoint/2010/main" val="29685484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3" name="TextBox 2">
            <a:extLst>
              <a:ext uri="{FF2B5EF4-FFF2-40B4-BE49-F238E27FC236}">
                <a16:creationId xmlns:a16="http://schemas.microsoft.com/office/drawing/2014/main" id="{56CD2EA8-B54C-CE4F-A943-BFB367453E0E}"/>
              </a:ext>
            </a:extLst>
          </p:cNvPr>
          <p:cNvSpPr txBox="1"/>
          <p:nvPr/>
        </p:nvSpPr>
        <p:spPr>
          <a:xfrm>
            <a:off x="447632" y="1577768"/>
            <a:ext cx="8032132" cy="646331"/>
          </a:xfrm>
          <a:prstGeom prst="rect">
            <a:avLst/>
          </a:prstGeom>
          <a:noFill/>
          <a:ln>
            <a:solidFill>
              <a:schemeClr val="accent1"/>
            </a:solidFill>
          </a:ln>
        </p:spPr>
        <p:txBody>
          <a:bodyPr wrap="square" rtlCol="0">
            <a:spAutoFit/>
          </a:bodyPr>
          <a:lstStyle/>
          <a:p>
            <a:pPr marL="342900" indent="-342900" algn="just">
              <a:buAutoNum type="arabicPeriod"/>
            </a:pPr>
            <a:r>
              <a:rPr lang="en-US" dirty="0">
                <a:solidFill>
                  <a:srgbClr val="0000FF"/>
                </a:solidFill>
                <a:latin typeface="Times New Roman" pitchFamily="18" charset="0"/>
                <a:cs typeface="Times New Roman" pitchFamily="18" charset="0"/>
              </a:rPr>
              <a:t>Chapter 1: Introduction ,  Pages 1-29</a:t>
            </a:r>
          </a:p>
          <a:p>
            <a:pPr algn="just"/>
            <a:r>
              <a:rPr lang="en-US" dirty="0">
                <a:solidFill>
                  <a:srgbClr val="0000FF"/>
                </a:solidFill>
                <a:latin typeface="Times New Roman" pitchFamily="18" charset="0"/>
                <a:cs typeface="Times New Roman" pitchFamily="18" charset="0"/>
              </a:rPr>
              <a:t>“Artificial Intelligence: A Modern Approach,” by Stuart J. Russell and Peter </a:t>
            </a:r>
            <a:r>
              <a:rPr lang="en-US" dirty="0" err="1">
                <a:solidFill>
                  <a:srgbClr val="0000FF"/>
                </a:solidFill>
                <a:latin typeface="Times New Roman" pitchFamily="18" charset="0"/>
                <a:cs typeface="Times New Roman" pitchFamily="18" charset="0"/>
              </a:rPr>
              <a:t>Norvig</a:t>
            </a:r>
            <a:r>
              <a:rPr lang="en-US" dirty="0">
                <a:solidFill>
                  <a:srgbClr val="0000FF"/>
                </a:solidFill>
                <a:latin typeface="Times New Roman" pitchFamily="18" charset="0"/>
                <a:cs typeface="Times New Roman" pitchFamily="18" charset="0"/>
              </a:rPr>
              <a:t>, </a:t>
            </a:r>
            <a:endParaRPr lang="x-none" dirty="0">
              <a:solidFill>
                <a:srgbClr val="0000FF"/>
              </a:solidFill>
              <a:latin typeface="Times New Roman" pitchFamily="18" charset="0"/>
              <a:cs typeface="Times New Roman" pitchFamily="18" charset="0"/>
            </a:endParaRPr>
          </a:p>
        </p:txBody>
      </p:sp>
      <p:sp>
        <p:nvSpPr>
          <p:cNvPr id="5" name="Title 1">
            <a:extLst>
              <a:ext uri="{FF2B5EF4-FFF2-40B4-BE49-F238E27FC236}">
                <a16:creationId xmlns:a16="http://schemas.microsoft.com/office/drawing/2014/main" id="{2A826A3F-DF9C-B902-E30B-5D9D44BB78A4}"/>
              </a:ext>
            </a:extLst>
          </p:cNvPr>
          <p:cNvSpPr txBox="1">
            <a:spLocks/>
          </p:cNvSpPr>
          <p:nvPr/>
        </p:nvSpPr>
        <p:spPr>
          <a:xfrm>
            <a:off x="421341" y="472613"/>
            <a:ext cx="7808976" cy="807677"/>
          </a:xfrm>
          <a:prstGeom prst="rect">
            <a:avLst/>
          </a:prstGeom>
          <a:noFill/>
          <a:ln>
            <a:solidFill>
              <a:schemeClr val="accent1"/>
            </a:solidFill>
          </a:ln>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Reference </a:t>
            </a:r>
          </a:p>
        </p:txBody>
      </p:sp>
    </p:spTree>
    <p:extLst>
      <p:ext uri="{BB962C8B-B14F-4D97-AF65-F5344CB8AC3E}">
        <p14:creationId xmlns:p14="http://schemas.microsoft.com/office/powerpoint/2010/main" val="32249698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944A7F-5AE5-EC49-82AF-722C8C8F62C6}"/>
              </a:ext>
            </a:extLst>
          </p:cNvPr>
          <p:cNvSpPr txBox="1"/>
          <p:nvPr/>
        </p:nvSpPr>
        <p:spPr>
          <a:xfrm>
            <a:off x="404502" y="1250503"/>
            <a:ext cx="8644604" cy="5016758"/>
          </a:xfrm>
          <a:prstGeom prst="rect">
            <a:avLst/>
          </a:prstGeom>
          <a:noFill/>
          <a:ln>
            <a:solidFill>
              <a:schemeClr val="accent1"/>
            </a:solidFill>
          </a:ln>
        </p:spPr>
        <p:txBody>
          <a:bodyPr wrap="square" rtlCol="0">
            <a:spAutoFit/>
          </a:bodyPr>
          <a:lstStyle/>
          <a:p>
            <a:pPr marL="342900" indent="-342900" algn="just">
              <a:buAutoNum type="arabicPeriod"/>
            </a:pPr>
            <a:r>
              <a:rPr lang="en-US" sz="2000" dirty="0">
                <a:solidFill>
                  <a:srgbClr val="0000FF"/>
                </a:solidFill>
                <a:latin typeface="Times New Roman" pitchFamily="18" charset="0"/>
                <a:cs typeface="Times New Roman" pitchFamily="18" charset="0"/>
              </a:rPr>
              <a:t>“Artificial Intelligence: A Modern Approach,” by Stuart J. Russell and Peter </a:t>
            </a:r>
            <a:r>
              <a:rPr lang="en-US" sz="2000" dirty="0" err="1">
                <a:solidFill>
                  <a:srgbClr val="0000FF"/>
                </a:solidFill>
                <a:latin typeface="Times New Roman" pitchFamily="18" charset="0"/>
                <a:cs typeface="Times New Roman" pitchFamily="18" charset="0"/>
              </a:rPr>
              <a:t>Norvig</a:t>
            </a:r>
            <a:r>
              <a:rPr lang="en-US" sz="2000" dirty="0">
                <a:solidFill>
                  <a:srgbClr val="0000FF"/>
                </a:solidFill>
                <a:latin typeface="Times New Roman" pitchFamily="18" charset="0"/>
                <a:cs typeface="Times New Roman" pitchFamily="18" charset="0"/>
              </a:rPr>
              <a:t>. 4</a:t>
            </a:r>
            <a:r>
              <a:rPr lang="en-US" sz="2000" baseline="30000" dirty="0">
                <a:solidFill>
                  <a:srgbClr val="0000FF"/>
                </a:solidFill>
                <a:latin typeface="Times New Roman" pitchFamily="18" charset="0"/>
                <a:cs typeface="Times New Roman" pitchFamily="18" charset="0"/>
              </a:rPr>
              <a:t>th</a:t>
            </a:r>
            <a:r>
              <a:rPr lang="en-US" sz="2000" dirty="0">
                <a:solidFill>
                  <a:srgbClr val="0000FF"/>
                </a:solidFill>
                <a:latin typeface="Times New Roman" pitchFamily="18" charset="0"/>
                <a:cs typeface="Times New Roman" pitchFamily="18" charset="0"/>
              </a:rPr>
              <a:t> edition (2021)</a:t>
            </a:r>
          </a:p>
          <a:p>
            <a:pPr marL="342900" indent="-342900" algn="just">
              <a:buAutoNum type="arabicPeriod"/>
            </a:pPr>
            <a:r>
              <a:rPr lang="en-US" sz="2000" dirty="0">
                <a:solidFill>
                  <a:srgbClr val="0000FF"/>
                </a:solidFill>
                <a:latin typeface="Times New Roman" pitchFamily="18" charset="0"/>
                <a:cs typeface="Times New Roman" pitchFamily="18" charset="0"/>
              </a:rPr>
              <a:t>"Artificial Intelligence: Structures and Strategies for Complex Problem Solving", by George F. Luger, (2002) </a:t>
            </a:r>
          </a:p>
          <a:p>
            <a:pPr marL="342900" indent="-342900" algn="just">
              <a:buAutoNum type="arabicPeriod"/>
            </a:pPr>
            <a:r>
              <a:rPr lang="en-US" sz="2000" dirty="0">
                <a:solidFill>
                  <a:srgbClr val="0000FF"/>
                </a:solidFill>
                <a:latin typeface="Times New Roman" pitchFamily="18" charset="0"/>
                <a:cs typeface="Times New Roman" pitchFamily="18" charset="0"/>
              </a:rPr>
              <a:t>"Artificial Intelligence: Theory and Practice", by Thomas Dean.</a:t>
            </a:r>
          </a:p>
          <a:p>
            <a:pPr marL="342900" indent="-342900" algn="just">
              <a:buAutoNum type="arabicPeriod"/>
            </a:pPr>
            <a:r>
              <a:rPr lang="en-US" sz="2000" dirty="0">
                <a:solidFill>
                  <a:srgbClr val="0000FF"/>
                </a:solidFill>
                <a:latin typeface="Times New Roman" pitchFamily="18" charset="0"/>
                <a:cs typeface="Times New Roman" pitchFamily="18" charset="0"/>
              </a:rPr>
              <a:t>"AI: A New Synthesis", by Nils J. Nilsson.</a:t>
            </a:r>
          </a:p>
          <a:p>
            <a:pPr marL="342900" indent="-342900" algn="just">
              <a:buAutoNum type="arabicPeriod"/>
            </a:pPr>
            <a:r>
              <a:rPr lang="en-US" sz="2000" dirty="0">
                <a:solidFill>
                  <a:srgbClr val="0000FF"/>
                </a:solidFill>
                <a:latin typeface="Times New Roman" pitchFamily="18" charset="0"/>
                <a:cs typeface="Times New Roman" pitchFamily="18" charset="0"/>
              </a:rPr>
              <a:t>“Programming for machine learning,” by J. Ross Quinlan, </a:t>
            </a:r>
          </a:p>
          <a:p>
            <a:pPr marL="342900" indent="-342900" algn="just">
              <a:buAutoNum type="arabicPeriod"/>
            </a:pPr>
            <a:r>
              <a:rPr lang="en-US" sz="2000" dirty="0">
                <a:solidFill>
                  <a:srgbClr val="0000FF"/>
                </a:solidFill>
                <a:latin typeface="Times New Roman" pitchFamily="18" charset="0"/>
                <a:cs typeface="Times New Roman" pitchFamily="18" charset="0"/>
              </a:rPr>
              <a:t>“Neural Computing Theory and Practice,” by Philip D. Wasserman, .</a:t>
            </a:r>
          </a:p>
          <a:p>
            <a:pPr marL="342900" indent="-342900" algn="just">
              <a:buAutoNum type="arabicPeriod"/>
            </a:pPr>
            <a:r>
              <a:rPr lang="en-US" sz="2000" dirty="0">
                <a:solidFill>
                  <a:srgbClr val="0000FF"/>
                </a:solidFill>
                <a:latin typeface="Times New Roman" pitchFamily="18" charset="0"/>
                <a:cs typeface="Times New Roman" pitchFamily="18" charset="0"/>
              </a:rPr>
              <a:t>“Neural Network Design,” by Martin T. Hagan, Howard B. Demuth, Mark H. Beale,.</a:t>
            </a:r>
          </a:p>
          <a:p>
            <a:pPr marL="342900" indent="-342900" algn="just">
              <a:buAutoNum type="arabicPeriod"/>
            </a:pPr>
            <a:r>
              <a:rPr lang="en-US" sz="2000" dirty="0">
                <a:solidFill>
                  <a:srgbClr val="0000FF"/>
                </a:solidFill>
                <a:latin typeface="Times New Roman" pitchFamily="18" charset="0"/>
                <a:cs typeface="Times New Roman" pitchFamily="18" charset="0"/>
              </a:rPr>
              <a:t>“Practical Genetic Algorithms,” by Randy L. Haupt and Sue Ellen Haupt.</a:t>
            </a:r>
          </a:p>
          <a:p>
            <a:pPr marL="342900" indent="-342900" algn="just">
              <a:buAutoNum type="arabicPeriod"/>
            </a:pPr>
            <a:r>
              <a:rPr lang="en-US" sz="2000" dirty="0">
                <a:solidFill>
                  <a:srgbClr val="0000FF"/>
                </a:solidFill>
                <a:latin typeface="Times New Roman" pitchFamily="18" charset="0"/>
                <a:cs typeface="Times New Roman" pitchFamily="18" charset="0"/>
              </a:rPr>
              <a:t>“Genetic Algorithms in Search, optimization and Machine learning,” by David E. Goldberg.</a:t>
            </a:r>
          </a:p>
          <a:p>
            <a:pPr marL="342900" indent="-342900" algn="just">
              <a:buAutoNum type="arabicPeriod"/>
            </a:pPr>
            <a:r>
              <a:rPr lang="en-US" sz="2000" dirty="0">
                <a:solidFill>
                  <a:srgbClr val="0000FF"/>
                </a:solidFill>
                <a:latin typeface="Times New Roman" pitchFamily="18" charset="0"/>
                <a:cs typeface="Times New Roman" pitchFamily="18" charset="0"/>
              </a:rPr>
              <a:t>"Computational Intelligence: A Logical Approach", by David Poole, Alan Mackworth, and Randy Goebel.</a:t>
            </a:r>
          </a:p>
          <a:p>
            <a:pPr marL="342900" indent="-342900" algn="just">
              <a:buAutoNum type="arabicPeriod"/>
            </a:pPr>
            <a:r>
              <a:rPr lang="en-US" sz="2000" dirty="0">
                <a:solidFill>
                  <a:srgbClr val="0000FF"/>
                </a:solidFill>
                <a:latin typeface="Times New Roman" pitchFamily="18" charset="0"/>
                <a:cs typeface="Times New Roman" pitchFamily="18" charset="0"/>
              </a:rPr>
              <a:t>“Introduction to Turbo Prolog”,  by Carl Townsend.</a:t>
            </a:r>
          </a:p>
        </p:txBody>
      </p:sp>
      <p:sp>
        <p:nvSpPr>
          <p:cNvPr id="6" name="Title 1">
            <a:extLst>
              <a:ext uri="{FF2B5EF4-FFF2-40B4-BE49-F238E27FC236}">
                <a16:creationId xmlns:a16="http://schemas.microsoft.com/office/drawing/2014/main" id="{2A826A3F-DF9C-B902-E30B-5D9D44BB78A4}"/>
              </a:ext>
            </a:extLst>
          </p:cNvPr>
          <p:cNvSpPr txBox="1">
            <a:spLocks/>
          </p:cNvSpPr>
          <p:nvPr/>
        </p:nvSpPr>
        <p:spPr>
          <a:xfrm>
            <a:off x="404089" y="472613"/>
            <a:ext cx="7808976" cy="807677"/>
          </a:xfrm>
          <a:prstGeom prst="rect">
            <a:avLst/>
          </a:prstGeom>
          <a:noFill/>
          <a:ln>
            <a:solidFill>
              <a:schemeClr val="accent1"/>
            </a:solidFill>
          </a:ln>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Books </a:t>
            </a:r>
          </a:p>
        </p:txBody>
      </p:sp>
    </p:spTree>
    <p:extLst>
      <p:ext uri="{BB962C8B-B14F-4D97-AF65-F5344CB8AC3E}">
        <p14:creationId xmlns:p14="http://schemas.microsoft.com/office/powerpoint/2010/main" val="192338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B586996-9949-40B9-90C1-6C7D486A0973}"/>
              </a:ext>
            </a:extLst>
          </p:cNvPr>
          <p:cNvSpPr txBox="1">
            <a:spLocks/>
          </p:cNvSpPr>
          <p:nvPr/>
        </p:nvSpPr>
        <p:spPr>
          <a:xfrm>
            <a:off x="313267" y="2076101"/>
            <a:ext cx="8542865" cy="368327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lgn="just">
              <a:lnSpc>
                <a:spcPct val="80000"/>
              </a:lnSpc>
              <a:buFont typeface="Wingdings" panose="05000000000000000000" pitchFamily="2" charset="2"/>
              <a:buChar char="q"/>
            </a:pPr>
            <a:r>
              <a:rPr lang="en-US" altLang="ja-JP" sz="2200" dirty="0">
                <a:solidFill>
                  <a:srgbClr val="0000FF"/>
                </a:solidFill>
                <a:latin typeface="Times New Roman" panose="02020603050405020304" pitchFamily="18" charset="0"/>
                <a:cs typeface="Times New Roman" panose="02020603050405020304" pitchFamily="18" charset="0"/>
              </a:rPr>
              <a:t>Sustain development and progress of the university </a:t>
            </a:r>
          </a:p>
          <a:p>
            <a:pPr marL="285750" indent="-285750" algn="just">
              <a:lnSpc>
                <a:spcPct val="80000"/>
              </a:lnSpc>
              <a:buFont typeface="Wingdings" panose="05000000000000000000" pitchFamily="2" charset="2"/>
              <a:buChar char="q"/>
            </a:pPr>
            <a:r>
              <a:rPr lang="en-US" altLang="ja-JP" sz="2200" dirty="0">
                <a:solidFill>
                  <a:srgbClr val="0000FF"/>
                </a:solidFill>
                <a:latin typeface="Times New Roman" panose="02020603050405020304" pitchFamily="18" charset="0"/>
                <a:cs typeface="Times New Roman" panose="02020603050405020304" pitchFamily="18" charset="0"/>
              </a:rPr>
              <a:t>Continue to upgrade educational services and facilities responsive of the demands for change and needs of the society </a:t>
            </a:r>
          </a:p>
          <a:p>
            <a:pPr marL="285750" indent="-285750" algn="just">
              <a:lnSpc>
                <a:spcPct val="80000"/>
              </a:lnSpc>
              <a:buFont typeface="Wingdings" panose="05000000000000000000" pitchFamily="2" charset="2"/>
              <a:buChar char="q"/>
            </a:pPr>
            <a:r>
              <a:rPr lang="en-US" altLang="ja-JP" sz="2200" dirty="0">
                <a:solidFill>
                  <a:srgbClr val="0000FF"/>
                </a:solidFill>
                <a:latin typeface="Times New Roman" panose="02020603050405020304" pitchFamily="18" charset="0"/>
                <a:cs typeface="Times New Roman" panose="02020603050405020304" pitchFamily="18" charset="0"/>
              </a:rPr>
              <a:t>Inculcate professional culture among management, faculty and personnel in the attainment of the institution's vision, mission and goals </a:t>
            </a:r>
          </a:p>
          <a:p>
            <a:pPr marL="285750" indent="-285750" algn="just">
              <a:lnSpc>
                <a:spcPct val="80000"/>
              </a:lnSpc>
              <a:buFont typeface="Wingdings" panose="05000000000000000000" pitchFamily="2" charset="2"/>
              <a:buChar char="q"/>
            </a:pPr>
            <a:r>
              <a:rPr lang="en-US" altLang="ja-JP" sz="2200" dirty="0">
                <a:solidFill>
                  <a:srgbClr val="0000FF"/>
                </a:solidFill>
                <a:latin typeface="Times New Roman" panose="02020603050405020304" pitchFamily="18" charset="0"/>
                <a:cs typeface="Times New Roman" panose="02020603050405020304" pitchFamily="18" charset="0"/>
              </a:rPr>
              <a:t>Enhance research consciousness in discovering new dimensions for curriculum development and enrichment </a:t>
            </a:r>
          </a:p>
          <a:p>
            <a:pPr marL="285750" indent="-285750" algn="just">
              <a:lnSpc>
                <a:spcPct val="80000"/>
              </a:lnSpc>
              <a:buFont typeface="Wingdings" panose="05000000000000000000" pitchFamily="2" charset="2"/>
              <a:buChar char="q"/>
            </a:pPr>
            <a:r>
              <a:rPr lang="en-US" altLang="ja-JP" sz="2200" dirty="0">
                <a:solidFill>
                  <a:srgbClr val="0000FF"/>
                </a:solidFill>
                <a:latin typeface="Times New Roman" panose="02020603050405020304" pitchFamily="18" charset="0"/>
                <a:cs typeface="Times New Roman" panose="02020603050405020304" pitchFamily="18" charset="0"/>
              </a:rPr>
              <a:t>Implement meaningful and relevant community outreach programs reflective of the available resources and expertise of the university </a:t>
            </a:r>
          </a:p>
          <a:p>
            <a:pPr marL="285750" indent="-285750" algn="just">
              <a:lnSpc>
                <a:spcPct val="80000"/>
              </a:lnSpc>
              <a:buFont typeface="Wingdings" panose="05000000000000000000" pitchFamily="2" charset="2"/>
              <a:buChar char="q"/>
            </a:pPr>
            <a:r>
              <a:rPr lang="en-US" altLang="ja-JP" sz="2200" dirty="0">
                <a:solidFill>
                  <a:srgbClr val="0000FF"/>
                </a:solidFill>
                <a:latin typeface="Times New Roman" panose="02020603050405020304" pitchFamily="18" charset="0"/>
                <a:cs typeface="Times New Roman" panose="02020603050405020304" pitchFamily="18" charset="0"/>
              </a:rPr>
              <a:t>Establish strong networking of programs, sharing of resources and expertise with local and international educational institutions and organizations </a:t>
            </a:r>
          </a:p>
          <a:p>
            <a:pPr marL="285750" indent="-285750" algn="just">
              <a:lnSpc>
                <a:spcPct val="80000"/>
              </a:lnSpc>
              <a:buFont typeface="Wingdings" panose="05000000000000000000" pitchFamily="2" charset="2"/>
              <a:buChar char="q"/>
            </a:pPr>
            <a:r>
              <a:rPr lang="en-US" altLang="ja-JP" sz="2200" dirty="0">
                <a:solidFill>
                  <a:srgbClr val="0000FF"/>
                </a:solidFill>
                <a:latin typeface="Times New Roman" panose="02020603050405020304" pitchFamily="18" charset="0"/>
                <a:cs typeface="Times New Roman" panose="02020603050405020304" pitchFamily="18" charset="0"/>
              </a:rPr>
              <a:t>Accelerate the participation of alumni, students and professionals in the implementation of educational programs and development of projects designed to expand and improve global academic standards </a:t>
            </a:r>
          </a:p>
        </p:txBody>
      </p:sp>
      <p:sp>
        <p:nvSpPr>
          <p:cNvPr id="3" name="Slide Number Placeholder 2">
            <a:extLst>
              <a:ext uri="{FF2B5EF4-FFF2-40B4-BE49-F238E27FC236}">
                <a16:creationId xmlns:a16="http://schemas.microsoft.com/office/drawing/2014/main" id="{D63EEC08-0B9A-8C89-C67E-A077F925D1B5}"/>
              </a:ext>
            </a:extLst>
          </p:cNvPr>
          <p:cNvSpPr>
            <a:spLocks noGrp="1"/>
          </p:cNvSpPr>
          <p:nvPr>
            <p:ph type="sldNum" sz="quarter" idx="12"/>
          </p:nvPr>
        </p:nvSpPr>
        <p:spPr/>
        <p:txBody>
          <a:bodyPr/>
          <a:lstStyle/>
          <a:p>
            <a:fld id="{5FD889E0-CAB2-4699-909D-B9A88D47ACBE}" type="slidenum">
              <a:rPr lang="en-US" smtClean="0"/>
              <a:pPr/>
              <a:t>5</a:t>
            </a:fld>
            <a:endParaRPr lang="en-US"/>
          </a:p>
        </p:txBody>
      </p:sp>
      <p:sp>
        <p:nvSpPr>
          <p:cNvPr id="4" name="Title 1">
            <a:extLst>
              <a:ext uri="{FF2B5EF4-FFF2-40B4-BE49-F238E27FC236}">
                <a16:creationId xmlns:a16="http://schemas.microsoft.com/office/drawing/2014/main" id="{3FBFBC10-F9C1-E519-CEAA-5B02B6A17D27}"/>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Goals of AIUB </a:t>
            </a:r>
          </a:p>
        </p:txBody>
      </p:sp>
    </p:spTree>
    <p:extLst>
      <p:ext uri="{BB962C8B-B14F-4D97-AF65-F5344CB8AC3E}">
        <p14:creationId xmlns:p14="http://schemas.microsoft.com/office/powerpoint/2010/main" val="3132154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9920EE3-B7E2-4CB2-A17E-BF6A3C7301F0}"/>
              </a:ext>
            </a:extLst>
          </p:cNvPr>
          <p:cNvSpPr txBox="1">
            <a:spLocks/>
          </p:cNvSpPr>
          <p:nvPr/>
        </p:nvSpPr>
        <p:spPr>
          <a:xfrm>
            <a:off x="1" y="1888835"/>
            <a:ext cx="897588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endParaRPr lang="en-US" b="1" dirty="0">
              <a:cs typeface="Arial" panose="020B0604020202020204" pitchFamily="34" charset="0"/>
            </a:endParaRPr>
          </a:p>
        </p:txBody>
      </p:sp>
      <p:sp>
        <p:nvSpPr>
          <p:cNvPr id="8" name="Content Placeholder 2">
            <a:extLst>
              <a:ext uri="{FF2B5EF4-FFF2-40B4-BE49-F238E27FC236}">
                <a16:creationId xmlns:a16="http://schemas.microsoft.com/office/drawing/2014/main" id="{8B84D375-D54A-4DAE-9629-05A06B43DD1D}"/>
              </a:ext>
            </a:extLst>
          </p:cNvPr>
          <p:cNvSpPr txBox="1">
            <a:spLocks/>
          </p:cNvSpPr>
          <p:nvPr/>
        </p:nvSpPr>
        <p:spPr>
          <a:xfrm>
            <a:off x="301752" y="2066190"/>
            <a:ext cx="8540495" cy="347117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ja-JP" b="1" u="sng" dirty="0">
                <a:latin typeface="Times New Roman" panose="02020603050405020304" pitchFamily="18" charset="0"/>
                <a:cs typeface="Times New Roman" panose="02020603050405020304" pitchFamily="18" charset="0"/>
              </a:rPr>
              <a:t>Vision </a:t>
            </a:r>
          </a:p>
          <a:p>
            <a:pPr algn="just">
              <a:buFont typeface="Wingdings" panose="05000000000000000000" pitchFamily="2" charset="2"/>
              <a:buChar char="q"/>
            </a:pPr>
            <a:r>
              <a:rPr lang="en-US" altLang="ja-JP" sz="2200" dirty="0">
                <a:solidFill>
                  <a:srgbClr val="0000FF"/>
                </a:solidFill>
                <a:latin typeface="Times New Roman" panose="02020603050405020304" pitchFamily="18" charset="0"/>
                <a:cs typeface="Times New Roman" panose="02020603050405020304" pitchFamily="18" charset="0"/>
              </a:rPr>
              <a:t>Provides leadership in the pursuit of quality and excellent computer education and produce highly skilled and globally competitive IT professionals.</a:t>
            </a:r>
          </a:p>
          <a:p>
            <a:pPr marL="0" indent="0" algn="just">
              <a:buNone/>
            </a:pPr>
            <a:endParaRPr lang="en-US" altLang="ja-JP" sz="1100" dirty="0">
              <a:latin typeface="Times New Roman" panose="02020603050405020304" pitchFamily="18" charset="0"/>
              <a:cs typeface="Times New Roman" panose="02020603050405020304" pitchFamily="18" charset="0"/>
            </a:endParaRPr>
          </a:p>
          <a:p>
            <a:pPr marL="0" indent="0" algn="just">
              <a:buNone/>
            </a:pPr>
            <a:r>
              <a:rPr lang="en-US" altLang="ja-JP" b="1" u="sng" dirty="0">
                <a:latin typeface="Times New Roman" panose="02020603050405020304" pitchFamily="18" charset="0"/>
                <a:cs typeface="Times New Roman" panose="02020603050405020304" pitchFamily="18" charset="0"/>
              </a:rPr>
              <a:t>Mission</a:t>
            </a:r>
          </a:p>
          <a:p>
            <a:pPr algn="just">
              <a:buFont typeface="Wingdings" panose="05000000000000000000" pitchFamily="2" charset="2"/>
              <a:buChar char="q"/>
            </a:pPr>
            <a:r>
              <a:rPr lang="en-US" altLang="ja-JP" sz="2200" dirty="0">
                <a:solidFill>
                  <a:srgbClr val="0000FF"/>
                </a:solidFill>
                <a:latin typeface="Times New Roman" panose="02020603050405020304" pitchFamily="18" charset="0"/>
                <a:cs typeface="Times New Roman" panose="02020603050405020304" pitchFamily="18" charset="0"/>
              </a:rPr>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p>
          <a:p>
            <a:pPr marL="0" indent="0" algn="just">
              <a:buNone/>
            </a:pPr>
            <a:endParaRPr lang="en-US" altLang="ja-JP"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713E48D6-0AEB-46D3-8541-19BD7904577B}"/>
              </a:ext>
            </a:extLst>
          </p:cNvPr>
          <p:cNvSpPr txBox="1">
            <a:spLocks/>
          </p:cNvSpPr>
          <p:nvPr/>
        </p:nvSpPr>
        <p:spPr>
          <a:xfrm>
            <a:off x="24748" y="3376933"/>
            <a:ext cx="8975881"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endParaRPr lang="en-US" b="1" dirty="0">
              <a:cs typeface="Arial" panose="020B0604020202020204" pitchFamily="34" charset="0"/>
            </a:endParaRPr>
          </a:p>
        </p:txBody>
      </p:sp>
      <p:sp>
        <p:nvSpPr>
          <p:cNvPr id="3" name="Slide Number Placeholder 2">
            <a:extLst>
              <a:ext uri="{FF2B5EF4-FFF2-40B4-BE49-F238E27FC236}">
                <a16:creationId xmlns:a16="http://schemas.microsoft.com/office/drawing/2014/main" id="{FBB490A1-D95D-ECCB-ABA9-506E8F545AE9}"/>
              </a:ext>
            </a:extLst>
          </p:cNvPr>
          <p:cNvSpPr>
            <a:spLocks noGrp="1"/>
          </p:cNvSpPr>
          <p:nvPr>
            <p:ph type="sldNum" sz="quarter" idx="12"/>
          </p:nvPr>
        </p:nvSpPr>
        <p:spPr/>
        <p:txBody>
          <a:bodyPr/>
          <a:lstStyle/>
          <a:p>
            <a:fld id="{5FD889E0-CAB2-4699-909D-B9A88D47ACBE}" type="slidenum">
              <a:rPr lang="en-US" smtClean="0"/>
              <a:pPr/>
              <a:t>6</a:t>
            </a:fld>
            <a:endParaRPr lang="en-US"/>
          </a:p>
        </p:txBody>
      </p:sp>
      <p:sp>
        <p:nvSpPr>
          <p:cNvPr id="4" name="Title 1">
            <a:extLst>
              <a:ext uri="{FF2B5EF4-FFF2-40B4-BE49-F238E27FC236}">
                <a16:creationId xmlns:a16="http://schemas.microsoft.com/office/drawing/2014/main" id="{6624557C-7B95-55D4-5BC3-DE6857AA4B2E}"/>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Vision &amp; Mission of CS Dept.</a:t>
            </a:r>
          </a:p>
        </p:txBody>
      </p:sp>
    </p:spTree>
    <p:extLst>
      <p:ext uri="{BB962C8B-B14F-4D97-AF65-F5344CB8AC3E}">
        <p14:creationId xmlns:p14="http://schemas.microsoft.com/office/powerpoint/2010/main" val="3409769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445AF746-39E7-49CD-A585-771AECF93FE6}"/>
              </a:ext>
            </a:extLst>
          </p:cNvPr>
          <p:cNvSpPr txBox="1">
            <a:spLocks/>
          </p:cNvSpPr>
          <p:nvPr/>
        </p:nvSpPr>
        <p:spPr>
          <a:xfrm>
            <a:off x="301752" y="2134773"/>
            <a:ext cx="8540495" cy="382711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lnSpc>
                <a:spcPct val="80000"/>
              </a:lnSpc>
              <a:spcBef>
                <a:spcPts val="1000"/>
              </a:spcBef>
              <a:buFont typeface="Wingdings" panose="05000000000000000000" pitchFamily="2" charset="2"/>
              <a:buChar char="q"/>
            </a:pPr>
            <a:r>
              <a:rPr lang="en-US" altLang="ja-JP" sz="2000" dirty="0">
                <a:solidFill>
                  <a:srgbClr val="0000FF"/>
                </a:solidFill>
                <a:latin typeface="Times New Roman" panose="02020603050405020304" pitchFamily="18" charset="0"/>
                <a:cs typeface="Times New Roman" panose="02020603050405020304" pitchFamily="18" charset="0"/>
              </a:rPr>
              <a:t>Enrich the computer education curriculum to suit the needs of the industry-   wide standards for both domestic and international markets</a:t>
            </a:r>
          </a:p>
          <a:p>
            <a:pPr marL="342900" indent="-342900" algn="just">
              <a:lnSpc>
                <a:spcPct val="80000"/>
              </a:lnSpc>
              <a:spcBef>
                <a:spcPts val="1000"/>
              </a:spcBef>
              <a:buFont typeface="Wingdings" panose="05000000000000000000" pitchFamily="2" charset="2"/>
              <a:buChar char="q"/>
            </a:pPr>
            <a:r>
              <a:rPr lang="en-US" altLang="ja-JP" sz="2000" dirty="0">
                <a:solidFill>
                  <a:srgbClr val="0000FF"/>
                </a:solidFill>
                <a:latin typeface="Times New Roman" panose="02020603050405020304" pitchFamily="18" charset="0"/>
                <a:cs typeface="Times New Roman" panose="02020603050405020304" pitchFamily="18" charset="0"/>
              </a:rPr>
              <a:t>Equip the faculty and staff with professional, modern technological and research skills</a:t>
            </a:r>
          </a:p>
          <a:p>
            <a:pPr marL="342900" indent="-342900" algn="just">
              <a:lnSpc>
                <a:spcPct val="80000"/>
              </a:lnSpc>
              <a:spcBef>
                <a:spcPts val="1000"/>
              </a:spcBef>
              <a:buFont typeface="Wingdings" panose="05000000000000000000" pitchFamily="2" charset="2"/>
              <a:buChar char="q"/>
            </a:pPr>
            <a:r>
              <a:rPr lang="en-US" altLang="ja-JP" sz="2000" dirty="0">
                <a:solidFill>
                  <a:srgbClr val="0000FF"/>
                </a:solidFill>
                <a:latin typeface="Times New Roman" panose="02020603050405020304" pitchFamily="18" charset="0"/>
                <a:cs typeface="Times New Roman" panose="02020603050405020304" pitchFamily="18" charset="0"/>
              </a:rPr>
              <a:t>Upgrade continuously computer hardware's, facilities and instructional materials to cope with the challenges of the information technology age</a:t>
            </a:r>
          </a:p>
          <a:p>
            <a:pPr marL="342900" indent="-342900" algn="just">
              <a:lnSpc>
                <a:spcPct val="80000"/>
              </a:lnSpc>
              <a:spcBef>
                <a:spcPts val="1000"/>
              </a:spcBef>
              <a:buFont typeface="Wingdings" panose="05000000000000000000" pitchFamily="2" charset="2"/>
              <a:buChar char="q"/>
            </a:pPr>
            <a:r>
              <a:rPr lang="en-US" altLang="ja-JP" sz="2000" dirty="0">
                <a:solidFill>
                  <a:srgbClr val="0000FF"/>
                </a:solidFill>
                <a:latin typeface="Times New Roman" panose="02020603050405020304" pitchFamily="18" charset="0"/>
                <a:cs typeface="Times New Roman" panose="02020603050405020304" pitchFamily="18" charset="0"/>
              </a:rPr>
              <a:t>Initiate and conduct relevant research, software development and outreach services.</a:t>
            </a:r>
          </a:p>
          <a:p>
            <a:pPr marL="342900" indent="-342900" algn="just">
              <a:lnSpc>
                <a:spcPct val="80000"/>
              </a:lnSpc>
              <a:spcBef>
                <a:spcPts val="1000"/>
              </a:spcBef>
              <a:buFont typeface="Wingdings" panose="05000000000000000000" pitchFamily="2" charset="2"/>
              <a:buChar char="q"/>
            </a:pPr>
            <a:r>
              <a:rPr lang="en-US" altLang="ja-JP" sz="2000" dirty="0">
                <a:solidFill>
                  <a:srgbClr val="0000FF"/>
                </a:solidFill>
                <a:latin typeface="Times New Roman" panose="02020603050405020304" pitchFamily="18" charset="0"/>
                <a:cs typeface="Times New Roman" panose="02020603050405020304" pitchFamily="18" charset="0"/>
              </a:rPr>
              <a:t>Establish linkage with industry and other IT-based organizations/institutions for sharing of resources and expertise, and better job opportunities for students</a:t>
            </a:r>
            <a:endParaRPr lang="en-US" sz="2000" dirty="0">
              <a:solidFill>
                <a:srgbClr val="0000FF"/>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D70497B-E0F2-69D7-5ECD-A1C36D591882}"/>
              </a:ext>
            </a:extLst>
          </p:cNvPr>
          <p:cNvSpPr>
            <a:spLocks noGrp="1"/>
          </p:cNvSpPr>
          <p:nvPr>
            <p:ph type="sldNum" sz="quarter" idx="12"/>
          </p:nvPr>
        </p:nvSpPr>
        <p:spPr/>
        <p:txBody>
          <a:bodyPr/>
          <a:lstStyle/>
          <a:p>
            <a:fld id="{5FD889E0-CAB2-4699-909D-B9A88D47ACBE}" type="slidenum">
              <a:rPr lang="en-US" smtClean="0"/>
              <a:pPr/>
              <a:t>7</a:t>
            </a:fld>
            <a:endParaRPr lang="en-US"/>
          </a:p>
        </p:txBody>
      </p:sp>
      <p:sp>
        <p:nvSpPr>
          <p:cNvPr id="4" name="Title 1">
            <a:extLst>
              <a:ext uri="{FF2B5EF4-FFF2-40B4-BE49-F238E27FC236}">
                <a16:creationId xmlns:a16="http://schemas.microsoft.com/office/drawing/2014/main" id="{F14E3260-2ADD-60E2-4EE3-D3370E5B8B2C}"/>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Goals of CS Department </a:t>
            </a:r>
          </a:p>
        </p:txBody>
      </p:sp>
    </p:spTree>
    <p:extLst>
      <p:ext uri="{BB962C8B-B14F-4D97-AF65-F5344CB8AC3E}">
        <p14:creationId xmlns:p14="http://schemas.microsoft.com/office/powerpoint/2010/main" val="423820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1F88D0CC-8105-4CCA-BAAE-1988C61F4EE6}"/>
              </a:ext>
            </a:extLst>
          </p:cNvPr>
          <p:cNvGraphicFramePr>
            <a:graphicFrameLocks/>
          </p:cNvGraphicFramePr>
          <p:nvPr>
            <p:extLst>
              <p:ext uri="{D42A27DB-BD31-4B8C-83A1-F6EECF244321}">
                <p14:modId xmlns:p14="http://schemas.microsoft.com/office/powerpoint/2010/main" val="72595981"/>
              </p:ext>
            </p:extLst>
          </p:nvPr>
        </p:nvGraphicFramePr>
        <p:xfrm>
          <a:off x="285575" y="2138993"/>
          <a:ext cx="8595360" cy="3976680"/>
        </p:xfrm>
        <a:graphic>
          <a:graphicData uri="http://schemas.openxmlformats.org/drawingml/2006/table">
            <a:tbl>
              <a:tblPr firstRow="1" firstCol="1" lastRow="1" lastCol="1" bandRow="1" bandCol="1">
                <a:tableStyleId>{F5AB1C69-6EDB-4FF4-983F-18BD219EF322}</a:tableStyleId>
              </a:tblPr>
              <a:tblGrid>
                <a:gridCol w="1652149">
                  <a:extLst>
                    <a:ext uri="{9D8B030D-6E8A-4147-A177-3AD203B41FA5}">
                      <a16:colId xmlns:a16="http://schemas.microsoft.com/office/drawing/2014/main" val="20000"/>
                    </a:ext>
                  </a:extLst>
                </a:gridCol>
                <a:gridCol w="5102840">
                  <a:extLst>
                    <a:ext uri="{9D8B030D-6E8A-4147-A177-3AD203B41FA5}">
                      <a16:colId xmlns:a16="http://schemas.microsoft.com/office/drawing/2014/main" val="20001"/>
                    </a:ext>
                  </a:extLst>
                </a:gridCol>
                <a:gridCol w="899271">
                  <a:extLst>
                    <a:ext uri="{9D8B030D-6E8A-4147-A177-3AD203B41FA5}">
                      <a16:colId xmlns:a16="http://schemas.microsoft.com/office/drawing/2014/main" val="20002"/>
                    </a:ext>
                  </a:extLst>
                </a:gridCol>
                <a:gridCol w="941100">
                  <a:extLst>
                    <a:ext uri="{9D8B030D-6E8A-4147-A177-3AD203B41FA5}">
                      <a16:colId xmlns:a16="http://schemas.microsoft.com/office/drawing/2014/main" val="20003"/>
                    </a:ext>
                  </a:extLst>
                </a:gridCol>
              </a:tblGrid>
              <a:tr h="354445">
                <a:tc>
                  <a:txBody>
                    <a:bodyPr/>
                    <a:lstStyle/>
                    <a:p>
                      <a:pPr marL="0" marR="0">
                        <a:spcBef>
                          <a:spcPts val="0"/>
                        </a:spcBef>
                        <a:spcAft>
                          <a:spcPts val="0"/>
                        </a:spcAft>
                      </a:pPr>
                      <a:r>
                        <a:rPr lang="en-US" sz="2000" b="1" dirty="0">
                          <a:solidFill>
                            <a:schemeClr val="tx1"/>
                          </a:solidFill>
                          <a:effectLst/>
                          <a:highlight>
                            <a:srgbClr val="FFFF00"/>
                          </a:highlight>
                          <a:latin typeface="Times New Roman" panose="02020603050405020304" pitchFamily="18" charset="0"/>
                          <a:cs typeface="Times New Roman" panose="02020603050405020304" pitchFamily="18" charset="0"/>
                        </a:rPr>
                        <a:t>Mid Term</a:t>
                      </a:r>
                      <a:endParaRPr lang="en-US" sz="2000" b="1" dirty="0">
                        <a:solidFill>
                          <a:schemeClr val="tx1"/>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b="0" kern="1200" dirty="0">
                          <a:solidFill>
                            <a:srgbClr val="0000FF"/>
                          </a:solidFill>
                          <a:effectLst/>
                          <a:latin typeface="Times New Roman" panose="02020603050405020304" pitchFamily="18" charset="0"/>
                          <a:ea typeface="+mn-ea"/>
                          <a:cs typeface="Times New Roman" panose="02020603050405020304" pitchFamily="18" charset="0"/>
                        </a:rPr>
                        <a:t>Class Quizzes</a:t>
                      </a:r>
                    </a:p>
                  </a:txBody>
                  <a:tcPr marL="68562" marR="68562"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marR="0" algn="r">
                        <a:spcBef>
                          <a:spcPts val="0"/>
                        </a:spcBef>
                        <a:spcAft>
                          <a:spcPts val="0"/>
                        </a:spcAft>
                      </a:pPr>
                      <a:r>
                        <a:rPr lang="en-US" sz="2000" b="0" dirty="0">
                          <a:solidFill>
                            <a:srgbClr val="0000FF"/>
                          </a:solidFill>
                          <a:effectLst/>
                          <a:latin typeface="Times New Roman" panose="02020603050405020304" pitchFamily="18" charset="0"/>
                          <a:cs typeface="Times New Roman" panose="02020603050405020304" pitchFamily="18" charset="0"/>
                        </a:rPr>
                        <a:t>20</a:t>
                      </a:r>
                      <a:endParaRPr lang="en-US" sz="2000" b="0" dirty="0">
                        <a:solidFill>
                          <a:srgbClr val="0000FF"/>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marR="0" algn="r">
                        <a:spcBef>
                          <a:spcPts val="0"/>
                        </a:spcBef>
                        <a:spcAft>
                          <a:spcPts val="0"/>
                        </a:spcAft>
                      </a:pPr>
                      <a:endParaRPr lang="en-US" sz="20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421835">
                <a:tc>
                  <a:txBody>
                    <a:bodyPr/>
                    <a:lstStyle/>
                    <a:p>
                      <a:pPr marL="0" marR="0">
                        <a:spcBef>
                          <a:spcPts val="0"/>
                        </a:spcBef>
                        <a:spcAft>
                          <a:spcPts val="0"/>
                        </a:spcAft>
                      </a:pPr>
                      <a:r>
                        <a:rPr lang="en-US" sz="2000" b="1" dirty="0">
                          <a:solidFill>
                            <a:schemeClr val="tx1"/>
                          </a:solidFill>
                          <a:effectLst/>
                          <a:highlight>
                            <a:srgbClr val="FFFF00"/>
                          </a:highlight>
                          <a:latin typeface="Times New Roman" panose="02020603050405020304" pitchFamily="18" charset="0"/>
                          <a:cs typeface="Times New Roman" panose="02020603050405020304" pitchFamily="18" charset="0"/>
                        </a:rPr>
                        <a:t> </a:t>
                      </a:r>
                      <a:endParaRPr lang="en-US" sz="2000" b="1" dirty="0">
                        <a:solidFill>
                          <a:schemeClr val="tx1"/>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rgbClr val="0000FF"/>
                          </a:solidFill>
                          <a:effectLst/>
                          <a:latin typeface="Times New Roman" panose="02020603050405020304" pitchFamily="18" charset="0"/>
                          <a:cs typeface="Times New Roman" panose="02020603050405020304" pitchFamily="18" charset="0"/>
                        </a:rPr>
                        <a:t>Laboratory Performance/Viva/Exam</a:t>
                      </a:r>
                      <a:endParaRPr lang="en-US" sz="2000" dirty="0">
                        <a:solidFill>
                          <a:srgbClr val="0000FF"/>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marR="0" algn="r">
                        <a:spcBef>
                          <a:spcPts val="0"/>
                        </a:spcBef>
                        <a:spcAft>
                          <a:spcPts val="0"/>
                        </a:spcAft>
                      </a:pPr>
                      <a:r>
                        <a:rPr lang="en-US" sz="2000" dirty="0">
                          <a:solidFill>
                            <a:srgbClr val="0000FF"/>
                          </a:solidFill>
                          <a:effectLst/>
                          <a:latin typeface="Times New Roman" panose="02020603050405020304" pitchFamily="18" charset="0"/>
                          <a:cs typeface="Times New Roman" panose="02020603050405020304" pitchFamily="18" charset="0"/>
                        </a:rPr>
                        <a:t>30</a:t>
                      </a:r>
                      <a:endParaRPr lang="en-US" sz="2000" dirty="0">
                        <a:solidFill>
                          <a:srgbClr val="0000FF"/>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nchor="ctr">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solidFill>
                  </a:tcPr>
                </a:tc>
                <a:tc>
                  <a:txBody>
                    <a:bodyPr/>
                    <a:lstStyle/>
                    <a:p>
                      <a:pPr marL="0" marR="0" algn="r">
                        <a:spcBef>
                          <a:spcPts val="0"/>
                        </a:spcBef>
                        <a:spcAft>
                          <a:spcPts val="0"/>
                        </a:spcAft>
                      </a:pPr>
                      <a:endParaRPr lang="en-US" sz="20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354445">
                <a:tc>
                  <a:txBody>
                    <a:bodyPr/>
                    <a:lstStyle/>
                    <a:p>
                      <a:pPr marL="0" marR="0">
                        <a:spcBef>
                          <a:spcPts val="0"/>
                        </a:spcBef>
                        <a:spcAft>
                          <a:spcPts val="0"/>
                        </a:spcAft>
                      </a:pPr>
                      <a:r>
                        <a:rPr lang="en-US" sz="2000" b="1" dirty="0">
                          <a:solidFill>
                            <a:schemeClr val="tx1"/>
                          </a:solidFill>
                          <a:effectLst/>
                          <a:highlight>
                            <a:srgbClr val="FFFF00"/>
                          </a:highlight>
                          <a:latin typeface="Times New Roman" panose="02020603050405020304" pitchFamily="18" charset="0"/>
                          <a:cs typeface="Times New Roman" panose="02020603050405020304" pitchFamily="18" charset="0"/>
                        </a:rPr>
                        <a:t> </a:t>
                      </a:r>
                      <a:endParaRPr lang="en-US" sz="2000" b="1" dirty="0">
                        <a:solidFill>
                          <a:schemeClr val="tx1"/>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rgbClr val="0000FF"/>
                          </a:solidFill>
                          <a:effectLst/>
                          <a:latin typeface="Times New Roman" panose="02020603050405020304" pitchFamily="18" charset="0"/>
                          <a:cs typeface="Times New Roman" panose="02020603050405020304" pitchFamily="18" charset="0"/>
                        </a:rPr>
                        <a:t>Class Attendance/Performance</a:t>
                      </a:r>
                      <a:endParaRPr lang="en-US" sz="2000" dirty="0">
                        <a:solidFill>
                          <a:srgbClr val="0000FF"/>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marR="0" algn="r">
                        <a:spcBef>
                          <a:spcPts val="0"/>
                        </a:spcBef>
                        <a:spcAft>
                          <a:spcPts val="0"/>
                        </a:spcAft>
                      </a:pPr>
                      <a:r>
                        <a:rPr lang="en-US" sz="2000" dirty="0">
                          <a:solidFill>
                            <a:srgbClr val="0000FF"/>
                          </a:solidFill>
                          <a:effectLst/>
                          <a:latin typeface="Times New Roman" panose="02020603050405020304" pitchFamily="18" charset="0"/>
                          <a:cs typeface="Times New Roman" panose="02020603050405020304" pitchFamily="18" charset="0"/>
                        </a:rPr>
                        <a:t>10</a:t>
                      </a:r>
                      <a:endParaRPr lang="en-US" sz="2000" dirty="0">
                        <a:solidFill>
                          <a:srgbClr val="0000FF"/>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nchor="ctr">
                    <a:lnR w="28575" cap="flat" cmpd="sng" algn="ctr">
                      <a:solidFill>
                        <a:schemeClr val="tx1"/>
                      </a:solidFill>
                      <a:prstDash val="solid"/>
                      <a:round/>
                      <a:headEnd type="none" w="med" len="med"/>
                      <a:tailEnd type="none" w="med" len="med"/>
                    </a:lnR>
                    <a:solidFill>
                      <a:schemeClr val="bg1"/>
                    </a:solidFill>
                  </a:tcPr>
                </a:tc>
                <a:tc>
                  <a:txBody>
                    <a:bodyPr/>
                    <a:lstStyle/>
                    <a:p>
                      <a:pPr marL="0" marR="0" algn="r">
                        <a:spcBef>
                          <a:spcPts val="0"/>
                        </a:spcBef>
                        <a:spcAft>
                          <a:spcPts val="0"/>
                        </a:spcAft>
                      </a:pPr>
                      <a:endParaRPr lang="en-US" sz="20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354445">
                <a:tc>
                  <a:txBody>
                    <a:bodyPr/>
                    <a:lstStyle/>
                    <a:p>
                      <a:pPr marL="0" marR="0">
                        <a:spcBef>
                          <a:spcPts val="0"/>
                        </a:spcBef>
                        <a:spcAft>
                          <a:spcPts val="0"/>
                        </a:spcAft>
                      </a:pPr>
                      <a:r>
                        <a:rPr lang="en-US" sz="2000" b="1" dirty="0">
                          <a:solidFill>
                            <a:schemeClr val="tx1"/>
                          </a:solidFill>
                          <a:effectLst/>
                          <a:highlight>
                            <a:srgbClr val="FFFF00"/>
                          </a:highlight>
                          <a:latin typeface="Times New Roman" panose="02020603050405020304" pitchFamily="18" charset="0"/>
                          <a:cs typeface="Times New Roman" panose="02020603050405020304" pitchFamily="18" charset="0"/>
                        </a:rPr>
                        <a:t> </a:t>
                      </a:r>
                      <a:endParaRPr lang="en-US" sz="2000" b="1" dirty="0">
                        <a:solidFill>
                          <a:schemeClr val="tx1"/>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rgbClr val="0000FF"/>
                          </a:solidFill>
                          <a:effectLst/>
                          <a:latin typeface="Times New Roman" panose="02020603050405020304" pitchFamily="18" charset="0"/>
                          <a:cs typeface="Times New Roman" panose="02020603050405020304" pitchFamily="18" charset="0"/>
                        </a:rPr>
                        <a:t>Midterm Written Exam</a:t>
                      </a:r>
                      <a:endParaRPr lang="en-US" sz="2000" dirty="0">
                        <a:solidFill>
                          <a:srgbClr val="0000FF"/>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algn="r">
                        <a:spcBef>
                          <a:spcPts val="0"/>
                        </a:spcBef>
                        <a:spcAft>
                          <a:spcPts val="0"/>
                        </a:spcAft>
                      </a:pPr>
                      <a:r>
                        <a:rPr lang="en-US" sz="2000" dirty="0">
                          <a:solidFill>
                            <a:srgbClr val="0000FF"/>
                          </a:solidFill>
                          <a:effectLst/>
                          <a:latin typeface="Times New Roman" panose="02020603050405020304" pitchFamily="18" charset="0"/>
                          <a:cs typeface="Times New Roman" panose="02020603050405020304" pitchFamily="18" charset="0"/>
                        </a:rPr>
                        <a:t>40</a:t>
                      </a:r>
                      <a:endParaRPr lang="en-US" sz="2000" dirty="0">
                        <a:solidFill>
                          <a:srgbClr val="0000FF"/>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marL="0" marR="0" algn="r">
                        <a:spcBef>
                          <a:spcPts val="0"/>
                        </a:spcBef>
                        <a:spcAft>
                          <a:spcPts val="0"/>
                        </a:spcAft>
                      </a:pPr>
                      <a:endParaRPr lang="en-US" sz="20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r h="354445">
                <a:tc>
                  <a:txBody>
                    <a:bodyPr/>
                    <a:lstStyle/>
                    <a:p>
                      <a:pPr marL="0" marR="0">
                        <a:spcBef>
                          <a:spcPts val="0"/>
                        </a:spcBef>
                        <a:spcAft>
                          <a:spcPts val="0"/>
                        </a:spcAft>
                      </a:pPr>
                      <a:r>
                        <a:rPr lang="en-US" sz="2000" b="1" dirty="0">
                          <a:solidFill>
                            <a:schemeClr val="tx1"/>
                          </a:solidFill>
                          <a:effectLst/>
                          <a:highlight>
                            <a:srgbClr val="FFFF00"/>
                          </a:highlight>
                          <a:latin typeface="Times New Roman" panose="02020603050405020304" pitchFamily="18" charset="0"/>
                          <a:cs typeface="Times New Roman" panose="02020603050405020304" pitchFamily="18" charset="0"/>
                        </a:rPr>
                        <a:t> </a:t>
                      </a:r>
                      <a:endParaRPr lang="en-US" sz="2000" b="1" dirty="0">
                        <a:solidFill>
                          <a:schemeClr val="tx1"/>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b="1" dirty="0">
                          <a:solidFill>
                            <a:srgbClr val="0000FF"/>
                          </a:solidFill>
                          <a:effectLst/>
                          <a:latin typeface="Times New Roman" panose="02020603050405020304" pitchFamily="18" charset="0"/>
                          <a:cs typeface="Times New Roman" panose="02020603050405020304" pitchFamily="18" charset="0"/>
                        </a:rPr>
                        <a:t>Mid Term Total</a:t>
                      </a:r>
                      <a:endParaRPr lang="en-US" sz="2000" b="1" dirty="0">
                        <a:solidFill>
                          <a:srgbClr val="0000FF"/>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algn="r">
                        <a:spcBef>
                          <a:spcPts val="0"/>
                        </a:spcBef>
                        <a:spcAft>
                          <a:spcPts val="0"/>
                        </a:spcAft>
                      </a:pPr>
                      <a:r>
                        <a:rPr lang="en-US" sz="2000" b="1" dirty="0">
                          <a:solidFill>
                            <a:srgbClr val="0000FF"/>
                          </a:solidFill>
                          <a:effectLst/>
                          <a:latin typeface="Times New Roman" panose="02020603050405020304" pitchFamily="18" charset="0"/>
                          <a:cs typeface="Times New Roman" panose="02020603050405020304" pitchFamily="18" charset="0"/>
                        </a:rPr>
                        <a:t>100</a:t>
                      </a:r>
                      <a:endParaRPr lang="en-US" sz="2000" b="1" dirty="0">
                        <a:solidFill>
                          <a:srgbClr val="0000FF"/>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algn="r">
                        <a:spcBef>
                          <a:spcPts val="0"/>
                        </a:spcBef>
                        <a:spcAft>
                          <a:spcPts val="0"/>
                        </a:spcAft>
                      </a:pPr>
                      <a:r>
                        <a:rPr lang="en-US" sz="2000" b="1" kern="1200" dirty="0">
                          <a:solidFill>
                            <a:schemeClr val="tx1"/>
                          </a:solidFill>
                          <a:effectLst/>
                          <a:highlight>
                            <a:srgbClr val="FFFF00"/>
                          </a:highlight>
                          <a:latin typeface="Times New Roman" panose="02020603050405020304" pitchFamily="18" charset="0"/>
                          <a:ea typeface="+mn-ea"/>
                          <a:cs typeface="Times New Roman" panose="02020603050405020304" pitchFamily="18" charset="0"/>
                        </a:rPr>
                        <a:t>40%</a:t>
                      </a: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354445">
                <a:tc>
                  <a:txBody>
                    <a:bodyPr/>
                    <a:lstStyle/>
                    <a:p>
                      <a:pPr marL="0" marR="0">
                        <a:spcBef>
                          <a:spcPts val="0"/>
                        </a:spcBef>
                        <a:spcAft>
                          <a:spcPts val="0"/>
                        </a:spcAft>
                      </a:pPr>
                      <a:r>
                        <a:rPr lang="en-US" sz="2000" b="1" dirty="0">
                          <a:solidFill>
                            <a:schemeClr val="tx1"/>
                          </a:solidFill>
                          <a:effectLst/>
                          <a:highlight>
                            <a:srgbClr val="FFFF00"/>
                          </a:highlight>
                          <a:latin typeface="Times New Roman" panose="02020603050405020304" pitchFamily="18" charset="0"/>
                          <a:cs typeface="Times New Roman" panose="02020603050405020304" pitchFamily="18" charset="0"/>
                        </a:rPr>
                        <a:t>Final Term</a:t>
                      </a:r>
                      <a:endParaRPr lang="en-US" sz="2000" b="1" dirty="0">
                        <a:solidFill>
                          <a:schemeClr val="tx1"/>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rgbClr val="0000FF"/>
                          </a:solidFill>
                          <a:effectLst/>
                          <a:latin typeface="Times New Roman" panose="02020603050405020304" pitchFamily="18" charset="0"/>
                          <a:cs typeface="Times New Roman" panose="02020603050405020304" pitchFamily="18" charset="0"/>
                        </a:rPr>
                        <a:t>Class Quizzes</a:t>
                      </a:r>
                      <a:endParaRPr lang="en-US" sz="2000" dirty="0">
                        <a:solidFill>
                          <a:srgbClr val="0000FF"/>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marL="0" marR="0" algn="r">
                        <a:spcBef>
                          <a:spcPts val="0"/>
                        </a:spcBef>
                        <a:spcAft>
                          <a:spcPts val="0"/>
                        </a:spcAft>
                      </a:pPr>
                      <a:r>
                        <a:rPr lang="en-US" sz="2000" dirty="0">
                          <a:solidFill>
                            <a:srgbClr val="0000FF"/>
                          </a:solidFill>
                          <a:effectLst/>
                          <a:latin typeface="Times New Roman" panose="02020603050405020304" pitchFamily="18" charset="0"/>
                          <a:cs typeface="Times New Roman" panose="02020603050405020304" pitchFamily="18" charset="0"/>
                        </a:rPr>
                        <a:t>20</a:t>
                      </a:r>
                      <a:endParaRPr lang="en-US" sz="2000" dirty="0">
                        <a:solidFill>
                          <a:srgbClr val="0000FF"/>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tc>
                  <a:txBody>
                    <a:bodyPr/>
                    <a:lstStyle/>
                    <a:p>
                      <a:pPr marL="0" marR="0" algn="r">
                        <a:spcBef>
                          <a:spcPts val="0"/>
                        </a:spcBef>
                        <a:spcAft>
                          <a:spcPts val="0"/>
                        </a:spcAft>
                      </a:pPr>
                      <a:endParaRPr lang="en-US" sz="20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r h="401055">
                <a:tc>
                  <a:txBody>
                    <a:bodyPr/>
                    <a:lstStyle/>
                    <a:p>
                      <a:pPr marL="0" marR="0">
                        <a:spcBef>
                          <a:spcPts val="0"/>
                        </a:spcBef>
                        <a:spcAft>
                          <a:spcPts val="0"/>
                        </a:spcAft>
                      </a:pPr>
                      <a:r>
                        <a:rPr lang="en-US" sz="2000" b="1" dirty="0">
                          <a:solidFill>
                            <a:schemeClr val="tx1"/>
                          </a:solidFill>
                          <a:effectLst/>
                          <a:highlight>
                            <a:srgbClr val="FFFF00"/>
                          </a:highlight>
                          <a:latin typeface="Times New Roman" panose="02020603050405020304" pitchFamily="18" charset="0"/>
                          <a:cs typeface="Times New Roman" panose="02020603050405020304" pitchFamily="18" charset="0"/>
                        </a:rPr>
                        <a:t> </a:t>
                      </a:r>
                      <a:endParaRPr lang="en-US" sz="2000" b="1" dirty="0">
                        <a:solidFill>
                          <a:schemeClr val="tx1"/>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rgbClr val="0000FF"/>
                          </a:solidFill>
                          <a:effectLst/>
                          <a:latin typeface="Times New Roman" panose="02020603050405020304" pitchFamily="18" charset="0"/>
                          <a:cs typeface="Times New Roman" panose="02020603050405020304" pitchFamily="18" charset="0"/>
                        </a:rPr>
                        <a:t>Laboratory Performance/Viva/Exam</a:t>
                      </a:r>
                      <a:endParaRPr lang="en-US" sz="2000" dirty="0">
                        <a:solidFill>
                          <a:srgbClr val="0000FF"/>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nchor="ctr">
                    <a:lnL w="12700" cap="flat" cmpd="sng" algn="ctr">
                      <a:solidFill>
                        <a:schemeClr val="tx1"/>
                      </a:solidFill>
                      <a:prstDash val="solid"/>
                      <a:round/>
                      <a:headEnd type="none" w="med" len="med"/>
                      <a:tailEnd type="none" w="med" len="med"/>
                    </a:lnL>
                    <a:solidFill>
                      <a:schemeClr val="bg1"/>
                    </a:solidFill>
                  </a:tcPr>
                </a:tc>
                <a:tc>
                  <a:txBody>
                    <a:bodyPr/>
                    <a:lstStyle/>
                    <a:p>
                      <a:pPr marL="0" marR="0" algn="r">
                        <a:spcBef>
                          <a:spcPts val="0"/>
                        </a:spcBef>
                        <a:spcAft>
                          <a:spcPts val="0"/>
                        </a:spcAft>
                      </a:pPr>
                      <a:r>
                        <a:rPr lang="en-US" sz="2000" dirty="0">
                          <a:solidFill>
                            <a:srgbClr val="0000FF"/>
                          </a:solidFill>
                          <a:effectLst/>
                          <a:latin typeface="Times New Roman" panose="02020603050405020304" pitchFamily="18" charset="0"/>
                          <a:cs typeface="Times New Roman" panose="02020603050405020304" pitchFamily="18" charset="0"/>
                        </a:rPr>
                        <a:t>30</a:t>
                      </a:r>
                      <a:endParaRPr lang="en-US" sz="2000" dirty="0">
                        <a:solidFill>
                          <a:srgbClr val="0000FF"/>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nchor="ctr">
                    <a:lnR w="28575" cap="flat" cmpd="sng" algn="ctr">
                      <a:solidFill>
                        <a:schemeClr val="tx1"/>
                      </a:solidFill>
                      <a:prstDash val="solid"/>
                      <a:round/>
                      <a:headEnd type="none" w="med" len="med"/>
                      <a:tailEnd type="none" w="med" len="med"/>
                    </a:lnR>
                    <a:solidFill>
                      <a:schemeClr val="bg1"/>
                    </a:solidFill>
                  </a:tcPr>
                </a:tc>
                <a:tc>
                  <a:txBody>
                    <a:bodyPr/>
                    <a:lstStyle/>
                    <a:p>
                      <a:pPr marL="0" marR="0" algn="r">
                        <a:spcBef>
                          <a:spcPts val="0"/>
                        </a:spcBef>
                        <a:spcAft>
                          <a:spcPts val="0"/>
                        </a:spcAft>
                      </a:pPr>
                      <a:endParaRPr lang="en-US" sz="20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6"/>
                  </a:ext>
                </a:extLst>
              </a:tr>
              <a:tr h="354445">
                <a:tc>
                  <a:txBody>
                    <a:bodyPr/>
                    <a:lstStyle/>
                    <a:p>
                      <a:pPr marL="0" marR="0">
                        <a:spcBef>
                          <a:spcPts val="0"/>
                        </a:spcBef>
                        <a:spcAft>
                          <a:spcPts val="0"/>
                        </a:spcAft>
                      </a:pPr>
                      <a:r>
                        <a:rPr lang="en-US" sz="2000" b="1" dirty="0">
                          <a:solidFill>
                            <a:schemeClr val="tx1"/>
                          </a:solidFill>
                          <a:effectLst/>
                          <a:highlight>
                            <a:srgbClr val="FFFF00"/>
                          </a:highlight>
                          <a:latin typeface="Times New Roman" panose="02020603050405020304" pitchFamily="18" charset="0"/>
                          <a:cs typeface="Times New Roman" panose="02020603050405020304" pitchFamily="18" charset="0"/>
                        </a:rPr>
                        <a:t> </a:t>
                      </a:r>
                      <a:endParaRPr lang="en-US" sz="2000" b="1" dirty="0">
                        <a:solidFill>
                          <a:schemeClr val="tx1"/>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rgbClr val="0000FF"/>
                          </a:solidFill>
                          <a:effectLst/>
                          <a:latin typeface="Times New Roman" panose="02020603050405020304" pitchFamily="18" charset="0"/>
                          <a:cs typeface="Times New Roman" panose="02020603050405020304" pitchFamily="18" charset="0"/>
                        </a:rPr>
                        <a:t>Class Attendance/Performance</a:t>
                      </a:r>
                      <a:endParaRPr lang="en-US" sz="2000" dirty="0">
                        <a:solidFill>
                          <a:srgbClr val="0000FF"/>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nchor="ctr">
                    <a:lnL w="12700" cap="flat" cmpd="sng" algn="ctr">
                      <a:solidFill>
                        <a:schemeClr val="tx1"/>
                      </a:solidFill>
                      <a:prstDash val="solid"/>
                      <a:round/>
                      <a:headEnd type="none" w="med" len="med"/>
                      <a:tailEnd type="none" w="med" len="med"/>
                    </a:lnL>
                    <a:solidFill>
                      <a:schemeClr val="bg1"/>
                    </a:solidFill>
                  </a:tcPr>
                </a:tc>
                <a:tc>
                  <a:txBody>
                    <a:bodyPr/>
                    <a:lstStyle/>
                    <a:p>
                      <a:pPr marL="0" marR="0" algn="r">
                        <a:spcBef>
                          <a:spcPts val="0"/>
                        </a:spcBef>
                        <a:spcAft>
                          <a:spcPts val="0"/>
                        </a:spcAft>
                      </a:pPr>
                      <a:r>
                        <a:rPr lang="en-US" sz="2000" dirty="0">
                          <a:solidFill>
                            <a:srgbClr val="0000FF"/>
                          </a:solidFill>
                          <a:effectLst/>
                          <a:latin typeface="Times New Roman" panose="02020603050405020304" pitchFamily="18" charset="0"/>
                          <a:cs typeface="Times New Roman" panose="02020603050405020304" pitchFamily="18" charset="0"/>
                        </a:rPr>
                        <a:t>10</a:t>
                      </a:r>
                      <a:endParaRPr lang="en-US" sz="2000" dirty="0">
                        <a:solidFill>
                          <a:srgbClr val="0000FF"/>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lnR w="28575" cap="flat" cmpd="sng" algn="ctr">
                      <a:solidFill>
                        <a:schemeClr val="tx1"/>
                      </a:solidFill>
                      <a:prstDash val="solid"/>
                      <a:round/>
                      <a:headEnd type="none" w="med" len="med"/>
                      <a:tailEnd type="none" w="med" len="med"/>
                    </a:lnR>
                    <a:solidFill>
                      <a:schemeClr val="bg1"/>
                    </a:solidFill>
                  </a:tcPr>
                </a:tc>
                <a:tc>
                  <a:txBody>
                    <a:bodyPr/>
                    <a:lstStyle/>
                    <a:p>
                      <a:pPr marL="0" marR="0" algn="r">
                        <a:spcBef>
                          <a:spcPts val="0"/>
                        </a:spcBef>
                        <a:spcAft>
                          <a:spcPts val="0"/>
                        </a:spcAft>
                      </a:pPr>
                      <a:endParaRPr lang="en-US" sz="20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7"/>
                  </a:ext>
                </a:extLst>
              </a:tr>
              <a:tr h="354445">
                <a:tc>
                  <a:txBody>
                    <a:bodyPr/>
                    <a:lstStyle/>
                    <a:p>
                      <a:pPr marL="0" marR="0">
                        <a:spcBef>
                          <a:spcPts val="0"/>
                        </a:spcBef>
                        <a:spcAft>
                          <a:spcPts val="0"/>
                        </a:spcAft>
                      </a:pPr>
                      <a:r>
                        <a:rPr lang="en-US" sz="2000" b="1" dirty="0">
                          <a:solidFill>
                            <a:schemeClr val="tx1"/>
                          </a:solidFill>
                          <a:effectLst/>
                          <a:highlight>
                            <a:srgbClr val="FFFF00"/>
                          </a:highlight>
                          <a:latin typeface="Times New Roman" panose="02020603050405020304" pitchFamily="18" charset="0"/>
                          <a:cs typeface="Times New Roman" panose="02020603050405020304" pitchFamily="18" charset="0"/>
                        </a:rPr>
                        <a:t> </a:t>
                      </a:r>
                      <a:endParaRPr lang="en-US" sz="2000" b="1" dirty="0">
                        <a:solidFill>
                          <a:schemeClr val="tx1"/>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rgbClr val="0000FF"/>
                          </a:solidFill>
                          <a:effectLst/>
                          <a:latin typeface="Times New Roman" panose="02020603050405020304" pitchFamily="18" charset="0"/>
                          <a:cs typeface="Times New Roman" panose="02020603050405020304" pitchFamily="18" charset="0"/>
                        </a:rPr>
                        <a:t>Final Written Exam</a:t>
                      </a:r>
                      <a:endParaRPr lang="en-US" sz="2000" dirty="0">
                        <a:solidFill>
                          <a:srgbClr val="0000FF"/>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solidFill>
                  </a:tcPr>
                </a:tc>
                <a:tc>
                  <a:txBody>
                    <a:bodyPr/>
                    <a:lstStyle/>
                    <a:p>
                      <a:pPr marL="0" marR="0" algn="r">
                        <a:spcBef>
                          <a:spcPts val="0"/>
                        </a:spcBef>
                        <a:spcAft>
                          <a:spcPts val="0"/>
                        </a:spcAft>
                      </a:pPr>
                      <a:r>
                        <a:rPr lang="en-US" sz="2000" dirty="0">
                          <a:solidFill>
                            <a:srgbClr val="0000FF"/>
                          </a:solidFill>
                          <a:effectLst/>
                          <a:latin typeface="Times New Roman" panose="02020603050405020304" pitchFamily="18" charset="0"/>
                          <a:cs typeface="Times New Roman" panose="02020603050405020304" pitchFamily="18" charset="0"/>
                        </a:rPr>
                        <a:t>40</a:t>
                      </a:r>
                      <a:endParaRPr lang="en-US" sz="2000" dirty="0">
                        <a:solidFill>
                          <a:srgbClr val="0000FF"/>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marL="0" marR="0" algn="r">
                        <a:spcBef>
                          <a:spcPts val="0"/>
                        </a:spcBef>
                        <a:spcAft>
                          <a:spcPts val="0"/>
                        </a:spcAft>
                      </a:pPr>
                      <a:endParaRPr lang="en-US" sz="20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8"/>
                  </a:ext>
                </a:extLst>
              </a:tr>
              <a:tr h="354445">
                <a:tc>
                  <a:txBody>
                    <a:bodyPr/>
                    <a:lstStyle/>
                    <a:p>
                      <a:pPr marL="0" marR="0">
                        <a:spcBef>
                          <a:spcPts val="0"/>
                        </a:spcBef>
                        <a:spcAft>
                          <a:spcPts val="0"/>
                        </a:spcAft>
                      </a:pPr>
                      <a:r>
                        <a:rPr lang="en-US" sz="2000" b="1" dirty="0">
                          <a:solidFill>
                            <a:schemeClr val="tx1"/>
                          </a:solidFill>
                          <a:effectLst/>
                          <a:highlight>
                            <a:srgbClr val="FFFF00"/>
                          </a:highlight>
                          <a:latin typeface="Times New Roman" panose="02020603050405020304" pitchFamily="18" charset="0"/>
                          <a:cs typeface="Times New Roman" panose="02020603050405020304" pitchFamily="18" charset="0"/>
                        </a:rPr>
                        <a:t> </a:t>
                      </a:r>
                      <a:endParaRPr lang="en-US" sz="2000" b="1" dirty="0">
                        <a:solidFill>
                          <a:schemeClr val="tx1"/>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b="1" dirty="0">
                          <a:solidFill>
                            <a:srgbClr val="0000FF"/>
                          </a:solidFill>
                          <a:effectLst/>
                          <a:latin typeface="Times New Roman" panose="02020603050405020304" pitchFamily="18" charset="0"/>
                          <a:cs typeface="Times New Roman" panose="02020603050405020304" pitchFamily="18" charset="0"/>
                        </a:rPr>
                        <a:t>Final Term Total</a:t>
                      </a:r>
                      <a:endParaRPr lang="en-US" sz="2000" b="1" dirty="0">
                        <a:solidFill>
                          <a:srgbClr val="0000FF"/>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algn="r">
                        <a:spcBef>
                          <a:spcPts val="0"/>
                        </a:spcBef>
                        <a:spcAft>
                          <a:spcPts val="0"/>
                        </a:spcAft>
                      </a:pPr>
                      <a:r>
                        <a:rPr lang="en-US" sz="2000" b="1" dirty="0">
                          <a:solidFill>
                            <a:srgbClr val="0000FF"/>
                          </a:solidFill>
                          <a:effectLst/>
                          <a:latin typeface="Times New Roman" panose="02020603050405020304" pitchFamily="18" charset="0"/>
                          <a:cs typeface="Times New Roman" panose="02020603050405020304" pitchFamily="18" charset="0"/>
                        </a:rPr>
                        <a:t>100</a:t>
                      </a:r>
                      <a:endParaRPr lang="en-US" sz="2000" b="1" dirty="0">
                        <a:solidFill>
                          <a:srgbClr val="0000FF"/>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algn="r">
                        <a:spcBef>
                          <a:spcPts val="0"/>
                        </a:spcBef>
                        <a:spcAft>
                          <a:spcPts val="0"/>
                        </a:spcAft>
                      </a:pPr>
                      <a:r>
                        <a:rPr lang="en-US" sz="2000" b="1" kern="1200" dirty="0">
                          <a:solidFill>
                            <a:schemeClr val="tx1"/>
                          </a:solidFill>
                          <a:effectLst/>
                          <a:highlight>
                            <a:srgbClr val="FFFF00"/>
                          </a:highlight>
                          <a:latin typeface="Times New Roman" panose="02020603050405020304" pitchFamily="18" charset="0"/>
                          <a:ea typeface="+mn-ea"/>
                          <a:cs typeface="Times New Roman" panose="02020603050405020304" pitchFamily="18" charset="0"/>
                        </a:rPr>
                        <a:t>60%</a:t>
                      </a: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9"/>
                  </a:ext>
                </a:extLst>
              </a:tr>
              <a:tr h="318230">
                <a:tc>
                  <a:txBody>
                    <a:bodyPr/>
                    <a:lstStyle/>
                    <a:p>
                      <a:pPr marL="0" marR="0">
                        <a:spcBef>
                          <a:spcPts val="0"/>
                        </a:spcBef>
                        <a:spcAft>
                          <a:spcPts val="0"/>
                        </a:spcAft>
                      </a:pPr>
                      <a:r>
                        <a:rPr lang="en-US" sz="2000" b="1" dirty="0">
                          <a:solidFill>
                            <a:schemeClr val="tx1"/>
                          </a:solidFill>
                          <a:effectLst/>
                          <a:highlight>
                            <a:srgbClr val="FFFF00"/>
                          </a:highlight>
                          <a:latin typeface="Times New Roman" panose="02020603050405020304" pitchFamily="18" charset="0"/>
                          <a:cs typeface="Times New Roman" panose="02020603050405020304" pitchFamily="18" charset="0"/>
                        </a:rPr>
                        <a:t>Grand Total</a:t>
                      </a:r>
                      <a:endParaRPr lang="en-US" sz="2000" b="1" dirty="0">
                        <a:solidFill>
                          <a:schemeClr val="tx1"/>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r>
                        <a:rPr lang="en-US" sz="2000" dirty="0">
                          <a:solidFill>
                            <a:schemeClr val="tx1"/>
                          </a:solidFill>
                          <a:effectLst/>
                          <a:highlight>
                            <a:srgbClr val="FFFF00"/>
                          </a:highlight>
                          <a:latin typeface="Times New Roman" panose="02020603050405020304" pitchFamily="18" charset="0"/>
                          <a:cs typeface="Times New Roman" panose="02020603050405020304" pitchFamily="18" charset="0"/>
                        </a:rPr>
                        <a:t>Final Grade of the Course</a:t>
                      </a:r>
                      <a:endParaRPr lang="en-US" sz="2000" dirty="0">
                        <a:solidFill>
                          <a:schemeClr val="tx1"/>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68562" marR="68562"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r">
                        <a:spcBef>
                          <a:spcPts val="0"/>
                        </a:spcBef>
                        <a:spcAft>
                          <a:spcPts val="0"/>
                        </a:spcAft>
                      </a:pPr>
                      <a:r>
                        <a:rPr lang="en-US" sz="2000" b="1" kern="1200" dirty="0">
                          <a:solidFill>
                            <a:schemeClr val="tx1"/>
                          </a:solidFill>
                          <a:effectLst/>
                          <a:highlight>
                            <a:srgbClr val="FFFF00"/>
                          </a:highlight>
                          <a:latin typeface="Times New Roman" panose="02020603050405020304" pitchFamily="18" charset="0"/>
                          <a:ea typeface="+mn-ea"/>
                          <a:cs typeface="Times New Roman" panose="02020603050405020304" pitchFamily="18" charset="0"/>
                        </a:rPr>
                        <a:t>100%</a:t>
                      </a: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0"/>
                  </a:ext>
                </a:extLst>
              </a:tr>
            </a:tbl>
          </a:graphicData>
        </a:graphic>
      </p:graphicFrame>
      <p:sp>
        <p:nvSpPr>
          <p:cNvPr id="3" name="Slide Number Placeholder 2">
            <a:extLst>
              <a:ext uri="{FF2B5EF4-FFF2-40B4-BE49-F238E27FC236}">
                <a16:creationId xmlns:a16="http://schemas.microsoft.com/office/drawing/2014/main" id="{D905E334-24B5-6078-8C28-E4B6F2EA05DF}"/>
              </a:ext>
            </a:extLst>
          </p:cNvPr>
          <p:cNvSpPr>
            <a:spLocks noGrp="1"/>
          </p:cNvSpPr>
          <p:nvPr>
            <p:ph type="sldNum" sz="quarter" idx="12"/>
          </p:nvPr>
        </p:nvSpPr>
        <p:spPr/>
        <p:txBody>
          <a:bodyPr/>
          <a:lstStyle/>
          <a:p>
            <a:fld id="{5FD889E0-CAB2-4699-909D-B9A88D47ACBE}" type="slidenum">
              <a:rPr lang="en-US" smtClean="0"/>
              <a:pPr/>
              <a:t>8</a:t>
            </a:fld>
            <a:endParaRPr lang="en-US"/>
          </a:p>
        </p:txBody>
      </p:sp>
      <p:sp>
        <p:nvSpPr>
          <p:cNvPr id="5" name="Title 1">
            <a:extLst>
              <a:ext uri="{FF2B5EF4-FFF2-40B4-BE49-F238E27FC236}">
                <a16:creationId xmlns:a16="http://schemas.microsoft.com/office/drawing/2014/main" id="{14C54DCC-B3C2-15EA-8443-63935881ABAC}"/>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Course Evaluation </a:t>
            </a:r>
          </a:p>
        </p:txBody>
      </p:sp>
    </p:spTree>
    <p:extLst>
      <p:ext uri="{BB962C8B-B14F-4D97-AF65-F5344CB8AC3E}">
        <p14:creationId xmlns:p14="http://schemas.microsoft.com/office/powerpoint/2010/main" val="1254536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F0474E73-94AC-4938-AA4C-15733A4A4D8F}"/>
              </a:ext>
            </a:extLst>
          </p:cNvPr>
          <p:cNvSpPr txBox="1">
            <a:spLocks/>
          </p:cNvSpPr>
          <p:nvPr/>
        </p:nvSpPr>
        <p:spPr>
          <a:xfrm>
            <a:off x="421341" y="2082018"/>
            <a:ext cx="8305410" cy="4242582"/>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3100" b="1" i="1" u="sng" dirty="0">
                <a:solidFill>
                  <a:srgbClr val="FF0000"/>
                </a:solidFill>
                <a:latin typeface="Times New Roman" panose="02020603050405020304" pitchFamily="18" charset="0"/>
                <a:cs typeface="Times New Roman" panose="02020603050405020304" pitchFamily="18" charset="0"/>
              </a:rPr>
              <a:t>Must </a:t>
            </a:r>
            <a:r>
              <a:rPr lang="en-US" sz="3100" u="sng" dirty="0">
                <a:solidFill>
                  <a:srgbClr val="FF0000"/>
                </a:solidFill>
                <a:latin typeface="Times New Roman" panose="02020603050405020304" pitchFamily="18" charset="0"/>
                <a:cs typeface="Times New Roman" panose="02020603050405020304" pitchFamily="18" charset="0"/>
              </a:rPr>
              <a:t>be present inside the class in due time.</a:t>
            </a:r>
          </a:p>
          <a:p>
            <a:pPr marL="342900" indent="-342900" algn="just">
              <a:buFont typeface="Wingdings" panose="05000000000000000000" pitchFamily="2" charset="2"/>
              <a:buChar char="ü"/>
            </a:pPr>
            <a:r>
              <a:rPr lang="en-US" sz="2300" b="1" i="1" dirty="0">
                <a:solidFill>
                  <a:srgbClr val="0000FF"/>
                </a:solidFill>
                <a:latin typeface="Times New Roman" panose="02020603050405020304" pitchFamily="18" charset="0"/>
                <a:cs typeface="Times New Roman" panose="02020603050405020304" pitchFamily="18" charset="0"/>
              </a:rPr>
              <a:t>Class Break</a:t>
            </a:r>
            <a:r>
              <a:rPr lang="en-US" sz="2300" dirty="0">
                <a:solidFill>
                  <a:srgbClr val="0000FF"/>
                </a:solidFill>
                <a:latin typeface="Times New Roman" panose="02020603050405020304" pitchFamily="18" charset="0"/>
                <a:cs typeface="Times New Roman" panose="02020603050405020304" pitchFamily="18" charset="0"/>
              </a:rPr>
              <a:t>: I would prefer to start the class in due time, giving a break 5/10 minutes. and leave the class in 5/10 minutes early for theory/Laboratory class respectively</a:t>
            </a:r>
          </a:p>
          <a:p>
            <a:pPr marL="342900" indent="-342900" algn="just">
              <a:buFont typeface="Wingdings" panose="05000000000000000000" pitchFamily="2" charset="2"/>
              <a:buChar char="ü"/>
            </a:pPr>
            <a:r>
              <a:rPr lang="en-US" sz="2300" dirty="0">
                <a:solidFill>
                  <a:srgbClr val="0000FF"/>
                </a:solidFill>
                <a:latin typeface="Times New Roman" panose="02020603050405020304" pitchFamily="18" charset="0"/>
                <a:cs typeface="Times New Roman" panose="02020603050405020304" pitchFamily="18" charset="0"/>
              </a:rPr>
              <a:t>Every class will start with a question-answer session about the last lecture. So, students must be prepared with the contents and exercises from the last lecture.</a:t>
            </a:r>
          </a:p>
          <a:p>
            <a:pPr marL="342900" indent="-342900" algn="just">
              <a:buFont typeface="Wingdings" panose="05000000000000000000" pitchFamily="2" charset="2"/>
              <a:buChar char="ü"/>
            </a:pPr>
            <a:r>
              <a:rPr lang="en-US" sz="2300" dirty="0">
                <a:solidFill>
                  <a:srgbClr val="0000FF"/>
                </a:solidFill>
                <a:latin typeface="Times New Roman" panose="02020603050405020304" pitchFamily="18" charset="0"/>
                <a:cs typeface="Times New Roman" panose="02020603050405020304" pitchFamily="18" charset="0"/>
              </a:rPr>
              <a:t>Students are suggested to ask questions during or after the lecture.</a:t>
            </a:r>
          </a:p>
          <a:p>
            <a:pPr algn="just"/>
            <a:endParaRPr lang="en-US" sz="800" dirty="0">
              <a:solidFill>
                <a:srgbClr val="0000FF"/>
              </a:solidFill>
              <a:latin typeface="Times New Roman" panose="02020603050405020304" pitchFamily="18" charset="0"/>
              <a:cs typeface="Times New Roman" panose="02020603050405020304" pitchFamily="18" charset="0"/>
            </a:endParaRPr>
          </a:p>
          <a:p>
            <a:pPr algn="just"/>
            <a:r>
              <a:rPr lang="en-US" sz="3100" b="1" i="1" u="sng" dirty="0">
                <a:solidFill>
                  <a:srgbClr val="FF0000"/>
                </a:solidFill>
                <a:latin typeface="Times New Roman" panose="02020603050405020304" pitchFamily="18" charset="0"/>
                <a:cs typeface="Times New Roman" panose="02020603050405020304" pitchFamily="18" charset="0"/>
              </a:rPr>
              <a:t>Late in Class</a:t>
            </a:r>
            <a:r>
              <a:rPr lang="en-US" sz="3100" u="sng" dirty="0">
                <a:solidFill>
                  <a:srgbClr val="FF0000"/>
                </a:solidFill>
                <a:latin typeface="Times New Roman" panose="02020603050405020304" pitchFamily="18" charset="0"/>
                <a:cs typeface="Times New Roman" panose="02020603050405020304" pitchFamily="18" charset="0"/>
              </a:rPr>
              <a:t>: </a:t>
            </a:r>
          </a:p>
          <a:p>
            <a:pPr marL="800100" lvl="1" indent="-342900" algn="just">
              <a:buFont typeface="Wingdings" panose="05000000000000000000" pitchFamily="2" charset="2"/>
              <a:buChar char="ü"/>
            </a:pPr>
            <a:r>
              <a:rPr lang="en-US" sz="2300" dirty="0">
                <a:solidFill>
                  <a:srgbClr val="0000FF"/>
                </a:solidFill>
                <a:latin typeface="Times New Roman" panose="02020603050405020304" pitchFamily="18" charset="0"/>
                <a:cs typeface="Times New Roman" panose="02020603050405020304" pitchFamily="18" charset="0"/>
              </a:rPr>
              <a:t>Student coming after 10 minutes of due time is considered late. </a:t>
            </a:r>
          </a:p>
          <a:p>
            <a:pPr marL="800100" lvl="1" indent="-342900" algn="just">
              <a:buFont typeface="Wingdings" panose="05000000000000000000" pitchFamily="2" charset="2"/>
              <a:buChar char="ü"/>
            </a:pPr>
            <a:r>
              <a:rPr lang="en-US" sz="2300" dirty="0">
                <a:solidFill>
                  <a:srgbClr val="0000FF"/>
                </a:solidFill>
                <a:latin typeface="Times New Roman" panose="02020603050405020304" pitchFamily="18" charset="0"/>
                <a:cs typeface="Times New Roman" panose="02020603050405020304" pitchFamily="18" charset="0"/>
              </a:rPr>
              <a:t>1 late attendances are considered as one absent.</a:t>
            </a:r>
          </a:p>
          <a:p>
            <a:pPr marL="800100" lvl="1" indent="-342900" algn="just">
              <a:buFont typeface="Wingdings" panose="05000000000000000000" pitchFamily="2" charset="2"/>
              <a:buChar char="ü"/>
            </a:pPr>
            <a:r>
              <a:rPr lang="en-US" sz="2300" dirty="0">
                <a:solidFill>
                  <a:srgbClr val="0000FF"/>
                </a:solidFill>
                <a:latin typeface="Times New Roman" panose="02020603050405020304" pitchFamily="18" charset="0"/>
                <a:cs typeface="Times New Roman" panose="02020603050405020304" pitchFamily="18" charset="0"/>
              </a:rPr>
              <a:t>Late during quiz is not given additional time.</a:t>
            </a:r>
          </a:p>
          <a:p>
            <a:pPr marL="800100" lvl="1" indent="-342900" algn="just">
              <a:buFont typeface="Wingdings" panose="05000000000000000000" pitchFamily="2" charset="2"/>
              <a:buChar char="ü"/>
            </a:pPr>
            <a:r>
              <a:rPr lang="en-US" sz="2300" dirty="0">
                <a:solidFill>
                  <a:srgbClr val="0000FF"/>
                </a:solidFill>
                <a:latin typeface="Times New Roman" panose="02020603050405020304" pitchFamily="18" charset="0"/>
                <a:cs typeface="Times New Roman" panose="02020603050405020304" pitchFamily="18" charset="0"/>
              </a:rPr>
              <a:t>Students who are regularly late might have additional deduction of marks.</a:t>
            </a:r>
          </a:p>
          <a:p>
            <a:pPr marL="800100" lvl="1" indent="-342900" algn="just">
              <a:buFont typeface="Wingdings" panose="05000000000000000000" pitchFamily="2" charset="2"/>
              <a:buChar char="ü"/>
            </a:pPr>
            <a:r>
              <a:rPr lang="en-US" sz="2300" dirty="0">
                <a:solidFill>
                  <a:srgbClr val="0000FF"/>
                </a:solidFill>
                <a:latin typeface="Times New Roman" panose="02020603050405020304" pitchFamily="18" charset="0"/>
                <a:cs typeface="Times New Roman" panose="02020603050405020304" pitchFamily="18" charset="0"/>
              </a:rPr>
              <a:t>A late student will be allowed to enter the class. </a:t>
            </a:r>
          </a:p>
          <a:p>
            <a:pPr marL="800100" lvl="1" indent="-342900" algn="just">
              <a:buFont typeface="Wingdings" panose="05000000000000000000" pitchFamily="2" charset="2"/>
              <a:buChar char="ü"/>
            </a:pPr>
            <a:r>
              <a:rPr lang="en-US" sz="2300" b="1" dirty="0">
                <a:solidFill>
                  <a:srgbClr val="0000FF"/>
                </a:solidFill>
                <a:latin typeface="Times New Roman" panose="02020603050405020304" pitchFamily="18" charset="0"/>
                <a:cs typeface="Times New Roman" panose="02020603050405020304" pitchFamily="18" charset="0"/>
              </a:rPr>
              <a:t>Don’t ask permission to enter the class, just get in slowly and silently. </a:t>
            </a:r>
          </a:p>
          <a:p>
            <a:pPr marL="800100" lvl="1" indent="-342900" algn="just">
              <a:buFont typeface="Wingdings" panose="05000000000000000000" pitchFamily="2" charset="2"/>
              <a:buChar char="ü"/>
            </a:pPr>
            <a:r>
              <a:rPr lang="en-US" sz="2300" b="1" dirty="0">
                <a:solidFill>
                  <a:srgbClr val="0000FF"/>
                </a:solidFill>
                <a:latin typeface="Times New Roman" panose="02020603050405020304" pitchFamily="18" charset="0"/>
                <a:cs typeface="Times New Roman" panose="02020603050405020304" pitchFamily="18" charset="0"/>
              </a:rPr>
              <a:t>To leave class you will need to ask for permission.</a:t>
            </a:r>
          </a:p>
        </p:txBody>
      </p:sp>
      <p:sp>
        <p:nvSpPr>
          <p:cNvPr id="3" name="Slide Number Placeholder 2">
            <a:extLst>
              <a:ext uri="{FF2B5EF4-FFF2-40B4-BE49-F238E27FC236}">
                <a16:creationId xmlns:a16="http://schemas.microsoft.com/office/drawing/2014/main" id="{FAD52493-EEEB-B566-AC8E-71F0DE32DDED}"/>
              </a:ext>
            </a:extLst>
          </p:cNvPr>
          <p:cNvSpPr>
            <a:spLocks noGrp="1"/>
          </p:cNvSpPr>
          <p:nvPr>
            <p:ph type="sldNum" sz="quarter" idx="12"/>
          </p:nvPr>
        </p:nvSpPr>
        <p:spPr/>
        <p:txBody>
          <a:bodyPr/>
          <a:lstStyle/>
          <a:p>
            <a:fld id="{5FD889E0-CAB2-4699-909D-B9A88D47ACBE}" type="slidenum">
              <a:rPr lang="en-US" smtClean="0"/>
              <a:pPr/>
              <a:t>9</a:t>
            </a:fld>
            <a:endParaRPr lang="en-US"/>
          </a:p>
        </p:txBody>
      </p:sp>
      <p:sp>
        <p:nvSpPr>
          <p:cNvPr id="4" name="Title 1">
            <a:extLst>
              <a:ext uri="{FF2B5EF4-FFF2-40B4-BE49-F238E27FC236}">
                <a16:creationId xmlns:a16="http://schemas.microsoft.com/office/drawing/2014/main" id="{4E91BB2D-2EA1-56E3-1C68-FB5374B44348}"/>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Classroom Policies </a:t>
            </a:r>
          </a:p>
        </p:txBody>
      </p:sp>
    </p:spTree>
    <p:extLst>
      <p:ext uri="{BB962C8B-B14F-4D97-AF65-F5344CB8AC3E}">
        <p14:creationId xmlns:p14="http://schemas.microsoft.com/office/powerpoint/2010/main" val="4122224422"/>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0" ma:contentTypeDescription="Create a new document." ma:contentTypeScope="" ma:versionID="a248ef2cc14f185a9cb005221174113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C4F4F3-9674-44B5-8F8F-C2C0E6CB29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68EB694-2726-40F4-A72E-214956CBD458}">
  <ds:schemaRefs>
    <ds:schemaRef ds:uri="http://schemas.microsoft.com/sharepoint/v3/contenttype/forms"/>
  </ds:schemaRefs>
</ds:datastoreItem>
</file>

<file path=customXml/itemProps3.xml><?xml version="1.0" encoding="utf-8"?>
<ds:datastoreItem xmlns:ds="http://schemas.openxmlformats.org/officeDocument/2006/customXml" ds:itemID="{EE002FE2-7132-4605-AD61-CA94813328F8}">
  <ds:schemaRefs>
    <ds:schemaRef ds:uri="603b39ce-bc5c-4c52-9587-8d51f170ccff"/>
    <ds:schemaRef ds:uri="http://purl.org/dc/elements/1.1/"/>
    <ds:schemaRef ds:uri="http://schemas.microsoft.com/office/2006/documentManagement/types"/>
    <ds:schemaRef ds:uri="6cf85ae2-d64d-4368-a654-6c1f919ebb5f"/>
    <ds:schemaRef ds:uri="http://purl.org/dc/term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Spectrum.thmx</Template>
  <TotalTime>1748</TotalTime>
  <Words>2981</Words>
  <Application>Microsoft Office PowerPoint</Application>
  <PresentationFormat>On-screen Show (4:3)</PresentationFormat>
  <Paragraphs>558</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Corbel</vt:lpstr>
      <vt:lpstr>Times New Roman</vt:lpstr>
      <vt:lpstr>Wingdings</vt:lpstr>
      <vt:lpstr>Spectrum</vt:lpstr>
      <vt:lpstr>AI: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Artificial Intelligence ?</vt:lpstr>
      <vt:lpstr>PowerPoint Presentation</vt:lpstr>
      <vt:lpstr>PowerPoint Presentation</vt:lpstr>
      <vt:lpstr>PowerPoint Presentation</vt:lpstr>
      <vt:lpstr>Definitions of AI</vt:lpstr>
      <vt:lpstr>Types of AI</vt:lpstr>
      <vt:lpstr>Types of AI</vt:lpstr>
      <vt:lpstr>PowerPoint Presentation</vt:lpstr>
      <vt:lpstr>PowerPoint Presentation</vt:lpstr>
      <vt:lpstr>PowerPoint Presentation</vt:lpstr>
      <vt:lpstr>PowerPoint Presentation</vt:lpstr>
      <vt:lpstr>Goals of AI</vt:lpstr>
      <vt:lpstr>Goal of AI</vt:lpstr>
      <vt:lpstr>AI Approaches</vt:lpstr>
      <vt:lpstr>AI Approaches</vt:lpstr>
      <vt:lpstr>AI Approaches</vt:lpstr>
      <vt:lpstr>AI Approaches</vt:lpstr>
      <vt:lpstr>AI Approaches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RIFAH SANZIDA</cp:lastModifiedBy>
  <cp:revision>218</cp:revision>
  <dcterms:created xsi:type="dcterms:W3CDTF">2018-12-10T17:20:29Z</dcterms:created>
  <dcterms:modified xsi:type="dcterms:W3CDTF">2024-07-06T19:02:14Z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