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8" r:id="rId5"/>
    <p:sldId id="257" r:id="rId6"/>
    <p:sldId id="304" r:id="rId7"/>
    <p:sldId id="326" r:id="rId8"/>
    <p:sldId id="327" r:id="rId9"/>
    <p:sldId id="328" r:id="rId10"/>
    <p:sldId id="266" r:id="rId11"/>
    <p:sldId id="329" r:id="rId12"/>
    <p:sldId id="271" r:id="rId13"/>
    <p:sldId id="330" r:id="rId14"/>
    <p:sldId id="267" r:id="rId15"/>
    <p:sldId id="303" r:id="rId16"/>
    <p:sldId id="305" r:id="rId17"/>
    <p:sldId id="306" r:id="rId18"/>
    <p:sldId id="331" r:id="rId19"/>
    <p:sldId id="307" r:id="rId20"/>
    <p:sldId id="332" r:id="rId21"/>
    <p:sldId id="276" r:id="rId22"/>
    <p:sldId id="325" r:id="rId23"/>
    <p:sldId id="333" r:id="rId24"/>
    <p:sldId id="311" r:id="rId25"/>
    <p:sldId id="308" r:id="rId26"/>
    <p:sldId id="309" r:id="rId27"/>
    <p:sldId id="310" r:id="rId28"/>
    <p:sldId id="334" r:id="rId29"/>
    <p:sldId id="335" r:id="rId30"/>
    <p:sldId id="336" r:id="rId31"/>
    <p:sldId id="280" r:id="rId32"/>
    <p:sldId id="281" r:id="rId33"/>
    <p:sldId id="338" r:id="rId34"/>
    <p:sldId id="363" r:id="rId35"/>
    <p:sldId id="339" r:id="rId36"/>
    <p:sldId id="364" r:id="rId37"/>
    <p:sldId id="342" r:id="rId38"/>
    <p:sldId id="365" r:id="rId39"/>
    <p:sldId id="341" r:id="rId40"/>
    <p:sldId id="366" r:id="rId41"/>
    <p:sldId id="367" r:id="rId42"/>
    <p:sldId id="285" r:id="rId43"/>
    <p:sldId id="286" r:id="rId44"/>
    <p:sldId id="301" r:id="rId45"/>
    <p:sldId id="288" r:id="rId46"/>
    <p:sldId id="289" r:id="rId47"/>
    <p:sldId id="343" r:id="rId48"/>
    <p:sldId id="344" r:id="rId49"/>
    <p:sldId id="346" r:id="rId50"/>
    <p:sldId id="348" r:id="rId51"/>
    <p:sldId id="347" r:id="rId52"/>
    <p:sldId id="357" r:id="rId53"/>
    <p:sldId id="353" r:id="rId54"/>
    <p:sldId id="350" r:id="rId55"/>
    <p:sldId id="352" r:id="rId56"/>
    <p:sldId id="351" r:id="rId57"/>
    <p:sldId id="354" r:id="rId58"/>
    <p:sldId id="355" r:id="rId59"/>
    <p:sldId id="356" r:id="rId60"/>
    <p:sldId id="362" r:id="rId61"/>
    <p:sldId id="360" r:id="rId62"/>
    <p:sldId id="361" r:id="rId63"/>
    <p:sldId id="302" r:id="rId64"/>
    <p:sldId id="265" r:id="rId65"/>
    <p:sldId id="264"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33:27.09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5779 785,'-1696'33,"1010"-24,642-11,-88-17,-16-1,27 17,103 4,81-1,960 23,127-1,-1115-23,-30-4,-14-2,-41-9,-144-24,-156-23,-152-11,-925-64,-37 45,573 39,569 36,513 31,351 44,-259-25,453 45,2334 114,-2559-188,-137-12,40-25,-396 31,1-1,27-9,-44 12,0 1,-1-1,1 1,-1-1,1 1,-1-1,1 0,-1 0,0 0,1 0,-1 0,0 0,0 0,0-1,0 1,2-2,-3 2,0 1,0-1,0 0,0 1,0-1,-1 0,1 1,0-1,0 1,0-1,0 0,-1 1,1-1,0 1,-1-1,1 1,0-1,-1 1,1-1,-1 1,1-1,-1 1,1-1,-1 1,1 0,-1-1,0 1,-8-5,1 1,-1 1,0 0,-13-4,-772-158,294 86,-612-19,1065 96,15 0,-1 1,1 2,-56 9,65 1,19-2,17 0,38 5,0-3,70 7,-69-10,915 81,-941-87,4 0,0-1,0-2,44-5,-51-4,-22 10,-1 0,0-1,1 1,-1 0,0-1,0 1,1 0,-1-1,0 1,0 0,0-1,0 1,0 0,1-1,-1 1,0-1,0 1,0 0,0-1,0 1,0-1,0 1,0 0,0-1,-1 1,1-1,0 1,0 0,0-1,0 1,-1-1,-1-2,-1 0,0 0,-1 0,1 0,0 0,-1 1,1 0,-1 0,-5-2,-45-21,-1 3,-65-17,80 26,-200-56,-2 11,-4 10,0 11,-3 11,0 11,-1 10,1 12,-398 61,583-58,1 3,0 2,-65 26,125-39,-4 0,0 1,0 1,0-1,0 1,-9 7,16-10,-1-1,1 0,-1 1,1-1,0 1,-1-1,1 1,0-1,-1 1,1-1,0 1,-1 0,1-1,0 1,0-1,0 1,0 0,-1-1,1 1,0-1,0 1,0 0,0-1,0 1,1 0,-1-1,0 1,0-1,1 2,0-1,0 1,1 0,0-1,-1 1,1-1,0 0,0 0,-1 1,1-1,0 0,0-1,0 1,4 1,35 9,80 12,259 24,224 3,1220 16,12-145,-1407 28,-282 29,199-56,-321 71,-1-2,33-16,-53 23,0 0,0 0,-1 0,1-1,0 0,-1 1,0-2,4-3,-6 7,-1-1,0 1,0-1,1 1,-1-1,0 1,0-1,0 1,0-1,0 1,1-1,-1 1,0-1,0 1,0-1,0 0,-1 1,1-1,0 1,0-1,0 1,0-1,0 1,-1-1,1 1,0-1,-1 0,-23-12,-22 2,1 3,-1 1,-89 0,76 4,-289-8,-160 8,-194 23,-1323 212,1865-202,-211 67,255-52,106-39,-1-1,1 1,0 1,0 0,1 0,0 1,-9 10,16-16,1 0,-1 0,0 0,1 0,0 0,-1 0,1 0,0 1,0-1,0 0,0 1,1-1,-1 1,1-1,-1 1,1-1,0 1,0-1,0 1,0 0,1-1,-1 1,1-1,-1 1,1-1,0 0,0 1,0-1,0 0,0 1,1-1,-1 0,1 0,-1 0,1 0,0 0,2 2,18 17,1-1,1 0,0-2,50 29,-19-13,674 370,-545-321,3-9,230 59,-266-93,1-7,256 23,-387-55,0 0,-1-2,26-3,-43 4,0-1,0 0,0 1,-1-1,1 0,0 0,0 0,-1-1,1 1,-1-1,4-2,-5 3,-1 1,1-1,-1 0,1 1,-1-1,1 0,-1 0,1 0,-1 1,0-1,0 0,1 0,-1 0,0 0,0 0,0 0,0 1,0-1,0 0,0 0,0 0,0 0,-1 0,1 0,0 1,-1-2,-3-4,0 0,0 0,-1 0,0 0,0 1,-1 0,1 0,-1 1,-12-8,-31-18,-96-43,-384-124,-22 44,192 64,-426-48,756 134,8 0,1 0,-2 2,1 0,0 1,0 1,-21 5,40-6,0 1,0-1,0 1,0 0,0-1,0 1,0 0,0 0,1 1,-1-1,0 0,1 1,-3 1,4-2,0-1,-1 1,1 0,0 0,0-1,-1 1,1 0,0 0,0 0,0-1,0 1,0 0,0 0,0 0,1-1,-1 1,0 0,0 0,1 0,-1-1,0 1,1 0,-1-1,0 1,1 0,-1-1,1 1,0-1,-1 1,1 0,-1-1,1 1,0-1,-1 0,1 1,1 0,13 8,1 0,0 0,0-2,1 0,0-1,0 0,23 3,7 4,188 47,367 46,249-38,-765-64,235 5,-239-11,148-22,-221 23,-1-1,1 0,0 0,-1-1,1 0,-1 0,9-5,-16 7,-1 1,1-1,0 1,0-1,-1 0,1 1,0-1,-1 0,1 1,-1-1,1 0,-1 0,1 0,-1 0,0 1,1-1,-1 0,0 0,0 0,1 0,-1 0,0 0,0 0,0 0,0 0,0 0,-1 0,1 0,0 0,0 0,0 1,-1-1,1 0,-1 0,1 0,-1 0,1 0,-1 1,1-1,-1 0,0 1,1-1,-1 0,0 1,1-1,-1 1,0-1,0 1,-1-1,-5-4,0 0,-1 1,1 0,-14-5,-30-8,-1 2,-92-15,-115-1,226 28,15 1,-84-9,-1 3,-180 12,280-4,0 0,0 1,1-1,-1 1,0 0,0-1,1 1,-1 0,0 1,1-1,-1 0,1 1,-1-1,-2 4,5-5,0 0,0 1,-1-1,1 0,0 1,0-1,0 0,0 1,0-1,0 0,0 1,0-1,0 0,0 0,0 1,0-1,1 0,-1 1,0-1,0 0,0 1,0-1,0 0,1 0,-1 1,0-1,0 0,0 0,1 1,-1-1,0 0,0 0,1 0,-1 1,0-1,0 0,1 0,0 0,30 8,129 4,194-10,-227-5,-498 2,315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33:41.27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17730 752,'-938'-18,"339"3,-2255 4,1849 12,33-21,197 0,107-24,44-22,284 33,-428-81,-64-7,533 89,-183-16,-189-34,-141-6,553 68,-46 0,111 20,-154 3,300 0,0 1,1 3,0 2,-84 27,-45 17,21-8,-535 131,570-146,-138 53,151-45,-199 43,177-62,-103 21,199-32,1 1,0 2,0 1,-55 30,69-30,1 0,-18 17,24-18,-1-1,0-1,-1 0,0-1,-22 11,-18 1,0-3,0-2,-2-3,0-2,0-2,-100 1,-474-10,891-20,-20 0,553 45,-524-8,1236 26,10-40,-952-3,53-20,-55 0,569-38,-925 43,435-28,1659-122,-851 41,98 75,-1378 50,542 19,-47 62,-343-26,-258-48,-51-6,0 0,0 0,0 2,0-1,0 2,0 0,-1 0,16 8,-2 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34:15.65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11188 503,'-301'-15,"151"4,-29 1,-486-25,-2 37,545 5,-1000 64,155-37,678-13,35 0,-365-17,-277 7,-568 14,-40-25,1454-3,-1-3,1-1,-70-20,-34-6,104 27,-94 3,100 3,-1-1,-86-13,75 5,-114-4,63 8,-24-14,85 11,-68-4,33 11,51 3,-1-2,0-1,1-2,-1-1,1-1,0-1,-44-16,49 12,-1 1,0 1,0 1,-28-3,85 12,48-2,-40-1,1 1,48 7,547 86,1164 17,40-112,-1570-21,-126 6,331-25,417-93,-649 90,16-8,-83 15,237-20,350 4,519-31,0 48,-702 42,-560-4,0 1,-1 0,0 2,1 0,-2 1,1 1,22 11,13 3,50 9,-70-22,0 3,34 13,-62-20,0 0,0 0,0 0,0 0,-1 1,0 0,1 0,-1 0,-1 0,7 9,-9-11,0-1,0 0,0 1,-1-1,1 1,-1-1,1 1,-1-1,1 1,-1-1,0 1,0-1,0 1,0 0,0-1,0 1,0-1,0 1,-1-1,1 1,0 0,-1-1,1 1,-1-1,0 0,0 1,1-1,-1 0,0 1,0-1,0 0,-1 0,1 0,0 0,0 0,0 0,-1 0,1 0,-1 0,1-1,0 1,-1 0,-1 0,-8 3,-1 0,1-1,-1 0,1 0,-1-1,-21 0,-80-5,14 1,-151 21,69-3,14-4,-518 22,470-32,-576-5,5-55,-157-40,750 80,-360-19,-368 72,182 17,203-32,-169 2,-1659-24,2327 1,0-2,0-1,1-2,-42-12,-134-54,124 39,51 23,0 1,0 2,0 1,-1 3,0 0,0 3,1 1,-39 6,71-6,-1-1,1 1,-1 0,1 1,-1-1,1 1,0 0,0 0,0 1,0-1,0 1,0 0,1 1,0-1,-1 1,1 0,1 0,-1 0,0 0,1 1,0 0,0-1,0 1,-3 9,3-5,1 1,0 0,0 0,1 0,0 0,1 1,0-1,0 0,1 0,0 0,1 0,6 19,24 47,-25-62,0 1,-1 1,0-1,-1 1,4 23,-2-5,1-1,1 1,2-1,2-1,26 50,-27-56,-4-5,-2-1,0 1,-2 1,0-1,-2 1,0-1,-1 1,-4 42,3 47,0-107,1-1,-1 1,1 0,-1 0,1-1,1 1,-1-1,0 1,1-1,0 1,-1-1,1 0,1 0,-1 0,4 4,-4-6,0 1,-1-1,1 0,0 0,0-1,0 1,0 0,0-1,0 1,0-1,1 1,-1-1,0 0,0 0,0 0,0 0,0 0,0-1,0 1,1-1,-1 1,0-1,0 0,-1 0,1 0,0 0,0 0,3-2,35-23,-27 16,1 1,0 1,1 0,0 0,0 2,0 0,1 1,30-7,114-10,187-1,-314 23,99-1,235 29,-269-14,77 15,151 41,49-9,17 3,-340-52,1-4,91 5,110-15,-93-1,-122 3,945-32,15-54,-793 77,-122 8,85-12,263-39,-204 40,-63 6,-33-13,-89 11,74-5,471-54,-494 52,491-101,-400 76,380-56,-497 89,475-27,776 36,-729-3,-553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34:55.382"/>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17950 511,'-249'-33,"-30"-9,-2648-286,73 221,264 143,103 52,1524-40,-265 17,-372 3,-172-70,1729-1,1-1,-48-10,-61-7,85 19,14 0,-85-12,-31-11,149 24,1 0,-1 1,1 2,-1-1,1 2,0 1,-19 5,31-6,1-1,-1 1,1 0,0 0,0 1,1-1,-1 1,1 0,-1 1,1-1,1 1,-1-1,1 1,-1 0,2 1,-1-1,-4 11,6-13,0 0,0 0,0 0,1 1,-1-1,1 0,0 0,-1 0,1 1,1-1,-1 0,1 0,-1 0,1 0,0 0,0 0,0 0,0 0,1 0,-1 0,1 0,0-1,-1 1,1-1,1 1,-1-1,0 0,0 0,1 0,-1 0,1 0,0 0,0-1,4 3,11 1,0 0,1 0,-1-2,1 0,0-2,0 0,0-1,29-3,23 1,882 30,9 42,482 22,-1028-82,2564-56,-1962 26,-715 27,402 64,-330-8,190 29,-522-86,88 13,145 1,776-22,-151-53,-646 33,781-78,-524 67,6-2,499-15,659 52,-1640-2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34:43.94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18267 232,'-119'-3,"-167"-17,-172-14,-2667-123,2753 148,-1106 0,-729 154,1406-83,41-32,-4-31,329-2,-6918 2,7351 1,-62-5,62 5,0 0,0 0,0-1,1 1,-1-1,0 1,0-1,0 0,0 0,1 0,-1 0,0 0,1 0,-1 0,1 0,-1-1,1 1,0 0,0-1,-1 0,1 1,0-1,0 1,0-1,1 0,-1 0,0 0,0-3,1 3,1 0,-1 1,1-1,-1 1,1-1,0 0,0 1,0-1,0 1,0 0,0-1,0 1,0 0,0 0,1-1,-1 1,1 0,-1 0,0 0,1 1,0-1,-1 0,1 1,-1-1,1 1,0-1,0 1,2-1,54-8,-55 9,352-4,-164 8,1206 20,2433 38,-3730-62,832 3,-2 32,197 11,29-15,-1035-26,606 65,-533-54,255-13,-214-5,2901 2,-2433-43,-151 2,-293 19,60 0,-284 23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35:47.63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3763 718,'-253'0,"-43"0,-2917 0,3375 7,-128-4,233 21,129 15,835 62,15-59,-1177-41,-32 1,1-2,-1-2,41-7,-77 9,0 0,0 0,0 0,1 0,-1 0,0-1,0 1,0 0,0-1,0 1,0-1,0 1,1-1,-1 1,0-1,-1 0,1 1,0-1,0 0,0 0,0 0,-1 0,1 0,0 0,-1 0,1 0,0 0,-1 0,0 0,1 0,-1 0,0 0,1 0,-1-1,0 1,0 0,0-2,-1 0,0 0,-1 1,1-1,-1 1,1-1,-1 1,0 0,0 0,0 0,0 0,0 0,0 0,-1 0,1 1,-1-1,-4-1,-185-84,-235-86,-613-160,648 238,268 72,-142-9,228 29,-59 5,75 3,54-1,257-2,-179-5,2076-106,-2136 103,-44 5,1 0,-1 0,1 1,0 0,10 1,-58-5,0 3,-55 4,8 1,25-4,-192 2,-313 43,558-44,-26 5,-57 15,86-19,0 0,0 0,0 1,0 0,0 0,1 1,0 0,0 0,0 0,0 1,0 0,1 0,0 0,-7 11,11-15,0 1,0 0,1-1,-1 1,1-1,-1 1,1 0,0 0,0-1,-1 1,1 0,0 0,1-1,-1 1,0 0,0-1,1 1,-1 0,1-1,-1 1,1 0,0-1,0 1,0-1,0 1,0-1,1 2,4 7,-6-9,1-1,-1 0,0 0,0 1,0-1,0 0,0 1,0-1,0 0,0 0,0 1,0-1,0 0,0 1,0-1,0 0,0 0,0 1,0-1,0 0,0 1,0-1,0 0,0 0,0 1,-1-1,1 0,0 0,0 1,0-1,-1 0,1 0,0 0,0 0,0 1,-1-1,1 0,-16 5,-23-4,35-1,-3-1,-115 5,111-4,-1 2,1 0,0 0,0 1,0 1,0-1,0 2,-12 6,22-10,0-1,0 1,0-1,0 1,0 0,0-1,0 1,0 0,0 0,1 0,-1 0,0-1,1 1,-1 0,1 0,-1 0,1 0,-1 1,1-1,0 0,-1 2,1-2,1 0,0 1,-1-1,1 0,0 0,0 1,0-1,0 0,0 0,0 0,0 0,0 0,1 0,-1 0,0 0,0-1,1 1,-1 0,1-1,-1 1,3 0,46 15,1-2,73 11,-92-19,614 97,-128-23,-498-76,-11-4,0 2,0-1,0 1,-1 1,1-1,-1 2,16 7,-24-11,1 0,-1 0,0 0,0 1,1-1,-1 0,0 0,0 0,0 1,1-1,-1 0,0 1,0-1,0 0,0 0,0 1,1-1,-1 0,0 1,0-1,0 0,0 1,0-1,0 0,0 0,0 1,0-1,0 0,0 1,0-1,0 0,-1 1,1-1,0 0,0 0,0 1,0-1,0 0,-1 1,1-1,0 0,0 0,-1 0,1 1,0-1,0 0,-1 0,1 1,-17 9,14-9,-48 23,0-3,-1-2,-74 16,61-18,-154 46,-272 118,465-167,7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38:40.496"/>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11552 1378,'-242'10,"-774"103,630-63,-2626 297,2600-306,-188 12,-1-35,-1334-26,1239 9,223-30,1-35,375 50,-76-20,-251-83,374 102,-582-210,440 153,187 70,-76-34,77 34,1 0,-1 0,1 0,-1 0,1-1,-1 0,1 0,0 1,1-2,-1 1,0 0,1-1,0 1,-1-1,1 0,1 1,-3-7,4 9,0 0,0 0,0-1,1 1,-1 0,0-1,0 1,1 0,-1 0,1 0,-1-1,1 1,0 0,-1 0,1 0,0 0,0 0,0 0,0 0,-1 0,1 0,1 1,-1-1,0 0,0 1,0-1,0 0,0 1,1-1,-1 1,0 0,0 0,3-1,50-5,-13 9,-1 1,65 17,-41-8,192 38,112 14,135 10,130 0,3697 127,-2719-326,-1459 102,429-50,-285 64,-292 8,-1 0,1-1,-1 1,0-1,1 0,-1 0,0 0,0 0,1 0,-1-1,3-2,-5 4,-1-1,0 1,1 0,-1-1,0 1,0 0,0-1,1 1,-1-1,0 1,0-1,0 1,0-1,0 1,0 0,1-1,-1 1,0-1,0 1,-1-1,1 1,0-1,0 1,0-1,0 1,0-1,0 1,-1 0,1-1,0 1,0-1,-1 1,1 0,0-1,-1 1,-2-4,0 2,-1-1,1 0,-1 1,1-1,-1 1,-6-3,-165-61,-245-67,-279-69,-167-38,-1132-230,-35 158,1536 273,-183 20,10 66,636-43,-53 10,81-13,0 1,0 0,0 0,1 1,-1-1,1 1,-1 0,1 1,0-1,-8 9,12-12,0 1,0-1,1 1,-1-1,0 1,1 0,-1-1,1 1,-1 0,1-1,-1 1,1 0,0 0,-1 0,1-1,0 1,-1 0,1 0,0 0,0 0,0 0,0-1,0 1,0 0,0 0,0 0,0 0,0 0,1 0,-1-1,0 1,0 0,1 0,-1 0,1-1,-1 1,1 0,-1 0,1-1,-1 1,1 0,0-1,-1 1,1-1,0 1,-1-1,1 1,0-1,0 0,0 1,-1-1,2 1,7 2,0 0,-1-1,1 0,0 0,14 0,395 15,-238-14,588 8,3942-4,-4179-17,-149-4,326-34,-706 48,-6 0,-17 1,-40 0,-246-8,-59-1,-156 8,-456 30,-995 160,1616-131,-71 41,416-96,-65 23,72-24,0-1,0 1,0 0,0 0,1 0,-1 0,1 1,0 0,0 0,-5 7,8-9,0-1,0 0,1 1,-1-1,0 1,1-1,-1 0,1 1,0-1,-1 1,1 0,0-1,0 1,0-1,0 1,0-1,0 1,1-1,-1 1,0-1,1 1,-1-1,1 1,0-1,-1 0,1 1,0-1,0 0,2 3,2 1,1 1,0-1,0 0,1 0,8 5,24 12,58 24,201 71,204 52,198 26,668 122,27-99,-936-178,-95-23,90-20,-420 1,-17 3,0-2,-1 0,1-1,0-1,-1 0,29-10,-44 13,-1 0,1 0,-1 0,1 0,-1 0,1-1,-1 1,1 0,-1 0,1 0,-1 0,0-1,1 1,-1 0,1 0,-1-1,0 1,1 0,-1-1,1 1,-1 0,0-1,0 1,1-1,-1 1,0-1,0 1,1 0,-1-1,0 1,0-1,0 1,0-1,0 1,0-1,0 1,0-1,0 1,0-1,0 1,0-1,0 1,0-1,0 1,0-1,-1 1,1 0,0-1,0 1,-1-1,1 1,0-1,0 1,-1 0,1-1,-1 1,1 0,0-1,-1 1,1 0,-1 0,1-1,0 1,-1 0,1 0,-1 0,1 0,-1-1,-44-15,-212-37,92 24,-378-71,-232-27,-1077-136,-14 125,1433 141,313 1,0 5,2 5,-1 6,-141 42,250-59,-6 1,0 0,1 2,-1-1,1 2,1 0,-1 1,-26 19,40-26,0 0,-1 0,1 0,0 0,0 0,-1 0,1 0,0 1,0-1,0 0,0 1,1-1,-1 1,0-1,0 1,1-1,-1 1,1 0,0-1,-1 1,1-1,0 1,0 0,0-1,0 1,0 0,0-1,1 1,-1 0,1-1,0 4,2-2,0 0,0 0,1 0,-1 0,1 0,-1-1,1 0,0 0,0 0,0 0,0 0,0-1,8 2,29 8,1-2,46 5,131 0,292-10,242-38,877-147,-16-157,-1082 179,-123 16,103-86,-484 215,5-1,-1-2,-1-1,50-39,-79 55,0 1,-1 0,1-1,-1 1,1-1,-1 0,1 0,-1 1,0-1,0 0,0 0,0 0,0 0,-1 0,2-3,-2 4,0 0,-1 0,1 0,0 0,0 0,0 0,-1 0,1 0,-1 0,1 0,-1 0,1 0,-1 0,1 0,-1 1,0-1,1 0,-1 0,0 1,0-1,0 0,-1 0,-6-3,0 0,0 1,-1 0,1 1,-18-3,-183-29,-220-6,-214 21,617 19,12 0,-52-2,-83 10,129-3,20-5,-1 0,1 0,0 1,0-1,0 0,0 0,0 1,0-1,0 0,0 0,0 1,0-1,0 0,0 0,0 1,0-1,0 0,0 0,0 1,0-1,0 0,0 0,1 1,-1-1,0 0,0 0,0 1,0-1,0 0,1 0,-1 0,0 0,0 1,0-1,1 0,-1 0,0 0,0 0,1 0,-1 0,0 1,0-1,1 0,-1 0,0 0,0 0,1 0,-1 0,0 0,1 0,29 11,0-1,49 9,312 61,225 32,2043 300,-2508-391,-92-8,-59-13,0 0,0 0,-1 0,1 0,0 0,0 0,-1 0,1 0,0 0,0 0,0 1,-1-1,1 0,0 0,0 0,0 0,0 0,-1 1,1-1,0 0,0 0,0 0,0 0,0 1,0-1,-1 0,1 0,0 0,0 1,0-1,0 0,0 0,0 0,0 1,0-1,0 0,0 0,0 1,0-1,0 0,0 0,0 0,0 1,0-1,0 0,1 0,-1 0,0 1,0-1,0 0,0 0,0 0,0 1,1-1,-1 0,0 0,0 0,0 0,0 0,1 0,-1 1,0-1,0 0,1 0,-29 11,-1-2,-53 11,13-4,-577 204,291-89,-1546 574,1792-658,96-37,19-5,25-3,-29-2,596 17,-178 1,-387-19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6T18:40:30.410"/>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11846 1195,'-340'-9,"130"1,-283-9,-516-21,-2073-57,2622 93,-405-13,500-1,-297-17,-1233-26,695 60,1119 1,1 4,-100 21,-153 50,219-49,-106 43,144-43,-88 19,148-41,53-4,115 0,244 9,316 23,2050 126,-1953-110,-76 5,336 36,1261 80,-1761-161,-543-8,0 0,46 13,-59-12,-1 0,0 2,0-1,-1 2,1-1,-1 2,15 10,-25-16,-1-1,1 0,0 1,0-1,-1 1,1-1,-1 1,1 0,0-1,-1 1,1 0,-1-1,1 1,-1 0,0 0,1-1,-1 1,0 0,0 0,1 0,-1-1,0 1,0 0,0 0,0 1,-1-1,-1 1,1-1,0 0,-1 0,1 0,-1 0,0 0,1 0,-1 0,0-1,1 1,-1-1,0 1,0-1,0 1,1-1,-3 0,-121 11,-169-6,-210-10,-239-17,-181-21,-1336-118,-1-96,1706 173,112 10,249 41,-346-53,368 66,-193 3,321 17,-43 7,83-5,13-1,52-5,262-32,433-47,337-47,204-32,77-10,-92 11,-164 26,-200 34,-197 34,-163 29,-141 20,80 18,-458 1,-21-2,1 2,-1 0,0 1,0 0,1 2,25 8,-43-12,0 0,1 1,-1-1,0 1,0-1,1 1,-1-1,0 1,0 0,0-1,0 1,0 0,0 0,0 0,0 0,0 0,0 0,-1 0,1 0,0 0,-1 0,1 1,0-1,-1 0,0 0,1 1,-1-1,0 0,0 0,1 1,-1-1,0 3,-1-2,0 0,-1 0,1 0,0-1,-1 1,1 0,-1 0,1-1,-1 1,0-1,1 1,-1-1,0 0,0 0,0 0,0 0,0 0,-5 1,-20 6,-1-1,-51 6,48-9,-479 64,12 3,-133 21,-2409 460,2686-478,279-58,-75 15,-273 94,420-124,-1 0,1 0,0 1,-1 0,1 0,0 0,0 0,0 0,-4 5,7-7,-1 0,1 1,0-1,-1 1,1-1,0 1,0-1,-1 1,1 0,0-1,0 1,0-1,0 1,0-1,0 1,0 0,0-1,0 1,0-1,0 1,0-1,0 1,1-1,-1 1,0-1,0 1,1-1,-1 1,0-1,1 1,-1-1,0 1,1-1,-1 1,1 0,6 2,-1 1,1 0,0-1,0 0,0-1,0 0,1 0,12 1,280 38,-179-28,366 38,1038 88,15-59,-996-87,-644-12,-789-8,750 28,98-1,39 0,8 0,64 1,628-1,-664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7/7/2024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7/7/2024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5383" y="1111188"/>
            <a:ext cx="4198537" cy="484632"/>
          </a:xfrm>
        </p:spPr>
        <p:txBody>
          <a:bodyPr>
            <a:noAutofit/>
          </a:bodyPr>
          <a:lstStyle/>
          <a:p>
            <a:r>
              <a:rPr lang="en-US" sz="3000" dirty="0">
                <a:solidFill>
                  <a:srgbClr val="0000FF"/>
                </a:solidFill>
                <a:highlight>
                  <a:srgbClr val="FFFF00"/>
                </a:highlight>
                <a:latin typeface="Times New Roman" panose="02020603050405020304" pitchFamily="18" charset="0"/>
                <a:cs typeface="Times New Roman" panose="02020603050405020304" pitchFamily="18" charset="0"/>
              </a:rPr>
              <a:t>Course Code:  </a:t>
            </a:r>
            <a:r>
              <a:rPr lang="en-US" sz="3000" b="1" dirty="0">
                <a:solidFill>
                  <a:srgbClr val="0000FF"/>
                </a:solidFill>
                <a:highlight>
                  <a:srgbClr val="FFFF00"/>
                </a:highlight>
                <a:latin typeface="Times New Roman" panose="02020603050405020304" pitchFamily="18" charset="0"/>
                <a:cs typeface="Times New Roman" panose="02020603050405020304" pitchFamily="18" charset="0"/>
              </a:rPr>
              <a:t>CSC4226 </a:t>
            </a:r>
            <a:endParaRPr lang="en-US" sz="30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Times New Roman" panose="02020603050405020304" pitchFamily="18" charset="0"/>
                <a:cs typeface="Times New Roman" panose="02020603050405020304" pitchFamily="18" charset="0"/>
              </a:rPr>
              <a:t>Dept. of Computer Science</a:t>
            </a:r>
          </a:p>
          <a:p>
            <a:pPr algn="ctr"/>
            <a:r>
              <a:rPr lang="en-US" sz="2000" b="1" dirty="0">
                <a:solidFill>
                  <a:srgbClr val="0070C0"/>
                </a:solidFill>
                <a:latin typeface="Times New Roman" panose="02020603050405020304" pitchFamily="18" charset="0"/>
                <a:cs typeface="Times New Roman" panose="02020603050405020304" pitchFamily="18" charset="0"/>
              </a:rPr>
              <a:t>Faculty of Science and Technology</a:t>
            </a:r>
            <a:endParaRPr lang="en-US" sz="24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21319743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056612">
                  <a:extLst>
                    <a:ext uri="{9D8B030D-6E8A-4147-A177-3AD203B41FA5}">
                      <a16:colId xmlns:a16="http://schemas.microsoft.com/office/drawing/2014/main" val="1762131981"/>
                    </a:ext>
                  </a:extLst>
                </a:gridCol>
                <a:gridCol w="1345721">
                  <a:extLst>
                    <a:ext uri="{9D8B030D-6E8A-4147-A177-3AD203B41FA5}">
                      <a16:colId xmlns:a16="http://schemas.microsoft.com/office/drawing/2014/main" val="445458238"/>
                    </a:ext>
                  </a:extLst>
                </a:gridCol>
                <a:gridCol w="1824607">
                  <a:extLst>
                    <a:ext uri="{9D8B030D-6E8A-4147-A177-3AD203B41FA5}">
                      <a16:colId xmlns:a16="http://schemas.microsoft.com/office/drawing/2014/main" val="1508364941"/>
                    </a:ext>
                  </a:extLst>
                </a:gridCol>
              </a:tblGrid>
              <a:tr h="378736">
                <a:tc>
                  <a:txBody>
                    <a:bodyPr/>
                    <a:lstStyle/>
                    <a:p>
                      <a:r>
                        <a:rPr lang="en-US" dirty="0">
                          <a:latin typeface="Times New Roman" panose="02020603050405020304" pitchFamily="18" charset="0"/>
                          <a:cs typeface="Times New Roman" panose="02020603050405020304" pitchFamily="18" charset="0"/>
                        </a:rPr>
                        <a:t>Lecture No:</a:t>
                      </a:r>
                    </a:p>
                  </a:txBody>
                  <a:tcPr/>
                </a:tc>
                <a:tc>
                  <a:txBody>
                    <a:bodyPr/>
                    <a:lstStyle/>
                    <a:p>
                      <a:r>
                        <a:rPr lang="en-US" dirty="0">
                          <a:latin typeface="Times New Roman" panose="02020603050405020304" pitchFamily="18" charset="0"/>
                          <a:cs typeface="Times New Roman" panose="02020603050405020304" pitchFamily="18" charset="0"/>
                        </a:rPr>
                        <a:t>Two (2)</a:t>
                      </a:r>
                    </a:p>
                  </a:txBody>
                  <a:tcPr/>
                </a:tc>
                <a:tc>
                  <a:txBody>
                    <a:bodyPr/>
                    <a:lstStyle/>
                    <a:p>
                      <a:r>
                        <a:rPr lang="en-US" dirty="0">
                          <a:latin typeface="Times New Roman" panose="02020603050405020304" pitchFamily="18" charset="0"/>
                          <a:cs typeface="Times New Roman" panose="02020603050405020304" pitchFamily="18" charset="0"/>
                        </a:rPr>
                        <a:t>Week No:</a:t>
                      </a:r>
                    </a:p>
                  </a:txBody>
                  <a:tcPr/>
                </a:tc>
                <a:tc>
                  <a:txBody>
                    <a:bodyPr/>
                    <a:lstStyle/>
                    <a:p>
                      <a:r>
                        <a:rPr lang="en-US" dirty="0">
                          <a:latin typeface="Times New Roman" panose="02020603050405020304" pitchFamily="18" charset="0"/>
                          <a:cs typeface="Times New Roman" panose="02020603050405020304" pitchFamily="18" charset="0"/>
                        </a:rPr>
                        <a:t>Two (2)</a:t>
                      </a:r>
                    </a:p>
                  </a:txBody>
                  <a:tcPr/>
                </a:tc>
                <a:tc>
                  <a:txBody>
                    <a:bodyPr/>
                    <a:lstStyle/>
                    <a:p>
                      <a:r>
                        <a:rPr lang="en-US" dirty="0">
                          <a:latin typeface="Times New Roman" panose="02020603050405020304" pitchFamily="18" charset="0"/>
                          <a:cs typeface="Times New Roman" panose="02020603050405020304" pitchFamily="18" charset="0"/>
                        </a:rPr>
                        <a:t>Semester:</a:t>
                      </a:r>
                    </a:p>
                  </a:txBody>
                  <a:tcPr/>
                </a:tc>
                <a:tc>
                  <a:txBody>
                    <a:bodyPr/>
                    <a:lstStyle/>
                    <a:p>
                      <a:r>
                        <a:rPr lang="en-US" dirty="0">
                          <a:latin typeface="Times New Roman" panose="02020603050405020304" pitchFamily="18" charset="0"/>
                          <a:cs typeface="Times New Roman" panose="02020603050405020304" pitchFamily="18" charset="0"/>
                        </a:rPr>
                        <a:t>Spring 2023-24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Lecturer:</a:t>
                      </a:r>
                    </a:p>
                  </a:txBody>
                  <a:tcPr/>
                </a:tc>
                <a:tc gridSpan="5">
                  <a:txBody>
                    <a:bodyPr/>
                    <a:lstStyle/>
                    <a:p>
                      <a:r>
                        <a:rPr lang="en-US" i="1" dirty="0">
                          <a:solidFill>
                            <a:srgbClr val="FF0000"/>
                          </a:solidFill>
                          <a:highlight>
                            <a:srgbClr val="FFFF00"/>
                          </a:highlight>
                          <a:latin typeface="Times New Roman" panose="02020603050405020304" pitchFamily="18" charset="0"/>
                          <a:cs typeface="Times New Roman" panose="02020603050405020304" pitchFamily="18" charset="0"/>
                        </a:rPr>
                        <a:t>Prof. Dr. Firoz Ahmed </a:t>
                      </a:r>
                      <a:r>
                        <a:rPr lang="en-US" i="1" dirty="0">
                          <a:latin typeface="Times New Roman" panose="02020603050405020304" pitchFamily="18" charset="0"/>
                          <a:cs typeface="Times New Roman" panose="02020603050405020304" pitchFamily="18" charset="0"/>
                        </a:rPr>
                        <a:t>                                                  </a:t>
                      </a:r>
                      <a:r>
                        <a:rPr lang="en-US" i="1" dirty="0">
                          <a:solidFill>
                            <a:srgbClr val="FF0000"/>
                          </a:solidFill>
                          <a:highlight>
                            <a:srgbClr val="FFFF00"/>
                          </a:highlight>
                          <a:latin typeface="Times New Roman" panose="02020603050405020304" pitchFamily="18" charset="0"/>
                          <a:cs typeface="Times New Roman" panose="02020603050405020304" pitchFamily="18" charset="0"/>
                        </a:rPr>
                        <a:t>fahmed@aiub.edu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441889" y="718004"/>
            <a:ext cx="8496628"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a:solidFill>
                  <a:srgbClr val="0000FF"/>
                </a:solidFill>
                <a:highlight>
                  <a:srgbClr val="FFFF00"/>
                </a:highlight>
                <a:latin typeface="Times New Roman" panose="02020603050405020304" pitchFamily="18" charset="0"/>
                <a:cs typeface="Times New Roman" panose="02020603050405020304" pitchFamily="18" charset="0"/>
              </a:rPr>
              <a:t>Course Title:  </a:t>
            </a:r>
            <a:r>
              <a:rPr lang="en-US" sz="2800" b="1" dirty="0">
                <a:solidFill>
                  <a:srgbClr val="0000FF"/>
                </a:solidFill>
                <a:highlight>
                  <a:srgbClr val="FFFF00"/>
                </a:highlight>
                <a:latin typeface="Times New Roman" panose="02020603050405020304" pitchFamily="18" charset="0"/>
                <a:cs typeface="Times New Roman" panose="02020603050405020304" pitchFamily="18" charset="0"/>
              </a:rPr>
              <a:t>Artificial Intelligence and Expert System </a:t>
            </a:r>
            <a:endParaRPr lang="en-US" sz="2800" dirty="0">
              <a:solidFill>
                <a:srgbClr val="0000FF"/>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F0E089-3E22-9B94-52CF-207E4525863C}"/>
              </a:ext>
            </a:extLst>
          </p:cNvPr>
          <p:cNvSpPr>
            <a:spLocks noGrp="1"/>
          </p:cNvSpPr>
          <p:nvPr>
            <p:ph type="sldNum" sz="quarter" idx="12"/>
          </p:nvPr>
        </p:nvSpPr>
        <p:spPr/>
        <p:txBody>
          <a:bodyPr/>
          <a:lstStyle/>
          <a:p>
            <a:fld id="{5FD889E0-CAB2-4699-909D-B9A88D47ACBE}" type="slidenum">
              <a:rPr lang="en-US" smtClean="0"/>
              <a:pPr/>
              <a:t>10</a:t>
            </a:fld>
            <a:endParaRPr lang="en-US"/>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Taxonomy of Autonomous Agent</a:t>
            </a:r>
          </a:p>
        </p:txBody>
      </p:sp>
      <p:pic>
        <p:nvPicPr>
          <p:cNvPr id="7" name="Picture 2"/>
          <p:cNvPicPr>
            <a:picLocks noChangeAspect="1" noChangeArrowheads="1"/>
          </p:cNvPicPr>
          <p:nvPr/>
        </p:nvPicPr>
        <p:blipFill>
          <a:blip r:embed="rId2"/>
          <a:srcRect/>
          <a:stretch>
            <a:fillRect/>
          </a:stretch>
        </p:blipFill>
        <p:spPr bwMode="auto">
          <a:xfrm>
            <a:off x="584739" y="2061711"/>
            <a:ext cx="7837813" cy="4157932"/>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49934DA-8F6D-4AD4-5359-21FC57E0888F}"/>
                  </a:ext>
                </a:extLst>
              </p14:cNvPr>
              <p14:cNvContentPartPr/>
              <p14:nvPr/>
            </p14:nvContentPartPr>
            <p14:xfrm>
              <a:off x="647327" y="718808"/>
              <a:ext cx="6382800" cy="345960"/>
            </p14:xfrm>
          </p:contentPart>
        </mc:Choice>
        <mc:Fallback>
          <p:pic>
            <p:nvPicPr>
              <p:cNvPr id="2" name="Ink 1">
                <a:extLst>
                  <a:ext uri="{FF2B5EF4-FFF2-40B4-BE49-F238E27FC236}">
                    <a16:creationId xmlns:a16="http://schemas.microsoft.com/office/drawing/2014/main" id="{849934DA-8F6D-4AD4-5359-21FC57E0888F}"/>
                  </a:ext>
                </a:extLst>
              </p:cNvPr>
              <p:cNvPicPr/>
              <p:nvPr/>
            </p:nvPicPr>
            <p:blipFill>
              <a:blip r:embed="rId4"/>
              <a:stretch>
                <a:fillRect/>
              </a:stretch>
            </p:blipFill>
            <p:spPr>
              <a:xfrm>
                <a:off x="593687" y="611168"/>
                <a:ext cx="6490440" cy="561600"/>
              </a:xfrm>
              <a:prstGeom prst="rect">
                <a:avLst/>
              </a:prstGeom>
            </p:spPr>
          </p:pic>
        </mc:Fallback>
      </mc:AlternateContent>
    </p:spTree>
    <p:extLst>
      <p:ext uri="{BB962C8B-B14F-4D97-AF65-F5344CB8AC3E}">
        <p14:creationId xmlns:p14="http://schemas.microsoft.com/office/powerpoint/2010/main" val="131928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421341" y="2154062"/>
            <a:ext cx="8225765" cy="40597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dirty="0">
                <a:solidFill>
                  <a:srgbClr val="0000FF"/>
                </a:solidFill>
                <a:latin typeface="Times New Roman" pitchFamily="18" charset="0"/>
                <a:cs typeface="Times New Roman" pitchFamily="18" charset="0"/>
              </a:rPr>
              <a:t>Size </a:t>
            </a:r>
            <a:r>
              <a:rPr lang="en-US" sz="2400" dirty="0">
                <a:solidFill>
                  <a:srgbClr val="0000FF"/>
                </a:solidFill>
                <a:latin typeface="Times New Roman" pitchFamily="18" charset="0"/>
                <a:cs typeface="Times New Roman" pitchFamily="18" charset="0"/>
              </a:rPr>
              <a:t>- an agent is usually smaller than a program.</a:t>
            </a:r>
          </a:p>
          <a:p>
            <a:pPr algn="just"/>
            <a:endParaRPr lang="en-US" sz="2400" dirty="0">
              <a:solidFill>
                <a:srgbClr val="0000FF"/>
              </a:solidFill>
              <a:latin typeface="Times New Roman" pitchFamily="18" charset="0"/>
              <a:cs typeface="Times New Roman" pitchFamily="18" charset="0"/>
            </a:endParaRPr>
          </a:p>
          <a:p>
            <a:pPr algn="just"/>
            <a:r>
              <a:rPr lang="en-US" sz="2400" b="1" dirty="0">
                <a:solidFill>
                  <a:srgbClr val="0000FF"/>
                </a:solidFill>
                <a:latin typeface="Times New Roman" pitchFamily="18" charset="0"/>
                <a:cs typeface="Times New Roman" pitchFamily="18" charset="0"/>
              </a:rPr>
              <a:t>Purpose</a:t>
            </a:r>
            <a:r>
              <a:rPr lang="en-US" sz="2400" dirty="0">
                <a:solidFill>
                  <a:srgbClr val="0000FF"/>
                </a:solidFill>
                <a:latin typeface="Times New Roman" pitchFamily="18" charset="0"/>
                <a:cs typeface="Times New Roman" pitchFamily="18" charset="0"/>
              </a:rPr>
              <a:t> - an agent has a specific purpose while programs are multi-functional.</a:t>
            </a:r>
          </a:p>
          <a:p>
            <a:pPr algn="just"/>
            <a:endParaRPr lang="en-US" sz="2400" dirty="0">
              <a:solidFill>
                <a:srgbClr val="0000FF"/>
              </a:solidFill>
              <a:latin typeface="Times New Roman" pitchFamily="18" charset="0"/>
              <a:cs typeface="Times New Roman" pitchFamily="18" charset="0"/>
            </a:endParaRPr>
          </a:p>
          <a:p>
            <a:pPr algn="just"/>
            <a:r>
              <a:rPr lang="en-US" sz="2400" b="1" dirty="0">
                <a:solidFill>
                  <a:srgbClr val="0000FF"/>
                </a:solidFill>
                <a:latin typeface="Times New Roman" pitchFamily="18" charset="0"/>
                <a:cs typeface="Times New Roman" pitchFamily="18" charset="0"/>
              </a:rPr>
              <a:t>Persistence</a:t>
            </a:r>
            <a:r>
              <a:rPr lang="en-US" sz="2400" dirty="0">
                <a:solidFill>
                  <a:srgbClr val="0000FF"/>
                </a:solidFill>
                <a:latin typeface="Times New Roman" pitchFamily="18" charset="0"/>
                <a:cs typeface="Times New Roman" pitchFamily="18" charset="0"/>
              </a:rPr>
              <a:t> - an agent's life span is not entirely dependent on a user launching and quitting it.</a:t>
            </a:r>
          </a:p>
          <a:p>
            <a:pPr algn="just"/>
            <a:endParaRPr lang="en-US" sz="2400" dirty="0">
              <a:solidFill>
                <a:srgbClr val="0000FF"/>
              </a:solidFill>
              <a:latin typeface="Times New Roman" pitchFamily="18" charset="0"/>
              <a:cs typeface="Times New Roman" pitchFamily="18" charset="0"/>
            </a:endParaRPr>
          </a:p>
          <a:p>
            <a:pPr algn="just"/>
            <a:r>
              <a:rPr lang="en-US" sz="2400" b="1" dirty="0">
                <a:solidFill>
                  <a:srgbClr val="0000FF"/>
                </a:solidFill>
                <a:latin typeface="Times New Roman" pitchFamily="18" charset="0"/>
                <a:cs typeface="Times New Roman" pitchFamily="18" charset="0"/>
              </a:rPr>
              <a:t>Autonomy</a:t>
            </a:r>
            <a:r>
              <a:rPr lang="en-US" sz="2400" dirty="0">
                <a:solidFill>
                  <a:srgbClr val="0000FF"/>
                </a:solidFill>
                <a:latin typeface="Times New Roman" pitchFamily="18" charset="0"/>
                <a:cs typeface="Times New Roman" pitchFamily="18" charset="0"/>
              </a:rPr>
              <a:t> - an agent doesn't need the user's input to function.</a:t>
            </a:r>
          </a:p>
          <a:p>
            <a:pPr algn="just"/>
            <a:endParaRPr lang="en-US" sz="2400"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Agent </a:t>
            </a:r>
            <a:r>
              <a:rPr lang="en-US" sz="4000" dirty="0" err="1">
                <a:solidFill>
                  <a:srgbClr val="0000FF"/>
                </a:solidFill>
                <a:highlight>
                  <a:srgbClr val="FFFF00"/>
                </a:highlight>
                <a:latin typeface="Times New Roman" panose="02020603050405020304" pitchFamily="18" charset="0"/>
                <a:cs typeface="Times New Roman" panose="02020603050405020304" pitchFamily="18" charset="0"/>
              </a:rPr>
              <a:t>vs</a:t>
            </a:r>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Programs</a:t>
            </a:r>
          </a:p>
        </p:txBody>
      </p:sp>
    </p:spTree>
    <p:extLst>
      <p:ext uri="{BB962C8B-B14F-4D97-AF65-F5344CB8AC3E}">
        <p14:creationId xmlns:p14="http://schemas.microsoft.com/office/powerpoint/2010/main" val="31321545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DIFFERENT AGENTS</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b="1" dirty="0"/>
              <a:t>A human agent </a:t>
            </a:r>
            <a:r>
              <a:rPr lang="en-US" sz="2400" dirty="0"/>
              <a:t>has eyes, ears, and other organs for sensors and hands, legs, vocal tract, and so on for actuators. </a:t>
            </a:r>
          </a:p>
          <a:p>
            <a:pPr algn="just"/>
            <a:endParaRPr lang="en-US" sz="2400" dirty="0"/>
          </a:p>
          <a:p>
            <a:pPr algn="just"/>
            <a:r>
              <a:rPr lang="en-US" sz="2400" b="1" dirty="0"/>
              <a:t>A robotic agent</a:t>
            </a:r>
            <a:r>
              <a:rPr lang="en-US" sz="2400" dirty="0"/>
              <a:t> might have cameras and infrared range finders for sensors and various motors for actuators. </a:t>
            </a:r>
          </a:p>
          <a:p>
            <a:pPr algn="just"/>
            <a:endParaRPr lang="en-US" sz="2400" dirty="0"/>
          </a:p>
          <a:p>
            <a:pPr algn="just"/>
            <a:r>
              <a:rPr lang="en-US" sz="2400" b="1" dirty="0"/>
              <a:t>A software agent </a:t>
            </a:r>
            <a:r>
              <a:rPr lang="en-US" sz="2400" dirty="0"/>
              <a:t>receives keystrokes, file contents, and network packets as sensory inputs and acts on the environment by displaying on the screen, writing files, and sending network packets.</a:t>
            </a:r>
          </a:p>
        </p:txBody>
      </p:sp>
    </p:spTree>
    <p:extLst>
      <p:ext uri="{BB962C8B-B14F-4D97-AF65-F5344CB8AC3E}">
        <p14:creationId xmlns:p14="http://schemas.microsoft.com/office/powerpoint/2010/main" val="1222854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AGENTS</a:t>
            </a:r>
          </a:p>
        </p:txBody>
      </p:sp>
      <p:sp>
        <p:nvSpPr>
          <p:cNvPr id="5" name="TextBox 4"/>
          <p:cNvSpPr txBox="1"/>
          <p:nvPr/>
        </p:nvSpPr>
        <p:spPr>
          <a:xfrm>
            <a:off x="249383" y="2244436"/>
            <a:ext cx="8409707" cy="3416320"/>
          </a:xfrm>
          <a:prstGeom prst="rect">
            <a:avLst/>
          </a:prstGeom>
          <a:noFill/>
        </p:spPr>
        <p:txBody>
          <a:bodyPr wrap="square" rtlCol="0">
            <a:spAutoFit/>
          </a:bodyPr>
          <a:lstStyle/>
          <a:p>
            <a:pPr algn="just"/>
            <a:r>
              <a:rPr lang="en-US" sz="2400" dirty="0"/>
              <a:t>The term </a:t>
            </a:r>
            <a:r>
              <a:rPr lang="en-US" sz="2400" b="1" dirty="0"/>
              <a:t>percept</a:t>
            </a:r>
            <a:r>
              <a:rPr lang="en-US" sz="2400" dirty="0"/>
              <a:t> refers to the agent’s perceptual inputs at any given instant. </a:t>
            </a:r>
          </a:p>
          <a:p>
            <a:pPr algn="just"/>
            <a:endParaRPr lang="en-US" sz="2400" dirty="0"/>
          </a:p>
          <a:p>
            <a:pPr algn="just"/>
            <a:r>
              <a:rPr lang="en-US" sz="2400" dirty="0"/>
              <a:t>An agent’s </a:t>
            </a:r>
            <a:r>
              <a:rPr lang="en-US" sz="2400" b="1" dirty="0"/>
              <a:t>percept sequence </a:t>
            </a:r>
            <a:r>
              <a:rPr lang="en-US" sz="2400" dirty="0"/>
              <a:t>is the complete history of everything the agent has ever perceived.</a:t>
            </a:r>
          </a:p>
          <a:p>
            <a:pPr algn="just"/>
            <a:endParaRPr lang="en-US" sz="2400" dirty="0"/>
          </a:p>
          <a:p>
            <a:pPr algn="just"/>
            <a:r>
              <a:rPr lang="en-US" sz="2400" dirty="0"/>
              <a:t>In general, an agent’s choice of </a:t>
            </a:r>
            <a:r>
              <a:rPr lang="en-US" sz="2400" b="1" dirty="0"/>
              <a:t>action</a:t>
            </a:r>
            <a:r>
              <a:rPr lang="en-US" sz="2400" dirty="0"/>
              <a:t> at any given instant can depend on the entire </a:t>
            </a:r>
            <a:r>
              <a:rPr lang="en-US" sz="2400" b="1" dirty="0"/>
              <a:t>percept sequence </a:t>
            </a:r>
            <a:r>
              <a:rPr lang="en-US" sz="2400" dirty="0"/>
              <a:t>observed to date, but not on anything it hasn’t perceived.</a:t>
            </a:r>
          </a:p>
        </p:txBody>
      </p:sp>
    </p:spTree>
    <p:extLst>
      <p:ext uri="{BB962C8B-B14F-4D97-AF65-F5344CB8AC3E}">
        <p14:creationId xmlns:p14="http://schemas.microsoft.com/office/powerpoint/2010/main" val="687379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3696"/>
            <a:ext cx="7808976" cy="1088136"/>
          </a:xfrm>
        </p:spPr>
        <p:txBody>
          <a:bodyPr>
            <a:normAutofit/>
          </a:bodyPr>
          <a:lstStyle/>
          <a:p>
            <a:r>
              <a:rPr lang="en-US" dirty="0"/>
              <a:t>AGENT  FUNCTION</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dirty="0"/>
              <a:t>The agent’s choice of action for every possible percept sequence can be defined.</a:t>
            </a:r>
          </a:p>
          <a:p>
            <a:pPr algn="just"/>
            <a:endParaRPr lang="en-US" sz="2400" dirty="0"/>
          </a:p>
          <a:p>
            <a:pPr algn="just"/>
            <a:r>
              <a:rPr lang="en-US" sz="2400" dirty="0"/>
              <a:t>An agent’s behavior is described by the </a:t>
            </a:r>
            <a:r>
              <a:rPr lang="en-US" sz="2400" b="1" dirty="0"/>
              <a:t>agent function </a:t>
            </a:r>
            <a:r>
              <a:rPr lang="en-US" sz="2400" dirty="0"/>
              <a:t>that maps any given percept sequence to an action.</a:t>
            </a:r>
          </a:p>
          <a:p>
            <a:pPr algn="just"/>
            <a:endParaRPr lang="en-US" sz="2400" dirty="0"/>
          </a:p>
          <a:p>
            <a:pPr algn="just"/>
            <a:r>
              <a:rPr lang="en-US" sz="2400" dirty="0"/>
              <a:t>We can imagine tabulating the agent function that describes any given agent; for most agents, this would be a very large table—infinite, in fact, unless we place a bound on the length of percept sequences we want to consider.</a:t>
            </a:r>
          </a:p>
        </p:txBody>
      </p:sp>
    </p:spTree>
    <p:extLst>
      <p:ext uri="{BB962C8B-B14F-4D97-AF65-F5344CB8AC3E}">
        <p14:creationId xmlns:p14="http://schemas.microsoft.com/office/powerpoint/2010/main" val="2719210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r>
              <a:rPr lang="en-US" sz="2000" dirty="0">
                <a:solidFill>
                  <a:srgbClr val="0000FF"/>
                </a:solidFill>
                <a:latin typeface="Times New Roman" pitchFamily="18" charset="0"/>
                <a:cs typeface="Times New Roman" pitchFamily="18" charset="0"/>
              </a:rPr>
              <a:t>The agent function is a mathematical function that maps a sequence of perceptions into action.</a:t>
            </a:r>
          </a:p>
          <a:p>
            <a:pPr algn="just">
              <a:buFont typeface="Wingdings" pitchFamily="2" charset="2"/>
              <a:buChar char="ü"/>
            </a:pPr>
            <a:r>
              <a:rPr lang="en-US" sz="2000" dirty="0">
                <a:solidFill>
                  <a:srgbClr val="0000FF"/>
                </a:solidFill>
                <a:latin typeface="Times New Roman" pitchFamily="18" charset="0"/>
                <a:cs typeface="Times New Roman" pitchFamily="18" charset="0"/>
              </a:rPr>
              <a:t>The function is implemented as the agent program.</a:t>
            </a:r>
          </a:p>
          <a:p>
            <a:pPr algn="just">
              <a:buFont typeface="Wingdings" pitchFamily="2" charset="2"/>
              <a:buChar char="ü"/>
            </a:pPr>
            <a:r>
              <a:rPr lang="en-US" sz="2000" dirty="0">
                <a:solidFill>
                  <a:srgbClr val="0000FF"/>
                </a:solidFill>
                <a:latin typeface="Times New Roman" pitchFamily="18" charset="0"/>
                <a:cs typeface="Times New Roman" pitchFamily="18" charset="0"/>
              </a:rPr>
              <a:t>The part of the agent taking an action is called an actuator.</a:t>
            </a:r>
          </a:p>
          <a:p>
            <a:pPr algn="just">
              <a:buFont typeface="Wingdings" pitchFamily="2" charset="2"/>
              <a:buChar char="ü"/>
            </a:pPr>
            <a:r>
              <a:rPr lang="en-US" sz="2000" dirty="0">
                <a:solidFill>
                  <a:srgbClr val="0000FF"/>
                </a:solidFill>
                <a:latin typeface="Times New Roman" pitchFamily="18" charset="0"/>
                <a:cs typeface="Times New Roman" pitchFamily="18" charset="0"/>
              </a:rPr>
              <a:t>environment -&gt; sensors -&gt; agent function -&gt; actuators -&gt; environment</a:t>
            </a:r>
          </a:p>
          <a:p>
            <a:pPr fontAlgn="base"/>
            <a:r>
              <a:rPr lang="en-US" sz="2000" dirty="0"/>
              <a:t> </a:t>
            </a:r>
            <a:endParaRPr lang="en-US" sz="2400"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Agent Function</a:t>
            </a:r>
          </a:p>
        </p:txBody>
      </p:sp>
      <p:pic>
        <p:nvPicPr>
          <p:cNvPr id="4098" name="Picture 2"/>
          <p:cNvPicPr>
            <a:picLocks noChangeAspect="1" noChangeArrowheads="1"/>
          </p:cNvPicPr>
          <p:nvPr/>
        </p:nvPicPr>
        <p:blipFill>
          <a:blip r:embed="rId2"/>
          <a:srcRect/>
          <a:stretch>
            <a:fillRect/>
          </a:stretch>
        </p:blipFill>
        <p:spPr bwMode="auto">
          <a:xfrm>
            <a:off x="3104970" y="3790641"/>
            <a:ext cx="1958812" cy="2423123"/>
          </a:xfrm>
          <a:prstGeom prst="rect">
            <a:avLst/>
          </a:prstGeom>
          <a:noFill/>
          <a:ln w="9525">
            <a:noFill/>
            <a:miter lim="800000"/>
            <a:headEnd/>
            <a:tailEnd/>
          </a:ln>
          <a:effectLst/>
        </p:spPr>
      </p:pic>
    </p:spTree>
    <p:extLst>
      <p:ext uri="{BB962C8B-B14F-4D97-AF65-F5344CB8AC3E}">
        <p14:creationId xmlns:p14="http://schemas.microsoft.com/office/powerpoint/2010/main" val="31321545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3696"/>
            <a:ext cx="7808976" cy="1088136"/>
          </a:xfrm>
        </p:spPr>
        <p:txBody>
          <a:bodyPr>
            <a:normAutofit/>
          </a:bodyPr>
          <a:lstStyle/>
          <a:p>
            <a:r>
              <a:rPr lang="en-US" dirty="0"/>
              <a:t>AGENT  PROGRAM</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dirty="0"/>
              <a:t>The table can be constructed by trying out all possible percept sequences and recording which actions the agent does in response. Thus, the table is, of course, an external characterization of the agent. Internally, the agent function for an artificial agent will be implemented by an </a:t>
            </a:r>
            <a:r>
              <a:rPr lang="en-US" sz="2400" b="1" dirty="0"/>
              <a:t>agent program</a:t>
            </a:r>
            <a:r>
              <a:rPr lang="en-US" sz="2400" dirty="0"/>
              <a:t>. </a:t>
            </a:r>
          </a:p>
          <a:p>
            <a:pPr algn="just"/>
            <a:endParaRPr lang="en-US" sz="2400" dirty="0"/>
          </a:p>
          <a:p>
            <a:pPr algn="just"/>
            <a:r>
              <a:rPr lang="en-US" sz="2400" dirty="0"/>
              <a:t>It is important to keep these two ideas distinct. The </a:t>
            </a:r>
            <a:r>
              <a:rPr lang="en-US" sz="2400" b="1" dirty="0"/>
              <a:t>agent function </a:t>
            </a:r>
            <a:r>
              <a:rPr lang="en-US" sz="2400" dirty="0"/>
              <a:t>is an abstract mathematical description; the </a:t>
            </a:r>
            <a:r>
              <a:rPr lang="en-US" sz="2400" b="1" dirty="0"/>
              <a:t>agent program</a:t>
            </a:r>
            <a:r>
              <a:rPr lang="en-US" sz="2400" dirty="0"/>
              <a:t> is a concrete implementation, running within some physical system.</a:t>
            </a:r>
          </a:p>
        </p:txBody>
      </p:sp>
    </p:spTree>
    <p:extLst>
      <p:ext uri="{BB962C8B-B14F-4D97-AF65-F5344CB8AC3E}">
        <p14:creationId xmlns:p14="http://schemas.microsoft.com/office/powerpoint/2010/main" val="146459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421341" y="2154062"/>
            <a:ext cx="8225765" cy="40597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fontAlgn="base">
              <a:buFont typeface="Wingdings" pitchFamily="2" charset="2"/>
              <a:buChar char="ü"/>
            </a:pPr>
            <a:r>
              <a:rPr lang="en-US" sz="2000" dirty="0">
                <a:solidFill>
                  <a:srgbClr val="0000FF"/>
                </a:solidFill>
                <a:latin typeface="Times New Roman" pitchFamily="18" charset="0"/>
                <a:cs typeface="Times New Roman" pitchFamily="18" charset="0"/>
              </a:rPr>
              <a:t>An agent program is an implementation of an agent function</a:t>
            </a:r>
          </a:p>
          <a:p>
            <a:pPr fontAlgn="base">
              <a:buFont typeface="Wingdings" pitchFamily="2" charset="2"/>
              <a:buChar char="ü"/>
            </a:pPr>
            <a:r>
              <a:rPr lang="en-US" sz="2000" dirty="0">
                <a:solidFill>
                  <a:srgbClr val="0000FF"/>
                </a:solidFill>
                <a:latin typeface="Times New Roman" pitchFamily="18" charset="0"/>
                <a:cs typeface="Times New Roman" pitchFamily="18" charset="0"/>
              </a:rPr>
              <a:t>An agent function is a map from the percept sequence(history of all that an agent has perceived to date) to an action. </a:t>
            </a:r>
            <a:br>
              <a:rPr lang="en-US" sz="2000" dirty="0">
                <a:solidFill>
                  <a:srgbClr val="0000FF"/>
                </a:solidFill>
                <a:latin typeface="Times New Roman" pitchFamily="18" charset="0"/>
                <a:cs typeface="Times New Roman" pitchFamily="18" charset="0"/>
              </a:rPr>
            </a:br>
            <a:r>
              <a:rPr lang="en-US" sz="2000" dirty="0">
                <a:solidFill>
                  <a:srgbClr val="0000FF"/>
                </a:solidFill>
                <a:latin typeface="Times New Roman" pitchFamily="18" charset="0"/>
                <a:cs typeface="Times New Roman" pitchFamily="18" charset="0"/>
              </a:rPr>
              <a:t> </a:t>
            </a:r>
          </a:p>
          <a:p>
            <a:pPr fontAlgn="base"/>
            <a:r>
              <a:rPr lang="en-US" sz="2000" dirty="0">
                <a:solidFill>
                  <a:srgbClr val="0000FF"/>
                </a:solidFill>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Agent = Architecture + Agent Program</a:t>
            </a:r>
          </a:p>
          <a:p>
            <a:pPr algn="just">
              <a:buFont typeface="Wingdings" pitchFamily="2" charset="2"/>
              <a:buChar char="ü"/>
            </a:pPr>
            <a:endParaRPr lang="en-US" sz="2000" dirty="0">
              <a:solidFill>
                <a:srgbClr val="0000FF"/>
              </a:solidFill>
              <a:latin typeface="Times New Roman" pitchFamily="18" charset="0"/>
              <a:cs typeface="Times New Roman" pitchFamily="18" charset="0"/>
            </a:endParaRPr>
          </a:p>
          <a:p>
            <a:br>
              <a:rPr lang="en-US" sz="2400" dirty="0">
                <a:solidFill>
                  <a:srgbClr val="0000FF"/>
                </a:solidFill>
              </a:rPr>
            </a:br>
            <a:endParaRPr lang="en-US" sz="2400"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Agent Program</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163618B-5F43-7056-8A44-92D92650C165}"/>
                  </a:ext>
                </a:extLst>
              </p14:cNvPr>
              <p14:cNvContentPartPr/>
              <p14:nvPr/>
            </p14:nvContentPartPr>
            <p14:xfrm>
              <a:off x="1293887" y="3431408"/>
              <a:ext cx="4386600" cy="483120"/>
            </p14:xfrm>
          </p:contentPart>
        </mc:Choice>
        <mc:Fallback>
          <p:pic>
            <p:nvPicPr>
              <p:cNvPr id="2" name="Ink 1">
                <a:extLst>
                  <a:ext uri="{FF2B5EF4-FFF2-40B4-BE49-F238E27FC236}">
                    <a16:creationId xmlns:a16="http://schemas.microsoft.com/office/drawing/2014/main" id="{B163618B-5F43-7056-8A44-92D92650C165}"/>
                  </a:ext>
                </a:extLst>
              </p:cNvPr>
              <p:cNvPicPr/>
              <p:nvPr/>
            </p:nvPicPr>
            <p:blipFill>
              <a:blip r:embed="rId3"/>
              <a:stretch>
                <a:fillRect/>
              </a:stretch>
            </p:blipFill>
            <p:spPr>
              <a:xfrm>
                <a:off x="1240247" y="3323408"/>
                <a:ext cx="4494240" cy="698760"/>
              </a:xfrm>
              <a:prstGeom prst="rect">
                <a:avLst/>
              </a:prstGeom>
            </p:spPr>
          </p:pic>
        </mc:Fallback>
      </mc:AlternateContent>
    </p:spTree>
    <p:extLst>
      <p:ext uri="{BB962C8B-B14F-4D97-AF65-F5344CB8AC3E}">
        <p14:creationId xmlns:p14="http://schemas.microsoft.com/office/powerpoint/2010/main" val="313215458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88" y="1993323"/>
            <a:ext cx="8779712" cy="4226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VACUUM CLEANING AGENT</a:t>
            </a:r>
          </a:p>
        </p:txBody>
      </p:sp>
    </p:spTree>
    <p:extLst>
      <p:ext uri="{BB962C8B-B14F-4D97-AF65-F5344CB8AC3E}">
        <p14:creationId xmlns:p14="http://schemas.microsoft.com/office/powerpoint/2010/main" val="1611034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14" y="2036618"/>
            <a:ext cx="7988368" cy="463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VACUUM CLEANING AGENT</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4663DC8-402F-A8DE-AB2A-A7F05128C0EE}"/>
                  </a:ext>
                </a:extLst>
              </p14:cNvPr>
              <p14:cNvContentPartPr/>
              <p14:nvPr/>
            </p14:nvContentPartPr>
            <p14:xfrm>
              <a:off x="628247" y="775328"/>
              <a:ext cx="6462000" cy="305280"/>
            </p14:xfrm>
          </p:contentPart>
        </mc:Choice>
        <mc:Fallback>
          <p:pic>
            <p:nvPicPr>
              <p:cNvPr id="2" name="Ink 1">
                <a:extLst>
                  <a:ext uri="{FF2B5EF4-FFF2-40B4-BE49-F238E27FC236}">
                    <a16:creationId xmlns:a16="http://schemas.microsoft.com/office/drawing/2014/main" id="{C4663DC8-402F-A8DE-AB2A-A7F05128C0EE}"/>
                  </a:ext>
                </a:extLst>
              </p:cNvPr>
              <p:cNvPicPr/>
              <p:nvPr/>
            </p:nvPicPr>
            <p:blipFill>
              <a:blip r:embed="rId4"/>
              <a:stretch>
                <a:fillRect/>
              </a:stretch>
            </p:blipFill>
            <p:spPr>
              <a:xfrm>
                <a:off x="574247" y="667688"/>
                <a:ext cx="6569640" cy="520920"/>
              </a:xfrm>
              <a:prstGeom prst="rect">
                <a:avLst/>
              </a:prstGeom>
            </p:spPr>
          </p:pic>
        </mc:Fallback>
      </mc:AlternateContent>
    </p:spTree>
    <p:extLst>
      <p:ext uri="{BB962C8B-B14F-4D97-AF65-F5344CB8AC3E}">
        <p14:creationId xmlns:p14="http://schemas.microsoft.com/office/powerpoint/2010/main" val="347356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Agents and Environments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Good Behavior: The Concept of Rationality</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The Nature of Environments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The Structure of Agents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389918" y="2078963"/>
            <a:ext cx="8306203" cy="4089371"/>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VACUUM CLEANING AGENT</a:t>
            </a:r>
          </a:p>
        </p:txBody>
      </p:sp>
    </p:spTree>
    <p:extLst>
      <p:ext uri="{BB962C8B-B14F-4D97-AF65-F5344CB8AC3E}">
        <p14:creationId xmlns:p14="http://schemas.microsoft.com/office/powerpoint/2010/main" val="313215458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95" y="2329141"/>
            <a:ext cx="8634643" cy="2551851"/>
          </a:xfrm>
          <a:prstGeom prst="rect">
            <a:avLst/>
          </a:prstGeom>
        </p:spPr>
      </p:pic>
      <p:sp>
        <p:nvSpPr>
          <p:cNvPr id="8" name="Title 1">
            <a:extLst>
              <a:ext uri="{FF2B5EF4-FFF2-40B4-BE49-F238E27FC236}">
                <a16:creationId xmlns:a16="http://schemas.microsoft.com/office/drawing/2014/main" id="{107907E6-48E0-EFC0-C6F3-70882EBBDD99}"/>
              </a:ext>
            </a:extLst>
          </p:cNvPr>
          <p:cNvSpPr txBox="1">
            <a:spLocks/>
          </p:cNvSpPr>
          <p:nvPr/>
        </p:nvSpPr>
        <p:spPr>
          <a:xfrm>
            <a:off x="421341" y="986963"/>
            <a:ext cx="7808976" cy="807677"/>
          </a:xfrm>
          <a:prstGeom prst="rect">
            <a:avLst/>
          </a:prstGeom>
          <a:noFill/>
        </p:spPr>
        <p:txBody>
          <a:bodyPr vert="horz" lIns="91440" tIns="45720" rIns="91440" bIns="45720" rtlCol="0" anchor="b" anchorCtr="0">
            <a:normAutofit fontScale="25000" lnSpcReduction="20000"/>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16000" dirty="0">
                <a:solidFill>
                  <a:srgbClr val="0000FF"/>
                </a:solidFill>
                <a:highlight>
                  <a:srgbClr val="FFFF00"/>
                </a:highlight>
                <a:latin typeface="Times New Roman" panose="02020603050405020304" pitchFamily="18" charset="0"/>
                <a:cs typeface="Times New Roman" panose="02020603050405020304" pitchFamily="18" charset="0"/>
              </a:rPr>
              <a:t>VACUUM CLEANING AGENT</a:t>
            </a:r>
          </a:p>
          <a:p>
            <a:r>
              <a:rPr lang="en-US" sz="11200" dirty="0">
                <a:solidFill>
                  <a:srgbClr val="0000FF"/>
                </a:solidFill>
                <a:highlight>
                  <a:srgbClr val="FFFF00"/>
                </a:highlight>
                <a:latin typeface="Times New Roman" panose="02020603050405020304" pitchFamily="18" charset="0"/>
                <a:cs typeface="Times New Roman" panose="02020603050405020304" pitchFamily="18" charset="0"/>
              </a:rPr>
              <a:t>Agent Program</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957E3D1-306F-530E-A745-42C5836D68C0}"/>
                  </a:ext>
                </a:extLst>
              </p14:cNvPr>
              <p14:cNvContentPartPr/>
              <p14:nvPr/>
            </p14:nvContentPartPr>
            <p14:xfrm>
              <a:off x="559487" y="890528"/>
              <a:ext cx="6576120" cy="160200"/>
            </p14:xfrm>
          </p:contentPart>
        </mc:Choice>
        <mc:Fallback>
          <p:pic>
            <p:nvPicPr>
              <p:cNvPr id="2" name="Ink 1">
                <a:extLst>
                  <a:ext uri="{FF2B5EF4-FFF2-40B4-BE49-F238E27FC236}">
                    <a16:creationId xmlns:a16="http://schemas.microsoft.com/office/drawing/2014/main" id="{9957E3D1-306F-530E-A745-42C5836D68C0}"/>
                  </a:ext>
                </a:extLst>
              </p:cNvPr>
              <p:cNvPicPr/>
              <p:nvPr/>
            </p:nvPicPr>
            <p:blipFill>
              <a:blip r:embed="rId4"/>
              <a:stretch>
                <a:fillRect/>
              </a:stretch>
            </p:blipFill>
            <p:spPr>
              <a:xfrm>
                <a:off x="505847" y="782528"/>
                <a:ext cx="6683760" cy="375840"/>
              </a:xfrm>
              <a:prstGeom prst="rect">
                <a:avLst/>
              </a:prstGeom>
            </p:spPr>
          </p:pic>
        </mc:Fallback>
      </mc:AlternateContent>
    </p:spTree>
    <p:extLst>
      <p:ext uri="{BB962C8B-B14F-4D97-AF65-F5344CB8AC3E}">
        <p14:creationId xmlns:p14="http://schemas.microsoft.com/office/powerpoint/2010/main" val="493992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246C4-1653-4831-B264-9CCD84912B2E}"/>
              </a:ext>
            </a:extLst>
          </p:cNvPr>
          <p:cNvPicPr>
            <a:picLocks noChangeAspect="1"/>
          </p:cNvPicPr>
          <p:nvPr/>
        </p:nvPicPr>
        <p:blipFill>
          <a:blip r:embed="rId2"/>
          <a:stretch>
            <a:fillRect/>
          </a:stretch>
        </p:blipFill>
        <p:spPr>
          <a:xfrm>
            <a:off x="209550" y="2124075"/>
            <a:ext cx="8686800" cy="3905250"/>
          </a:xfrm>
          <a:prstGeom prst="rect">
            <a:avLst/>
          </a:prstGeom>
        </p:spPr>
      </p:pic>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fontScale="85000" lnSpcReduction="10000"/>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DESIRABLE PROPERTIES OF AGENT</a:t>
            </a:r>
          </a:p>
        </p:txBody>
      </p:sp>
    </p:spTree>
    <p:extLst>
      <p:ext uri="{BB962C8B-B14F-4D97-AF65-F5344CB8AC3E}">
        <p14:creationId xmlns:p14="http://schemas.microsoft.com/office/powerpoint/2010/main" val="61743126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48C8A8-9F7A-4A09-9FEF-69CA017DCF52}"/>
              </a:ext>
            </a:extLst>
          </p:cNvPr>
          <p:cNvPicPr>
            <a:picLocks noChangeAspect="1"/>
          </p:cNvPicPr>
          <p:nvPr/>
        </p:nvPicPr>
        <p:blipFill>
          <a:blip r:embed="rId2"/>
          <a:stretch>
            <a:fillRect/>
          </a:stretch>
        </p:blipFill>
        <p:spPr>
          <a:xfrm>
            <a:off x="196253" y="2017060"/>
            <a:ext cx="8740713" cy="4545666"/>
          </a:xfrm>
          <a:prstGeom prst="rect">
            <a:avLst/>
          </a:prstGeom>
        </p:spPr>
      </p:pic>
      <p:sp>
        <p:nvSpPr>
          <p:cNvPr id="8" name="Title 1">
            <a:extLst>
              <a:ext uri="{FF2B5EF4-FFF2-40B4-BE49-F238E27FC236}">
                <a16:creationId xmlns:a16="http://schemas.microsoft.com/office/drawing/2014/main" id="{107907E6-48E0-EFC0-C6F3-70882EBBDD99}"/>
              </a:ext>
            </a:extLst>
          </p:cNvPr>
          <p:cNvSpPr txBox="1">
            <a:spLocks/>
          </p:cNvSpPr>
          <p:nvPr/>
        </p:nvSpPr>
        <p:spPr>
          <a:xfrm>
            <a:off x="421341" y="482138"/>
            <a:ext cx="7808976" cy="807677"/>
          </a:xfrm>
          <a:prstGeom prst="rect">
            <a:avLst/>
          </a:prstGeom>
          <a:noFill/>
        </p:spPr>
        <p:txBody>
          <a:bodyPr vert="horz" lIns="91440" tIns="45720" rIns="91440" bIns="45720" rtlCol="0" anchor="b" anchorCtr="0">
            <a:normAutofit fontScale="85000" lnSpcReduction="10000"/>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DESIRABLE PROPERTIES OF AGENT</a:t>
            </a:r>
          </a:p>
        </p:txBody>
      </p:sp>
    </p:spTree>
    <p:extLst>
      <p:ext uri="{BB962C8B-B14F-4D97-AF65-F5344CB8AC3E}">
        <p14:creationId xmlns:p14="http://schemas.microsoft.com/office/powerpoint/2010/main" val="179121557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5E0215-2B02-4A5F-8553-A32BA03B57DC}"/>
              </a:ext>
            </a:extLst>
          </p:cNvPr>
          <p:cNvPicPr>
            <a:picLocks noChangeAspect="1"/>
          </p:cNvPicPr>
          <p:nvPr/>
        </p:nvPicPr>
        <p:blipFill>
          <a:blip r:embed="rId2"/>
          <a:stretch>
            <a:fillRect/>
          </a:stretch>
        </p:blipFill>
        <p:spPr>
          <a:xfrm>
            <a:off x="190500" y="2114043"/>
            <a:ext cx="8658225" cy="2468232"/>
          </a:xfrm>
          <a:prstGeom prst="rect">
            <a:avLst/>
          </a:prstGeom>
        </p:spPr>
      </p:pic>
      <p:sp>
        <p:nvSpPr>
          <p:cNvPr id="8"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fontScale="85000" lnSpcReduction="10000"/>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DESIRABLE PROPERTIES OF AGENT</a:t>
            </a:r>
          </a:p>
        </p:txBody>
      </p:sp>
    </p:spTree>
    <p:extLst>
      <p:ext uri="{BB962C8B-B14F-4D97-AF65-F5344CB8AC3E}">
        <p14:creationId xmlns:p14="http://schemas.microsoft.com/office/powerpoint/2010/main" val="132144636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r>
              <a:rPr lang="en-US" u="sng" dirty="0">
                <a:solidFill>
                  <a:schemeClr val="tx1"/>
                </a:solidFill>
                <a:latin typeface="Times New Roman" pitchFamily="18" charset="0"/>
                <a:cs typeface="Times New Roman" pitchFamily="18" charset="0"/>
              </a:rPr>
              <a:t>Rational Agent:</a:t>
            </a:r>
            <a:r>
              <a:rPr lang="en-US" dirty="0">
                <a:solidFill>
                  <a:srgbClr val="0000FF"/>
                </a:solidFill>
                <a:latin typeface="Times New Roman" pitchFamily="18" charset="0"/>
                <a:cs typeface="Times New Roman" pitchFamily="18" charset="0"/>
              </a:rPr>
              <a:t> A rational agent is one that does the right thing</a:t>
            </a:r>
          </a:p>
          <a:p>
            <a:pPr lvl="1" algn="just">
              <a:buFont typeface="Wingdings" pitchFamily="2" charset="2"/>
              <a:buChar char="Ø"/>
            </a:pPr>
            <a:r>
              <a:rPr lang="en-US" sz="1600" dirty="0">
                <a:solidFill>
                  <a:srgbClr val="FF0000"/>
                </a:solidFill>
                <a:latin typeface="Times New Roman" pitchFamily="18" charset="0"/>
                <a:cs typeface="Times New Roman" pitchFamily="18" charset="0"/>
              </a:rPr>
              <a:t>What is the right thing?</a:t>
            </a:r>
          </a:p>
          <a:p>
            <a:pPr lvl="2" algn="just">
              <a:buFont typeface="Wingdings" pitchFamily="2" charset="2"/>
              <a:buChar char="v"/>
            </a:pPr>
            <a:r>
              <a:rPr lang="en-US" sz="1400" dirty="0">
                <a:solidFill>
                  <a:srgbClr val="0000FF"/>
                </a:solidFill>
                <a:latin typeface="Times New Roman" pitchFamily="18" charset="0"/>
                <a:cs typeface="Times New Roman" pitchFamily="18" charset="0"/>
              </a:rPr>
              <a:t>A sequence of actions causes the environment to go through a sequence of states</a:t>
            </a:r>
          </a:p>
          <a:p>
            <a:pPr lvl="2" algn="just">
              <a:buFont typeface="Wingdings" pitchFamily="2" charset="2"/>
              <a:buChar char="v"/>
            </a:pPr>
            <a:r>
              <a:rPr lang="en-US" sz="1400" dirty="0">
                <a:solidFill>
                  <a:srgbClr val="0000FF"/>
                </a:solidFill>
                <a:latin typeface="Times New Roman" pitchFamily="18" charset="0"/>
                <a:cs typeface="Times New Roman" pitchFamily="18" charset="0"/>
              </a:rPr>
              <a:t>If the sequence is desirable, then the agent has performed well</a:t>
            </a:r>
          </a:p>
          <a:p>
            <a:pPr>
              <a:buFont typeface="Wingdings" pitchFamily="2" charset="2"/>
              <a:buChar char="ü"/>
            </a:pPr>
            <a:endParaRPr lang="en-US" dirty="0">
              <a:solidFill>
                <a:srgbClr val="0000FF"/>
              </a:solidFill>
              <a:latin typeface="Times New Roman" pitchFamily="18" charset="0"/>
              <a:cs typeface="Times New Roman" pitchFamily="18" charset="0"/>
            </a:endParaRPr>
          </a:p>
          <a:p>
            <a:pPr>
              <a:buFont typeface="Wingdings" pitchFamily="2" charset="2"/>
              <a:buChar char="ü"/>
            </a:pPr>
            <a:r>
              <a:rPr lang="en-US" dirty="0">
                <a:solidFill>
                  <a:srgbClr val="0000FF"/>
                </a:solidFill>
                <a:latin typeface="Times New Roman" pitchFamily="18" charset="0"/>
                <a:cs typeface="Times New Roman" pitchFamily="18" charset="0"/>
              </a:rPr>
              <a:t>Rationality at any given point depends on four things:</a:t>
            </a:r>
          </a:p>
          <a:p>
            <a:pPr lvl="1" algn="just">
              <a:buFont typeface="Wingdings" pitchFamily="2" charset="2"/>
              <a:buChar char="Ø"/>
            </a:pPr>
            <a:r>
              <a:rPr lang="en-US" sz="1600" dirty="0">
                <a:solidFill>
                  <a:srgbClr val="FF0000"/>
                </a:solidFill>
                <a:latin typeface="Times New Roman" pitchFamily="18" charset="0"/>
                <a:cs typeface="Times New Roman" pitchFamily="18" charset="0"/>
              </a:rPr>
              <a:t>The performance measure that defines the criterion for success.</a:t>
            </a:r>
          </a:p>
          <a:p>
            <a:pPr lvl="1" algn="just">
              <a:buFont typeface="Wingdings" pitchFamily="2" charset="2"/>
              <a:buChar char="Ø"/>
            </a:pPr>
            <a:r>
              <a:rPr lang="en-US" sz="1600" dirty="0">
                <a:solidFill>
                  <a:srgbClr val="FF0000"/>
                </a:solidFill>
                <a:latin typeface="Times New Roman" pitchFamily="18" charset="0"/>
                <a:cs typeface="Times New Roman" pitchFamily="18" charset="0"/>
              </a:rPr>
              <a:t>The agent’s prior knowledge of the environment</a:t>
            </a:r>
          </a:p>
          <a:p>
            <a:pPr lvl="1" algn="just">
              <a:buFont typeface="Wingdings" pitchFamily="2" charset="2"/>
              <a:buChar char="Ø"/>
            </a:pPr>
            <a:r>
              <a:rPr lang="en-US" sz="1600" dirty="0">
                <a:solidFill>
                  <a:srgbClr val="FF0000"/>
                </a:solidFill>
                <a:latin typeface="Times New Roman" pitchFamily="18" charset="0"/>
                <a:cs typeface="Times New Roman" pitchFamily="18" charset="0"/>
              </a:rPr>
              <a:t>The actions that the agent can perform</a:t>
            </a:r>
          </a:p>
          <a:p>
            <a:pPr lvl="1" algn="just">
              <a:buFont typeface="Wingdings" pitchFamily="2" charset="2"/>
              <a:buChar char="Ø"/>
            </a:pPr>
            <a:r>
              <a:rPr lang="en-US" sz="1600" dirty="0">
                <a:solidFill>
                  <a:srgbClr val="FF0000"/>
                </a:solidFill>
                <a:latin typeface="Times New Roman" pitchFamily="18" charset="0"/>
                <a:cs typeface="Times New Roman" pitchFamily="18" charset="0"/>
              </a:rPr>
              <a:t>The agent’s percept sequence till date</a:t>
            </a:r>
          </a:p>
          <a:p>
            <a:pPr algn="just">
              <a:buFont typeface="Wingdings" pitchFamily="2" charset="2"/>
              <a:buChar char="ü"/>
            </a:pPr>
            <a:endParaRPr lang="en-US" dirty="0">
              <a:solidFill>
                <a:srgbClr val="0000FF"/>
              </a:solidFill>
              <a:latin typeface="Times New Roman" pitchFamily="18" charset="0"/>
              <a:cs typeface="Times New Roman" pitchFamily="18" charset="0"/>
            </a:endParaRPr>
          </a:p>
          <a:p>
            <a:pPr algn="just">
              <a:buFont typeface="Wingdings" pitchFamily="2" charset="2"/>
              <a:buChar char="ü"/>
            </a:pPr>
            <a:r>
              <a:rPr lang="en-US" dirty="0">
                <a:solidFill>
                  <a:srgbClr val="0000FF"/>
                </a:solidFill>
                <a:latin typeface="Times New Roman" pitchFamily="18" charset="0"/>
                <a:cs typeface="Times New Roman" pitchFamily="18" charset="0"/>
              </a:rPr>
              <a:t>Performance measure: a set of criteria/test bed for the success of the agent's behavior.</a:t>
            </a:r>
          </a:p>
          <a:p>
            <a:pPr algn="just">
              <a:buFont typeface="Wingdings" pitchFamily="2" charset="2"/>
              <a:buChar char="ü"/>
            </a:pPr>
            <a:r>
              <a:rPr lang="en-US" dirty="0">
                <a:solidFill>
                  <a:srgbClr val="0000FF"/>
                </a:solidFill>
                <a:latin typeface="Times New Roman" pitchFamily="18" charset="0"/>
                <a:cs typeface="Times New Roman" pitchFamily="18" charset="0"/>
              </a:rPr>
              <a:t>The performance measures should be based on the desired effect of the agent on the environment.</a:t>
            </a:r>
          </a:p>
          <a:p>
            <a:pPr lvl="2" algn="just">
              <a:buFont typeface="Wingdings" pitchFamily="2" charset="2"/>
              <a:buChar char="ü"/>
            </a:pPr>
            <a:endParaRPr lang="en-US" sz="1600" dirty="0">
              <a:solidFill>
                <a:srgbClr val="0000FF"/>
              </a:solidFill>
              <a:latin typeface="Times New Roman" pitchFamily="18" charset="0"/>
              <a:cs typeface="Times New Roman" pitchFamily="18" charset="0"/>
            </a:endParaRPr>
          </a:p>
          <a:p>
            <a:pPr fontAlgn="base"/>
            <a:r>
              <a:rPr lang="en-US" sz="1600" dirty="0">
                <a:solidFill>
                  <a:srgbClr val="0000FF"/>
                </a:solidFill>
                <a:latin typeface="Times New Roman" pitchFamily="18" charset="0"/>
                <a:cs typeface="Times New Roman" pitchFamily="18" charset="0"/>
              </a:rPr>
              <a:t> </a:t>
            </a:r>
            <a:endParaRPr lang="en-US" sz="1400"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30865" y="93933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GOOD BEHAVIOR:</a:t>
            </a:r>
          </a:p>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THE CONCEPT OF RATIONALITY </a:t>
            </a:r>
          </a:p>
        </p:txBody>
      </p:sp>
    </p:spTree>
    <p:extLst>
      <p:ext uri="{BB962C8B-B14F-4D97-AF65-F5344CB8AC3E}">
        <p14:creationId xmlns:p14="http://schemas.microsoft.com/office/powerpoint/2010/main" val="31321545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r>
              <a:rPr lang="en-US" sz="2400" dirty="0">
                <a:solidFill>
                  <a:srgbClr val="0000FF"/>
                </a:solidFill>
                <a:latin typeface="Times New Roman" pitchFamily="18" charset="0"/>
                <a:cs typeface="Times New Roman" pitchFamily="18" charset="0"/>
              </a:rPr>
              <a:t>PEAS is a representation system for AI agents which caters to measuring Performance with respect to Environment, Sensors, and actuators</a:t>
            </a:r>
          </a:p>
          <a:p>
            <a:pPr algn="just">
              <a:buFont typeface="Wingdings" pitchFamily="2" charset="2"/>
              <a:buChar char="ü"/>
            </a:pPr>
            <a:r>
              <a:rPr lang="en-US" sz="2400" dirty="0">
                <a:solidFill>
                  <a:srgbClr val="0000FF"/>
                </a:solidFill>
                <a:latin typeface="Times New Roman" pitchFamily="18" charset="0"/>
                <a:cs typeface="Times New Roman" pitchFamily="18" charset="0"/>
              </a:rPr>
              <a:t>To design an agent, we must know our task environment</a:t>
            </a:r>
          </a:p>
          <a:p>
            <a:pPr algn="just">
              <a:buFont typeface="Wingdings" pitchFamily="2" charset="2"/>
              <a:buChar char="ü"/>
            </a:pPr>
            <a:r>
              <a:rPr lang="en-US" sz="2400" dirty="0">
                <a:solidFill>
                  <a:srgbClr val="0000FF"/>
                </a:solidFill>
                <a:latin typeface="Times New Roman" pitchFamily="18" charset="0"/>
                <a:cs typeface="Times New Roman" pitchFamily="18" charset="0"/>
              </a:rPr>
              <a:t> PEAS system helps specify the task environment</a:t>
            </a:r>
          </a:p>
          <a:p>
            <a:pPr algn="just">
              <a:buFont typeface="Wingdings" pitchFamily="2" charset="2"/>
              <a:buChar char="ü"/>
            </a:pPr>
            <a:r>
              <a:rPr lang="en-US" sz="2400" dirty="0">
                <a:solidFill>
                  <a:srgbClr val="0000FF"/>
                </a:solidFill>
                <a:latin typeface="Times New Roman" pitchFamily="18" charset="0"/>
                <a:cs typeface="Times New Roman" pitchFamily="18" charset="0"/>
              </a:rPr>
              <a:t> PEAS is a short form for Performance, Environment, Actuators, and Sensors. Identifying PEAS can help write optimum algorithms for AI</a:t>
            </a:r>
          </a:p>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PEAS </a:t>
            </a:r>
          </a:p>
        </p:txBody>
      </p:sp>
    </p:spTree>
    <p:extLst>
      <p:ext uri="{BB962C8B-B14F-4D97-AF65-F5344CB8AC3E}">
        <p14:creationId xmlns:p14="http://schemas.microsoft.com/office/powerpoint/2010/main" val="313215458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r>
              <a:rPr lang="en-US" dirty="0">
                <a:solidFill>
                  <a:srgbClr val="FF0000"/>
                </a:solidFill>
                <a:latin typeface="Times New Roman" pitchFamily="18" charset="0"/>
                <a:cs typeface="Times New Roman" pitchFamily="18" charset="0"/>
              </a:rPr>
              <a:t>Sensors</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Sensors help agents perceive their environment by giving them a complete set of Inputs</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The action of agents depends on the past history and the current input set</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Examples of sensors include cameras, GPS, odometers, various sensing tools, etc.</a:t>
            </a:r>
          </a:p>
          <a:p>
            <a:pPr algn="just">
              <a:buFont typeface="Wingdings" pitchFamily="2" charset="2"/>
              <a:buChar char="ü"/>
            </a:pPr>
            <a:r>
              <a:rPr lang="en-US" dirty="0">
                <a:solidFill>
                  <a:srgbClr val="FF0000"/>
                </a:solidFill>
                <a:latin typeface="Times New Roman" pitchFamily="18" charset="0"/>
                <a:cs typeface="Times New Roman" pitchFamily="18" charset="0"/>
              </a:rPr>
              <a:t>Actuators</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Actuators help agents operate in the environment</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Actuators include display boards, object-picking arms, track-changing mechanisms, etc</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 Actions performed by agents can bring change to the environment as well.</a:t>
            </a:r>
          </a:p>
          <a:p>
            <a:pPr algn="just">
              <a:buFont typeface="Wingdings" pitchFamily="2" charset="2"/>
              <a:buChar char="ü"/>
            </a:pPr>
            <a:r>
              <a:rPr lang="en-US" dirty="0">
                <a:solidFill>
                  <a:srgbClr val="FF0000"/>
                </a:solidFill>
                <a:latin typeface="Times New Roman" pitchFamily="18" charset="0"/>
                <a:cs typeface="Times New Roman" pitchFamily="18" charset="0"/>
              </a:rPr>
              <a:t>Environment</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The surrounding of the agent at a particular instant in which the agent works is called the environment</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It can be static or dynamic based on the motion of the agent</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A small change in the environment will also change the required sensors and actions of the Agent.</a:t>
            </a:r>
          </a:p>
          <a:p>
            <a:pPr algn="just">
              <a:buFont typeface="Wingdings" pitchFamily="2" charset="2"/>
              <a:buChar char="ü"/>
            </a:pPr>
            <a:r>
              <a:rPr lang="en-US" dirty="0">
                <a:solidFill>
                  <a:srgbClr val="FF0000"/>
                </a:solidFill>
                <a:latin typeface="Times New Roman" pitchFamily="18" charset="0"/>
                <a:cs typeface="Times New Roman" pitchFamily="18" charset="0"/>
              </a:rPr>
              <a:t>Performance measure</a:t>
            </a:r>
          </a:p>
          <a:p>
            <a:pPr lvl="1" algn="just">
              <a:buFont typeface="Wingdings" pitchFamily="2" charset="2"/>
              <a:buChar char="ü"/>
            </a:pPr>
            <a:r>
              <a:rPr lang="en-US" sz="1400" dirty="0">
                <a:solidFill>
                  <a:srgbClr val="0000FF"/>
                </a:solidFill>
                <a:latin typeface="Times New Roman" pitchFamily="18" charset="0"/>
                <a:cs typeface="Times New Roman" pitchFamily="18" charset="0"/>
              </a:rPr>
              <a:t>Performance measure is the unit to define the agent’s success or accuracy in achieving its set goals.</a:t>
            </a: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PEAS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B5F1B5F-EB2C-057B-0B80-0AA73FBA84B0}"/>
                  </a:ext>
                </a:extLst>
              </p14:cNvPr>
              <p14:cNvContentPartPr/>
              <p14:nvPr/>
            </p14:nvContentPartPr>
            <p14:xfrm>
              <a:off x="339167" y="656168"/>
              <a:ext cx="1354680" cy="354960"/>
            </p14:xfrm>
          </p:contentPart>
        </mc:Choice>
        <mc:Fallback>
          <p:pic>
            <p:nvPicPr>
              <p:cNvPr id="2" name="Ink 1">
                <a:extLst>
                  <a:ext uri="{FF2B5EF4-FFF2-40B4-BE49-F238E27FC236}">
                    <a16:creationId xmlns:a16="http://schemas.microsoft.com/office/drawing/2014/main" id="{1B5F1B5F-EB2C-057B-0B80-0AA73FBA84B0}"/>
                  </a:ext>
                </a:extLst>
              </p:cNvPr>
              <p:cNvPicPr/>
              <p:nvPr/>
            </p:nvPicPr>
            <p:blipFill>
              <a:blip r:embed="rId3"/>
              <a:stretch>
                <a:fillRect/>
              </a:stretch>
            </p:blipFill>
            <p:spPr>
              <a:xfrm>
                <a:off x="285527" y="548528"/>
                <a:ext cx="1462320" cy="570600"/>
              </a:xfrm>
              <a:prstGeom prst="rect">
                <a:avLst/>
              </a:prstGeom>
            </p:spPr>
          </p:pic>
        </mc:Fallback>
      </mc:AlternateContent>
    </p:spTree>
    <p:extLst>
      <p:ext uri="{BB962C8B-B14F-4D97-AF65-F5344CB8AC3E}">
        <p14:creationId xmlns:p14="http://schemas.microsoft.com/office/powerpoint/2010/main" val="313215458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221922"/>
            <a:ext cx="8575374" cy="369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a:extLst>
              <a:ext uri="{FF2B5EF4-FFF2-40B4-BE49-F238E27FC236}">
                <a16:creationId xmlns:a16="http://schemas.microsoft.com/office/drawing/2014/main" id="{107907E6-48E0-EFC0-C6F3-70882EBBDD99}"/>
              </a:ext>
            </a:extLst>
          </p:cNvPr>
          <p:cNvSpPr txBox="1">
            <a:spLocks/>
          </p:cNvSpPr>
          <p:nvPr/>
        </p:nvSpPr>
        <p:spPr>
          <a:xfrm>
            <a:off x="449915" y="8440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br>
              <a:rPr lang="en-US" sz="2800" dirty="0">
                <a:solidFill>
                  <a:srgbClr val="0000FF"/>
                </a:solidFill>
                <a:highlight>
                  <a:srgbClr val="FFFF00"/>
                </a:highlight>
                <a:latin typeface="Times New Roman" panose="02020603050405020304" pitchFamily="18" charset="0"/>
                <a:cs typeface="Times New Roman" panose="02020603050405020304" pitchFamily="18" charset="0"/>
              </a:rPr>
            </a:br>
            <a:r>
              <a:rPr lang="en-US" sz="2800" dirty="0">
                <a:solidFill>
                  <a:srgbClr val="0000FF"/>
                </a:solidFill>
                <a:highlight>
                  <a:srgbClr val="FFFF00"/>
                </a:highlight>
                <a:latin typeface="Times New Roman" panose="02020603050405020304" pitchFamily="18" charset="0"/>
                <a:cs typeface="Times New Roman" panose="02020603050405020304" pitchFamily="18" charset="0"/>
              </a:rPr>
              <a:t>SPECIFYING THE TASK ENVIRONMENT:</a:t>
            </a:r>
            <a:br>
              <a:rPr lang="en-US" sz="2800" dirty="0">
                <a:solidFill>
                  <a:srgbClr val="0000FF"/>
                </a:solidFill>
                <a:highlight>
                  <a:srgbClr val="FFFF00"/>
                </a:highlight>
                <a:latin typeface="Times New Roman" panose="02020603050405020304" pitchFamily="18" charset="0"/>
                <a:cs typeface="Times New Roman" panose="02020603050405020304" pitchFamily="18" charset="0"/>
              </a:rPr>
            </a:br>
            <a:r>
              <a:rPr lang="en-US" sz="2800" dirty="0">
                <a:solidFill>
                  <a:srgbClr val="0000FF"/>
                </a:solidFill>
                <a:highlight>
                  <a:srgbClr val="FFFF00"/>
                </a:highlight>
                <a:latin typeface="Times New Roman" panose="02020603050405020304" pitchFamily="18" charset="0"/>
                <a:cs typeface="Times New Roman" panose="02020603050405020304" pitchFamily="18" charset="0"/>
              </a:rPr>
              <a:t>PEAS DESCRIPTION  </a:t>
            </a:r>
          </a:p>
        </p:txBody>
      </p:sp>
    </p:spTree>
    <p:extLst>
      <p:ext uri="{BB962C8B-B14F-4D97-AF65-F5344CB8AC3E}">
        <p14:creationId xmlns:p14="http://schemas.microsoft.com/office/powerpoint/2010/main" val="4147125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77" y="1960850"/>
            <a:ext cx="8625677" cy="4772459"/>
          </a:xfrm>
          <a:prstGeom prst="rect">
            <a:avLst/>
          </a:prstGeom>
        </p:spPr>
      </p:pic>
      <p:sp>
        <p:nvSpPr>
          <p:cNvPr id="5"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PEAS Example </a:t>
            </a:r>
          </a:p>
        </p:txBody>
      </p:sp>
    </p:spTree>
    <p:extLst>
      <p:ext uri="{BB962C8B-B14F-4D97-AF65-F5344CB8AC3E}">
        <p14:creationId xmlns:p14="http://schemas.microsoft.com/office/powerpoint/2010/main" val="185732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a:t>
            </a:r>
          </a:p>
        </p:txBody>
      </p:sp>
      <p:sp>
        <p:nvSpPr>
          <p:cNvPr id="4" name="TextBox 3"/>
          <p:cNvSpPr txBox="1"/>
          <p:nvPr/>
        </p:nvSpPr>
        <p:spPr>
          <a:xfrm>
            <a:off x="421341" y="2075271"/>
            <a:ext cx="8251604" cy="707886"/>
          </a:xfrm>
          <a:prstGeom prst="rect">
            <a:avLst/>
          </a:prstGeom>
          <a:noFill/>
        </p:spPr>
        <p:txBody>
          <a:bodyPr wrap="square" rtlCol="0">
            <a:spAutoFit/>
          </a:bodyPr>
          <a:lstStyle/>
          <a:p>
            <a:pPr algn="just"/>
            <a:r>
              <a:rPr lang="en-US" sz="2000" dirty="0"/>
              <a:t>An </a:t>
            </a:r>
            <a:r>
              <a:rPr lang="en-US" sz="2000" b="1" dirty="0"/>
              <a:t>agent </a:t>
            </a:r>
            <a:r>
              <a:rPr lang="en-US" sz="2000" dirty="0"/>
              <a:t>is anything that can be viewed as perceiving its </a:t>
            </a:r>
            <a:r>
              <a:rPr lang="en-US" sz="2000" b="1" dirty="0"/>
              <a:t>environment </a:t>
            </a:r>
            <a:r>
              <a:rPr lang="en-US" sz="2000" dirty="0"/>
              <a:t>through </a:t>
            </a:r>
            <a:r>
              <a:rPr lang="en-US" sz="2000" b="1" dirty="0"/>
              <a:t>sensors </a:t>
            </a:r>
            <a:r>
              <a:rPr lang="en-US" sz="2000" dirty="0"/>
              <a:t>and acting upon that environment through </a:t>
            </a:r>
            <a:r>
              <a:rPr lang="en-US" sz="2000" b="1" dirty="0"/>
              <a:t>actuators</a:t>
            </a:r>
            <a:r>
              <a:rPr lang="en-US" sz="2000"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568" y="2783157"/>
            <a:ext cx="6491287" cy="3885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9649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Properties of Task Environments </a:t>
            </a:r>
          </a:p>
        </p:txBody>
      </p:sp>
      <p:sp>
        <p:nvSpPr>
          <p:cNvPr id="5" name="TextBox 4"/>
          <p:cNvSpPr txBox="1"/>
          <p:nvPr/>
        </p:nvSpPr>
        <p:spPr>
          <a:xfrm>
            <a:off x="277089" y="2064986"/>
            <a:ext cx="8575963" cy="4247317"/>
          </a:xfrm>
          <a:prstGeom prst="rect">
            <a:avLst/>
          </a:prstGeom>
          <a:noFill/>
        </p:spPr>
        <p:txBody>
          <a:bodyPr wrap="square" rtlCol="0">
            <a:spAutoFit/>
          </a:bodyPr>
          <a:lstStyle/>
          <a:p>
            <a:pPr algn="just" fontAlgn="base">
              <a:spcBef>
                <a:spcPts val="1000"/>
              </a:spcBef>
              <a:buFont typeface="Wingdings" pitchFamily="2" charset="2"/>
              <a:buChar char="ü"/>
            </a:pPr>
            <a:r>
              <a:rPr lang="en-US" sz="2400" dirty="0">
                <a:solidFill>
                  <a:srgbClr val="0000FF"/>
                </a:solidFill>
                <a:latin typeface="Times New Roman" pitchFamily="18" charset="0"/>
                <a:cs typeface="Times New Roman" pitchFamily="18" charset="0"/>
              </a:rPr>
              <a:t>Fully Observable </a:t>
            </a:r>
            <a:r>
              <a:rPr lang="en-US" sz="2400" dirty="0" err="1">
                <a:solidFill>
                  <a:srgbClr val="0000FF"/>
                </a:solidFill>
                <a:latin typeface="Times New Roman" pitchFamily="18" charset="0"/>
                <a:cs typeface="Times New Roman" pitchFamily="18" charset="0"/>
              </a:rPr>
              <a:t>vs</a:t>
            </a:r>
            <a:r>
              <a:rPr lang="en-US" sz="2400" dirty="0">
                <a:solidFill>
                  <a:srgbClr val="0000FF"/>
                </a:solidFill>
                <a:latin typeface="Times New Roman" pitchFamily="18" charset="0"/>
                <a:cs typeface="Times New Roman" pitchFamily="18" charset="0"/>
              </a:rPr>
              <a:t> Partially Observable </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When an agent sensor is capable to sense or access the complete state of an agent at each point in time, it is said to be a fully observable environment else it is partially observable.</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An environment is called unobservable when the agent has no sensors in all environments.</a:t>
            </a:r>
          </a:p>
          <a:p>
            <a:pPr lvl="1" algn="just" fontAlgn="base">
              <a:spcBef>
                <a:spcPts val="1000"/>
              </a:spcBef>
              <a:buFont typeface="Wingdings" pitchFamily="2" charset="2"/>
              <a:buChar char="ü"/>
            </a:pPr>
            <a:r>
              <a:rPr lang="en-US" sz="2100" dirty="0">
                <a:solidFill>
                  <a:srgbClr val="0000FF"/>
                </a:solidFill>
                <a:latin typeface="Times New Roman" pitchFamily="18" charset="0"/>
                <a:cs typeface="Times New Roman" pitchFamily="18" charset="0"/>
              </a:rPr>
              <a:t>Examples: </a:t>
            </a:r>
          </a:p>
          <a:p>
            <a:pPr lvl="2" algn="just" fontAlgn="base">
              <a:spcBef>
                <a:spcPts val="1000"/>
              </a:spcBef>
              <a:buFont typeface="Wingdings" pitchFamily="2" charset="2"/>
              <a:buChar char="ü"/>
            </a:pPr>
            <a:r>
              <a:rPr lang="en-US" dirty="0">
                <a:solidFill>
                  <a:srgbClr val="FF0000"/>
                </a:solidFill>
                <a:latin typeface="Times New Roman" pitchFamily="18" charset="0"/>
                <a:cs typeface="Times New Roman" pitchFamily="18" charset="0"/>
              </a:rPr>
              <a:t>Chess – the board is fully observable, and so are the opponent’s moves.</a:t>
            </a:r>
          </a:p>
          <a:p>
            <a:pPr lvl="2" algn="just" fontAlgn="base">
              <a:spcBef>
                <a:spcPts val="1000"/>
              </a:spcBef>
              <a:buFont typeface="Wingdings" pitchFamily="2" charset="2"/>
              <a:buChar char="ü"/>
            </a:pPr>
            <a:r>
              <a:rPr lang="en-US" dirty="0">
                <a:solidFill>
                  <a:srgbClr val="FF0000"/>
                </a:solidFill>
                <a:latin typeface="Times New Roman" pitchFamily="18" charset="0"/>
                <a:cs typeface="Times New Roman" pitchFamily="18" charset="0"/>
              </a:rPr>
              <a:t>Driving – the environment is partially observable because what’s around the corner is not known</a:t>
            </a:r>
          </a:p>
          <a:p>
            <a:pPr algn="just" fontAlgn="base">
              <a:spcBef>
                <a:spcPts val="1000"/>
              </a:spcBef>
              <a:buFont typeface="Wingdings" pitchFamily="2" charset="2"/>
              <a:buChar char="ü"/>
            </a:pPr>
            <a:endParaRPr lang="en-US" sz="1600"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313215458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5" name="TextBox 4"/>
          <p:cNvSpPr txBox="1"/>
          <p:nvPr/>
        </p:nvSpPr>
        <p:spPr>
          <a:xfrm>
            <a:off x="277089" y="2064986"/>
            <a:ext cx="8575963" cy="4257576"/>
          </a:xfrm>
          <a:prstGeom prst="rect">
            <a:avLst/>
          </a:prstGeom>
          <a:noFill/>
        </p:spPr>
        <p:txBody>
          <a:bodyPr wrap="square" rtlCol="0">
            <a:spAutoFit/>
          </a:bodyPr>
          <a:lstStyle/>
          <a:p>
            <a:pPr algn="just" fontAlgn="base">
              <a:spcBef>
                <a:spcPts val="1000"/>
              </a:spcBef>
              <a:buFont typeface="Wingdings" pitchFamily="2" charset="2"/>
              <a:buChar char="ü"/>
            </a:pPr>
            <a:r>
              <a:rPr lang="en-US" sz="2400" dirty="0">
                <a:solidFill>
                  <a:srgbClr val="0000FF"/>
                </a:solidFill>
                <a:latin typeface="Times New Roman" pitchFamily="18" charset="0"/>
                <a:cs typeface="Times New Roman" pitchFamily="18" charset="0"/>
              </a:rPr>
              <a:t>Deterministic </a:t>
            </a:r>
            <a:r>
              <a:rPr lang="en-US" sz="2400" dirty="0" err="1">
                <a:solidFill>
                  <a:srgbClr val="0000FF"/>
                </a:solidFill>
                <a:latin typeface="Times New Roman" pitchFamily="18" charset="0"/>
                <a:cs typeface="Times New Roman" pitchFamily="18" charset="0"/>
              </a:rPr>
              <a:t>vs</a:t>
            </a:r>
            <a:r>
              <a:rPr lang="en-US" sz="2400" dirty="0">
                <a:solidFill>
                  <a:srgbClr val="0000FF"/>
                </a:solidFill>
                <a:latin typeface="Times New Roman" pitchFamily="18" charset="0"/>
                <a:cs typeface="Times New Roman" pitchFamily="18" charset="0"/>
              </a:rPr>
              <a:t> Stochastic </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When a uniqueness in the agent’s current state completely determines the next state of the agent, the environment is said to be deterministic.</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The stochastic environment is random in nature which is not unique and cannot be completely determined by the agent.</a:t>
            </a:r>
          </a:p>
          <a:p>
            <a:pPr lvl="1" algn="just" fontAlgn="base">
              <a:spcBef>
                <a:spcPts val="1000"/>
              </a:spcBef>
              <a:buFont typeface="Wingdings" pitchFamily="2" charset="2"/>
              <a:buChar char="ü"/>
            </a:pPr>
            <a:r>
              <a:rPr lang="en-US" sz="2100" dirty="0">
                <a:solidFill>
                  <a:srgbClr val="0000FF"/>
                </a:solidFill>
                <a:latin typeface="Times New Roman" pitchFamily="18" charset="0"/>
                <a:cs typeface="Times New Roman" pitchFamily="18" charset="0"/>
              </a:rPr>
              <a:t>Examples</a:t>
            </a:r>
          </a:p>
          <a:p>
            <a:pPr lvl="2" algn="just" fontAlgn="base">
              <a:spcBef>
                <a:spcPts val="1000"/>
              </a:spcBef>
              <a:buFont typeface="Wingdings" pitchFamily="2" charset="2"/>
              <a:buChar char="ü"/>
            </a:pPr>
            <a:r>
              <a:rPr lang="en-US" dirty="0">
                <a:solidFill>
                  <a:srgbClr val="FF0000"/>
                </a:solidFill>
                <a:latin typeface="Times New Roman" pitchFamily="18" charset="0"/>
                <a:cs typeface="Times New Roman" pitchFamily="18" charset="0"/>
              </a:rPr>
              <a:t>Chess – there would be only a few possible moves for a coin at the current state and these moves can be determined.</a:t>
            </a:r>
          </a:p>
          <a:p>
            <a:pPr lvl="2" algn="just" fontAlgn="base">
              <a:spcBef>
                <a:spcPts val="1000"/>
              </a:spcBef>
              <a:buFont typeface="Wingdings" pitchFamily="2" charset="2"/>
              <a:buChar char="ü"/>
            </a:pPr>
            <a:r>
              <a:rPr lang="en-US" dirty="0">
                <a:solidFill>
                  <a:srgbClr val="FF0000"/>
                </a:solidFill>
                <a:latin typeface="Times New Roman" pitchFamily="18" charset="0"/>
                <a:cs typeface="Times New Roman" pitchFamily="18" charset="0"/>
              </a:rPr>
              <a:t>Self-Driving Cars- the actions of a self-driving car are not unique, it varies time to time.</a:t>
            </a:r>
          </a:p>
          <a:p>
            <a:pPr lvl="1" algn="just" fontAlgn="base">
              <a:buFont typeface="Wingdings" pitchFamily="2" charset="2"/>
              <a:buChar char="ü"/>
            </a:pPr>
            <a:endParaRPr lang="en-US" sz="1400" dirty="0">
              <a:solidFill>
                <a:srgbClr val="0000FF"/>
              </a:solidFill>
              <a:latin typeface="Times New Roman" pitchFamily="18" charset="0"/>
              <a:cs typeface="Times New Roman" pitchFamily="18" charset="0"/>
            </a:endParaRPr>
          </a:p>
          <a:p>
            <a:pPr lvl="2" fontAlgn="base">
              <a:buFont typeface="Wingdings" pitchFamily="2" charset="2"/>
              <a:buChar char="ü"/>
            </a:pPr>
            <a:endParaRPr lang="en-US" sz="1400" dirty="0">
              <a:solidFill>
                <a:srgbClr val="0000FF"/>
              </a:solidFill>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Properties of Task Environments </a:t>
            </a:r>
          </a:p>
        </p:txBody>
      </p:sp>
    </p:spTree>
    <p:extLst>
      <p:ext uri="{BB962C8B-B14F-4D97-AF65-F5344CB8AC3E}">
        <p14:creationId xmlns:p14="http://schemas.microsoft.com/office/powerpoint/2010/main" val="31321545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5" name="TextBox 4"/>
          <p:cNvSpPr txBox="1"/>
          <p:nvPr/>
        </p:nvSpPr>
        <p:spPr>
          <a:xfrm>
            <a:off x="277089" y="2064986"/>
            <a:ext cx="8575963" cy="3883114"/>
          </a:xfrm>
          <a:prstGeom prst="rect">
            <a:avLst/>
          </a:prstGeom>
          <a:noFill/>
        </p:spPr>
        <p:txBody>
          <a:bodyPr wrap="square" rtlCol="0">
            <a:spAutoFit/>
          </a:bodyPr>
          <a:lstStyle/>
          <a:p>
            <a:pPr algn="just" fontAlgn="base">
              <a:spcBef>
                <a:spcPts val="1000"/>
              </a:spcBef>
              <a:buFont typeface="Wingdings" pitchFamily="2" charset="2"/>
              <a:buChar char="ü"/>
            </a:pPr>
            <a:r>
              <a:rPr lang="en-US" sz="2400" dirty="0">
                <a:solidFill>
                  <a:srgbClr val="0000FF"/>
                </a:solidFill>
                <a:latin typeface="Times New Roman" pitchFamily="18" charset="0"/>
                <a:cs typeface="Times New Roman" pitchFamily="18" charset="0"/>
              </a:rPr>
              <a:t>Competitive </a:t>
            </a:r>
            <a:r>
              <a:rPr lang="en-US" sz="2400" dirty="0" err="1">
                <a:solidFill>
                  <a:srgbClr val="0000FF"/>
                </a:solidFill>
                <a:latin typeface="Times New Roman" pitchFamily="18" charset="0"/>
                <a:cs typeface="Times New Roman" pitchFamily="18" charset="0"/>
              </a:rPr>
              <a:t>vs</a:t>
            </a:r>
            <a:r>
              <a:rPr lang="en-US" sz="2400" dirty="0">
                <a:solidFill>
                  <a:srgbClr val="0000FF"/>
                </a:solidFill>
                <a:latin typeface="Times New Roman" pitchFamily="18" charset="0"/>
                <a:cs typeface="Times New Roman" pitchFamily="18" charset="0"/>
              </a:rPr>
              <a:t> Collaborative</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An agent is said to be in a competitive environment when it competes against another agent to optimize the output.</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The game of chess is competitive as the agents compete with each other to win the game which is the output.</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An agent is said to be in a collaborative environment when multiple agents cooperate to produce the desired output.</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When multiple self-driving cars are found on the roads, they cooperate with each other to avoid collisions and reach their destination which is the output desired.</a:t>
            </a:r>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Properties of Task Environments </a:t>
            </a:r>
          </a:p>
        </p:txBody>
      </p:sp>
    </p:spTree>
    <p:extLst>
      <p:ext uri="{BB962C8B-B14F-4D97-AF65-F5344CB8AC3E}">
        <p14:creationId xmlns:p14="http://schemas.microsoft.com/office/powerpoint/2010/main" val="313215458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Properties of Task Environments </a:t>
            </a:r>
          </a:p>
        </p:txBody>
      </p:sp>
      <p:sp>
        <p:nvSpPr>
          <p:cNvPr id="5" name="TextBox 4"/>
          <p:cNvSpPr txBox="1"/>
          <p:nvPr/>
        </p:nvSpPr>
        <p:spPr>
          <a:xfrm>
            <a:off x="277089" y="2064986"/>
            <a:ext cx="8575963" cy="3236784"/>
          </a:xfrm>
          <a:prstGeom prst="rect">
            <a:avLst/>
          </a:prstGeom>
          <a:noFill/>
        </p:spPr>
        <p:txBody>
          <a:bodyPr wrap="square" rtlCol="0">
            <a:spAutoFit/>
          </a:bodyPr>
          <a:lstStyle/>
          <a:p>
            <a:pPr algn="just" fontAlgn="base">
              <a:spcBef>
                <a:spcPts val="1000"/>
              </a:spcBef>
              <a:buFont typeface="Wingdings" pitchFamily="2" charset="2"/>
              <a:buChar char="ü"/>
            </a:pPr>
            <a:r>
              <a:rPr lang="en-US" sz="2400" dirty="0">
                <a:solidFill>
                  <a:srgbClr val="0000FF"/>
                </a:solidFill>
                <a:latin typeface="Times New Roman" pitchFamily="18" charset="0"/>
                <a:cs typeface="Times New Roman" pitchFamily="18" charset="0"/>
              </a:rPr>
              <a:t>Single-agent </a:t>
            </a:r>
            <a:r>
              <a:rPr lang="en-US" sz="2400" dirty="0" err="1">
                <a:solidFill>
                  <a:srgbClr val="0000FF"/>
                </a:solidFill>
                <a:latin typeface="Times New Roman" pitchFamily="18" charset="0"/>
                <a:cs typeface="Times New Roman" pitchFamily="18" charset="0"/>
              </a:rPr>
              <a:t>vs</a:t>
            </a:r>
            <a:r>
              <a:rPr lang="en-US" sz="2400" dirty="0">
                <a:solidFill>
                  <a:srgbClr val="0000FF"/>
                </a:solidFill>
                <a:latin typeface="Times New Roman" pitchFamily="18" charset="0"/>
                <a:cs typeface="Times New Roman" pitchFamily="18" charset="0"/>
              </a:rPr>
              <a:t> Multi-agent </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An environment consisting of only one agent is said to be a single-agent environment.</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 person left alone in a maze is an example of the single-agent system.</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An environment involving more than one agent is a multi-agent environment.</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The game of football is multi-agent as it involves 11 players in each team.</a:t>
            </a:r>
          </a:p>
        </p:txBody>
      </p:sp>
    </p:spTree>
    <p:extLst>
      <p:ext uri="{BB962C8B-B14F-4D97-AF65-F5344CB8AC3E}">
        <p14:creationId xmlns:p14="http://schemas.microsoft.com/office/powerpoint/2010/main" val="313215458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5" name="TextBox 4"/>
          <p:cNvSpPr txBox="1"/>
          <p:nvPr/>
        </p:nvSpPr>
        <p:spPr>
          <a:xfrm>
            <a:off x="277089" y="2064986"/>
            <a:ext cx="8575963" cy="3806170"/>
          </a:xfrm>
          <a:prstGeom prst="rect">
            <a:avLst/>
          </a:prstGeom>
          <a:noFill/>
        </p:spPr>
        <p:txBody>
          <a:bodyPr wrap="square" rtlCol="0">
            <a:spAutoFit/>
          </a:bodyPr>
          <a:lstStyle/>
          <a:p>
            <a:pPr algn="just" fontAlgn="base">
              <a:spcBef>
                <a:spcPts val="1000"/>
              </a:spcBef>
              <a:buFont typeface="Wingdings" pitchFamily="2" charset="2"/>
              <a:buChar char="ü"/>
            </a:pPr>
            <a:r>
              <a:rPr lang="en-US" sz="2400" dirty="0">
                <a:solidFill>
                  <a:srgbClr val="0000FF"/>
                </a:solidFill>
                <a:latin typeface="Times New Roman" pitchFamily="18" charset="0"/>
                <a:cs typeface="Times New Roman" pitchFamily="18" charset="0"/>
              </a:rPr>
              <a:t>Dynamic </a:t>
            </a:r>
            <a:r>
              <a:rPr lang="en-US" sz="2400" dirty="0" err="1">
                <a:solidFill>
                  <a:srgbClr val="0000FF"/>
                </a:solidFill>
                <a:latin typeface="Times New Roman" pitchFamily="18" charset="0"/>
                <a:cs typeface="Times New Roman" pitchFamily="18" charset="0"/>
              </a:rPr>
              <a:t>vs</a:t>
            </a:r>
            <a:r>
              <a:rPr lang="en-US" sz="2400" dirty="0">
                <a:solidFill>
                  <a:srgbClr val="0000FF"/>
                </a:solidFill>
                <a:latin typeface="Times New Roman" pitchFamily="18" charset="0"/>
                <a:cs typeface="Times New Roman" pitchFamily="18" charset="0"/>
              </a:rPr>
              <a:t> Static </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An environment that keeps constantly changing itself when the agent is up with some action is said to be dynamic.</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 roller coaster ride is dynamic as it is set in motion and the environment keeps changing every instant.</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An idle environment with no change in its state is called a static environment.</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An empty house is static as there’s no change in the surroundings when an agent enters</a:t>
            </a:r>
          </a:p>
          <a:p>
            <a:pPr lvl="1" algn="just" fontAlgn="base">
              <a:buFont typeface="Wingdings" pitchFamily="2" charset="2"/>
              <a:buChar char="ü"/>
            </a:pPr>
            <a:endParaRPr lang="en-US" sz="16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Properties of Task Environments </a:t>
            </a:r>
          </a:p>
        </p:txBody>
      </p:sp>
    </p:spTree>
    <p:extLst>
      <p:ext uri="{BB962C8B-B14F-4D97-AF65-F5344CB8AC3E}">
        <p14:creationId xmlns:p14="http://schemas.microsoft.com/office/powerpoint/2010/main" val="313215458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5" name="TextBox 4"/>
          <p:cNvSpPr txBox="1"/>
          <p:nvPr/>
        </p:nvSpPr>
        <p:spPr>
          <a:xfrm>
            <a:off x="277089" y="2064986"/>
            <a:ext cx="8575963" cy="2010807"/>
          </a:xfrm>
          <a:prstGeom prst="rect">
            <a:avLst/>
          </a:prstGeom>
          <a:noFill/>
        </p:spPr>
        <p:txBody>
          <a:bodyPr wrap="square" rtlCol="0">
            <a:spAutoFit/>
          </a:bodyPr>
          <a:lstStyle/>
          <a:p>
            <a:pPr algn="just" fontAlgn="base">
              <a:spcBef>
                <a:spcPts val="1000"/>
              </a:spcBef>
              <a:buFont typeface="Wingdings" pitchFamily="2" charset="2"/>
              <a:buChar char="ü"/>
            </a:pPr>
            <a:r>
              <a:rPr lang="en-US" sz="2400" dirty="0">
                <a:solidFill>
                  <a:srgbClr val="0000FF"/>
                </a:solidFill>
                <a:latin typeface="Times New Roman" pitchFamily="18" charset="0"/>
                <a:cs typeface="Times New Roman" pitchFamily="18" charset="0"/>
              </a:rPr>
              <a:t>Episodic </a:t>
            </a:r>
            <a:r>
              <a:rPr lang="en-US" sz="2400" dirty="0" err="1">
                <a:solidFill>
                  <a:srgbClr val="0000FF"/>
                </a:solidFill>
                <a:latin typeface="Times New Roman" pitchFamily="18" charset="0"/>
                <a:cs typeface="Times New Roman" pitchFamily="18" charset="0"/>
              </a:rPr>
              <a:t>vs</a:t>
            </a:r>
            <a:r>
              <a:rPr lang="en-US" sz="2400" dirty="0">
                <a:solidFill>
                  <a:srgbClr val="0000FF"/>
                </a:solidFill>
                <a:latin typeface="Times New Roman" pitchFamily="18" charset="0"/>
                <a:cs typeface="Times New Roman" pitchFamily="18" charset="0"/>
              </a:rPr>
              <a:t> Sequential:</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In an episodic environment, there is a series of one-shot actions, and only the current percept is required for the action.</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However, in Sequential environment, an agent requires memory of past actions to determine the next best actions.</a:t>
            </a:r>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Properties of Task Environments </a:t>
            </a:r>
          </a:p>
        </p:txBody>
      </p:sp>
    </p:spTree>
    <p:extLst>
      <p:ext uri="{BB962C8B-B14F-4D97-AF65-F5344CB8AC3E}">
        <p14:creationId xmlns:p14="http://schemas.microsoft.com/office/powerpoint/2010/main" val="313215458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5" name="TextBox 4"/>
          <p:cNvSpPr txBox="1"/>
          <p:nvPr/>
        </p:nvSpPr>
        <p:spPr>
          <a:xfrm>
            <a:off x="277089" y="2064986"/>
            <a:ext cx="8575963" cy="3883114"/>
          </a:xfrm>
          <a:prstGeom prst="rect">
            <a:avLst/>
          </a:prstGeom>
          <a:noFill/>
        </p:spPr>
        <p:txBody>
          <a:bodyPr wrap="square" rtlCol="0">
            <a:spAutoFit/>
          </a:bodyPr>
          <a:lstStyle/>
          <a:p>
            <a:pPr algn="just" fontAlgn="base">
              <a:spcBef>
                <a:spcPts val="1000"/>
              </a:spcBef>
              <a:buFont typeface="Wingdings" pitchFamily="2" charset="2"/>
              <a:buChar char="ü"/>
            </a:pPr>
            <a:r>
              <a:rPr lang="en-US" sz="2400" dirty="0">
                <a:solidFill>
                  <a:srgbClr val="0000FF"/>
                </a:solidFill>
                <a:latin typeface="Times New Roman" pitchFamily="18" charset="0"/>
                <a:cs typeface="Times New Roman" pitchFamily="18" charset="0"/>
              </a:rPr>
              <a:t>Discrete </a:t>
            </a:r>
            <a:r>
              <a:rPr lang="en-US" sz="2400" dirty="0" err="1">
                <a:solidFill>
                  <a:srgbClr val="0000FF"/>
                </a:solidFill>
                <a:latin typeface="Times New Roman" pitchFamily="18" charset="0"/>
                <a:cs typeface="Times New Roman" pitchFamily="18" charset="0"/>
              </a:rPr>
              <a:t>vs</a:t>
            </a:r>
            <a:r>
              <a:rPr lang="en-US" sz="2400" dirty="0">
                <a:solidFill>
                  <a:srgbClr val="0000FF"/>
                </a:solidFill>
                <a:latin typeface="Times New Roman" pitchFamily="18" charset="0"/>
                <a:cs typeface="Times New Roman" pitchFamily="18" charset="0"/>
              </a:rPr>
              <a:t> Continuous </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If an environment consists of a finite number of actions that can be deliberated in the environment to obtain the output, it is said to be a discrete environment.</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The game of chess is discrete as it has only a finite number of moves. The number of moves might vary with every game, but still, it’s finite.</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The environment in which the actions are performed cannot be numbered i.e. is not discrete, is said to be continuous.</a:t>
            </a:r>
          </a:p>
          <a:p>
            <a:pPr lvl="1" algn="just" fontAlgn="base">
              <a:spcBef>
                <a:spcPts val="1000"/>
              </a:spcBef>
              <a:buFont typeface="Wingdings" pitchFamily="2" charset="2"/>
              <a:buChar char="ü"/>
            </a:pPr>
            <a:r>
              <a:rPr lang="en-US" sz="2100" dirty="0">
                <a:latin typeface="Times New Roman" pitchFamily="18" charset="0"/>
                <a:cs typeface="Times New Roman" pitchFamily="18" charset="0"/>
              </a:rPr>
              <a:t>Self-driving cars are an example of continuous environments as their actions are driving, parking, etc. which cannot be numbered</a:t>
            </a:r>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Properties of Task Environments </a:t>
            </a:r>
          </a:p>
        </p:txBody>
      </p:sp>
    </p:spTree>
    <p:extLst>
      <p:ext uri="{BB962C8B-B14F-4D97-AF65-F5344CB8AC3E}">
        <p14:creationId xmlns:p14="http://schemas.microsoft.com/office/powerpoint/2010/main" val="313215458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5" name="TextBox 4"/>
          <p:cNvSpPr txBox="1"/>
          <p:nvPr/>
        </p:nvSpPr>
        <p:spPr>
          <a:xfrm>
            <a:off x="277089" y="2064986"/>
            <a:ext cx="8575963" cy="4683333"/>
          </a:xfrm>
          <a:prstGeom prst="rect">
            <a:avLst/>
          </a:prstGeom>
          <a:noFill/>
        </p:spPr>
        <p:txBody>
          <a:bodyPr wrap="square" rtlCol="0">
            <a:spAutoFit/>
          </a:bodyPr>
          <a:lstStyle/>
          <a:p>
            <a:pPr algn="just" fontAlgn="base">
              <a:spcBef>
                <a:spcPts val="1000"/>
              </a:spcBef>
              <a:buFont typeface="Wingdings" pitchFamily="2" charset="2"/>
              <a:buChar char="ü"/>
            </a:pPr>
            <a:r>
              <a:rPr lang="en-US" sz="2200" dirty="0">
                <a:solidFill>
                  <a:srgbClr val="0000FF"/>
                </a:solidFill>
                <a:latin typeface="Times New Roman" pitchFamily="18" charset="0"/>
                <a:cs typeface="Times New Roman" pitchFamily="18" charset="0"/>
              </a:rPr>
              <a:t>The task of AI is to design an agent program which implements the agent function</a:t>
            </a:r>
          </a:p>
          <a:p>
            <a:pPr algn="just" fontAlgn="base">
              <a:spcBef>
                <a:spcPts val="1000"/>
              </a:spcBef>
              <a:buFont typeface="Wingdings" pitchFamily="2" charset="2"/>
              <a:buChar char="ü"/>
            </a:pPr>
            <a:r>
              <a:rPr lang="en-US" sz="2200" dirty="0">
                <a:solidFill>
                  <a:srgbClr val="0000FF"/>
                </a:solidFill>
                <a:latin typeface="Times New Roman" pitchFamily="18" charset="0"/>
                <a:cs typeface="Times New Roman" pitchFamily="18" charset="0"/>
              </a:rPr>
              <a:t>The structure of an intelligent agent is a combination of architecture and agent program</a:t>
            </a:r>
          </a:p>
          <a:p>
            <a:pPr algn="just" fontAlgn="base">
              <a:spcBef>
                <a:spcPts val="1000"/>
              </a:spcBef>
              <a:buFont typeface="Wingdings" pitchFamily="2" charset="2"/>
              <a:buChar char="ü"/>
            </a:pPr>
            <a:r>
              <a:rPr lang="en-US" sz="2200" dirty="0">
                <a:solidFill>
                  <a:srgbClr val="0000FF"/>
                </a:solidFill>
                <a:latin typeface="Times New Roman" pitchFamily="18" charset="0"/>
                <a:cs typeface="Times New Roman" pitchFamily="18" charset="0"/>
              </a:rPr>
              <a:t>It can be viewed as:</a:t>
            </a:r>
          </a:p>
          <a:p>
            <a:pPr lvl="1" algn="just" fontAlgn="base">
              <a:spcBef>
                <a:spcPts val="1000"/>
              </a:spcBef>
              <a:buFont typeface="Wingdings" pitchFamily="2" charset="2"/>
              <a:buChar char="Ø"/>
            </a:pPr>
            <a:r>
              <a:rPr lang="en-US" dirty="0">
                <a:solidFill>
                  <a:srgbClr val="FF0000"/>
                </a:solidFill>
                <a:latin typeface="Times New Roman" pitchFamily="18" charset="0"/>
                <a:cs typeface="Times New Roman" pitchFamily="18" charset="0"/>
              </a:rPr>
              <a:t>Agent = Architecture + Agent program  </a:t>
            </a:r>
          </a:p>
          <a:p>
            <a:pPr algn="just">
              <a:buFont typeface="Wingdings" pitchFamily="2" charset="2"/>
              <a:buChar char="ü"/>
            </a:pPr>
            <a:r>
              <a:rPr lang="en-US" sz="2200" dirty="0">
                <a:solidFill>
                  <a:srgbClr val="0000FF"/>
                </a:solidFill>
                <a:latin typeface="Times New Roman" pitchFamily="18" charset="0"/>
                <a:cs typeface="Times New Roman" pitchFamily="18" charset="0"/>
              </a:rPr>
              <a:t>Obviously, the program we choose has to be one that is appropriate for the architecture</a:t>
            </a:r>
          </a:p>
          <a:p>
            <a:pPr lvl="1" algn="just">
              <a:buFont typeface="Wingdings" pitchFamily="2" charset="2"/>
              <a:buChar char="ü"/>
            </a:pPr>
            <a:r>
              <a:rPr lang="en-US" dirty="0">
                <a:solidFill>
                  <a:srgbClr val="0000FF"/>
                </a:solidFill>
                <a:latin typeface="Times New Roman" pitchFamily="18" charset="0"/>
                <a:cs typeface="Times New Roman" pitchFamily="18" charset="0"/>
              </a:rPr>
              <a:t>If the program is going to recommend actions like </a:t>
            </a:r>
            <a:r>
              <a:rPr lang="en-US" b="1" dirty="0">
                <a:solidFill>
                  <a:srgbClr val="0000FF"/>
                </a:solidFill>
                <a:latin typeface="Times New Roman" pitchFamily="18" charset="0"/>
                <a:cs typeface="Times New Roman" pitchFamily="18" charset="0"/>
              </a:rPr>
              <a:t>Walk</a:t>
            </a:r>
            <a:r>
              <a:rPr lang="en-US" dirty="0">
                <a:solidFill>
                  <a:srgbClr val="0000FF"/>
                </a:solidFill>
                <a:latin typeface="Times New Roman" pitchFamily="18" charset="0"/>
                <a:cs typeface="Times New Roman" pitchFamily="18" charset="0"/>
              </a:rPr>
              <a:t>, the architecture had better have </a:t>
            </a:r>
            <a:r>
              <a:rPr lang="en-US" b="1" dirty="0">
                <a:solidFill>
                  <a:srgbClr val="0000FF"/>
                </a:solidFill>
                <a:latin typeface="Times New Roman" pitchFamily="18" charset="0"/>
                <a:cs typeface="Times New Roman" pitchFamily="18" charset="0"/>
              </a:rPr>
              <a:t>legs</a:t>
            </a:r>
          </a:p>
          <a:p>
            <a:pPr lvl="1" algn="just">
              <a:buFont typeface="Wingdings" pitchFamily="2" charset="2"/>
              <a:buChar char="ü"/>
            </a:pPr>
            <a:r>
              <a:rPr lang="en-US" dirty="0">
                <a:solidFill>
                  <a:srgbClr val="0000FF"/>
                </a:solidFill>
                <a:latin typeface="Times New Roman" pitchFamily="18" charset="0"/>
                <a:cs typeface="Times New Roman" pitchFamily="18" charset="0"/>
              </a:rPr>
              <a:t>The architecture might be just an ordinary PC, or it might be a robotic car with several onboard computers, cameras, and other sensors.</a:t>
            </a:r>
          </a:p>
          <a:p>
            <a:pPr lvl="1" algn="just" fontAlgn="base">
              <a:spcBef>
                <a:spcPts val="1000"/>
              </a:spcBef>
              <a:buFont typeface="Wingdings" pitchFamily="2" charset="2"/>
              <a:buChar char="Ø"/>
            </a:pPr>
            <a:endParaRPr lang="en-US" sz="2100" dirty="0">
              <a:solidFill>
                <a:srgbClr val="FF0000"/>
              </a:solidFill>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Structure of an AI agent</a:t>
            </a:r>
          </a:p>
        </p:txBody>
      </p:sp>
    </p:spTree>
    <p:extLst>
      <p:ext uri="{BB962C8B-B14F-4D97-AF65-F5344CB8AC3E}">
        <p14:creationId xmlns:p14="http://schemas.microsoft.com/office/powerpoint/2010/main" val="31321545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284673" y="2059176"/>
            <a:ext cx="8557402" cy="405970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5" name="TextBox 4"/>
          <p:cNvSpPr txBox="1"/>
          <p:nvPr/>
        </p:nvSpPr>
        <p:spPr>
          <a:xfrm>
            <a:off x="277089" y="2064986"/>
            <a:ext cx="8575963" cy="4396075"/>
          </a:xfrm>
          <a:prstGeom prst="rect">
            <a:avLst/>
          </a:prstGeom>
          <a:noFill/>
        </p:spPr>
        <p:txBody>
          <a:bodyPr wrap="square" rtlCol="0">
            <a:spAutoFit/>
          </a:bodyPr>
          <a:lstStyle/>
          <a:p>
            <a:pPr algn="just" fontAlgn="base">
              <a:spcBef>
                <a:spcPts val="1000"/>
              </a:spcBef>
              <a:buFont typeface="Wingdings" pitchFamily="2" charset="2"/>
              <a:buChar char="ü"/>
            </a:pPr>
            <a:r>
              <a:rPr lang="en-US" sz="2400" dirty="0">
                <a:solidFill>
                  <a:srgbClr val="0000FF"/>
                </a:solidFill>
                <a:latin typeface="Times New Roman" pitchFamily="18" charset="0"/>
                <a:cs typeface="Times New Roman" pitchFamily="18" charset="0"/>
              </a:rPr>
              <a:t>Following are the main three terms involved in the structure of an AI agent:</a:t>
            </a:r>
          </a:p>
          <a:p>
            <a:pPr lvl="1" algn="just" fontAlgn="base">
              <a:spcBef>
                <a:spcPts val="1000"/>
              </a:spcBef>
              <a:buFont typeface="Wingdings" pitchFamily="2" charset="2"/>
              <a:buChar char="Ø"/>
            </a:pPr>
            <a:r>
              <a:rPr lang="en-US" sz="2100" dirty="0">
                <a:solidFill>
                  <a:srgbClr val="FF0000"/>
                </a:solidFill>
                <a:latin typeface="Times New Roman" pitchFamily="18" charset="0"/>
                <a:cs typeface="Times New Roman" pitchFamily="18" charset="0"/>
              </a:rPr>
              <a:t>Architecture</a:t>
            </a:r>
          </a:p>
          <a:p>
            <a:pPr lvl="2" algn="just" fontAlgn="base">
              <a:spcBef>
                <a:spcPts val="1000"/>
              </a:spcBef>
              <a:buFont typeface="Wingdings" pitchFamily="2" charset="2"/>
              <a:buChar char="ü"/>
            </a:pPr>
            <a:r>
              <a:rPr lang="en-US" dirty="0">
                <a:latin typeface="Times New Roman" pitchFamily="18" charset="0"/>
                <a:cs typeface="Times New Roman" pitchFamily="18" charset="0"/>
              </a:rPr>
              <a:t>Architecture is machinery that an AI agent executes on.</a:t>
            </a:r>
          </a:p>
          <a:p>
            <a:pPr lvl="1" algn="just" fontAlgn="base">
              <a:spcBef>
                <a:spcPts val="1000"/>
              </a:spcBef>
              <a:buFont typeface="Wingdings" pitchFamily="2" charset="2"/>
              <a:buChar char="Ø"/>
            </a:pPr>
            <a:r>
              <a:rPr lang="en-US" sz="2100" dirty="0">
                <a:solidFill>
                  <a:srgbClr val="FF0000"/>
                </a:solidFill>
                <a:latin typeface="Times New Roman" pitchFamily="18" charset="0"/>
                <a:cs typeface="Times New Roman" pitchFamily="18" charset="0"/>
              </a:rPr>
              <a:t>Agent Function</a:t>
            </a:r>
          </a:p>
          <a:p>
            <a:pPr lvl="2" algn="just" fontAlgn="base">
              <a:spcBef>
                <a:spcPts val="1000"/>
              </a:spcBef>
              <a:buFont typeface="Wingdings" pitchFamily="2" charset="2"/>
              <a:buChar char="ü"/>
            </a:pPr>
            <a:r>
              <a:rPr lang="en-US" dirty="0">
                <a:latin typeface="Times New Roman" pitchFamily="18" charset="0"/>
                <a:cs typeface="Times New Roman" pitchFamily="18" charset="0"/>
              </a:rPr>
              <a:t>Agent function is used to map a percept to an action.</a:t>
            </a:r>
          </a:p>
          <a:p>
            <a:pPr lvl="1" algn="just" fontAlgn="base">
              <a:spcBef>
                <a:spcPts val="1000"/>
              </a:spcBef>
              <a:buFont typeface="Wingdings" pitchFamily="2" charset="2"/>
              <a:buChar char="Ø"/>
            </a:pPr>
            <a:r>
              <a:rPr lang="en-US" sz="2100" dirty="0">
                <a:solidFill>
                  <a:srgbClr val="FF0000"/>
                </a:solidFill>
                <a:latin typeface="Times New Roman" pitchFamily="18" charset="0"/>
                <a:cs typeface="Times New Roman" pitchFamily="18" charset="0"/>
              </a:rPr>
              <a:t>Agent program</a:t>
            </a:r>
          </a:p>
          <a:p>
            <a:pPr lvl="2" algn="just" fontAlgn="base">
              <a:spcBef>
                <a:spcPts val="1000"/>
              </a:spcBef>
              <a:buFont typeface="Wingdings" pitchFamily="2" charset="2"/>
              <a:buChar char="ü"/>
            </a:pPr>
            <a:r>
              <a:rPr lang="en-US" dirty="0">
                <a:latin typeface="Times New Roman" pitchFamily="18" charset="0"/>
                <a:cs typeface="Times New Roman" pitchFamily="18" charset="0"/>
              </a:rPr>
              <a:t>Agent program is an implementation of agent function</a:t>
            </a:r>
          </a:p>
          <a:p>
            <a:pPr lvl="2" algn="just" fontAlgn="base">
              <a:spcBef>
                <a:spcPts val="1000"/>
              </a:spcBef>
              <a:buFont typeface="Wingdings" pitchFamily="2" charset="2"/>
              <a:buChar char="ü"/>
            </a:pPr>
            <a:r>
              <a:rPr lang="en-US" dirty="0">
                <a:latin typeface="Times New Roman" pitchFamily="18" charset="0"/>
                <a:cs typeface="Times New Roman" pitchFamily="18" charset="0"/>
              </a:rPr>
              <a:t>An agent program executes on the physical architecture to produce function f</a:t>
            </a:r>
            <a:r>
              <a:rPr lang="en-US" sz="2400" dirty="0">
                <a:solidFill>
                  <a:srgbClr val="0000FF"/>
                </a:solidFill>
                <a:latin typeface="Times New Roman" pitchFamily="18" charset="0"/>
                <a:cs typeface="Times New Roman" pitchFamily="18" charset="0"/>
              </a:rPr>
              <a:t>.</a:t>
            </a:r>
          </a:p>
          <a:p>
            <a:pPr lvl="1" algn="just" fontAlgn="base">
              <a:spcBef>
                <a:spcPts val="1000"/>
              </a:spcBef>
              <a:buFont typeface="Wingdings" pitchFamily="2" charset="2"/>
              <a:buChar char="ü"/>
            </a:pPr>
            <a:endParaRPr lang="en-US" sz="21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30865" y="424988"/>
            <a:ext cx="8411209" cy="807677"/>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Structure of an AI agent</a:t>
            </a:r>
          </a:p>
        </p:txBody>
      </p:sp>
    </p:spTree>
    <p:extLst>
      <p:ext uri="{BB962C8B-B14F-4D97-AF65-F5344CB8AC3E}">
        <p14:creationId xmlns:p14="http://schemas.microsoft.com/office/powerpoint/2010/main" val="313215458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7B7C3-627A-4258-857B-2F9F257D7572}"/>
              </a:ext>
            </a:extLst>
          </p:cNvPr>
          <p:cNvSpPr txBox="1">
            <a:spLocks/>
          </p:cNvSpPr>
          <p:nvPr/>
        </p:nvSpPr>
        <p:spPr>
          <a:xfrm>
            <a:off x="284672" y="2067950"/>
            <a:ext cx="8574656" cy="47900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Ø"/>
            </a:pPr>
            <a:r>
              <a:rPr lang="en-US" sz="2400" b="1" dirty="0">
                <a:solidFill>
                  <a:srgbClr val="0000FF"/>
                </a:solidFill>
                <a:latin typeface="Times New Roman" pitchFamily="18" charset="0"/>
                <a:cs typeface="Times New Roman" pitchFamily="18" charset="0"/>
              </a:rPr>
              <a:t>Table-driven agents</a:t>
            </a:r>
          </a:p>
          <a:p>
            <a:pPr lvl="1" algn="just">
              <a:buFont typeface="Wingdings" pitchFamily="2" charset="2"/>
              <a:buChar char="Ø"/>
            </a:pPr>
            <a:r>
              <a:rPr lang="en-US" sz="2100" dirty="0">
                <a:solidFill>
                  <a:srgbClr val="0000FF"/>
                </a:solidFill>
                <a:latin typeface="Times New Roman" pitchFamily="18" charset="0"/>
                <a:cs typeface="Times New Roman" pitchFamily="18" charset="0"/>
              </a:rPr>
              <a:t>It consists in a lookup table of actions to be taken for every possible state of the environment.</a:t>
            </a:r>
          </a:p>
          <a:p>
            <a:pPr algn="just">
              <a:buFont typeface="Wingdings" pitchFamily="2" charset="2"/>
              <a:buChar char="Ø"/>
            </a:pPr>
            <a:endParaRPr lang="en-US" sz="2400" dirty="0">
              <a:solidFill>
                <a:srgbClr val="0000FF"/>
              </a:solidFill>
              <a:latin typeface="Times New Roman" pitchFamily="18" charset="0"/>
              <a:cs typeface="Times New Roman" pitchFamily="18" charset="0"/>
            </a:endParaRPr>
          </a:p>
          <a:p>
            <a:pPr algn="just">
              <a:buFont typeface="Wingdings" pitchFamily="2" charset="2"/>
              <a:buChar char="Ø"/>
            </a:pPr>
            <a:r>
              <a:rPr lang="en-US" sz="2400" dirty="0">
                <a:solidFill>
                  <a:srgbClr val="0000FF"/>
                </a:solidFill>
                <a:latin typeface="Times New Roman" pitchFamily="18" charset="0"/>
                <a:cs typeface="Times New Roman" pitchFamily="18" charset="0"/>
              </a:rPr>
              <a:t>If the environment has </a:t>
            </a:r>
            <a:r>
              <a:rPr lang="en-US" sz="2400" b="1" dirty="0">
                <a:solidFill>
                  <a:srgbClr val="0000FF"/>
                </a:solidFill>
                <a:latin typeface="Times New Roman" pitchFamily="18" charset="0"/>
                <a:cs typeface="Times New Roman" pitchFamily="18" charset="0"/>
              </a:rPr>
              <a:t>n</a:t>
            </a:r>
            <a:r>
              <a:rPr lang="en-US" sz="2400" dirty="0">
                <a:solidFill>
                  <a:srgbClr val="0000FF"/>
                </a:solidFill>
                <a:latin typeface="Times New Roman" pitchFamily="18" charset="0"/>
                <a:cs typeface="Times New Roman" pitchFamily="18" charset="0"/>
              </a:rPr>
              <a:t> variables, each with </a:t>
            </a:r>
            <a:r>
              <a:rPr lang="en-US" sz="2400" b="1" dirty="0">
                <a:solidFill>
                  <a:srgbClr val="0000FF"/>
                </a:solidFill>
                <a:latin typeface="Times New Roman" pitchFamily="18" charset="0"/>
                <a:cs typeface="Times New Roman" pitchFamily="18" charset="0"/>
              </a:rPr>
              <a:t>t</a:t>
            </a:r>
            <a:r>
              <a:rPr lang="en-US" sz="2400" dirty="0">
                <a:solidFill>
                  <a:srgbClr val="0000FF"/>
                </a:solidFill>
                <a:latin typeface="Times New Roman" pitchFamily="18" charset="0"/>
                <a:cs typeface="Times New Roman" pitchFamily="18" charset="0"/>
              </a:rPr>
              <a:t> possible states, then the table size is </a:t>
            </a:r>
            <a:r>
              <a:rPr lang="en-US" sz="2400" b="1" dirty="0">
                <a:solidFill>
                  <a:srgbClr val="0000FF"/>
                </a:solidFill>
                <a:latin typeface="Times New Roman" pitchFamily="18" charset="0"/>
                <a:cs typeface="Times New Roman" pitchFamily="18" charset="0"/>
              </a:rPr>
              <a:t>t</a:t>
            </a:r>
            <a:r>
              <a:rPr lang="en-US" sz="2400" b="1" baseline="30000" dirty="0">
                <a:solidFill>
                  <a:srgbClr val="0000FF"/>
                </a:solidFill>
                <a:latin typeface="Times New Roman" pitchFamily="18" charset="0"/>
                <a:cs typeface="Times New Roman" pitchFamily="18" charset="0"/>
              </a:rPr>
              <a:t>n</a:t>
            </a:r>
            <a:r>
              <a:rPr lang="en-US" sz="2400" dirty="0">
                <a:solidFill>
                  <a:srgbClr val="0000FF"/>
                </a:solidFill>
                <a:latin typeface="Times New Roman" pitchFamily="18" charset="0"/>
                <a:cs typeface="Times New Roman" pitchFamily="18" charset="0"/>
              </a:rPr>
              <a:t>.</a:t>
            </a:r>
          </a:p>
          <a:p>
            <a:pPr algn="just">
              <a:buFont typeface="Wingdings" pitchFamily="2" charset="2"/>
              <a:buChar char="Ø"/>
            </a:pPr>
            <a:endParaRPr lang="en-US" sz="2400" dirty="0">
              <a:solidFill>
                <a:srgbClr val="0000FF"/>
              </a:solidFill>
              <a:latin typeface="Times New Roman" pitchFamily="18" charset="0"/>
              <a:cs typeface="Times New Roman" pitchFamily="18" charset="0"/>
            </a:endParaRPr>
          </a:p>
          <a:p>
            <a:pPr algn="just">
              <a:buFont typeface="Wingdings" pitchFamily="2" charset="2"/>
              <a:buChar char="Ø"/>
            </a:pPr>
            <a:r>
              <a:rPr lang="en-US" sz="2400" dirty="0">
                <a:solidFill>
                  <a:srgbClr val="0000FF"/>
                </a:solidFill>
                <a:latin typeface="Times New Roman" pitchFamily="18" charset="0"/>
                <a:cs typeface="Times New Roman" pitchFamily="18" charset="0"/>
              </a:rPr>
              <a:t>Only works for a small number of possible states for the environment.</a:t>
            </a:r>
          </a:p>
        </p:txBody>
      </p:sp>
      <p:sp>
        <p:nvSpPr>
          <p:cNvPr id="5"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600" dirty="0">
                <a:solidFill>
                  <a:srgbClr val="0000FF"/>
                </a:solidFill>
                <a:highlight>
                  <a:srgbClr val="FFFF00"/>
                </a:highlight>
                <a:latin typeface="Times New Roman" panose="02020603050405020304" pitchFamily="18" charset="0"/>
                <a:cs typeface="Times New Roman" panose="02020603050405020304" pitchFamily="18" charset="0"/>
              </a:rPr>
              <a:t>Table Driven Agents: Agent Example</a:t>
            </a:r>
          </a:p>
        </p:txBody>
      </p:sp>
    </p:spTree>
    <p:extLst>
      <p:ext uri="{BB962C8B-B14F-4D97-AF65-F5344CB8AC3E}">
        <p14:creationId xmlns:p14="http://schemas.microsoft.com/office/powerpoint/2010/main" val="199124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F0E089-3E22-9B94-52CF-207E4525863C}"/>
              </a:ext>
            </a:extLst>
          </p:cNvPr>
          <p:cNvSpPr>
            <a:spLocks noGrp="1"/>
          </p:cNvSpPr>
          <p:nvPr>
            <p:ph type="sldNum" sz="quarter" idx="12"/>
          </p:nvPr>
        </p:nvSpPr>
        <p:spPr/>
        <p:txBody>
          <a:bodyPr/>
          <a:lstStyle/>
          <a:p>
            <a:fld id="{5FD889E0-CAB2-4699-909D-B9A88D47ACBE}" type="slidenum">
              <a:rPr lang="en-US" smtClean="0"/>
              <a:pPr/>
              <a:t>4</a:t>
            </a:fld>
            <a:endParaRPr lang="en-US"/>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Agent</a:t>
            </a:r>
          </a:p>
        </p:txBody>
      </p:sp>
      <p:sp>
        <p:nvSpPr>
          <p:cNvPr id="8" name="TextBox 7"/>
          <p:cNvSpPr txBox="1"/>
          <p:nvPr/>
        </p:nvSpPr>
        <p:spPr>
          <a:xfrm>
            <a:off x="301925" y="2075270"/>
            <a:ext cx="8514272" cy="3631763"/>
          </a:xfrm>
          <a:prstGeom prst="rect">
            <a:avLst/>
          </a:prstGeom>
          <a:noFill/>
        </p:spPr>
        <p:txBody>
          <a:bodyPr wrap="square" rtlCol="0">
            <a:spAutoFit/>
          </a:bodyPr>
          <a:lstStyle/>
          <a:p>
            <a:pPr algn="just">
              <a:buFont typeface="Wingdings" pitchFamily="2" charset="2"/>
              <a:buChar char="ü"/>
            </a:pPr>
            <a:r>
              <a:rPr lang="en-US" sz="2000" dirty="0">
                <a:solidFill>
                  <a:srgbClr val="0000FF"/>
                </a:solidFill>
                <a:latin typeface="Times New Roman" pitchFamily="18" charset="0"/>
                <a:cs typeface="Times New Roman" pitchFamily="18" charset="0"/>
              </a:rPr>
              <a:t>In artificial intelligence, an agent is a computer program or system that is designed to perceive its environment, make decisions and take actions to achieve a specific goal or set of goals</a:t>
            </a:r>
          </a:p>
          <a:p>
            <a:pPr algn="just">
              <a:buFont typeface="Wingdings" pitchFamily="2" charset="2"/>
              <a:buChar char="ü"/>
            </a:pPr>
            <a:r>
              <a:rPr lang="en-US" sz="2000" dirty="0">
                <a:solidFill>
                  <a:srgbClr val="0000FF"/>
                </a:solidFill>
                <a:latin typeface="Times New Roman" pitchFamily="18" charset="0"/>
                <a:cs typeface="Times New Roman" pitchFamily="18" charset="0"/>
              </a:rPr>
              <a:t>The agent operates autonomously, meaning it is not directly controlled by a human operator.</a:t>
            </a:r>
          </a:p>
          <a:p>
            <a:pPr algn="just"/>
            <a:endParaRPr lang="en-US" sz="2000" dirty="0">
              <a:solidFill>
                <a:srgbClr val="0000FF"/>
              </a:solidFill>
              <a:latin typeface="Times New Roman" pitchFamily="18" charset="0"/>
              <a:cs typeface="Times New Roman" pitchFamily="18" charset="0"/>
            </a:endParaRPr>
          </a:p>
          <a:p>
            <a:pPr>
              <a:buFont typeface="Wingdings" pitchFamily="2" charset="2"/>
              <a:buChar char="ü"/>
            </a:pPr>
            <a:r>
              <a:rPr lang="en-US" sz="2000" dirty="0">
                <a:solidFill>
                  <a:srgbClr val="0000FF"/>
                </a:solidFill>
                <a:latin typeface="Times New Roman" pitchFamily="18" charset="0"/>
                <a:cs typeface="Times New Roman" pitchFamily="18" charset="0"/>
              </a:rPr>
              <a:t>These are the main four rules all AI agents must adhere to:</a:t>
            </a:r>
          </a:p>
          <a:p>
            <a:pPr lvl="1">
              <a:buFont typeface="Wingdings" pitchFamily="2" charset="2"/>
              <a:buChar char="Ø"/>
            </a:pPr>
            <a:r>
              <a:rPr lang="en-US" dirty="0">
                <a:solidFill>
                  <a:srgbClr val="FF0000"/>
                </a:solidFill>
                <a:latin typeface="Times New Roman" pitchFamily="18" charset="0"/>
                <a:cs typeface="Times New Roman" pitchFamily="18" charset="0"/>
              </a:rPr>
              <a:t>Rule 1: An AI agent must be able to perceive the environment.</a:t>
            </a:r>
          </a:p>
          <a:p>
            <a:pPr lvl="1">
              <a:buFont typeface="Wingdings" pitchFamily="2" charset="2"/>
              <a:buChar char="Ø"/>
            </a:pPr>
            <a:r>
              <a:rPr lang="en-US" dirty="0">
                <a:solidFill>
                  <a:srgbClr val="FF0000"/>
                </a:solidFill>
                <a:latin typeface="Times New Roman" pitchFamily="18" charset="0"/>
                <a:cs typeface="Times New Roman" pitchFamily="18" charset="0"/>
              </a:rPr>
              <a:t>Rule 2: The environmental observations must be used to make decisions.</a:t>
            </a:r>
          </a:p>
          <a:p>
            <a:pPr lvl="1">
              <a:buFont typeface="Wingdings" pitchFamily="2" charset="2"/>
              <a:buChar char="Ø"/>
            </a:pPr>
            <a:r>
              <a:rPr lang="en-US" dirty="0">
                <a:solidFill>
                  <a:srgbClr val="FF0000"/>
                </a:solidFill>
                <a:latin typeface="Times New Roman" pitchFamily="18" charset="0"/>
                <a:cs typeface="Times New Roman" pitchFamily="18" charset="0"/>
              </a:rPr>
              <a:t>Rule 3: The decisions should result in action.</a:t>
            </a:r>
          </a:p>
          <a:p>
            <a:pPr lvl="1">
              <a:buFont typeface="Wingdings" pitchFamily="2" charset="2"/>
              <a:buChar char="Ø"/>
            </a:pPr>
            <a:r>
              <a:rPr lang="en-US" dirty="0">
                <a:solidFill>
                  <a:srgbClr val="FF0000"/>
                </a:solidFill>
                <a:latin typeface="Times New Roman" pitchFamily="18" charset="0"/>
                <a:cs typeface="Times New Roman" pitchFamily="18" charset="0"/>
              </a:rPr>
              <a:t>Rule 4: The action taken by the AI agent must be a rational. Rational actions are actions that maximize performance and yield the best positive outcome</a:t>
            </a:r>
            <a:endParaRPr lang="en-US" dirty="0">
              <a:solidFill>
                <a:srgbClr val="FF0000"/>
              </a:solidFill>
            </a:endParaRPr>
          </a:p>
        </p:txBody>
      </p:sp>
    </p:spTree>
    <p:extLst>
      <p:ext uri="{BB962C8B-B14F-4D97-AF65-F5344CB8AC3E}">
        <p14:creationId xmlns:p14="http://schemas.microsoft.com/office/powerpoint/2010/main" val="1319286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72" y="2060194"/>
            <a:ext cx="8531524" cy="332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Table Driven Agents</a:t>
            </a:r>
          </a:p>
        </p:txBody>
      </p:sp>
    </p:spTree>
    <p:extLst>
      <p:ext uri="{BB962C8B-B14F-4D97-AF65-F5344CB8AC3E}">
        <p14:creationId xmlns:p14="http://schemas.microsoft.com/office/powerpoint/2010/main" val="22865311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2BBF61-CB3A-4406-B419-1585D8F4E2BC}"/>
              </a:ext>
            </a:extLst>
          </p:cNvPr>
          <p:cNvPicPr>
            <a:picLocks noChangeAspect="1"/>
          </p:cNvPicPr>
          <p:nvPr/>
        </p:nvPicPr>
        <p:blipFill>
          <a:blip r:embed="rId2"/>
          <a:stretch>
            <a:fillRect/>
          </a:stretch>
        </p:blipFill>
        <p:spPr>
          <a:xfrm>
            <a:off x="1449238" y="1999019"/>
            <a:ext cx="5865959" cy="4173182"/>
          </a:xfrm>
          <a:prstGeom prst="rect">
            <a:avLst/>
          </a:prstGeom>
        </p:spPr>
      </p:pic>
      <p:sp>
        <p:nvSpPr>
          <p:cNvPr id="6"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200" dirty="0">
                <a:solidFill>
                  <a:srgbClr val="0000FF"/>
                </a:solidFill>
                <a:highlight>
                  <a:srgbClr val="FFFF00"/>
                </a:highlight>
                <a:latin typeface="Times New Roman" panose="02020603050405020304" pitchFamily="18" charset="0"/>
                <a:cs typeface="Times New Roman" panose="02020603050405020304" pitchFamily="18" charset="0"/>
              </a:rPr>
              <a:t> Vacuum Cleaning Agents: Table Driven</a:t>
            </a:r>
          </a:p>
        </p:txBody>
      </p:sp>
      <p:sp>
        <p:nvSpPr>
          <p:cNvPr id="7" name="Title 6"/>
          <p:cNvSpPr>
            <a:spLocks noGrp="1"/>
          </p:cNvSpPr>
          <p:nvPr>
            <p:ph type="ctrTitle"/>
          </p:nvPr>
        </p:nvSpPr>
        <p:spPr/>
        <p:txBody>
          <a:bodyPr/>
          <a:lstStyle/>
          <a:p>
            <a:endParaRPr lang="en-US"/>
          </a:p>
        </p:txBody>
      </p:sp>
    </p:spTree>
    <p:extLst>
      <p:ext uri="{BB962C8B-B14F-4D97-AF65-F5344CB8AC3E}">
        <p14:creationId xmlns:p14="http://schemas.microsoft.com/office/powerpoint/2010/main" val="2196395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9F3DD2-6C64-4BDD-9753-FC472E3E93EF}"/>
              </a:ext>
            </a:extLst>
          </p:cNvPr>
          <p:cNvSpPr txBox="1">
            <a:spLocks/>
          </p:cNvSpPr>
          <p:nvPr/>
        </p:nvSpPr>
        <p:spPr>
          <a:xfrm>
            <a:off x="263235" y="2161309"/>
            <a:ext cx="8552961" cy="377194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buFont typeface="Wingdings" pitchFamily="2" charset="2"/>
              <a:buChar char="Ø"/>
            </a:pPr>
            <a:r>
              <a:rPr lang="en-US" sz="2400" dirty="0">
                <a:solidFill>
                  <a:srgbClr val="0000FF"/>
                </a:solidFill>
                <a:latin typeface="Times New Roman" pitchFamily="18" charset="0"/>
                <a:cs typeface="Times New Roman" pitchFamily="18" charset="0"/>
              </a:rPr>
              <a:t>No physical agent in this universe will have the space to store the table, </a:t>
            </a:r>
          </a:p>
          <a:p>
            <a:pPr algn="just">
              <a:buFont typeface="Wingdings" pitchFamily="2" charset="2"/>
              <a:buChar char="Ø"/>
            </a:pPr>
            <a:endParaRPr lang="en-US" sz="2400" dirty="0">
              <a:solidFill>
                <a:srgbClr val="0000FF"/>
              </a:solidFill>
              <a:latin typeface="Times New Roman" pitchFamily="18" charset="0"/>
              <a:cs typeface="Times New Roman" pitchFamily="18" charset="0"/>
            </a:endParaRPr>
          </a:p>
          <a:p>
            <a:pPr algn="just">
              <a:buFont typeface="Wingdings" pitchFamily="2" charset="2"/>
              <a:buChar char="Ø"/>
            </a:pPr>
            <a:r>
              <a:rPr lang="en-US" sz="2400" dirty="0">
                <a:solidFill>
                  <a:srgbClr val="0000FF"/>
                </a:solidFill>
                <a:latin typeface="Times New Roman" pitchFamily="18" charset="0"/>
                <a:cs typeface="Times New Roman" pitchFamily="18" charset="0"/>
              </a:rPr>
              <a:t>No agent could ever learn all the right table entries from its experience, and </a:t>
            </a:r>
          </a:p>
          <a:p>
            <a:pPr algn="just">
              <a:buFont typeface="Wingdings" pitchFamily="2" charset="2"/>
              <a:buChar char="Ø"/>
            </a:pPr>
            <a:endParaRPr lang="en-US" sz="2400" dirty="0">
              <a:solidFill>
                <a:srgbClr val="0000FF"/>
              </a:solidFill>
              <a:latin typeface="Times New Roman" pitchFamily="18" charset="0"/>
              <a:cs typeface="Times New Roman" pitchFamily="18" charset="0"/>
            </a:endParaRPr>
          </a:p>
          <a:p>
            <a:pPr algn="just">
              <a:buFont typeface="Wingdings" pitchFamily="2" charset="2"/>
              <a:buChar char="Ø"/>
            </a:pPr>
            <a:r>
              <a:rPr lang="en-US" sz="2400" dirty="0">
                <a:solidFill>
                  <a:srgbClr val="0000FF"/>
                </a:solidFill>
                <a:latin typeface="Times New Roman" pitchFamily="18" charset="0"/>
                <a:cs typeface="Times New Roman" pitchFamily="18" charset="0"/>
              </a:rPr>
              <a:t>Even if the environment is simple enough to yield a feasible table size,  the designer still has no guidance about how to fill in the table entries </a:t>
            </a:r>
          </a:p>
          <a:p>
            <a:pPr algn="just">
              <a:buFont typeface="Wingdings" pitchFamily="2" charset="2"/>
              <a:buChar char="Ø"/>
            </a:pPr>
            <a:endParaRPr lang="en-US" sz="2400"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Limitation of Table Driven Agent</a:t>
            </a:r>
          </a:p>
        </p:txBody>
      </p:sp>
    </p:spTree>
    <p:extLst>
      <p:ext uri="{BB962C8B-B14F-4D97-AF65-F5344CB8AC3E}">
        <p14:creationId xmlns:p14="http://schemas.microsoft.com/office/powerpoint/2010/main" val="2799434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10C98-4198-4B16-B636-A91E0B628AE9}"/>
              </a:ext>
            </a:extLst>
          </p:cNvPr>
          <p:cNvSpPr txBox="1">
            <a:spLocks/>
          </p:cNvSpPr>
          <p:nvPr/>
        </p:nvSpPr>
        <p:spPr>
          <a:xfrm>
            <a:off x="279400" y="2069620"/>
            <a:ext cx="8481359" cy="405079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514350" indent="-514350"/>
            <a:r>
              <a:rPr lang="en-US" sz="2800" dirty="0">
                <a:solidFill>
                  <a:srgbClr val="0000FF"/>
                </a:solidFill>
                <a:latin typeface="Times New Roman" pitchFamily="18" charset="0"/>
                <a:cs typeface="Times New Roman" pitchFamily="18" charset="0"/>
              </a:rPr>
              <a:t>Simple reflex agents</a:t>
            </a:r>
          </a:p>
          <a:p>
            <a:pPr marL="514350" indent="-514350">
              <a:buFont typeface="+mj-lt"/>
              <a:buAutoNum type="arabicPeriod"/>
            </a:pPr>
            <a:endParaRPr lang="en-US" sz="2800" dirty="0">
              <a:solidFill>
                <a:srgbClr val="0000FF"/>
              </a:solidFill>
              <a:latin typeface="Times New Roman" pitchFamily="18" charset="0"/>
              <a:cs typeface="Times New Roman" pitchFamily="18" charset="0"/>
            </a:endParaRPr>
          </a:p>
          <a:p>
            <a:pPr marL="514350" indent="-514350"/>
            <a:r>
              <a:rPr lang="en-US" sz="2800" dirty="0">
                <a:solidFill>
                  <a:srgbClr val="0000FF"/>
                </a:solidFill>
                <a:latin typeface="Times New Roman" pitchFamily="18" charset="0"/>
                <a:cs typeface="Times New Roman" pitchFamily="18" charset="0"/>
              </a:rPr>
              <a:t>Model-based reflex agents</a:t>
            </a:r>
          </a:p>
          <a:p>
            <a:pPr marL="514350" indent="-514350">
              <a:buFont typeface="+mj-lt"/>
              <a:buAutoNum type="arabicPeriod"/>
            </a:pPr>
            <a:endParaRPr lang="en-US" sz="2800" dirty="0">
              <a:solidFill>
                <a:srgbClr val="0000FF"/>
              </a:solidFill>
              <a:latin typeface="Times New Roman" pitchFamily="18" charset="0"/>
              <a:cs typeface="Times New Roman" pitchFamily="18" charset="0"/>
            </a:endParaRPr>
          </a:p>
          <a:p>
            <a:pPr marL="514350" indent="-514350"/>
            <a:r>
              <a:rPr lang="en-US" sz="2800" dirty="0">
                <a:solidFill>
                  <a:srgbClr val="0000FF"/>
                </a:solidFill>
                <a:latin typeface="Times New Roman" pitchFamily="18" charset="0"/>
                <a:cs typeface="Times New Roman" pitchFamily="18" charset="0"/>
              </a:rPr>
              <a:t>Goal-based agents</a:t>
            </a:r>
          </a:p>
          <a:p>
            <a:pPr marL="514350" indent="-514350">
              <a:buFont typeface="+mj-lt"/>
              <a:buAutoNum type="arabicPeriod"/>
            </a:pPr>
            <a:endParaRPr lang="en-US" sz="2800" dirty="0">
              <a:solidFill>
                <a:srgbClr val="0000FF"/>
              </a:solidFill>
              <a:latin typeface="Times New Roman" pitchFamily="18" charset="0"/>
              <a:cs typeface="Times New Roman" pitchFamily="18" charset="0"/>
            </a:endParaRPr>
          </a:p>
          <a:p>
            <a:pPr marL="514350" indent="-514350"/>
            <a:r>
              <a:rPr lang="en-US" sz="2800" dirty="0">
                <a:solidFill>
                  <a:srgbClr val="0000FF"/>
                </a:solidFill>
                <a:latin typeface="Times New Roman" pitchFamily="18" charset="0"/>
                <a:cs typeface="Times New Roman" pitchFamily="18" charset="0"/>
              </a:rPr>
              <a:t>Utility-based agents</a:t>
            </a:r>
          </a:p>
          <a:p>
            <a:pPr marL="514350" indent="-514350"/>
            <a:endParaRPr lang="en-US" sz="2800" dirty="0">
              <a:solidFill>
                <a:srgbClr val="0000FF"/>
              </a:solidFill>
              <a:latin typeface="Times New Roman" pitchFamily="18" charset="0"/>
              <a:cs typeface="Times New Roman" pitchFamily="18" charset="0"/>
            </a:endParaRPr>
          </a:p>
          <a:p>
            <a:pPr marL="514350" indent="-514350"/>
            <a:r>
              <a:rPr lang="en-US" sz="2800" dirty="0">
                <a:solidFill>
                  <a:srgbClr val="0000FF"/>
                </a:solidFill>
                <a:latin typeface="Times New Roman" pitchFamily="18" charset="0"/>
                <a:cs typeface="Times New Roman" pitchFamily="18" charset="0"/>
              </a:rPr>
              <a:t>Learning Agents</a:t>
            </a:r>
          </a:p>
          <a:p>
            <a:pPr marL="514350" indent="-514350">
              <a:buFont typeface="+mj-lt"/>
              <a:buAutoNum type="arabicPeriod"/>
            </a:pPr>
            <a:endParaRPr lang="en-US" sz="2800" dirty="0">
              <a:solidFill>
                <a:schemeClr val="tx1"/>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 Types of AI Agents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9E7E0B5-EA51-5C48-A7BD-29B7AB11DC83}"/>
                  </a:ext>
                </a:extLst>
              </p14:cNvPr>
              <p14:cNvContentPartPr/>
              <p14:nvPr/>
            </p14:nvContentPartPr>
            <p14:xfrm>
              <a:off x="263567" y="433328"/>
              <a:ext cx="4159080" cy="723600"/>
            </p14:xfrm>
          </p:contentPart>
        </mc:Choice>
        <mc:Fallback>
          <p:pic>
            <p:nvPicPr>
              <p:cNvPr id="2" name="Ink 1">
                <a:extLst>
                  <a:ext uri="{FF2B5EF4-FFF2-40B4-BE49-F238E27FC236}">
                    <a16:creationId xmlns:a16="http://schemas.microsoft.com/office/drawing/2014/main" id="{19E7E0B5-EA51-5C48-A7BD-29B7AB11DC83}"/>
                  </a:ext>
                </a:extLst>
              </p:cNvPr>
              <p:cNvPicPr/>
              <p:nvPr/>
            </p:nvPicPr>
            <p:blipFill>
              <a:blip r:embed="rId3"/>
              <a:stretch>
                <a:fillRect/>
              </a:stretch>
            </p:blipFill>
            <p:spPr>
              <a:xfrm>
                <a:off x="209567" y="325328"/>
                <a:ext cx="4266720" cy="939240"/>
              </a:xfrm>
              <a:prstGeom prst="rect">
                <a:avLst/>
              </a:prstGeom>
            </p:spPr>
          </p:pic>
        </mc:Fallback>
      </mc:AlternateContent>
    </p:spTree>
    <p:extLst>
      <p:ext uri="{BB962C8B-B14F-4D97-AF65-F5344CB8AC3E}">
        <p14:creationId xmlns:p14="http://schemas.microsoft.com/office/powerpoint/2010/main" val="2552744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6657"/>
            <a:ext cx="8574087" cy="4994693"/>
          </a:xfrm>
        </p:spPr>
        <p:txBody>
          <a:bodyPr/>
          <a:lstStyle/>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The simple reflex agents are the simplest agents</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These agents take decisions on the basis of the current percepts and ignore the rest of the percept history.</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These agents only succeed in the fully observable environment.</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It does not consider any part of percepts history during their decision and action process.</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It works on Condition-action rule, which means it maps the current state to action</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Such as a room cleaner agent, it works only if there is dirt in the room.</a:t>
            </a:r>
          </a:p>
          <a:p>
            <a:pPr algn="just"/>
            <a:endParaRPr lang="en-US" dirty="0"/>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Simple Reflex Agent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6657"/>
            <a:ext cx="8574087" cy="4994693"/>
          </a:xfrm>
        </p:spPr>
        <p:txBody>
          <a:bodyPr/>
          <a:lstStyle/>
          <a:p>
            <a:pPr algn="just"/>
            <a:endParaRPr lang="en-US" dirty="0"/>
          </a:p>
          <a:p>
            <a:pPr algn="just"/>
            <a:endParaRPr lang="en-US" dirty="0"/>
          </a:p>
          <a:p>
            <a:pPr algn="just"/>
            <a:endParaRPr lang="en-US" dirty="0"/>
          </a:p>
          <a:p>
            <a:pPr algn="just"/>
            <a:endParaRPr lang="en-US" dirty="0"/>
          </a:p>
          <a:p>
            <a:pPr algn="just"/>
            <a:endParaRPr lang="en-US" dirty="0"/>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Simple Reflex Agent</a:t>
            </a:r>
          </a:p>
        </p:txBody>
      </p:sp>
      <p:pic>
        <p:nvPicPr>
          <p:cNvPr id="1026" name="Picture 2"/>
          <p:cNvPicPr>
            <a:picLocks noChangeAspect="1" noChangeArrowheads="1"/>
          </p:cNvPicPr>
          <p:nvPr/>
        </p:nvPicPr>
        <p:blipFill>
          <a:blip r:embed="rId2"/>
          <a:srcRect/>
          <a:stretch>
            <a:fillRect/>
          </a:stretch>
        </p:blipFill>
        <p:spPr bwMode="auto">
          <a:xfrm>
            <a:off x="3988754" y="2285973"/>
            <a:ext cx="4832830" cy="3329797"/>
          </a:xfrm>
          <a:prstGeom prst="rect">
            <a:avLst/>
          </a:prstGeom>
          <a:noFill/>
          <a:ln w="9525">
            <a:noFill/>
            <a:miter lim="800000"/>
            <a:headEnd/>
            <a:tailEnd/>
          </a:ln>
          <a:effectLst/>
        </p:spPr>
      </p:pic>
      <p:sp>
        <p:nvSpPr>
          <p:cNvPr id="5" name="Rectangle 4"/>
          <p:cNvSpPr/>
          <p:nvPr/>
        </p:nvSpPr>
        <p:spPr>
          <a:xfrm>
            <a:off x="284163" y="1742535"/>
            <a:ext cx="3704591" cy="4708981"/>
          </a:xfrm>
          <a:prstGeom prst="rect">
            <a:avLst/>
          </a:prstGeom>
        </p:spPr>
        <p:txBody>
          <a:bodyPr wrap="square">
            <a:spAutoFit/>
          </a:bodyPr>
          <a:lstStyle/>
          <a:p>
            <a:pPr algn="just"/>
            <a:r>
              <a:rPr lang="en-US" sz="2000" dirty="0">
                <a:solidFill>
                  <a:srgbClr val="FF0000"/>
                </a:solidFill>
                <a:latin typeface="Times New Roman" pitchFamily="18" charset="0"/>
                <a:cs typeface="Times New Roman" pitchFamily="18" charset="0"/>
              </a:rPr>
              <a:t>A simple reflex agent comprises the following parts:</a:t>
            </a:r>
          </a:p>
          <a:p>
            <a:pPr algn="just">
              <a:buFont typeface="Wingdings" pitchFamily="2" charset="2"/>
              <a:buChar char="ü"/>
            </a:pPr>
            <a:r>
              <a:rPr lang="en-US" sz="2000" b="1" dirty="0">
                <a:solidFill>
                  <a:srgbClr val="0000FF"/>
                </a:solidFill>
                <a:latin typeface="Times New Roman" pitchFamily="18" charset="0"/>
                <a:cs typeface="Times New Roman" pitchFamily="18" charset="0"/>
              </a:rPr>
              <a:t>Agent</a:t>
            </a:r>
            <a:r>
              <a:rPr lang="en-US" sz="2000" dirty="0">
                <a:solidFill>
                  <a:srgbClr val="0000FF"/>
                </a:solidFill>
                <a:latin typeface="Times New Roman" pitchFamily="18" charset="0"/>
                <a:cs typeface="Times New Roman" pitchFamily="18" charset="0"/>
              </a:rPr>
              <a:t>: </a:t>
            </a:r>
            <a:r>
              <a:rPr lang="en-US" sz="2000" dirty="0">
                <a:latin typeface="Times New Roman" pitchFamily="18" charset="0"/>
                <a:cs typeface="Times New Roman" pitchFamily="18" charset="0"/>
              </a:rPr>
              <a:t>The agent is the one who performs actions on the environment.</a:t>
            </a:r>
          </a:p>
          <a:p>
            <a:pPr algn="just">
              <a:buFont typeface="Wingdings" pitchFamily="2" charset="2"/>
              <a:buChar char="ü"/>
            </a:pPr>
            <a:r>
              <a:rPr lang="en-US" sz="2000" b="1" dirty="0">
                <a:solidFill>
                  <a:srgbClr val="0000FF"/>
                </a:solidFill>
                <a:latin typeface="Times New Roman" pitchFamily="18" charset="0"/>
                <a:cs typeface="Times New Roman" pitchFamily="18" charset="0"/>
              </a:rPr>
              <a:t>Sensors</a:t>
            </a:r>
            <a:r>
              <a:rPr lang="en-US" sz="2000" dirty="0">
                <a:solidFill>
                  <a:srgbClr val="0000FF"/>
                </a:solidFill>
                <a:latin typeface="Times New Roman" pitchFamily="18" charset="0"/>
                <a:cs typeface="Times New Roman" pitchFamily="18" charset="0"/>
              </a:rPr>
              <a:t>: </a:t>
            </a:r>
            <a:r>
              <a:rPr lang="en-US" sz="2000" dirty="0">
                <a:latin typeface="Times New Roman" pitchFamily="18" charset="0"/>
                <a:cs typeface="Times New Roman" pitchFamily="18" charset="0"/>
              </a:rPr>
              <a:t>Sensors are the things that sense the environment. They are devices that measure physical property.</a:t>
            </a:r>
          </a:p>
          <a:p>
            <a:pPr algn="just">
              <a:buFont typeface="Wingdings" pitchFamily="2" charset="2"/>
              <a:buChar char="ü"/>
            </a:pPr>
            <a:r>
              <a:rPr lang="en-US" sz="2000" b="1" dirty="0">
                <a:solidFill>
                  <a:srgbClr val="0000FF"/>
                </a:solidFill>
                <a:latin typeface="Times New Roman" pitchFamily="18" charset="0"/>
                <a:cs typeface="Times New Roman" pitchFamily="18" charset="0"/>
              </a:rPr>
              <a:t>Actuators</a:t>
            </a:r>
            <a:r>
              <a:rPr lang="en-US" sz="2000" dirty="0">
                <a:solidFill>
                  <a:srgbClr val="0000FF"/>
                </a:solidFill>
                <a:latin typeface="Times New Roman" pitchFamily="18" charset="0"/>
                <a:cs typeface="Times New Roman" pitchFamily="18" charset="0"/>
              </a:rPr>
              <a:t>: </a:t>
            </a:r>
            <a:r>
              <a:rPr lang="en-US" sz="2000" dirty="0">
                <a:latin typeface="Times New Roman" pitchFamily="18" charset="0"/>
                <a:cs typeface="Times New Roman" pitchFamily="18" charset="0"/>
              </a:rPr>
              <a:t>Actuators are devices that convert energy into motion.</a:t>
            </a:r>
          </a:p>
          <a:p>
            <a:pPr algn="just">
              <a:buFont typeface="Wingdings" pitchFamily="2" charset="2"/>
              <a:buChar char="ü"/>
            </a:pPr>
            <a:r>
              <a:rPr lang="en-US" sz="2000" b="1" dirty="0">
                <a:solidFill>
                  <a:srgbClr val="0000FF"/>
                </a:solidFill>
                <a:latin typeface="Times New Roman" pitchFamily="18" charset="0"/>
                <a:cs typeface="Times New Roman" pitchFamily="18" charset="0"/>
              </a:rPr>
              <a:t>Environment</a:t>
            </a:r>
            <a:r>
              <a:rPr lang="en-US" sz="2000" dirty="0">
                <a:solidFill>
                  <a:srgbClr val="0000FF"/>
                </a:solidFill>
                <a:latin typeface="Times New Roman" pitchFamily="18" charset="0"/>
                <a:cs typeface="Times New Roman" pitchFamily="18" charset="0"/>
              </a:rPr>
              <a:t>: </a:t>
            </a:r>
            <a:r>
              <a:rPr lang="en-US" sz="2000" dirty="0">
                <a:latin typeface="Times New Roman" pitchFamily="18" charset="0"/>
                <a:cs typeface="Times New Roman" pitchFamily="18" charset="0"/>
              </a:rPr>
              <a:t>The environment includes the surroundings of the agent.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6657"/>
            <a:ext cx="8574087" cy="4994693"/>
          </a:xfrm>
        </p:spPr>
        <p:txBody>
          <a:bodyPr/>
          <a:lstStyle/>
          <a:p>
            <a:pPr>
              <a:buFont typeface="Wingdings" pitchFamily="2" charset="2"/>
              <a:buChar char="Ø"/>
            </a:pPr>
            <a:r>
              <a:rPr lang="en-US" b="1" dirty="0">
                <a:latin typeface="Times New Roman" pitchFamily="18" charset="0"/>
                <a:cs typeface="Times New Roman" pitchFamily="18" charset="0"/>
              </a:rPr>
              <a:t>Explanation</a:t>
            </a:r>
          </a:p>
          <a:p>
            <a:pPr lvl="1" algn="just">
              <a:buFont typeface="Wingdings" pitchFamily="2" charset="2"/>
              <a:buChar char="ü"/>
            </a:pPr>
            <a:r>
              <a:rPr lang="en-US" sz="2100" dirty="0">
                <a:solidFill>
                  <a:srgbClr val="0000FF"/>
                </a:solidFill>
                <a:latin typeface="Times New Roman" pitchFamily="18" charset="0"/>
                <a:cs typeface="Times New Roman" pitchFamily="18" charset="0"/>
              </a:rPr>
              <a:t>The actions are taken depending upon the condition</a:t>
            </a:r>
          </a:p>
          <a:p>
            <a:pPr lvl="2" algn="just">
              <a:buFont typeface="Wingdings" pitchFamily="2" charset="2"/>
              <a:buChar char="ü"/>
            </a:pPr>
            <a:r>
              <a:rPr lang="en-US" sz="1900" dirty="0">
                <a:solidFill>
                  <a:srgbClr val="FF0000"/>
                </a:solidFill>
                <a:latin typeface="Times New Roman" pitchFamily="18" charset="0"/>
                <a:cs typeface="Times New Roman" pitchFamily="18" charset="0"/>
              </a:rPr>
              <a:t>If the condition is true, the relevant action is taken</a:t>
            </a:r>
          </a:p>
          <a:p>
            <a:pPr lvl="2" algn="just">
              <a:buFont typeface="Wingdings" pitchFamily="2" charset="2"/>
              <a:buChar char="ü"/>
            </a:pPr>
            <a:r>
              <a:rPr lang="en-US" sz="1900" dirty="0">
                <a:solidFill>
                  <a:srgbClr val="FF0000"/>
                </a:solidFill>
                <a:latin typeface="Times New Roman" pitchFamily="18" charset="0"/>
                <a:cs typeface="Times New Roman" pitchFamily="18" charset="0"/>
              </a:rPr>
              <a:t>If it is false, the other action is taken.</a:t>
            </a:r>
          </a:p>
          <a:p>
            <a:pPr lvl="1" algn="just">
              <a:buFont typeface="Wingdings" pitchFamily="2" charset="2"/>
              <a:buChar char="ü"/>
            </a:pPr>
            <a:r>
              <a:rPr lang="en-US" sz="2100" dirty="0">
                <a:solidFill>
                  <a:srgbClr val="0000FF"/>
                </a:solidFill>
                <a:latin typeface="Times New Roman" pitchFamily="18" charset="0"/>
                <a:cs typeface="Times New Roman" pitchFamily="18" charset="0"/>
              </a:rPr>
              <a:t>The agent takes input from the environment through sensors, and delivers the output to the environment through actuators.</a:t>
            </a: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Simple Reflex Agent</a:t>
            </a:r>
          </a:p>
        </p:txBody>
      </p:sp>
      <p:pic>
        <p:nvPicPr>
          <p:cNvPr id="2051" name="Picture 3"/>
          <p:cNvPicPr>
            <a:picLocks noChangeAspect="1" noChangeArrowheads="1"/>
          </p:cNvPicPr>
          <p:nvPr/>
        </p:nvPicPr>
        <p:blipFill>
          <a:blip r:embed="rId2"/>
          <a:srcRect/>
          <a:stretch>
            <a:fillRect/>
          </a:stretch>
        </p:blipFill>
        <p:spPr bwMode="auto">
          <a:xfrm>
            <a:off x="814388" y="4187225"/>
            <a:ext cx="8053388" cy="1731102"/>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6657"/>
            <a:ext cx="8574087" cy="4994693"/>
          </a:xfrm>
        </p:spPr>
        <p:txBody>
          <a:bodyPr>
            <a:noAutofit/>
          </a:bodyPr>
          <a:lstStyle/>
          <a:p>
            <a:pPr marL="0" algn="just">
              <a:spcBef>
                <a:spcPts val="1000"/>
              </a:spcBef>
              <a:buFont typeface="Wingdings" pitchFamily="2" charset="2"/>
              <a:buChar char="Ø"/>
            </a:pPr>
            <a:r>
              <a:rPr lang="en-US" dirty="0">
                <a:latin typeface="Times New Roman" pitchFamily="18" charset="0"/>
                <a:cs typeface="Times New Roman" pitchFamily="18" charset="0"/>
              </a:rPr>
              <a:t>The Model-based agent can work in a partially observable environment, and track the situation.</a:t>
            </a:r>
          </a:p>
          <a:p>
            <a:pPr marL="0" algn="just">
              <a:spcBef>
                <a:spcPts val="1000"/>
              </a:spcBef>
              <a:buFont typeface="Wingdings" pitchFamily="2" charset="2"/>
              <a:buChar char="Ø"/>
            </a:pPr>
            <a:r>
              <a:rPr lang="en-US" dirty="0">
                <a:latin typeface="Times New Roman" pitchFamily="18" charset="0"/>
                <a:cs typeface="Times New Roman" pitchFamily="18" charset="0"/>
              </a:rPr>
              <a:t>A model-based agent has two important factors:</a:t>
            </a:r>
          </a:p>
          <a:p>
            <a:pPr marL="685800" lvl="3" algn="just">
              <a:spcBef>
                <a:spcPts val="1000"/>
              </a:spcBef>
              <a:buFont typeface="Wingdings" pitchFamily="2" charset="2"/>
              <a:buChar char="ü"/>
            </a:pPr>
            <a:r>
              <a:rPr lang="en-US" sz="2100" b="1" dirty="0">
                <a:solidFill>
                  <a:srgbClr val="0000FF"/>
                </a:solidFill>
                <a:latin typeface="Times New Roman" pitchFamily="18" charset="0"/>
                <a:cs typeface="Times New Roman" pitchFamily="18" charset="0"/>
              </a:rPr>
              <a:t>Model:</a:t>
            </a:r>
            <a:r>
              <a:rPr lang="en-US" sz="2100" dirty="0">
                <a:solidFill>
                  <a:srgbClr val="0000FF"/>
                </a:solidFill>
                <a:latin typeface="Times New Roman" pitchFamily="18" charset="0"/>
                <a:cs typeface="Times New Roman" pitchFamily="18" charset="0"/>
              </a:rPr>
              <a:t> It is knowledge about "how things happen in the world," so it is called a Model-based agent.</a:t>
            </a:r>
          </a:p>
          <a:p>
            <a:pPr marL="685800" lvl="3" algn="just">
              <a:spcBef>
                <a:spcPts val="1000"/>
              </a:spcBef>
              <a:buFont typeface="Wingdings" pitchFamily="2" charset="2"/>
              <a:buChar char="ü"/>
            </a:pPr>
            <a:r>
              <a:rPr lang="en-US" sz="2100" b="1" dirty="0">
                <a:solidFill>
                  <a:srgbClr val="0000FF"/>
                </a:solidFill>
                <a:latin typeface="Times New Roman" pitchFamily="18" charset="0"/>
                <a:cs typeface="Times New Roman" pitchFamily="18" charset="0"/>
              </a:rPr>
              <a:t>Internal State:</a:t>
            </a:r>
            <a:r>
              <a:rPr lang="en-US" sz="2100" dirty="0">
                <a:solidFill>
                  <a:srgbClr val="0000FF"/>
                </a:solidFill>
                <a:latin typeface="Times New Roman" pitchFamily="18" charset="0"/>
                <a:cs typeface="Times New Roman" pitchFamily="18" charset="0"/>
              </a:rPr>
              <a:t> It is a representation of the current state based on percept history.</a:t>
            </a:r>
          </a:p>
          <a:p>
            <a:pPr marL="0" algn="just">
              <a:spcBef>
                <a:spcPts val="1000"/>
              </a:spcBef>
              <a:buFont typeface="Wingdings" pitchFamily="2" charset="2"/>
              <a:buChar char="Ø"/>
            </a:pPr>
            <a:r>
              <a:rPr lang="en-US" dirty="0">
                <a:latin typeface="Times New Roman" pitchFamily="18" charset="0"/>
                <a:cs typeface="Times New Roman" pitchFamily="18" charset="0"/>
              </a:rPr>
              <a:t>These agents have the model, "which is knowledge of the world" and based on the model they perform actions.</a:t>
            </a:r>
          </a:p>
          <a:p>
            <a:pPr marL="806450" lvl="2" algn="just">
              <a:spcBef>
                <a:spcPts val="1000"/>
              </a:spcBef>
              <a:buFont typeface="Wingdings" pitchFamily="2" charset="2"/>
              <a:buChar char="ü"/>
            </a:pPr>
            <a:r>
              <a:rPr lang="en-US" sz="2100" dirty="0">
                <a:solidFill>
                  <a:srgbClr val="0000FF"/>
                </a:solidFill>
                <a:latin typeface="Times New Roman" pitchFamily="18" charset="0"/>
                <a:cs typeface="Times New Roman" pitchFamily="18" charset="0"/>
              </a:rPr>
              <a:t>Updating the agent state requires information about:</a:t>
            </a:r>
          </a:p>
          <a:p>
            <a:pPr marL="1146175" lvl="3" algn="just">
              <a:spcBef>
                <a:spcPts val="1000"/>
              </a:spcBef>
              <a:buFont typeface="Wingdings" pitchFamily="2" charset="2"/>
              <a:buChar char="ü"/>
            </a:pPr>
            <a:r>
              <a:rPr lang="en-US" sz="1900" dirty="0">
                <a:solidFill>
                  <a:srgbClr val="FF0000"/>
                </a:solidFill>
                <a:latin typeface="Times New Roman" pitchFamily="18" charset="0"/>
                <a:cs typeface="Times New Roman" pitchFamily="18" charset="0"/>
              </a:rPr>
              <a:t>How the world evolves</a:t>
            </a:r>
          </a:p>
          <a:p>
            <a:pPr marL="1146175" lvl="3" algn="just">
              <a:spcBef>
                <a:spcPts val="1000"/>
              </a:spcBef>
              <a:buFont typeface="Wingdings" pitchFamily="2" charset="2"/>
              <a:buChar char="ü"/>
            </a:pPr>
            <a:r>
              <a:rPr lang="en-US" sz="1900" dirty="0">
                <a:solidFill>
                  <a:srgbClr val="FF0000"/>
                </a:solidFill>
                <a:latin typeface="Times New Roman" pitchFamily="18" charset="0"/>
                <a:cs typeface="Times New Roman" pitchFamily="18" charset="0"/>
              </a:rPr>
              <a:t>How the agent's action affects the world.</a:t>
            </a:r>
          </a:p>
          <a:p>
            <a:pPr marL="685800" lvl="3" algn="just">
              <a:spcBef>
                <a:spcPts val="1000"/>
              </a:spcBef>
              <a:buFont typeface="Wingdings" pitchFamily="2" charset="2"/>
              <a:buChar char="ü"/>
            </a:pPr>
            <a:endParaRPr lang="en-US"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Model Based Agent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6657"/>
            <a:ext cx="8574087" cy="4994693"/>
          </a:xfrm>
        </p:spPr>
        <p:txBody>
          <a:bodyPr>
            <a:normAutofit/>
          </a:bodyPr>
          <a:lstStyle/>
          <a:p>
            <a:pPr lvl="1" algn="just">
              <a:buFont typeface="Wingdings" pitchFamily="2" charset="2"/>
              <a:buChar char="ü"/>
            </a:pPr>
            <a:endParaRPr lang="en-US" sz="2100"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Model Based Agent</a:t>
            </a:r>
          </a:p>
        </p:txBody>
      </p:sp>
      <p:pic>
        <p:nvPicPr>
          <p:cNvPr id="3075" name="Picture 3"/>
          <p:cNvPicPr>
            <a:picLocks noChangeAspect="1" noChangeArrowheads="1"/>
          </p:cNvPicPr>
          <p:nvPr/>
        </p:nvPicPr>
        <p:blipFill>
          <a:blip r:embed="rId2"/>
          <a:srcRect/>
          <a:stretch>
            <a:fillRect/>
          </a:stretch>
        </p:blipFill>
        <p:spPr bwMode="auto">
          <a:xfrm>
            <a:off x="849313" y="1746049"/>
            <a:ext cx="7521330" cy="4965301"/>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6657"/>
            <a:ext cx="8574087" cy="4994693"/>
          </a:xfrm>
        </p:spPr>
        <p:txBody>
          <a:bodyPr>
            <a:noAutofit/>
          </a:bodyPr>
          <a:lstStyle/>
          <a:p>
            <a:pPr marL="0" algn="just">
              <a:spcBef>
                <a:spcPts val="1000"/>
              </a:spcBef>
              <a:buFont typeface="Wingdings" pitchFamily="2" charset="2"/>
              <a:buChar char="Ø"/>
            </a:pPr>
            <a:r>
              <a:rPr lang="en-US" dirty="0">
                <a:latin typeface="Times New Roman" pitchFamily="18" charset="0"/>
                <a:cs typeface="Times New Roman" pitchFamily="18" charset="0"/>
              </a:rPr>
              <a:t>The model-based reflex agent operates in four stages:</a:t>
            </a:r>
          </a:p>
          <a:p>
            <a:pPr marL="806450" lvl="2" algn="just">
              <a:spcBef>
                <a:spcPts val="1000"/>
              </a:spcBef>
              <a:buFont typeface="Wingdings" pitchFamily="2" charset="2"/>
              <a:buChar char="ü"/>
            </a:pPr>
            <a:r>
              <a:rPr lang="en-US" sz="2100" b="1" dirty="0">
                <a:solidFill>
                  <a:srgbClr val="0000FF"/>
                </a:solidFill>
                <a:latin typeface="Times New Roman" pitchFamily="18" charset="0"/>
                <a:cs typeface="Times New Roman" pitchFamily="18" charset="0"/>
              </a:rPr>
              <a:t>Sense:</a:t>
            </a:r>
            <a:r>
              <a:rPr lang="en-US" sz="2100" dirty="0">
                <a:solidFill>
                  <a:srgbClr val="0000FF"/>
                </a:solidFill>
                <a:latin typeface="Times New Roman" pitchFamily="18" charset="0"/>
                <a:cs typeface="Times New Roman" pitchFamily="18" charset="0"/>
              </a:rPr>
              <a:t> It perceives the current state of the world with its sensors.</a:t>
            </a:r>
          </a:p>
          <a:p>
            <a:pPr marL="806450" lvl="2" algn="just">
              <a:spcBef>
                <a:spcPts val="1000"/>
              </a:spcBef>
              <a:buFont typeface="Wingdings" pitchFamily="2" charset="2"/>
              <a:buChar char="ü"/>
            </a:pPr>
            <a:r>
              <a:rPr lang="en-US" sz="2100" b="1" dirty="0">
                <a:solidFill>
                  <a:srgbClr val="0000FF"/>
                </a:solidFill>
                <a:latin typeface="Times New Roman" pitchFamily="18" charset="0"/>
                <a:cs typeface="Times New Roman" pitchFamily="18" charset="0"/>
              </a:rPr>
              <a:t>Model:</a:t>
            </a:r>
            <a:r>
              <a:rPr lang="en-US" sz="2100" dirty="0">
                <a:solidFill>
                  <a:srgbClr val="0000FF"/>
                </a:solidFill>
                <a:latin typeface="Times New Roman" pitchFamily="18" charset="0"/>
                <a:cs typeface="Times New Roman" pitchFamily="18" charset="0"/>
              </a:rPr>
              <a:t> It constructs an internal model of the world from what it sees.</a:t>
            </a:r>
          </a:p>
          <a:p>
            <a:pPr marL="806450" lvl="2" algn="just">
              <a:spcBef>
                <a:spcPts val="1000"/>
              </a:spcBef>
              <a:buFont typeface="Wingdings" pitchFamily="2" charset="2"/>
              <a:buChar char="ü"/>
            </a:pPr>
            <a:r>
              <a:rPr lang="en-US" sz="2100" b="1" dirty="0">
                <a:solidFill>
                  <a:srgbClr val="0000FF"/>
                </a:solidFill>
                <a:latin typeface="Times New Roman" pitchFamily="18" charset="0"/>
                <a:cs typeface="Times New Roman" pitchFamily="18" charset="0"/>
              </a:rPr>
              <a:t>Reason:</a:t>
            </a:r>
            <a:r>
              <a:rPr lang="en-US" sz="2100" dirty="0">
                <a:solidFill>
                  <a:srgbClr val="0000FF"/>
                </a:solidFill>
                <a:latin typeface="Times New Roman" pitchFamily="18" charset="0"/>
                <a:cs typeface="Times New Roman" pitchFamily="18" charset="0"/>
              </a:rPr>
              <a:t> It uses its model of the world to decide how to act based on a set of predefined rules or heuristics.</a:t>
            </a:r>
          </a:p>
          <a:p>
            <a:pPr marL="806450" lvl="2" algn="just">
              <a:spcBef>
                <a:spcPts val="1000"/>
              </a:spcBef>
              <a:buFont typeface="Wingdings" pitchFamily="2" charset="2"/>
              <a:buChar char="ü"/>
            </a:pPr>
            <a:r>
              <a:rPr lang="en-US" sz="2100" b="1" dirty="0">
                <a:solidFill>
                  <a:srgbClr val="0000FF"/>
                </a:solidFill>
                <a:latin typeface="Times New Roman" pitchFamily="18" charset="0"/>
                <a:cs typeface="Times New Roman" pitchFamily="18" charset="0"/>
              </a:rPr>
              <a:t>Act:</a:t>
            </a:r>
            <a:r>
              <a:rPr lang="en-US" sz="2100" dirty="0">
                <a:solidFill>
                  <a:srgbClr val="0000FF"/>
                </a:solidFill>
                <a:latin typeface="Times New Roman" pitchFamily="18" charset="0"/>
                <a:cs typeface="Times New Roman" pitchFamily="18" charset="0"/>
              </a:rPr>
              <a:t> The agent carries out the action that it has chosen.</a:t>
            </a:r>
            <a:r>
              <a:rPr lang="en-US" sz="2100" b="1" dirty="0">
                <a:solidFill>
                  <a:srgbClr val="0000FF"/>
                </a:solidFill>
                <a:latin typeface="Times New Roman" pitchFamily="18" charset="0"/>
                <a:cs typeface="Times New Roman" pitchFamily="18" charset="0"/>
              </a:rPr>
              <a:t> </a:t>
            </a:r>
          </a:p>
          <a:p>
            <a:pPr marL="0" lvl="2" indent="-454025" algn="just">
              <a:spcBef>
                <a:spcPts val="1000"/>
              </a:spcBef>
              <a:buFont typeface="Wingdings" pitchFamily="2" charset="2"/>
              <a:buChar char="Ø"/>
            </a:pPr>
            <a:r>
              <a:rPr lang="en-US" sz="2100" b="1" dirty="0">
                <a:latin typeface="Times New Roman" pitchFamily="18" charset="0"/>
                <a:cs typeface="Times New Roman" pitchFamily="18" charset="0"/>
              </a:rPr>
              <a:t>Example:</a:t>
            </a:r>
            <a:r>
              <a:rPr lang="en-US" sz="2100" dirty="0">
                <a:latin typeface="Times New Roman" pitchFamily="18" charset="0"/>
                <a:cs typeface="Times New Roman" pitchFamily="18" charset="0"/>
              </a:rPr>
              <a:t> </a:t>
            </a:r>
            <a:r>
              <a:rPr lang="en-US" sz="2100" dirty="0">
                <a:solidFill>
                  <a:srgbClr val="FF0000"/>
                </a:solidFill>
                <a:latin typeface="Times New Roman" pitchFamily="18" charset="0"/>
                <a:cs typeface="Times New Roman" pitchFamily="18" charset="0"/>
              </a:rPr>
              <a:t>A vacuum cleaner that uses sensors to detect dirt and obstacles and moves and cleans based on a model.</a:t>
            </a:r>
          </a:p>
          <a:p>
            <a:pPr marL="0" algn="just">
              <a:spcBef>
                <a:spcPts val="1000"/>
              </a:spcBef>
              <a:buFont typeface="Wingdings" pitchFamily="2" charset="2"/>
              <a:buChar char="Ø"/>
            </a:pPr>
            <a:endParaRPr lang="en-US" dirty="0">
              <a:latin typeface="Times New Roman" pitchFamily="18" charset="0"/>
              <a:cs typeface="Times New Roman" pitchFamily="18" charset="0"/>
            </a:endParaRPr>
          </a:p>
          <a:p>
            <a:pPr marL="0" algn="just">
              <a:spcBef>
                <a:spcPts val="1000"/>
              </a:spcBef>
            </a:pPr>
            <a:endParaRPr lang="en-US" sz="2100"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Model Based Agent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F0E089-3E22-9B94-52CF-207E4525863C}"/>
              </a:ext>
            </a:extLst>
          </p:cNvPr>
          <p:cNvSpPr>
            <a:spLocks noGrp="1"/>
          </p:cNvSpPr>
          <p:nvPr>
            <p:ph type="sldNum" sz="quarter" idx="12"/>
          </p:nvPr>
        </p:nvSpPr>
        <p:spPr/>
        <p:txBody>
          <a:bodyPr/>
          <a:lstStyle/>
          <a:p>
            <a:fld id="{5FD889E0-CAB2-4699-909D-B9A88D47ACBE}" type="slidenum">
              <a:rPr lang="en-US" smtClean="0"/>
              <a:pPr/>
              <a:t>5</a:t>
            </a:fld>
            <a:endParaRPr lang="en-US"/>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Agent</a:t>
            </a:r>
          </a:p>
        </p:txBody>
      </p:sp>
      <p:sp>
        <p:nvSpPr>
          <p:cNvPr id="8" name="TextBox 7"/>
          <p:cNvSpPr txBox="1"/>
          <p:nvPr/>
        </p:nvSpPr>
        <p:spPr>
          <a:xfrm>
            <a:off x="301925" y="2075270"/>
            <a:ext cx="8514272" cy="4278094"/>
          </a:xfrm>
          <a:prstGeom prst="rect">
            <a:avLst/>
          </a:prstGeom>
          <a:noFill/>
        </p:spPr>
        <p:txBody>
          <a:bodyPr wrap="square" rtlCol="0">
            <a:spAutoFit/>
          </a:bodyPr>
          <a:lstStyle/>
          <a:p>
            <a:pPr algn="just">
              <a:buFont typeface="Wingdings" pitchFamily="2" charset="2"/>
              <a:buChar char="q"/>
            </a:pPr>
            <a:r>
              <a:rPr lang="en-US" sz="2000" dirty="0">
                <a:solidFill>
                  <a:srgbClr val="0000FF"/>
                </a:solidFill>
                <a:latin typeface="Times New Roman" pitchFamily="18" charset="0"/>
                <a:cs typeface="Times New Roman" pitchFamily="18" charset="0"/>
              </a:rPr>
              <a:t>An agent can be</a:t>
            </a:r>
          </a:p>
          <a:p>
            <a:pPr lvl="1" algn="just">
              <a:buFont typeface="Wingdings" pitchFamily="2" charset="2"/>
              <a:buChar char="ü"/>
            </a:pPr>
            <a:r>
              <a:rPr lang="en-US" dirty="0">
                <a:solidFill>
                  <a:srgbClr val="FF0000"/>
                </a:solidFill>
                <a:latin typeface="Times New Roman" pitchFamily="18" charset="0"/>
                <a:cs typeface="Times New Roman" pitchFamily="18" charset="0"/>
              </a:rPr>
              <a:t>Human-Agent</a:t>
            </a:r>
          </a:p>
          <a:p>
            <a:pPr lvl="2" algn="just">
              <a:buFont typeface="Wingdings" pitchFamily="2" charset="2"/>
              <a:buChar char="Ø"/>
            </a:pPr>
            <a:r>
              <a:rPr lang="en-US" dirty="0">
                <a:latin typeface="Times New Roman" pitchFamily="18" charset="0"/>
                <a:cs typeface="Times New Roman" pitchFamily="18" charset="0"/>
              </a:rPr>
              <a:t>A human agent has eyes, ears, and other organs which work for sensors and hand, legs, vocal tract work for actuators.</a:t>
            </a:r>
          </a:p>
          <a:p>
            <a:pPr lvl="1" algn="just">
              <a:buFont typeface="Wingdings" pitchFamily="2" charset="2"/>
              <a:buChar char="ü"/>
            </a:pPr>
            <a:r>
              <a:rPr lang="en-US" dirty="0">
                <a:solidFill>
                  <a:srgbClr val="FF0000"/>
                </a:solidFill>
                <a:latin typeface="Times New Roman" pitchFamily="18" charset="0"/>
                <a:cs typeface="Times New Roman" pitchFamily="18" charset="0"/>
              </a:rPr>
              <a:t>Robotic Agent</a:t>
            </a:r>
          </a:p>
          <a:p>
            <a:pPr lvl="2" algn="just">
              <a:buFont typeface="Wingdings" pitchFamily="2" charset="2"/>
              <a:buChar char="Ø"/>
            </a:pPr>
            <a:r>
              <a:rPr lang="en-US" dirty="0">
                <a:latin typeface="Times New Roman" pitchFamily="18" charset="0"/>
                <a:cs typeface="Times New Roman" pitchFamily="18" charset="0"/>
              </a:rPr>
              <a:t>A robotic agent can have cameras, infrared range finder, NLP for sensors and various motors for actuators.</a:t>
            </a:r>
          </a:p>
          <a:p>
            <a:pPr lvl="1" algn="just">
              <a:buFont typeface="Wingdings" pitchFamily="2" charset="2"/>
              <a:buChar char="ü"/>
            </a:pPr>
            <a:r>
              <a:rPr lang="en-US" dirty="0">
                <a:solidFill>
                  <a:srgbClr val="FF0000"/>
                </a:solidFill>
                <a:latin typeface="Times New Roman" pitchFamily="18" charset="0"/>
                <a:cs typeface="Times New Roman" pitchFamily="18" charset="0"/>
              </a:rPr>
              <a:t>Software Agent</a:t>
            </a:r>
          </a:p>
          <a:p>
            <a:pPr lvl="2" algn="just">
              <a:buFont typeface="Wingdings" pitchFamily="2" charset="2"/>
              <a:buChar char="Ø"/>
            </a:pPr>
            <a:r>
              <a:rPr lang="en-US" dirty="0">
                <a:latin typeface="Times New Roman" pitchFamily="18" charset="0"/>
                <a:cs typeface="Times New Roman" pitchFamily="18" charset="0"/>
              </a:rPr>
              <a:t>Software agent can have keystrokes, file contents as sensory input and act on those inputs and display output on the screen.</a:t>
            </a:r>
          </a:p>
          <a:p>
            <a:pPr lvl="1" algn="just">
              <a:buFont typeface="Wingdings" pitchFamily="2" charset="2"/>
              <a:buChar char="ü"/>
            </a:pPr>
            <a:endParaRPr lang="en-US" dirty="0">
              <a:solidFill>
                <a:srgbClr val="FF0000"/>
              </a:solidFill>
              <a:latin typeface="Times New Roman" pitchFamily="18" charset="0"/>
              <a:cs typeface="Times New Roman" pitchFamily="18" charset="0"/>
            </a:endParaRPr>
          </a:p>
          <a:p>
            <a:pPr lvl="1" algn="just">
              <a:buFont typeface="Wingdings" pitchFamily="2" charset="2"/>
              <a:buChar char="ü"/>
            </a:pPr>
            <a:r>
              <a:rPr lang="en-US" dirty="0">
                <a:solidFill>
                  <a:srgbClr val="FF0000"/>
                </a:solidFill>
                <a:latin typeface="Times New Roman" pitchFamily="18" charset="0"/>
                <a:cs typeface="Times New Roman" pitchFamily="18" charset="0"/>
              </a:rPr>
              <a:t>Hence the world around us is full of agents such as thermostat, </a:t>
            </a:r>
            <a:r>
              <a:rPr lang="en-US" dirty="0" err="1">
                <a:solidFill>
                  <a:srgbClr val="FF0000"/>
                </a:solidFill>
                <a:latin typeface="Times New Roman" pitchFamily="18" charset="0"/>
                <a:cs typeface="Times New Roman" pitchFamily="18" charset="0"/>
              </a:rPr>
              <a:t>cellphone</a:t>
            </a:r>
            <a:r>
              <a:rPr lang="en-US" dirty="0">
                <a:solidFill>
                  <a:srgbClr val="FF0000"/>
                </a:solidFill>
                <a:latin typeface="Times New Roman" pitchFamily="18" charset="0"/>
                <a:cs typeface="Times New Roman" pitchFamily="18" charset="0"/>
              </a:rPr>
              <a:t>, camera, and even we are also agents.</a:t>
            </a:r>
          </a:p>
          <a:p>
            <a:pPr lvl="1" algn="just">
              <a:buFont typeface="Wingdings" pitchFamily="2" charset="2"/>
              <a:buChar char="ü"/>
            </a:pPr>
            <a:r>
              <a:rPr lang="en-US" dirty="0">
                <a:solidFill>
                  <a:srgbClr val="FF0000"/>
                </a:solidFill>
                <a:latin typeface="Times New Roman" pitchFamily="18" charset="0"/>
                <a:cs typeface="Times New Roman" pitchFamily="18" charset="0"/>
              </a:rPr>
              <a:t>Before moving forward, we should first know about sensors, effectors, and actuators.</a:t>
            </a:r>
          </a:p>
        </p:txBody>
      </p:sp>
    </p:spTree>
    <p:extLst>
      <p:ext uri="{BB962C8B-B14F-4D97-AF65-F5344CB8AC3E}">
        <p14:creationId xmlns:p14="http://schemas.microsoft.com/office/powerpoint/2010/main" val="13192861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6" y="1716657"/>
            <a:ext cx="8705850" cy="4994693"/>
          </a:xfrm>
        </p:spPr>
        <p:txBody>
          <a:bodyPr>
            <a:noAutofit/>
          </a:bodyPr>
          <a:lstStyle/>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Goal-based agents expand the capabilities of the model-based agent by having the "goal" information.</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Goal-based agents are AI agents that use information from their environment to achieve specific goals</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They employ search algorithms to find the most efficient path towards their objectives within a given environment.</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These agents are also known as rule-based agents, as they follow predefined rules to accomplish their goals and take specific actions based on certain conditions.</a:t>
            </a: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Goal Based Agent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6" y="1716657"/>
            <a:ext cx="8705850" cy="4994693"/>
          </a:xfrm>
        </p:spPr>
        <p:txBody>
          <a:bodyPr>
            <a:noAutofit/>
          </a:bodyPr>
          <a:lstStyle/>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Goal-based agents are easy to design and can handle complex tasks</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They can be used in various applications like robotics, computer vision, and natural language processing</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Unlike basic models, a goal-based agent can determine the optimal course of decision-making and action-taking processes depending on its desired outcome or goal</a:t>
            </a:r>
          </a:p>
          <a:p>
            <a:pPr algn="just">
              <a:spcBef>
                <a:spcPts val="1000"/>
              </a:spcBef>
              <a:buFont typeface="Wingdings" pitchFamily="2" charset="2"/>
              <a:buChar char="Ø"/>
            </a:pPr>
            <a:br>
              <a:rPr lang="en-US" dirty="0">
                <a:solidFill>
                  <a:srgbClr val="0000FF"/>
                </a:solidFill>
                <a:latin typeface="Times New Roman" pitchFamily="18" charset="0"/>
                <a:cs typeface="Times New Roman" pitchFamily="18" charset="0"/>
              </a:rPr>
            </a:br>
            <a:endParaRPr lang="en-US"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Goal Based Agent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716657"/>
            <a:ext cx="8574087" cy="4994693"/>
          </a:xfrm>
        </p:spPr>
        <p:txBody>
          <a:bodyPr>
            <a:normAutofit/>
          </a:bodyPr>
          <a:lstStyle/>
          <a:p>
            <a:endParaRPr lang="en-US" sz="2100"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Goal Based Agent</a:t>
            </a:r>
          </a:p>
        </p:txBody>
      </p:sp>
      <p:pic>
        <p:nvPicPr>
          <p:cNvPr id="4098" name="Picture 2"/>
          <p:cNvPicPr>
            <a:picLocks noChangeAspect="1" noChangeArrowheads="1"/>
          </p:cNvPicPr>
          <p:nvPr/>
        </p:nvPicPr>
        <p:blipFill>
          <a:blip r:embed="rId2"/>
          <a:srcRect/>
          <a:stretch>
            <a:fillRect/>
          </a:stretch>
        </p:blipFill>
        <p:spPr bwMode="auto">
          <a:xfrm>
            <a:off x="714374" y="1728787"/>
            <a:ext cx="7858125" cy="49750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438" y="1716657"/>
            <a:ext cx="8574087" cy="4994693"/>
          </a:xfrm>
        </p:spPr>
        <p:txBody>
          <a:bodyPr>
            <a:normAutofit fontScale="85000" lnSpcReduction="20000"/>
          </a:bodyPr>
          <a:lstStyle/>
          <a:p>
            <a:pPr algn="just">
              <a:spcBef>
                <a:spcPts val="600"/>
              </a:spcBef>
              <a:buFont typeface="Wingdings" pitchFamily="2" charset="2"/>
              <a:buChar char="Ø"/>
            </a:pPr>
            <a:r>
              <a:rPr lang="en-US" sz="2600" b="1" dirty="0">
                <a:latin typeface="Times New Roman" pitchFamily="18" charset="0"/>
                <a:cs typeface="Times New Roman" pitchFamily="18" charset="0"/>
              </a:rPr>
              <a:t>How does it work?</a:t>
            </a:r>
          </a:p>
          <a:p>
            <a:pPr lvl="1" algn="just">
              <a:buFont typeface="Wingdings" pitchFamily="2" charset="2"/>
              <a:buChar char="Ø"/>
            </a:pPr>
            <a:r>
              <a:rPr lang="en-US" sz="2300" dirty="0">
                <a:solidFill>
                  <a:srgbClr val="0000FF"/>
                </a:solidFill>
                <a:latin typeface="Times New Roman" pitchFamily="18" charset="0"/>
                <a:cs typeface="Times New Roman" pitchFamily="18" charset="0"/>
              </a:rPr>
              <a:t>Given a plan, a goal-based agent attempts to choose the best strategy to achieve the goals, It then uses search algorithms and heuristics to find the efficient path to the goal.</a:t>
            </a:r>
          </a:p>
          <a:p>
            <a:pPr algn="just">
              <a:spcBef>
                <a:spcPts val="600"/>
              </a:spcBef>
              <a:buFont typeface="Wingdings" pitchFamily="2" charset="2"/>
              <a:buChar char="Ø"/>
            </a:pPr>
            <a:r>
              <a:rPr lang="en-US" sz="2600" b="1" dirty="0">
                <a:latin typeface="Times New Roman" pitchFamily="18" charset="0"/>
                <a:cs typeface="Times New Roman" pitchFamily="18" charset="0"/>
              </a:rPr>
              <a:t>The working pattern of the goal-based agent can be divided into five steps:</a:t>
            </a:r>
          </a:p>
          <a:p>
            <a:pPr lvl="1" algn="just">
              <a:buFont typeface="Wingdings" pitchFamily="2" charset="2"/>
              <a:buChar char="Ø"/>
            </a:pPr>
            <a:r>
              <a:rPr lang="en-US" b="1" dirty="0">
                <a:solidFill>
                  <a:srgbClr val="0000FF"/>
                </a:solidFill>
                <a:latin typeface="Times New Roman" pitchFamily="18" charset="0"/>
                <a:cs typeface="Times New Roman" pitchFamily="18" charset="0"/>
              </a:rPr>
              <a:t>Perception:</a:t>
            </a:r>
            <a:r>
              <a:rPr lang="en-US" dirty="0">
                <a:solidFill>
                  <a:srgbClr val="0000FF"/>
                </a:solidFill>
                <a:latin typeface="Times New Roman" pitchFamily="18" charset="0"/>
                <a:cs typeface="Times New Roman" pitchFamily="18" charset="0"/>
              </a:rPr>
              <a:t> The agent perceives its environment using sensors or other input devices to collect information about its surroundings.</a:t>
            </a:r>
          </a:p>
          <a:p>
            <a:pPr lvl="1" algn="just">
              <a:buFont typeface="Wingdings" pitchFamily="2" charset="2"/>
              <a:buChar char="Ø"/>
            </a:pPr>
            <a:r>
              <a:rPr lang="en-US" b="1" dirty="0">
                <a:solidFill>
                  <a:srgbClr val="0000FF"/>
                </a:solidFill>
                <a:latin typeface="Times New Roman" pitchFamily="18" charset="0"/>
                <a:cs typeface="Times New Roman" pitchFamily="18" charset="0"/>
              </a:rPr>
              <a:t>Reasoning:</a:t>
            </a:r>
            <a:r>
              <a:rPr lang="en-US" dirty="0">
                <a:solidFill>
                  <a:srgbClr val="0000FF"/>
                </a:solidFill>
                <a:latin typeface="Times New Roman" pitchFamily="18" charset="0"/>
                <a:cs typeface="Times New Roman" pitchFamily="18" charset="0"/>
              </a:rPr>
              <a:t> The agent analyzes the information collected and decides on the best course of action to achieve its goal.</a:t>
            </a:r>
          </a:p>
          <a:p>
            <a:pPr lvl="1" algn="just">
              <a:buFont typeface="Wingdings" pitchFamily="2" charset="2"/>
              <a:buChar char="Ø"/>
            </a:pPr>
            <a:r>
              <a:rPr lang="en-US" b="1" dirty="0">
                <a:solidFill>
                  <a:srgbClr val="0000FF"/>
                </a:solidFill>
                <a:latin typeface="Times New Roman" pitchFamily="18" charset="0"/>
                <a:cs typeface="Times New Roman" pitchFamily="18" charset="0"/>
              </a:rPr>
              <a:t>Action:</a:t>
            </a:r>
            <a:r>
              <a:rPr lang="en-US" dirty="0">
                <a:solidFill>
                  <a:srgbClr val="0000FF"/>
                </a:solidFill>
                <a:latin typeface="Times New Roman" pitchFamily="18" charset="0"/>
                <a:cs typeface="Times New Roman" pitchFamily="18" charset="0"/>
              </a:rPr>
              <a:t> The agent takes actions to achieve its goal, such as moving or manipulating objects in the environment.</a:t>
            </a:r>
          </a:p>
          <a:p>
            <a:pPr lvl="1" algn="just">
              <a:buFont typeface="Wingdings" pitchFamily="2" charset="2"/>
              <a:buChar char="Ø"/>
            </a:pPr>
            <a:r>
              <a:rPr lang="en-US" b="1" dirty="0">
                <a:solidFill>
                  <a:srgbClr val="0000FF"/>
                </a:solidFill>
                <a:latin typeface="Times New Roman" pitchFamily="18" charset="0"/>
                <a:cs typeface="Times New Roman" pitchFamily="18" charset="0"/>
              </a:rPr>
              <a:t>Evaluation:</a:t>
            </a:r>
            <a:r>
              <a:rPr lang="en-US" dirty="0">
                <a:solidFill>
                  <a:srgbClr val="0000FF"/>
                </a:solidFill>
                <a:latin typeface="Times New Roman" pitchFamily="18" charset="0"/>
                <a:cs typeface="Times New Roman" pitchFamily="18" charset="0"/>
              </a:rPr>
              <a:t> After taking action, the agent evaluates its progress towards the goal and adjusts its actions, if necessary.</a:t>
            </a:r>
          </a:p>
          <a:p>
            <a:pPr lvl="1" algn="just">
              <a:buFont typeface="Wingdings" pitchFamily="2" charset="2"/>
              <a:buChar char="Ø"/>
            </a:pPr>
            <a:r>
              <a:rPr lang="en-US" b="1" dirty="0">
                <a:solidFill>
                  <a:srgbClr val="0000FF"/>
                </a:solidFill>
                <a:latin typeface="Times New Roman" pitchFamily="18" charset="0"/>
                <a:cs typeface="Times New Roman" pitchFamily="18" charset="0"/>
              </a:rPr>
              <a:t>Goal Completion:</a:t>
            </a:r>
            <a:r>
              <a:rPr lang="en-US" dirty="0">
                <a:solidFill>
                  <a:srgbClr val="0000FF"/>
                </a:solidFill>
                <a:latin typeface="Times New Roman" pitchFamily="18" charset="0"/>
                <a:cs typeface="Times New Roman" pitchFamily="18" charset="0"/>
              </a:rPr>
              <a:t> Once the agent has achieved its goal, it either stops working or begins working on a new goal.</a:t>
            </a:r>
          </a:p>
          <a:p>
            <a:pPr marL="454025" lvl="1" indent="-454025" algn="just">
              <a:buClr>
                <a:schemeClr val="bg1">
                  <a:lumMod val="65000"/>
                </a:schemeClr>
              </a:buClr>
              <a:buFont typeface="Wingdings" pitchFamily="2" charset="2"/>
              <a:buChar char="Ø"/>
            </a:pPr>
            <a:r>
              <a:rPr lang="en-US" sz="2600" b="1" dirty="0">
                <a:latin typeface="Times New Roman" pitchFamily="18" charset="0"/>
                <a:cs typeface="Times New Roman" pitchFamily="18" charset="0"/>
              </a:rPr>
              <a:t>Example: </a:t>
            </a:r>
            <a:r>
              <a:rPr lang="en-US" sz="2600" dirty="0">
                <a:solidFill>
                  <a:srgbClr val="FF0000"/>
                </a:solidFill>
                <a:latin typeface="Times New Roman" pitchFamily="18" charset="0"/>
                <a:cs typeface="Times New Roman" pitchFamily="18" charset="0"/>
              </a:rPr>
              <a:t>A chess-playing AI whose goal is winning the game.</a:t>
            </a:r>
          </a:p>
          <a:p>
            <a:pPr algn="just">
              <a:spcBef>
                <a:spcPts val="600"/>
              </a:spcBef>
            </a:pPr>
            <a:endParaRPr lang="en-US"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Goal Based Agent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6" y="1716657"/>
            <a:ext cx="8705850" cy="4994693"/>
          </a:xfrm>
        </p:spPr>
        <p:txBody>
          <a:bodyPr>
            <a:noAutofit/>
          </a:bodyPr>
          <a:lstStyle/>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Utility agent have their end uses as their building blocks and is used when best action and decision needs to be taken from multiple alternatives.</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It is an improvement over goal based agent</a:t>
            </a:r>
          </a:p>
          <a:p>
            <a:pPr lvl="1" algn="just">
              <a:spcBef>
                <a:spcPts val="1000"/>
              </a:spcBef>
              <a:buFont typeface="Wingdings" pitchFamily="2" charset="2"/>
              <a:buChar char="Ø"/>
            </a:pPr>
            <a:r>
              <a:rPr lang="en-US" sz="2100" dirty="0">
                <a:solidFill>
                  <a:srgbClr val="FF0000"/>
                </a:solidFill>
                <a:latin typeface="Times New Roman" pitchFamily="18" charset="0"/>
                <a:cs typeface="Times New Roman" pitchFamily="18" charset="0"/>
              </a:rPr>
              <a:t>As it not only involves the goal but also the way the goal can be achieved such that the goal can be achieved in a quicker, safer, cheaper way</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The extra component of utility or method to achieve a goal provides a measure of success at a particular state that makes the utility agent different.</a:t>
            </a: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Utility Based Agent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6" y="1716657"/>
            <a:ext cx="8705850" cy="4994693"/>
          </a:xfrm>
        </p:spPr>
        <p:txBody>
          <a:bodyPr>
            <a:noAutofit/>
          </a:bodyPr>
          <a:lstStyle/>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It takes the agent happiness into account and gives an idea of how happy the agent is because of the utility and hence, the action with maximum utility is considered</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This associated degree of happiness can be calculated by mapping a state onto a real number.</a:t>
            </a:r>
          </a:p>
          <a:p>
            <a:pPr algn="just">
              <a:spcBef>
                <a:spcPts val="1000"/>
              </a:spcBef>
              <a:buFont typeface="Wingdings" pitchFamily="2" charset="2"/>
              <a:buChar char="Ø"/>
            </a:pPr>
            <a:r>
              <a:rPr lang="en-US" dirty="0">
                <a:solidFill>
                  <a:srgbClr val="0000FF"/>
                </a:solidFill>
                <a:latin typeface="Times New Roman" pitchFamily="18" charset="0"/>
                <a:cs typeface="Times New Roman" pitchFamily="18" charset="0"/>
              </a:rPr>
              <a:t>Mapping of a state onto a real number with the help of utility function gives the efficiency of an action to achieve the goal.</a:t>
            </a:r>
          </a:p>
          <a:p>
            <a:pPr algn="just">
              <a:spcBef>
                <a:spcPts val="1000"/>
              </a:spcBef>
              <a:buFont typeface="Wingdings" pitchFamily="2" charset="2"/>
              <a:buChar char="Ø"/>
            </a:pPr>
            <a:r>
              <a:rPr lang="en-US" dirty="0">
                <a:solidFill>
                  <a:srgbClr val="FF0000"/>
                </a:solidFill>
                <a:latin typeface="Times New Roman" pitchFamily="18" charset="0"/>
                <a:cs typeface="Times New Roman" pitchFamily="18" charset="0"/>
              </a:rPr>
              <a:t>Example: </a:t>
            </a:r>
          </a:p>
          <a:p>
            <a:pPr lvl="1" algn="just">
              <a:spcBef>
                <a:spcPts val="1000"/>
              </a:spcBef>
              <a:buFont typeface="Wingdings" pitchFamily="2" charset="2"/>
              <a:buChar char="Ø"/>
            </a:pPr>
            <a:r>
              <a:rPr lang="en-US" dirty="0">
                <a:solidFill>
                  <a:schemeClr val="tx1"/>
                </a:solidFill>
                <a:latin typeface="Times New Roman" pitchFamily="18" charset="0"/>
                <a:cs typeface="Times New Roman" pitchFamily="18" charset="0"/>
              </a:rPr>
              <a:t>A delivery drone that delivers packages to customers efficiently while optimizing factors like delivery time, energy consumption, and customer satisfaction.</a:t>
            </a:r>
          </a:p>
          <a:p>
            <a:pPr algn="just">
              <a:spcBef>
                <a:spcPts val="1000"/>
              </a:spcBef>
              <a:buFont typeface="Wingdings" pitchFamily="2" charset="2"/>
              <a:buChar char="Ø"/>
            </a:pPr>
            <a:br>
              <a:rPr lang="en-US" dirty="0">
                <a:solidFill>
                  <a:srgbClr val="0000FF"/>
                </a:solidFill>
                <a:latin typeface="Times New Roman" pitchFamily="18" charset="0"/>
                <a:cs typeface="Times New Roman" pitchFamily="18" charset="0"/>
              </a:rPr>
            </a:br>
            <a:endParaRPr lang="en-US"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Utility Based Agent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6" y="1716657"/>
            <a:ext cx="8705850" cy="4994693"/>
          </a:xfrm>
        </p:spPr>
        <p:txBody>
          <a:bodyPr>
            <a:noAutofit/>
          </a:bodyPr>
          <a:lstStyle/>
          <a:p>
            <a:pPr>
              <a:buFont typeface="Wingdings" pitchFamily="2" charset="2"/>
              <a:buChar char="Ø"/>
            </a:pPr>
            <a:endParaRPr lang="en-US" dirty="0">
              <a:solidFill>
                <a:srgbClr val="0000FF"/>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Utility Based Agent</a:t>
            </a:r>
          </a:p>
        </p:txBody>
      </p:sp>
      <p:pic>
        <p:nvPicPr>
          <p:cNvPr id="1026" name="Picture 2"/>
          <p:cNvPicPr>
            <a:picLocks noChangeAspect="1" noChangeArrowheads="1"/>
          </p:cNvPicPr>
          <p:nvPr/>
        </p:nvPicPr>
        <p:blipFill>
          <a:blip r:embed="rId2"/>
          <a:srcRect/>
          <a:stretch>
            <a:fillRect/>
          </a:stretch>
        </p:blipFill>
        <p:spPr bwMode="auto">
          <a:xfrm>
            <a:off x="606425" y="1789113"/>
            <a:ext cx="7994728" cy="4852987"/>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6" y="1716657"/>
            <a:ext cx="8705850" cy="4994693"/>
          </a:xfrm>
        </p:spPr>
        <p:txBody>
          <a:bodyPr>
            <a:noAutofit/>
          </a:bodyPr>
          <a:lstStyle/>
          <a:p>
            <a:pPr algn="just">
              <a:spcBef>
                <a:spcPts val="1000"/>
              </a:spcBef>
            </a:pPr>
            <a:r>
              <a:rPr lang="en-US" dirty="0">
                <a:solidFill>
                  <a:srgbClr val="0000FF"/>
                </a:solidFill>
                <a:latin typeface="Times New Roman" pitchFamily="18" charset="0"/>
                <a:cs typeface="Times New Roman" pitchFamily="18" charset="0"/>
              </a:rPr>
              <a:t>An AI learning agent is a software agent that can learn from past experiences and improve its performance</a:t>
            </a:r>
          </a:p>
          <a:p>
            <a:pPr algn="just">
              <a:spcBef>
                <a:spcPts val="1000"/>
              </a:spcBef>
            </a:pPr>
            <a:r>
              <a:rPr lang="en-US" dirty="0">
                <a:solidFill>
                  <a:srgbClr val="0000FF"/>
                </a:solidFill>
                <a:latin typeface="Times New Roman" pitchFamily="18" charset="0"/>
                <a:cs typeface="Times New Roman" pitchFamily="18" charset="0"/>
              </a:rPr>
              <a:t>It initially acts with basic knowledge and adapts automatically through machine learning </a:t>
            </a:r>
          </a:p>
          <a:p>
            <a:pPr algn="just">
              <a:spcBef>
                <a:spcPts val="1000"/>
              </a:spcBef>
            </a:pPr>
            <a:r>
              <a:rPr lang="en-US" dirty="0">
                <a:latin typeface="Times New Roman" pitchFamily="18" charset="0"/>
                <a:cs typeface="Times New Roman" pitchFamily="18" charset="0"/>
              </a:rPr>
              <a:t>The learning agent comprises four main components:</a:t>
            </a:r>
          </a:p>
          <a:p>
            <a:pPr lvl="1" algn="just">
              <a:spcBef>
                <a:spcPts val="1000"/>
              </a:spcBef>
            </a:pPr>
            <a:r>
              <a:rPr lang="en-US" sz="2100" b="1" dirty="0">
                <a:solidFill>
                  <a:srgbClr val="0000FF"/>
                </a:solidFill>
                <a:latin typeface="Times New Roman" pitchFamily="18" charset="0"/>
                <a:cs typeface="Times New Roman" pitchFamily="18" charset="0"/>
              </a:rPr>
              <a:t>Learning Element:</a:t>
            </a:r>
            <a:r>
              <a:rPr lang="en-US" sz="2100" dirty="0">
                <a:solidFill>
                  <a:srgbClr val="0000FF"/>
                </a:solidFill>
                <a:latin typeface="Times New Roman" pitchFamily="18" charset="0"/>
                <a:cs typeface="Times New Roman" pitchFamily="18" charset="0"/>
              </a:rPr>
              <a:t> It is responsible for learning and making improvements based on the experiences it gains from its environment.</a:t>
            </a:r>
          </a:p>
          <a:p>
            <a:pPr lvl="1" algn="just">
              <a:spcBef>
                <a:spcPts val="1000"/>
              </a:spcBef>
            </a:pPr>
            <a:r>
              <a:rPr lang="en-US" sz="2100" b="1" dirty="0">
                <a:solidFill>
                  <a:srgbClr val="0000FF"/>
                </a:solidFill>
                <a:latin typeface="Times New Roman" pitchFamily="18" charset="0"/>
                <a:cs typeface="Times New Roman" pitchFamily="18" charset="0"/>
              </a:rPr>
              <a:t>Citric:</a:t>
            </a:r>
            <a:r>
              <a:rPr lang="en-US" sz="2100" dirty="0">
                <a:solidFill>
                  <a:srgbClr val="0000FF"/>
                </a:solidFill>
                <a:latin typeface="Times New Roman" pitchFamily="18" charset="0"/>
                <a:cs typeface="Times New Roman" pitchFamily="18" charset="0"/>
              </a:rPr>
              <a:t> It provides feedback to the learning element by the agent’s performance for a predefined standard.</a:t>
            </a:r>
          </a:p>
          <a:p>
            <a:pPr lvl="1" algn="just">
              <a:spcBef>
                <a:spcPts val="1000"/>
              </a:spcBef>
            </a:pPr>
            <a:r>
              <a:rPr lang="en-US" sz="2100" b="1" dirty="0">
                <a:solidFill>
                  <a:srgbClr val="0000FF"/>
                </a:solidFill>
                <a:latin typeface="Times New Roman" pitchFamily="18" charset="0"/>
                <a:cs typeface="Times New Roman" pitchFamily="18" charset="0"/>
              </a:rPr>
              <a:t>Performance Element:</a:t>
            </a:r>
            <a:r>
              <a:rPr lang="en-US" sz="2100" dirty="0">
                <a:solidFill>
                  <a:srgbClr val="0000FF"/>
                </a:solidFill>
                <a:latin typeface="Times New Roman" pitchFamily="18" charset="0"/>
                <a:cs typeface="Times New Roman" pitchFamily="18" charset="0"/>
              </a:rPr>
              <a:t> It selects and executes external actions based on the information from the learning element and the critic.</a:t>
            </a:r>
          </a:p>
          <a:p>
            <a:pPr lvl="1" algn="just">
              <a:spcBef>
                <a:spcPts val="1000"/>
              </a:spcBef>
            </a:pPr>
            <a:r>
              <a:rPr lang="en-US" sz="2100" b="1" dirty="0">
                <a:solidFill>
                  <a:srgbClr val="0000FF"/>
                </a:solidFill>
                <a:latin typeface="Times New Roman" pitchFamily="18" charset="0"/>
                <a:cs typeface="Times New Roman" pitchFamily="18" charset="0"/>
              </a:rPr>
              <a:t>Problem Generator:</a:t>
            </a:r>
            <a:r>
              <a:rPr lang="en-US" sz="2100" dirty="0">
                <a:solidFill>
                  <a:srgbClr val="0000FF"/>
                </a:solidFill>
                <a:latin typeface="Times New Roman" pitchFamily="18" charset="0"/>
                <a:cs typeface="Times New Roman" pitchFamily="18" charset="0"/>
              </a:rPr>
              <a:t> It suggests actions to create new and informative experiences for the learning element to improve its performance.</a:t>
            </a: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Learning Based Agent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6" y="1716657"/>
            <a:ext cx="8705850" cy="4994693"/>
          </a:xfrm>
        </p:spPr>
        <p:txBody>
          <a:bodyPr>
            <a:noAutofit/>
          </a:bodyPr>
          <a:lstStyle/>
          <a:p>
            <a:endParaRPr lang="en-US" dirty="0"/>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Learning Based Agent</a:t>
            </a:r>
          </a:p>
        </p:txBody>
      </p:sp>
      <p:pic>
        <p:nvPicPr>
          <p:cNvPr id="2050" name="Picture 2"/>
          <p:cNvPicPr>
            <a:picLocks noChangeAspect="1" noChangeArrowheads="1"/>
          </p:cNvPicPr>
          <p:nvPr/>
        </p:nvPicPr>
        <p:blipFill>
          <a:blip r:embed="rId2"/>
          <a:srcRect/>
          <a:stretch>
            <a:fillRect/>
          </a:stretch>
        </p:blipFill>
        <p:spPr bwMode="auto">
          <a:xfrm>
            <a:off x="965200" y="1792856"/>
            <a:ext cx="7165976" cy="4848977"/>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35E6700-D9A8-D4F3-255B-BE4697FC5E30}"/>
                  </a:ext>
                </a:extLst>
              </p14:cNvPr>
              <p14:cNvContentPartPr/>
              <p14:nvPr/>
            </p14:nvContentPartPr>
            <p14:xfrm>
              <a:off x="547607" y="499208"/>
              <a:ext cx="4264560" cy="684000"/>
            </p14:xfrm>
          </p:contentPart>
        </mc:Choice>
        <mc:Fallback>
          <p:pic>
            <p:nvPicPr>
              <p:cNvPr id="2" name="Ink 1">
                <a:extLst>
                  <a:ext uri="{FF2B5EF4-FFF2-40B4-BE49-F238E27FC236}">
                    <a16:creationId xmlns:a16="http://schemas.microsoft.com/office/drawing/2014/main" id="{E35E6700-D9A8-D4F3-255B-BE4697FC5E30}"/>
                  </a:ext>
                </a:extLst>
              </p:cNvPr>
              <p:cNvPicPr/>
              <p:nvPr/>
            </p:nvPicPr>
            <p:blipFill>
              <a:blip r:embed="rId4"/>
              <a:stretch>
                <a:fillRect/>
              </a:stretch>
            </p:blipFill>
            <p:spPr>
              <a:xfrm>
                <a:off x="493967" y="391568"/>
                <a:ext cx="4372200" cy="89964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1926" y="1716657"/>
            <a:ext cx="8705850" cy="4994693"/>
          </a:xfrm>
        </p:spPr>
        <p:txBody>
          <a:bodyPr>
            <a:noAutofit/>
          </a:bodyPr>
          <a:lstStyle/>
          <a:p>
            <a:pPr algn="just">
              <a:spcBef>
                <a:spcPts val="1000"/>
              </a:spcBef>
            </a:pPr>
            <a:r>
              <a:rPr lang="en-US" dirty="0">
                <a:latin typeface="Times New Roman" pitchFamily="18" charset="0"/>
                <a:cs typeface="Times New Roman" pitchFamily="18" charset="0"/>
              </a:rPr>
              <a:t>Here’s how the cycle works</a:t>
            </a:r>
          </a:p>
          <a:p>
            <a:pPr lvl="1" algn="just">
              <a:spcBef>
                <a:spcPts val="1000"/>
              </a:spcBef>
            </a:pPr>
            <a:r>
              <a:rPr lang="en-US" sz="2100" b="1" dirty="0">
                <a:solidFill>
                  <a:srgbClr val="0000FF"/>
                </a:solidFill>
                <a:latin typeface="Times New Roman" pitchFamily="18" charset="0"/>
                <a:cs typeface="Times New Roman" pitchFamily="18" charset="0"/>
              </a:rPr>
              <a:t>Observation:</a:t>
            </a:r>
            <a:r>
              <a:rPr lang="en-US" sz="2100" dirty="0">
                <a:solidFill>
                  <a:srgbClr val="0000FF"/>
                </a:solidFill>
                <a:latin typeface="Times New Roman" pitchFamily="18" charset="0"/>
                <a:cs typeface="Times New Roman" pitchFamily="18" charset="0"/>
              </a:rPr>
              <a:t> The learning agent observes its environment through sensors or other inputs.</a:t>
            </a:r>
          </a:p>
          <a:p>
            <a:pPr lvl="1" algn="just">
              <a:spcBef>
                <a:spcPts val="1000"/>
              </a:spcBef>
            </a:pPr>
            <a:r>
              <a:rPr lang="en-US" sz="2100" b="1" dirty="0">
                <a:solidFill>
                  <a:srgbClr val="0000FF"/>
                </a:solidFill>
                <a:latin typeface="Times New Roman" pitchFamily="18" charset="0"/>
                <a:cs typeface="Times New Roman" pitchFamily="18" charset="0"/>
              </a:rPr>
              <a:t>Learning:</a:t>
            </a:r>
            <a:r>
              <a:rPr lang="en-US" sz="2100" dirty="0">
                <a:solidFill>
                  <a:srgbClr val="0000FF"/>
                </a:solidFill>
                <a:latin typeface="Times New Roman" pitchFamily="18" charset="0"/>
                <a:cs typeface="Times New Roman" pitchFamily="18" charset="0"/>
              </a:rPr>
              <a:t> The agent analyzes data using algorithms and statistical models, learning from feedback on its actions and performance.</a:t>
            </a:r>
          </a:p>
          <a:p>
            <a:pPr lvl="1" algn="just">
              <a:spcBef>
                <a:spcPts val="1000"/>
              </a:spcBef>
            </a:pPr>
            <a:r>
              <a:rPr lang="en-US" sz="2100" b="1" dirty="0">
                <a:solidFill>
                  <a:srgbClr val="0000FF"/>
                </a:solidFill>
                <a:latin typeface="Times New Roman" pitchFamily="18" charset="0"/>
                <a:cs typeface="Times New Roman" pitchFamily="18" charset="0"/>
              </a:rPr>
              <a:t>Action:</a:t>
            </a:r>
            <a:r>
              <a:rPr lang="en-US" sz="2100" dirty="0">
                <a:solidFill>
                  <a:srgbClr val="0000FF"/>
                </a:solidFill>
                <a:latin typeface="Times New Roman" pitchFamily="18" charset="0"/>
                <a:cs typeface="Times New Roman" pitchFamily="18" charset="0"/>
              </a:rPr>
              <a:t> Based on what it has learned, the agent acts in its environment to decide how to behave.</a:t>
            </a:r>
          </a:p>
          <a:p>
            <a:pPr lvl="1" algn="just">
              <a:spcBef>
                <a:spcPts val="1000"/>
              </a:spcBef>
            </a:pPr>
            <a:r>
              <a:rPr lang="en-US" sz="2100" b="1" dirty="0">
                <a:solidFill>
                  <a:srgbClr val="0000FF"/>
                </a:solidFill>
                <a:latin typeface="Times New Roman" pitchFamily="18" charset="0"/>
                <a:cs typeface="Times New Roman" pitchFamily="18" charset="0"/>
              </a:rPr>
              <a:t>Feedback:</a:t>
            </a:r>
            <a:r>
              <a:rPr lang="en-US" sz="2100" dirty="0">
                <a:solidFill>
                  <a:srgbClr val="0000FF"/>
                </a:solidFill>
                <a:latin typeface="Times New Roman" pitchFamily="18" charset="0"/>
                <a:cs typeface="Times New Roman" pitchFamily="18" charset="0"/>
              </a:rPr>
              <a:t> The agent receives feedback about their actions and performance through rewards, penalties, or environmental cues.</a:t>
            </a:r>
          </a:p>
          <a:p>
            <a:pPr lvl="1" algn="just">
              <a:spcBef>
                <a:spcPts val="1000"/>
              </a:spcBef>
            </a:pPr>
            <a:r>
              <a:rPr lang="en-US" sz="2100" b="1" dirty="0">
                <a:solidFill>
                  <a:srgbClr val="0000FF"/>
                </a:solidFill>
                <a:latin typeface="Times New Roman" pitchFamily="18" charset="0"/>
                <a:cs typeface="Times New Roman" pitchFamily="18" charset="0"/>
              </a:rPr>
              <a:t>Adaptation:</a:t>
            </a:r>
            <a:r>
              <a:rPr lang="en-US" sz="2100" dirty="0">
                <a:solidFill>
                  <a:srgbClr val="0000FF"/>
                </a:solidFill>
                <a:latin typeface="Times New Roman" pitchFamily="18" charset="0"/>
                <a:cs typeface="Times New Roman" pitchFamily="18" charset="0"/>
              </a:rPr>
              <a:t> Using feedback, the agent changes its behavior and decision-making processes, updating its knowledge and adapting to its environment</a:t>
            </a:r>
          </a:p>
        </p:txBody>
      </p:sp>
      <p:sp>
        <p:nvSpPr>
          <p:cNvPr id="4"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4000" dirty="0">
                <a:solidFill>
                  <a:srgbClr val="0000FF"/>
                </a:solidFill>
                <a:highlight>
                  <a:srgbClr val="FFFF00"/>
                </a:highlight>
                <a:latin typeface="Times New Roman" panose="02020603050405020304" pitchFamily="18" charset="0"/>
                <a:cs typeface="Times New Roman" panose="02020603050405020304" pitchFamily="18" charset="0"/>
              </a:rPr>
              <a:t>Learning Based Agent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F0E089-3E22-9B94-52CF-207E4525863C}"/>
              </a:ext>
            </a:extLst>
          </p:cNvPr>
          <p:cNvSpPr>
            <a:spLocks noGrp="1"/>
          </p:cNvSpPr>
          <p:nvPr>
            <p:ph type="sldNum" sz="quarter" idx="12"/>
          </p:nvPr>
        </p:nvSpPr>
        <p:spPr/>
        <p:txBody>
          <a:bodyPr/>
          <a:lstStyle/>
          <a:p>
            <a:fld id="{5FD889E0-CAB2-4699-909D-B9A88D47ACBE}" type="slidenum">
              <a:rPr lang="en-US" smtClean="0"/>
              <a:pPr/>
              <a:t>6</a:t>
            </a:fld>
            <a:endParaRPr lang="en-US"/>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Agent</a:t>
            </a:r>
          </a:p>
        </p:txBody>
      </p:sp>
      <p:sp>
        <p:nvSpPr>
          <p:cNvPr id="8" name="TextBox 7"/>
          <p:cNvSpPr txBox="1"/>
          <p:nvPr/>
        </p:nvSpPr>
        <p:spPr>
          <a:xfrm>
            <a:off x="301925" y="2075270"/>
            <a:ext cx="8514272" cy="2616101"/>
          </a:xfrm>
          <a:prstGeom prst="rect">
            <a:avLst/>
          </a:prstGeom>
          <a:noFill/>
        </p:spPr>
        <p:txBody>
          <a:bodyPr wrap="square" rtlCol="0">
            <a:spAutoFit/>
          </a:bodyPr>
          <a:lstStyle/>
          <a:p>
            <a:pPr algn="just">
              <a:buFont typeface="Wingdings" pitchFamily="2" charset="2"/>
              <a:buChar char="ü"/>
            </a:pPr>
            <a:r>
              <a:rPr lang="en-US" sz="1600" dirty="0">
                <a:solidFill>
                  <a:srgbClr val="0000FF"/>
                </a:solidFill>
                <a:latin typeface="Times New Roman" pitchFamily="18" charset="0"/>
                <a:cs typeface="Times New Roman" pitchFamily="18" charset="0"/>
              </a:rPr>
              <a:t>Sensor</a:t>
            </a:r>
          </a:p>
          <a:p>
            <a:pPr lvl="1" algn="just">
              <a:buFont typeface="Wingdings" pitchFamily="2" charset="2"/>
              <a:buChar char="ü"/>
            </a:pPr>
            <a:r>
              <a:rPr lang="en-US" sz="1400" dirty="0">
                <a:solidFill>
                  <a:srgbClr val="FF0000"/>
                </a:solidFill>
                <a:latin typeface="Times New Roman" pitchFamily="18" charset="0"/>
                <a:cs typeface="Times New Roman" pitchFamily="18" charset="0"/>
              </a:rPr>
              <a:t>Sensor is a device which detects the change in the environment and sends the information to other electronic devices</a:t>
            </a:r>
          </a:p>
          <a:p>
            <a:pPr lvl="1" algn="just">
              <a:buFont typeface="Wingdings" pitchFamily="2" charset="2"/>
              <a:buChar char="ü"/>
            </a:pPr>
            <a:r>
              <a:rPr lang="en-US" sz="1400" dirty="0">
                <a:solidFill>
                  <a:srgbClr val="FF0000"/>
                </a:solidFill>
                <a:latin typeface="Times New Roman" pitchFamily="18" charset="0"/>
                <a:cs typeface="Times New Roman" pitchFamily="18" charset="0"/>
              </a:rPr>
              <a:t>An agent observes its environment through sensors.</a:t>
            </a:r>
          </a:p>
          <a:p>
            <a:pPr algn="just">
              <a:buFont typeface="Wingdings" pitchFamily="2" charset="2"/>
              <a:buChar char="ü"/>
            </a:pPr>
            <a:r>
              <a:rPr lang="en-US" sz="1600" dirty="0">
                <a:solidFill>
                  <a:srgbClr val="0000FF"/>
                </a:solidFill>
                <a:latin typeface="Times New Roman" pitchFamily="18" charset="0"/>
                <a:cs typeface="Times New Roman" pitchFamily="18" charset="0"/>
              </a:rPr>
              <a:t>Actuators</a:t>
            </a:r>
          </a:p>
          <a:p>
            <a:pPr lvl="1" algn="just">
              <a:buFont typeface="Wingdings" pitchFamily="2" charset="2"/>
              <a:buChar char="ü"/>
            </a:pPr>
            <a:r>
              <a:rPr lang="en-US" sz="1400" dirty="0">
                <a:solidFill>
                  <a:srgbClr val="FF0000"/>
                </a:solidFill>
                <a:latin typeface="Times New Roman" pitchFamily="18" charset="0"/>
                <a:cs typeface="Times New Roman" pitchFamily="18" charset="0"/>
              </a:rPr>
              <a:t>Actuators are the component of machines that converts energy into motion</a:t>
            </a:r>
          </a:p>
          <a:p>
            <a:pPr lvl="1" algn="just">
              <a:buFont typeface="Wingdings" pitchFamily="2" charset="2"/>
              <a:buChar char="ü"/>
            </a:pPr>
            <a:r>
              <a:rPr lang="en-US" sz="1400" dirty="0">
                <a:solidFill>
                  <a:srgbClr val="FF0000"/>
                </a:solidFill>
                <a:latin typeface="Times New Roman" pitchFamily="18" charset="0"/>
                <a:cs typeface="Times New Roman" pitchFamily="18" charset="0"/>
              </a:rPr>
              <a:t>The actuators are only responsible for moving and controlling a system</a:t>
            </a:r>
          </a:p>
          <a:p>
            <a:pPr lvl="1" algn="just">
              <a:buFont typeface="Wingdings" pitchFamily="2" charset="2"/>
              <a:buChar char="ü"/>
            </a:pPr>
            <a:r>
              <a:rPr lang="en-US" sz="1400" dirty="0">
                <a:solidFill>
                  <a:srgbClr val="FF0000"/>
                </a:solidFill>
                <a:latin typeface="Times New Roman" pitchFamily="18" charset="0"/>
                <a:cs typeface="Times New Roman" pitchFamily="18" charset="0"/>
              </a:rPr>
              <a:t>An actuator can be an electric motor, gears, rails, etc.</a:t>
            </a:r>
          </a:p>
          <a:p>
            <a:pPr algn="just">
              <a:buFont typeface="Wingdings" pitchFamily="2" charset="2"/>
              <a:buChar char="ü"/>
            </a:pPr>
            <a:r>
              <a:rPr lang="en-US" sz="1600" dirty="0">
                <a:solidFill>
                  <a:srgbClr val="0000FF"/>
                </a:solidFill>
                <a:latin typeface="Times New Roman" pitchFamily="18" charset="0"/>
                <a:cs typeface="Times New Roman" pitchFamily="18" charset="0"/>
              </a:rPr>
              <a:t>Effectors</a:t>
            </a:r>
          </a:p>
          <a:p>
            <a:pPr lvl="1" algn="just">
              <a:buFont typeface="Wingdings" pitchFamily="2" charset="2"/>
              <a:buChar char="ü"/>
            </a:pPr>
            <a:r>
              <a:rPr lang="en-US" sz="1400" dirty="0">
                <a:solidFill>
                  <a:srgbClr val="FF0000"/>
                </a:solidFill>
                <a:latin typeface="Times New Roman" pitchFamily="18" charset="0"/>
                <a:cs typeface="Times New Roman" pitchFamily="18" charset="0"/>
              </a:rPr>
              <a:t>Effectors are the devices which affect the environment</a:t>
            </a:r>
          </a:p>
          <a:p>
            <a:pPr lvl="1" algn="just">
              <a:buFont typeface="Wingdings" pitchFamily="2" charset="2"/>
              <a:buChar char="ü"/>
            </a:pPr>
            <a:r>
              <a:rPr lang="en-US" sz="1400" dirty="0">
                <a:solidFill>
                  <a:srgbClr val="FF0000"/>
                </a:solidFill>
                <a:latin typeface="Times New Roman" pitchFamily="18" charset="0"/>
                <a:cs typeface="Times New Roman" pitchFamily="18" charset="0"/>
              </a:rPr>
              <a:t>Effectors can be legs, wheels, arms, fingers, wings, fins, and display screen.</a:t>
            </a:r>
          </a:p>
        </p:txBody>
      </p:sp>
      <p:pic>
        <p:nvPicPr>
          <p:cNvPr id="1026" name="Picture 2"/>
          <p:cNvPicPr>
            <a:picLocks noChangeAspect="1" noChangeArrowheads="1"/>
          </p:cNvPicPr>
          <p:nvPr/>
        </p:nvPicPr>
        <p:blipFill>
          <a:blip r:embed="rId2"/>
          <a:srcRect/>
          <a:stretch>
            <a:fillRect/>
          </a:stretch>
        </p:blipFill>
        <p:spPr bwMode="auto">
          <a:xfrm>
            <a:off x="2543330" y="4675506"/>
            <a:ext cx="4270905" cy="1492375"/>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A143431-F5DE-BFB8-5773-EEBF2A636067}"/>
                  </a:ext>
                </a:extLst>
              </p14:cNvPr>
              <p14:cNvContentPartPr/>
              <p14:nvPr/>
            </p14:nvContentPartPr>
            <p14:xfrm>
              <a:off x="-251953" y="721688"/>
              <a:ext cx="2724840" cy="576720"/>
            </p14:xfrm>
          </p:contentPart>
        </mc:Choice>
        <mc:Fallback>
          <p:pic>
            <p:nvPicPr>
              <p:cNvPr id="2" name="Ink 1">
                <a:extLst>
                  <a:ext uri="{FF2B5EF4-FFF2-40B4-BE49-F238E27FC236}">
                    <a16:creationId xmlns:a16="http://schemas.microsoft.com/office/drawing/2014/main" id="{AA143431-F5DE-BFB8-5773-EEBF2A636067}"/>
                  </a:ext>
                </a:extLst>
              </p:cNvPr>
              <p:cNvPicPr/>
              <p:nvPr/>
            </p:nvPicPr>
            <p:blipFill>
              <a:blip r:embed="rId4"/>
              <a:stretch>
                <a:fillRect/>
              </a:stretch>
            </p:blipFill>
            <p:spPr>
              <a:xfrm>
                <a:off x="-305593" y="613688"/>
                <a:ext cx="2832480" cy="792360"/>
              </a:xfrm>
              <a:prstGeom prst="rect">
                <a:avLst/>
              </a:prstGeom>
            </p:spPr>
          </p:pic>
        </mc:Fallback>
      </mc:AlternateContent>
    </p:spTree>
    <p:extLst>
      <p:ext uri="{BB962C8B-B14F-4D97-AF65-F5344CB8AC3E}">
        <p14:creationId xmlns:p14="http://schemas.microsoft.com/office/powerpoint/2010/main" val="1319286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C194C0-FC87-4BED-92DC-C98AC1CE090E}"/>
              </a:ext>
            </a:extLst>
          </p:cNvPr>
          <p:cNvPicPr>
            <a:picLocks noChangeAspect="1"/>
          </p:cNvPicPr>
          <p:nvPr/>
        </p:nvPicPr>
        <p:blipFill>
          <a:blip r:embed="rId2"/>
          <a:stretch>
            <a:fillRect/>
          </a:stretch>
        </p:blipFill>
        <p:spPr>
          <a:xfrm>
            <a:off x="191305" y="2074970"/>
            <a:ext cx="8812018" cy="4707617"/>
          </a:xfrm>
          <a:prstGeom prst="rect">
            <a:avLst/>
          </a:prstGeom>
        </p:spPr>
      </p:pic>
      <p:sp>
        <p:nvSpPr>
          <p:cNvPr id="5" name="Title 1">
            <a:extLst>
              <a:ext uri="{FF2B5EF4-FFF2-40B4-BE49-F238E27FC236}">
                <a16:creationId xmlns:a16="http://schemas.microsoft.com/office/drawing/2014/main" id="{107907E6-48E0-EFC0-C6F3-70882EBBDD99}"/>
              </a:ext>
            </a:extLst>
          </p:cNvPr>
          <p:cNvSpPr txBox="1">
            <a:spLocks/>
          </p:cNvSpPr>
          <p:nvPr/>
        </p:nvSpPr>
        <p:spPr>
          <a:xfrm>
            <a:off x="2181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200" dirty="0">
                <a:solidFill>
                  <a:srgbClr val="0000FF"/>
                </a:solidFill>
                <a:highlight>
                  <a:srgbClr val="FFFF00"/>
                </a:highlight>
                <a:latin typeface="Times New Roman" panose="02020603050405020304" pitchFamily="18" charset="0"/>
                <a:cs typeface="Times New Roman" panose="02020603050405020304" pitchFamily="18" charset="0"/>
              </a:rPr>
              <a:t>How Component of Agent program Works </a:t>
            </a:r>
          </a:p>
        </p:txBody>
      </p:sp>
    </p:spTree>
    <p:extLst>
      <p:ext uri="{BB962C8B-B14F-4D97-AF65-F5344CB8AC3E}">
        <p14:creationId xmlns:p14="http://schemas.microsoft.com/office/powerpoint/2010/main" val="218911621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2: Intelligent Agents ,  Pages 34-58</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AGENT</a:t>
            </a:r>
          </a:p>
        </p:txBody>
      </p:sp>
      <p:sp>
        <p:nvSpPr>
          <p:cNvPr id="7" name="Content Placeholder 2">
            <a:extLst>
              <a:ext uri="{FF2B5EF4-FFF2-40B4-BE49-F238E27FC236}">
                <a16:creationId xmlns:a16="http://schemas.microsoft.com/office/drawing/2014/main" id="{5E5BA6C7-0BC7-4CEC-BC49-5B464F363BE8}"/>
              </a:ext>
            </a:extLst>
          </p:cNvPr>
          <p:cNvSpPr txBox="1">
            <a:spLocks/>
          </p:cNvSpPr>
          <p:nvPr/>
        </p:nvSpPr>
        <p:spPr>
          <a:xfrm>
            <a:off x="435547" y="2186674"/>
            <a:ext cx="7794770" cy="38545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dirty="0">
                <a:solidFill>
                  <a:schemeClr val="tx1"/>
                </a:solidFill>
              </a:rPr>
              <a:t>Agent: </a:t>
            </a:r>
            <a:r>
              <a:rPr lang="en-US" sz="2400" dirty="0">
                <a:solidFill>
                  <a:schemeClr val="tx1"/>
                </a:solidFill>
              </a:rPr>
              <a:t>An entity in a program or environment capable of generating action.</a:t>
            </a:r>
          </a:p>
          <a:p>
            <a:pPr algn="just"/>
            <a:endParaRPr lang="en-US" sz="2400" dirty="0">
              <a:solidFill>
                <a:schemeClr val="tx1"/>
              </a:solidFill>
            </a:endParaRPr>
          </a:p>
          <a:p>
            <a:pPr algn="just"/>
            <a:r>
              <a:rPr lang="en-US" sz="2400" dirty="0">
                <a:solidFill>
                  <a:schemeClr val="tx1"/>
                </a:solidFill>
              </a:rPr>
              <a:t>An agent uses perception of the environment to make decisions about actions to take.</a:t>
            </a:r>
          </a:p>
          <a:p>
            <a:pPr algn="just"/>
            <a:endParaRPr lang="en-US" sz="2400" dirty="0">
              <a:solidFill>
                <a:schemeClr val="tx1"/>
              </a:solidFill>
            </a:endParaRPr>
          </a:p>
          <a:p>
            <a:pPr algn="just"/>
            <a:r>
              <a:rPr lang="en-US" sz="2400" dirty="0">
                <a:solidFill>
                  <a:schemeClr val="tx1"/>
                </a:solidFill>
              </a:rPr>
              <a:t>The perception capability is usually called a sensor.</a:t>
            </a:r>
          </a:p>
          <a:p>
            <a:pPr algn="just"/>
            <a:endParaRPr lang="en-US" sz="2400" dirty="0">
              <a:solidFill>
                <a:schemeClr val="tx1"/>
              </a:solidFill>
            </a:endParaRPr>
          </a:p>
          <a:p>
            <a:pPr algn="just"/>
            <a:r>
              <a:rPr lang="en-US" sz="2400" dirty="0">
                <a:solidFill>
                  <a:schemeClr val="tx1"/>
                </a:solidFill>
              </a:rPr>
              <a:t>The actions can depend on the most recent perception or on the entire history (percept sequence).</a:t>
            </a:r>
          </a:p>
          <a:p>
            <a:pPr algn="just"/>
            <a:endParaRPr lang="en-US" sz="2400"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F0E089-3E22-9B94-52CF-207E4525863C}"/>
              </a:ext>
            </a:extLst>
          </p:cNvPr>
          <p:cNvSpPr>
            <a:spLocks noGrp="1"/>
          </p:cNvSpPr>
          <p:nvPr>
            <p:ph type="sldNum" sz="quarter" idx="12"/>
          </p:nvPr>
        </p:nvSpPr>
        <p:spPr/>
        <p:txBody>
          <a:bodyPr/>
          <a:lstStyle/>
          <a:p>
            <a:fld id="{5FD889E0-CAB2-4699-909D-B9A88D47ACBE}" type="slidenum">
              <a:rPr lang="en-US" smtClean="0"/>
              <a:pPr/>
              <a:t>8</a:t>
            </a:fld>
            <a:endParaRPr lang="en-US"/>
          </a:p>
        </p:txBody>
      </p:sp>
      <p:sp>
        <p:nvSpPr>
          <p:cNvPr id="6" name="Title 1">
            <a:extLst>
              <a:ext uri="{FF2B5EF4-FFF2-40B4-BE49-F238E27FC236}">
                <a16:creationId xmlns:a16="http://schemas.microsoft.com/office/drawing/2014/main" id="{107907E6-48E0-EFC0-C6F3-70882EBBDD99}"/>
              </a:ext>
            </a:extLst>
          </p:cNvPr>
          <p:cNvSpPr txBox="1">
            <a:spLocks/>
          </p:cNvSpPr>
          <p:nvPr/>
        </p:nvSpPr>
        <p:spPr>
          <a:xfrm>
            <a:off x="421341" y="472613"/>
            <a:ext cx="7808976" cy="807677"/>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dirty="0">
                <a:solidFill>
                  <a:srgbClr val="0000FF"/>
                </a:solidFill>
                <a:highlight>
                  <a:srgbClr val="FFFF00"/>
                </a:highlight>
                <a:latin typeface="Times New Roman" panose="02020603050405020304" pitchFamily="18" charset="0"/>
                <a:cs typeface="Times New Roman" panose="02020603050405020304" pitchFamily="18" charset="0"/>
              </a:rPr>
              <a:t>Agent</a:t>
            </a:r>
          </a:p>
        </p:txBody>
      </p:sp>
      <p:sp>
        <p:nvSpPr>
          <p:cNvPr id="8" name="TextBox 7"/>
          <p:cNvSpPr txBox="1"/>
          <p:nvPr/>
        </p:nvSpPr>
        <p:spPr>
          <a:xfrm>
            <a:off x="301925" y="2075270"/>
            <a:ext cx="8514272" cy="1938992"/>
          </a:xfrm>
          <a:prstGeom prst="rect">
            <a:avLst/>
          </a:prstGeom>
          <a:noFill/>
        </p:spPr>
        <p:txBody>
          <a:bodyPr wrap="square" rtlCol="0">
            <a:spAutoFit/>
          </a:bodyPr>
          <a:lstStyle/>
          <a:p>
            <a:pPr algn="just">
              <a:buFont typeface="Wingdings" pitchFamily="2" charset="2"/>
              <a:buChar char="ü"/>
            </a:pPr>
            <a:r>
              <a:rPr lang="en-US" sz="2400" dirty="0">
                <a:solidFill>
                  <a:srgbClr val="0000FF"/>
                </a:solidFill>
                <a:latin typeface="Times New Roman" pitchFamily="18" charset="0"/>
                <a:cs typeface="Times New Roman" pitchFamily="18" charset="0"/>
              </a:rPr>
              <a:t>An intelligent agent is an autonomous entity which act upon an environment using sensors and actuators for achieving goals</a:t>
            </a:r>
          </a:p>
          <a:p>
            <a:pPr algn="just">
              <a:buFont typeface="Wingdings" pitchFamily="2" charset="2"/>
              <a:buChar char="ü"/>
            </a:pPr>
            <a:r>
              <a:rPr lang="en-US" sz="2400" dirty="0">
                <a:solidFill>
                  <a:srgbClr val="0000FF"/>
                </a:solidFill>
                <a:latin typeface="Times New Roman" pitchFamily="18" charset="0"/>
                <a:cs typeface="Times New Roman" pitchFamily="18" charset="0"/>
              </a:rPr>
              <a:t>An intelligent agent may learn from the environment to achieve their goals</a:t>
            </a:r>
          </a:p>
          <a:p>
            <a:pPr algn="just">
              <a:buFont typeface="Wingdings" pitchFamily="2" charset="2"/>
              <a:buChar char="ü"/>
            </a:pPr>
            <a:r>
              <a:rPr lang="en-US" sz="2400" dirty="0">
                <a:solidFill>
                  <a:srgbClr val="0000FF"/>
                </a:solidFill>
                <a:latin typeface="Times New Roman" pitchFamily="18" charset="0"/>
                <a:cs typeface="Times New Roman" pitchFamily="18" charset="0"/>
              </a:rPr>
              <a:t>A thermostat is an example of an intelligent agent.</a:t>
            </a:r>
          </a:p>
        </p:txBody>
      </p:sp>
    </p:spTree>
    <p:extLst>
      <p:ext uri="{BB962C8B-B14F-4D97-AF65-F5344CB8AC3E}">
        <p14:creationId xmlns:p14="http://schemas.microsoft.com/office/powerpoint/2010/main" val="131928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0" y="589684"/>
            <a:ext cx="8469441" cy="1088136"/>
          </a:xfrm>
        </p:spPr>
        <p:txBody>
          <a:bodyPr>
            <a:noAutofit/>
          </a:bodyPr>
          <a:lstStyle/>
          <a:p>
            <a:r>
              <a:rPr lang="en-US" sz="3200" dirty="0"/>
              <a:t>TAXONOMY OF AUTONOMOUS AGENT</a:t>
            </a:r>
          </a:p>
        </p:txBody>
      </p:sp>
      <p:pic>
        <p:nvPicPr>
          <p:cNvPr id="3" name="Picture 2">
            <a:extLst>
              <a:ext uri="{FF2B5EF4-FFF2-40B4-BE49-F238E27FC236}">
                <a16:creationId xmlns:a16="http://schemas.microsoft.com/office/drawing/2014/main" id="{CA300382-F047-4CD9-AFE3-91CFD72EC05E}"/>
              </a:ext>
            </a:extLst>
          </p:cNvPr>
          <p:cNvPicPr>
            <a:picLocks noChangeAspect="1"/>
          </p:cNvPicPr>
          <p:nvPr/>
        </p:nvPicPr>
        <p:blipFill>
          <a:blip r:embed="rId2"/>
          <a:stretch>
            <a:fillRect/>
          </a:stretch>
        </p:blipFill>
        <p:spPr>
          <a:xfrm>
            <a:off x="277090" y="2025748"/>
            <a:ext cx="8297381" cy="4538890"/>
          </a:xfrm>
          <a:prstGeom prst="rect">
            <a:avLst/>
          </a:prstGeom>
        </p:spPr>
      </p:pic>
    </p:spTree>
    <p:extLst>
      <p:ext uri="{BB962C8B-B14F-4D97-AF65-F5344CB8AC3E}">
        <p14:creationId xmlns:p14="http://schemas.microsoft.com/office/powerpoint/2010/main" val="1813525089"/>
      </p:ext>
    </p:extLst>
  </p:cSld>
  <p:clrMapOvr>
    <a:masterClrMapping/>
  </p:clrMapOvr>
  <p:transition/>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A32393-6016-4A67-A014-1A68ADE8D346}">
  <ds:schemaRefs>
    <ds:schemaRef ds:uri="http://schemas.microsoft.com/sharepoint/v3/contenttype/forms"/>
  </ds:schemaRefs>
</ds:datastoreItem>
</file>

<file path=customXml/itemProps2.xml><?xml version="1.0" encoding="utf-8"?>
<ds:datastoreItem xmlns:ds="http://schemas.openxmlformats.org/officeDocument/2006/customXml" ds:itemID="{77D4FEB4-5272-4196-8435-CCF16E005FA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F254346-3E23-4543-B3B8-72DCF4E3C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1646</TotalTime>
  <Words>3698</Words>
  <Application>Microsoft Office PowerPoint</Application>
  <PresentationFormat>On-screen Show (4:3)</PresentationFormat>
  <Paragraphs>352</Paragraphs>
  <Slides>62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Calibri</vt:lpstr>
      <vt:lpstr>Corbel</vt:lpstr>
      <vt:lpstr>Times New Roman</vt:lpstr>
      <vt:lpstr>Wingdings</vt:lpstr>
      <vt:lpstr>Spectrum</vt:lpstr>
      <vt:lpstr>PowerPoint Presentation</vt:lpstr>
      <vt:lpstr>Lecture Outline</vt:lpstr>
      <vt:lpstr>AGENT</vt:lpstr>
      <vt:lpstr>PowerPoint Presentation</vt:lpstr>
      <vt:lpstr>PowerPoint Presentation</vt:lpstr>
      <vt:lpstr>PowerPoint Presentation</vt:lpstr>
      <vt:lpstr>INTELLIGENT AGENT</vt:lpstr>
      <vt:lpstr>PowerPoint Presentation</vt:lpstr>
      <vt:lpstr>TAXONOMY OF AUTONOMOUS AGENT</vt:lpstr>
      <vt:lpstr>PowerPoint Presentation</vt:lpstr>
      <vt:lpstr>PowerPoint Presentation</vt:lpstr>
      <vt:lpstr>DIFFERENT AGENTS</vt:lpstr>
      <vt:lpstr>AGENTS</vt:lpstr>
      <vt:lpstr>AGENT  FUNCTION</vt:lpstr>
      <vt:lpstr>PowerPoint Presentation</vt:lpstr>
      <vt:lpstr>AGENT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RIFAH SANZIDA</cp:lastModifiedBy>
  <cp:revision>261</cp:revision>
  <dcterms:created xsi:type="dcterms:W3CDTF">2018-12-10T17:20:29Z</dcterms:created>
  <dcterms:modified xsi:type="dcterms:W3CDTF">2024-07-06T19:02:18Z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