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theme/themeOverride1.xml" ContentType="application/vnd.openxmlformats-officedocument.themeOverride+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8"/>
  </p:notesMasterIdLst>
  <p:sldIdLst>
    <p:sldId id="268" r:id="rId5"/>
    <p:sldId id="257" r:id="rId6"/>
    <p:sldId id="266" r:id="rId7"/>
    <p:sldId id="338" r:id="rId8"/>
    <p:sldId id="288" r:id="rId9"/>
    <p:sldId id="329" r:id="rId10"/>
    <p:sldId id="339" r:id="rId11"/>
    <p:sldId id="289" r:id="rId12"/>
    <p:sldId id="345" r:id="rId13"/>
    <p:sldId id="340" r:id="rId14"/>
    <p:sldId id="341" r:id="rId15"/>
    <p:sldId id="342" r:id="rId16"/>
    <p:sldId id="346" r:id="rId17"/>
    <p:sldId id="343" r:id="rId18"/>
    <p:sldId id="290" r:id="rId19"/>
    <p:sldId id="287" r:id="rId20"/>
    <p:sldId id="344" r:id="rId21"/>
    <p:sldId id="336" r:id="rId22"/>
    <p:sldId id="291" r:id="rId23"/>
    <p:sldId id="292" r:id="rId24"/>
    <p:sldId id="293" r:id="rId25"/>
    <p:sldId id="294" r:id="rId26"/>
    <p:sldId id="330" r:id="rId27"/>
    <p:sldId id="295" r:id="rId28"/>
    <p:sldId id="296" r:id="rId29"/>
    <p:sldId id="331" r:id="rId30"/>
    <p:sldId id="297" r:id="rId31"/>
    <p:sldId id="298" r:id="rId32"/>
    <p:sldId id="299" r:id="rId33"/>
    <p:sldId id="300" r:id="rId34"/>
    <p:sldId id="301" r:id="rId35"/>
    <p:sldId id="302" r:id="rId36"/>
    <p:sldId id="303" r:id="rId37"/>
    <p:sldId id="304" r:id="rId38"/>
    <p:sldId id="348" r:id="rId39"/>
    <p:sldId id="349" r:id="rId40"/>
    <p:sldId id="350" r:id="rId41"/>
    <p:sldId id="369" r:id="rId42"/>
    <p:sldId id="305" r:id="rId43"/>
    <p:sldId id="306" r:id="rId44"/>
    <p:sldId id="307" r:id="rId45"/>
    <p:sldId id="351" r:id="rId46"/>
    <p:sldId id="352" r:id="rId47"/>
    <p:sldId id="353" r:id="rId48"/>
    <p:sldId id="370" r:id="rId49"/>
    <p:sldId id="308" r:id="rId50"/>
    <p:sldId id="309" r:id="rId51"/>
    <p:sldId id="335" r:id="rId52"/>
    <p:sldId id="334" r:id="rId53"/>
    <p:sldId id="311" r:id="rId54"/>
    <p:sldId id="269" r:id="rId55"/>
    <p:sldId id="354" r:id="rId56"/>
    <p:sldId id="355" r:id="rId57"/>
    <p:sldId id="356" r:id="rId58"/>
    <p:sldId id="371" r:id="rId59"/>
    <p:sldId id="270" r:id="rId60"/>
    <p:sldId id="312" r:id="rId61"/>
    <p:sldId id="332" r:id="rId62"/>
    <p:sldId id="313" r:id="rId63"/>
    <p:sldId id="314" r:id="rId64"/>
    <p:sldId id="327" r:id="rId65"/>
    <p:sldId id="357" r:id="rId66"/>
    <p:sldId id="358" r:id="rId67"/>
    <p:sldId id="359" r:id="rId68"/>
    <p:sldId id="360" r:id="rId69"/>
    <p:sldId id="315" r:id="rId70"/>
    <p:sldId id="316" r:id="rId71"/>
    <p:sldId id="361" r:id="rId72"/>
    <p:sldId id="362" r:id="rId73"/>
    <p:sldId id="363" r:id="rId74"/>
    <p:sldId id="364" r:id="rId75"/>
    <p:sldId id="317" r:id="rId76"/>
    <p:sldId id="328" r:id="rId77"/>
    <p:sldId id="333" r:id="rId78"/>
    <p:sldId id="318" r:id="rId79"/>
    <p:sldId id="365" r:id="rId80"/>
    <p:sldId id="366" r:id="rId81"/>
    <p:sldId id="367" r:id="rId82"/>
    <p:sldId id="368" r:id="rId83"/>
    <p:sldId id="319" r:id="rId84"/>
    <p:sldId id="320" r:id="rId85"/>
    <p:sldId id="265" r:id="rId86"/>
    <p:sldId id="264"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a:srgbClr val="FFFF99"/>
    <a:srgbClr val="FF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41:56.88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16758 1426,'-128'-3,"-188"-10,-253-13,-197-6,-3020-60,2456 68,-863-73,16-68,1656 118,-707-39,-498 84,773 6,31-4,913 0,-1-1,1 2,0-1,0 1,1 0,-1 1,0 0,0 1,1 0,-1 0,1 0,0 1,-10 7,17-11,0 1,1-1,-1 0,0 1,1-1,-1 1,1-1,-1 1,1 0,-1-1,1 1,-1 0,1-1,0 1,-1 0,1-1,0 1,-1 0,1 0,0-1,0 1,0 0,0 0,0 0,0-1,0 1,0 0,0 0,0-1,0 1,0 0,1 0,-1-1,0 1,0 0,2 1,-1 0,1-1,0 1,1-1,-1 0,0 0,0 1,0-1,1-1,-1 1,1 0,-1-1,5 2,77 3,167-8,357-14,327-22,236-20,2864-201,-3981 256,2111-150,-21 106,-1310 77,-119 20,-112 17,-119 7,-114-1,-17 17,-286-68,-1 4,119 61,-172-79,0 0,-1 1,0 0,0 1,0 0,10 12,-21-20,0-1,-1 1,1 0,0-1,-1 1,1 0,0-1,-1 1,1 0,-1 0,1 0,-1-1,1 1,-1 0,0 0,1 0,-1 0,0 0,0 0,1 0,-1 0,0 0,0 0,0 0,0 0,-1 0,1-1,0 1,0 0,0 0,-1 0,1 0,-1 0,1 0,0 0,-1-1,0 1,1 0,-1 0,1-1,-1 1,0 0,0-1,1 1,-1 0,0-1,0 1,0-1,1 0,-1 1,0-1,0 0,0 1,0-1,-2 0,-5 2,0 0,0-1,-1 0,1-1,0 0,0 0,-12-2,-201-27,-191-30,-230-23,-167-9,-116-6,-2127-148,-25 173,2246 95,12 68,787-85,17-5,0 1,0 1,0 0,0 1,1 1,0 0,0 1,0 1,-21 13,31-16,1 0,0 1,0-1,1 0,-1 1,1 0,0 0,0-1,1 1,-1 0,1 0,0 1,1-1,-1 0,1 0,0 0,0 0,2 9,-1-2,1 0,0 1,1-1,0-1,1 1,9 20,-12-29,1 0,1 0,-1 0,0 0,1 0,0 0,-1-1,1 1,0-1,0 0,0 1,1-2,-1 1,0 0,1-1,6 3,5-1,1 0,-1-1,20 0,-28-1,133 2,169-19,150-25,226-26,3230-358,-3352 360,-88 16,-101 16,-97 11,298 16,-573 6,10 1,1 0,-1 1,17 4,-28-6,0 0,1 0,-1 0,0 0,0 1,0-1,1 0,-1 1,0-1,0 1,0-1,0 1,0-1,0 1,0 0,0 0,0 0,0-1,-1 1,1 0,0 0,-1 0,1 0,0 0,-1 0,1 0,-1 1,1-1,-1 0,0 0,1 0,-1 0,0 1,0-1,0 0,0 0,0 0,0 1,0-1,-1 0,1 0,0 0,-1 0,1 1,0-1,-2 2,-1 0,1 0,-1 0,0 0,0 0,-1 0,1 0,-1-1,1 1,-1-1,-6 3,-46 17,46-18,-9 2,0-1,0 0,-36 3,21-6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42:20.66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10544 341,'-447'-38,"413"36,-452-25,-2971-35,1610-22,791-4,-11 49,-403 45,1372-6,0 5,0 3,-169 37,259-43,-54 17,58-18,0 1,1-1,-1 1,1-1,-1 1,1 0,0 1,0-1,0 1,0-1,0 1,-4 5,7-7,0 0,-1 0,1-1,0 1,0 0,0-1,0 1,0 0,0 0,0-1,0 1,0 0,0 0,1-1,-1 1,0 0,0-1,1 1,-1 0,0-1,1 1,-1 0,1-1,-1 1,1-1,-1 1,1-1,-1 1,1-1,-1 1,1-1,0 1,-1-1,1 0,0 0,0 1,37 14,109 18,229 26,317 17,291 11,739 23,16-71,-235-82,1604-256,-2598 226,-129 21,64 0,-270 43,-155 11,-32 1,-53 2,-520 8,-110-1,-262 4,336-7,-2014 48,-4 101,1973-94,95-7,390-39,-1112 147,1266-161,-53 10,0 4,-102 36,178-53,1 0,0 0,0 1,1-1,-1 1,0-1,0 1,1 0,-1 0,1 0,-1 1,1-1,0 0,0 1,0-1,0 1,1 0,-1 0,1 0,-1 0,1 0,0 0,-1 5,2-6,0 1,1 0,-1-1,1 1,-1-1,1 1,0-1,0 1,0-1,0 1,1-1,-1 0,1 0,-1 0,1 0,0 0,-1 0,1 0,0 0,1 0,-1-1,0 0,0 1,1-1,-1 0,0 0,1 0,2 1,12 3,1 0,-1-1,1-1,0 0,-1-2,22 0,176 0,265-23,246-31,2444-267,-2609 248,-97 17,-88 16,-168 17,409-26,-483 53,-109-4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42:36.43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10771 418,'-250'0,"-4901"0,4758 18,124-3,-1444-3,1032-15,560 3,-866 25,222-8,558-18,177-1,-1-1,0-2,-30-8,-19-4,190 17,-34-1,1170-14,2128-170,-2959 158,530-41,239-22,-355 30,-126 46,-476 15,-190-1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42:38.47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5742 1,'-219'0,"-855"5,1 39,727-16,-638 22,-590-53,1537 1,0-1,-52-13,49 8,-70-5,-12 13,86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42:41.16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4675 0,'-837'65,"379"-17,-7-33,374-16,-1 5,-178 29,134-12,-216 7,-142-29,188-3,-27-18,33 1,173 22,-75-3,176-2,-1-1,2-1,-1-1,1-2,-33-14,34 12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43:18.85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11911 648,'-171'2,"-208"11,-198 6,-2831 137,1958-83,-563 70,1416-87,-1089-39,1303-44,-198-9,521 32,-61-14,69 9,-89-3,67 13,-58-2,127 1,1-1,0 0,0 0,0 0,0 0,1-1,-1 1,0-1,0 0,1 0,-1-1,1 1,0-1,0 1,0-1,0 0,0 0,1 0,-1-1,1 1,0-1,0 1,0-1,-2-6,3 7,0 0,1 0,-1 0,1 0,-1 0,1 0,0 0,0 0,0 0,1 0,-1 0,1 0,0 0,0 1,0-1,0 0,0 0,0 0,1 1,0-1,-1 1,1-1,0 1,0 0,0 0,0 0,1 0,-1 0,0 0,1 0,0 1,-1-1,6-1,8-2,0 0,1 1,-1 1,1 1,0 0,0 1,0 1,19 2,-1-1,3162 5,-3094-6,546-32,-297 4,526 4,-788 24,1328 43,136 1,-1025-47,-499 4,1 2,54 12,-47-7,44 3,558-3,-382-11,239 2,-441-4,-55 4,1 1,-1 0,1-1,-1 1,1 0,-1-1,0 0,1 1,-1-1,0 0,1 0,-1 0,0 0,1-1,-1 1,-1 1,0-1,0 0,0 0,0 1,0-1,-1 0,1 1,0-1,0 0,0 0,-1 1,1-1,0 0,-1 1,1-1,0 1,-1-1,1 0,-1 1,1-1,-1 1,1-1,-1 1,1 0,-1-1,0 1,1-1,-1 1,0 0,1-1,-1 1,0 0,-23-13,0 1,0 1,-1 1,-36-9,8 2,-212-62,-158-24,-188-27,-1549-215,-42 222,1290 134,-351 1,1180-9,-109 19,46-3,46-9,-269 18,137-29,-100 4,284 3,-59 14,54-9,-151 33,-176 45,260-58,100-26,1 1,-1 0,-28 15,43-18,1 0,-1-1,1 1,0 1,0-1,0 1,0-1,-4 8,6-9,1 0,0 0,0 1,0-1,0 0,0 1,0-1,1 1,-1-1,1 0,0 1,-1-1,1 1,0 0,1-1,-1 1,0-1,2 5,-1-4,1 0,-1-1,1 1,0 0,0 0,0-1,0 1,0-1,0 0,1 1,-1-1,1 0,0-1,0 1,-1 0,1-1,0 0,0 1,1-1,-1 0,0-1,0 1,4 0,12 2,1-1,32 0,-38-2,171 8,2315 133,-499-97,-1788-39,684 0,-696-5,-145 3,67 12,5 0,1446 77,-1366-72,110 4,-280-24,15-2,0 3,0 2,0 3,74 17,-73-8,1-3,1-2,0-2,99 0,229-8,174-4,-342-16,44-1,-224 21,1-1,-1-1,0-2,0-2,0-1,34-12,-36 8,1 2,0 2,1 1,45-2,142 8,40-3,-258 2,-1 1,1-1,0-1,0 1,-1 0,1-1,-1 0,1 0,5-4,-9 5,0 0,0 0,0 0,0 0,0 1,0-1,0 0,0-1,0 1,-1 0,1 0,0 0,-1 0,1-1,-1 1,1 0,-1 0,0-1,0 1,1 0,-1-1,0 1,0 0,0-1,0 1,-1 0,1-1,0 1,-1 0,1-1,0 1,-1 0,1 0,-1-1,0 1,0 0,1 0,-3-2,-2-4,-1 1,-1-1,1 1,-1 0,0 1,0 0,-1 0,-12-6,-76-31,60 27,31 14,-595-224,555 212,0 1,-1 2,0 2,-74-2,-496 13,581-3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48:24.52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15434 496,'-384'-66,"-1603"-248,527 198,-2 123,373 26,213 27,-168 5,8-65,431-2,250 20,64 1,-337 32,7 47,264-44,-84 15,162-17,203-38,-434 71,277-45,55-6,86-26,1-3,-93-8,39 0,-16 5,-164-5,305 0,0 0,0-1,1-2,0 0,0 0,0-2,1-1,0 0,0-1,1-1,-21-17,-15-17,-92-101,101 98,39 44,2 0,-1-1,0 0,1 0,0 0,0 0,0 0,1 0,-3-9,5 12,-1 1,1-1,0 0,0 0,0 1,0-1,0 0,0 0,0 1,1-1,-1 0,1 0,-1 1,1-1,0 1,-1-1,1 0,0 1,0-1,0 1,0 0,0-1,1 1,-1 0,0 0,1 0,-1 0,1 0,-1 0,1 0,-1 0,1 0,0 1,-1-1,3 0,16-4,1 1,0 1,0 0,0 2,0 0,38 4,-10-1,1164-35,-973 21,1377-24,133 16,98 0,-926 69,-350-12,65 13,-390-26,1471 187,-476-76,-187-27,-818-68,-133-19,1-5,195 4,327-24,-423 4,-181 0,0-1,0-1,26-5,-44 6,1 0,-1 0,0-1,0 0,-1 1,1-1,0-1,-1 1,1-1,-1 0,0 0,1 0,-2 0,1-1,0 0,-1 0,1 0,-1 0,0 0,3-6,-6 8,1 0,-1 0,1 1,-1-1,0 0,0 0,0 0,0 0,0 1,0-1,0 0,0 0,-1 0,1 1,-1-1,0 0,1 0,-1 1,0-1,0 1,0-1,-2-2,0 1,0-1,0 1,-1 0,0 0,1 0,-1 0,-7-3,-20-7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52:46.324"/>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1 803,'741'29,"18"18,184 35,3260 504,-3247-422,-83-26,-94-34,-94-35,121-23,1423-103,-1884 26,620-28,349 65,-1334-7,-1-1,1 0,-23-7,-42-7,-325-53,-261-38,-174-18,-566-52,-27 63,543 91,-1 38,2 40,-915 177,934-60,68 14,82-5,90-16,93-19,99-23,99-23,269-78,-41 11,2 5,-115 55,217-87,1 0,0 0,0 1,0 0,-16 15,24-19,0 1,0-1,1 0,0 1,-1-1,1 1,1 0,-1-1,0 1,1 0,0 0,0 0,0 0,0 0,1 0,0 1,-1-1,2 0,-1 0,1 5,0 1,0 0,1-1,1 1,-1-1,1 1,1-1,0 0,0 0,9 12,-10-17,0-1,0 1,1-1,0 0,0 0,0 0,0-1,0 1,0-1,1 0,-1 0,1 0,-1-1,1 0,0 0,-1 0,1 0,0-1,0 0,0 0,-1 0,1 0,5-2,176-30,-23 1,308-39,304-18,1766-112,23 80,1407-60,-1952 138,-156-10,-1786 48,221-5,-287 7,-26-2,-42-6,-422-28,-98 16,-189 3,-2607-5,-3 129,2106-21,20 62,1213-140,-10 1,-79 22,119-27,0 0,0 1,0 0,1 1,-8 4,13-8,1 0,-1 0,1 0,-1 1,1-1,-1 0,1 0,-1 1,1-1,-1 0,1 1,-1-1,1 0,0 1,-1-1,1 0,0 1,-1-1,1 1,0-1,-1 1,1-1,0 1,0-1,0 1,0-1,-1 1,1-1,0 1,0-1,0 1,0 0,0-1,0 1,0-1,0 1,1-1,-1 1,0-1,0 1,0-1,0 1,1-1,-1 1,0-1,1 1,-1-1,0 1,1-1,-1 0,0 1,1-1,-1 0,1 1,-1-1,1 0,-1 1,1-1,-1 0,1 0,-1 0,1 1,10 2,0 0,0-1,0 0,15 0,266 9,311-4,307-1,252 8,2609 1,-398-6,-2352 2,-105-7,-80-12,-115-12,-135-9,-124-7,615-97,-1060 131,-13 2,1 0,-1 0,0-1,0 0,1 1,-1-1,0-1,0 1,0 0,0-1,0 0,-1 0,1 0,6-5,-10 7,0-1,0 0,0 1,0-1,0 1,0-1,0 1,0-1,0 1,0-1,0 1,-1-1,1 0,0 1,0-1,0 1,-1-1,1 1,0 0,-1-1,1 1,0-1,-1 1,1-1,-1 1,1 0,0-1,-1 1,1 0,-1 0,1-1,-1 1,1 0,-1 0,1 0,-2-1,-70-26,-437-108,295 83,-484-120,-104-9,-1820-254,1622 331,-1860 47,-1287 334,3814-247,-380 38,8 31,69 45,85-16,519-120,0 1,-38 17,0 0,21-12,1-1,-2-3,-83 6,-152-11,208-6,69 1,0-1,-1 1,1-2,0 1,0-1,0 0,0-1,0 0,0 0,1-1,-1 0,1 0,-7-6,11 7,0 1,0-1,1 0,-1 0,1 0,-1-1,1 1,0-1,0 1,0-1,1 0,-1 0,1 1,0-1,0 0,1 0,-1 0,1 0,-1 0,1 0,1 0,-1-1,1 1,-1 0,1 0,0 1,0-1,1 0,-1 0,3-4,1 0,-1-1,2 2,-1-1,1 0,0 1,0 0,1 1,0-1,12-8,19-11,1 2,2 1,81-33,437-147,947-242,41 69,-1085 276,9 6,-417 80,-54 14,1 0,-1 0,0 0,0 0,1 0,-1 0,0 0,0 0,1 0,-1 0,0 0,0 0,1 0,-1 0,0 0,0 0,0 0,1 0,-1-1,0 1,0 0,0 0,1 0,-1 0,0 0,0-1,0 1,1 0,-1 0,0 0,0 0,0-1,0 1,0 0,0 0,1-1,-1 1,0 0,0 0,0-1,0 1,0 0,0 0,0 0,0-1,0 1,0 0,0 0,0-1,0 1,0 0,-1 0,1-1,0 1,0 0,0 0,0 0,0-1,0 1,0 0,-1 0,1 0,0-1,0 1,0 0,-1 0,1 0,0 0,-16-4,0 0,0 2,-19-2,30 4,-657-87,194 23,-1698-189,1653 206,-249-6,4 45,730 9,-24 0,0 3,-92 17,132-19,0 1,1 0,-1 1,1 0,0 1,0 1,1-1,0 1,0 1,0 0,0 0,1 1,1 1,-1-1,2 1,-1 0,-12 21,17-24,0 1,0-1,1 1,-1 0,2-1,-1 1,1 0,0 0,0 1,1-1,0 0,0 0,1 0,2 13,-2-16,1 0,0 0,-1 0,1 0,1 0,-1-1,0 1,1-1,0 1,0-1,0 0,0 0,0 0,1-1,-1 1,1-1,0 0,-1 0,1 0,0 0,0 0,1-1,-1 0,8 1,32 4,1-3,0-2,66-5,-16-1,12 6,80-5,-146-8,-40 11,0 1,-1 0,1 0,-1 0,1 0,0-1,-1 1,1 0,-1-1,1 1,0 0,-1-1,1 1,-1-1,1 1,-1 0,0-1,1 1,-1-1,1 0,-1 1,0-1,1 1,-1-1,0 0,0 1,0-1,1 1,-1-1,0 0,0 1,0-1,0 0,0 1,0-1,0 0,0 1,-1-1,1 0,0 1,0-1,0 0,-1 1,1-1,0 1,-1-1,1 1,0-1,-1 1,1-1,-1 1,1-1,-1 1,1-1,-1 1,1 0,-1-1,0 1,1 0,-1-1,0 1,-12-7,-1 0,0 1,0 1,-1 0,1 1,-1 1,0 0,-17-1,-16-4,-280-40,-1 14,-564 15,840 20,-157 11,181-9,0 1,0 2,1 1,-50 19,74-25,0 1,0 0,0 0,0 0,0 0,0 0,1 1,-1 0,1-1,0 2,-1-1,2 0,-1 0,0 1,0 0,1-1,0 1,0 0,0 0,0 0,1 0,0 1,-1-1,2 0,-2 9,3-6,-1 0,2 0,-1 0,1 0,0-1,1 1,-1 0,1-1,1 0,-1 0,1 0,0 0,0 0,1-1,7 7,17 17,2-2,1-1,0-1,2-2,1-1,46 20,-5-8,2-4,101 25,199 22,-136-49,1-10,0-11,476-47,-464 4,-2-11,-1-10,408-153,-603 190,-1-3,84-50,-137 72,0 0,-1-1,0 1,1-1,-1 0,0 0,0 0,0 0,0 0,0 0,0 0,-1-1,1 1,1-5,-3 6,0 1,0-1,0 0,0 0,0 0,-1 1,1-1,0 0,-1 1,1-1,0 0,-1 0,1 1,-1-1,1 1,-1-1,1 1,-1-1,0 0,1 1,-1 0,0-1,1 1,-1-1,0 1,1 0,-1 0,0-1,0 1,0 0,-1 0,-11-3,-1 1,1 0,-1 1,-17 1,-181 10,0 10,-360 79,-400 164,876-234,-158 57,224-77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7A251-0E8B-4192-A3BB-F096ACC02F56}" type="datetimeFigureOut">
              <a:rPr lang="en-US" smtClean="0"/>
              <a:pPr/>
              <a:t>7/7/2024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BB06F-285D-49AD-B98B-A4F3C0F72EE9}" type="slidenum">
              <a:rPr lang="en-US" smtClean="0"/>
              <a:pPr/>
              <a:t>‹#›</a:t>
            </a:fld>
            <a:endParaRPr lang="en-US"/>
          </a:p>
        </p:txBody>
      </p:sp>
    </p:spTree>
    <p:extLst>
      <p:ext uri="{BB962C8B-B14F-4D97-AF65-F5344CB8AC3E}">
        <p14:creationId xmlns:p14="http://schemas.microsoft.com/office/powerpoint/2010/main" val="428209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BB06F-285D-49AD-B98B-A4F3C0F72EE9}"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BB06F-285D-49AD-B98B-A4F3C0F72EE9}" type="slidenum">
              <a:rPr lang="en-US" smtClean="0"/>
              <a:pPr/>
              <a:t>34</a:t>
            </a:fld>
            <a:endParaRPr lang="en-US"/>
          </a:p>
        </p:txBody>
      </p:sp>
    </p:spTree>
    <p:extLst>
      <p:ext uri="{BB962C8B-B14F-4D97-AF65-F5344CB8AC3E}">
        <p14:creationId xmlns:p14="http://schemas.microsoft.com/office/powerpoint/2010/main" val="150076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7/7/2024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7/7/2024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rcet.org.in/uploads/academics/regulation2021/rohini_62912743812.pdf" TargetMode="External"/><Relationship Id="rId2" Type="http://schemas.openxmlformats.org/officeDocument/2006/relationships/hyperlink" Target="https://medium.com/@ritiksangam140/problem-solving-in-artificial-intelligence-6b951339c04b" TargetMode="External"/><Relationship Id="rId1" Type="http://schemas.openxmlformats.org/officeDocument/2006/relationships/slideLayout" Target="../slideLayouts/slideLayout2.xml"/><Relationship Id="rId4" Type="http://schemas.openxmlformats.org/officeDocument/2006/relationships/hyperlink" Target="https://boxofnotes.com/problem-solving-agents-in-artificial-intelligen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21.png"/><Relationship Id="rId4" Type="http://schemas.openxmlformats.org/officeDocument/2006/relationships/customXml" Target="../ink/ink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869" y="2599157"/>
            <a:ext cx="7808976" cy="1088136"/>
          </a:xfrm>
        </p:spPr>
        <p:txBody>
          <a:bodyPr>
            <a:normAutofit fontScale="90000"/>
          </a:bodyPr>
          <a:lstStyle/>
          <a:p>
            <a:br>
              <a:rPr lang="en-US" dirty="0"/>
            </a:br>
            <a:br>
              <a:rPr lang="en-US" dirty="0"/>
            </a:br>
            <a:br>
              <a:rPr lang="en-US" dirty="0"/>
            </a:br>
            <a:r>
              <a:rPr lang="en-US" dirty="0"/>
              <a:t>Solving Problem by Searching :</a:t>
            </a:r>
            <a:br>
              <a:rPr lang="en-US" dirty="0"/>
            </a:br>
            <a:r>
              <a:rPr lang="en-US" dirty="0"/>
              <a:t>Uninformed Search</a:t>
            </a: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3444977"/>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
        <p:nvSpPr>
          <p:cNvPr id="9" name="TextBox 8"/>
          <p:cNvSpPr txBox="1"/>
          <p:nvPr/>
        </p:nvSpPr>
        <p:spPr>
          <a:xfrm>
            <a:off x="229371" y="2599157"/>
            <a:ext cx="9024614" cy="707886"/>
          </a:xfrm>
          <a:prstGeom prst="rect">
            <a:avLst/>
          </a:prstGeom>
          <a:noFill/>
        </p:spPr>
        <p:txBody>
          <a:bodyPr wrap="square" rtlCol="0">
            <a:spAutoFit/>
          </a:bodyPr>
          <a:lstStyle/>
          <a:p>
            <a:pPr algn="ctr"/>
            <a:r>
              <a:rPr lang="en-US" sz="2000" b="1" dirty="0">
                <a:solidFill>
                  <a:srgbClr val="0070C0"/>
                </a:solidFill>
                <a:latin typeface="Times New Roman" panose="02020603050405020304" pitchFamily="18" charset="0"/>
                <a:cs typeface="Times New Roman" panose="02020603050405020304" pitchFamily="18" charset="0"/>
              </a:rPr>
              <a:t>Dept. of Computer Science</a:t>
            </a:r>
          </a:p>
          <a:p>
            <a:pPr algn="ctr"/>
            <a:r>
              <a:rPr lang="en-US" sz="2000" b="1" dirty="0">
                <a:solidFill>
                  <a:srgbClr val="0070C0"/>
                </a:solidFill>
                <a:latin typeface="Times New Roman" panose="02020603050405020304" pitchFamily="18" charset="0"/>
                <a:cs typeface="Times New Roman" panose="02020603050405020304" pitchFamily="18" charset="0"/>
              </a:rPr>
              <a:t>Faculty of Science and Technology</a:t>
            </a:r>
            <a:endParaRPr lang="en-US" sz="24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808310017"/>
              </p:ext>
            </p:extLst>
          </p:nvPr>
        </p:nvGraphicFramePr>
        <p:xfrm>
          <a:off x="395703" y="5244860"/>
          <a:ext cx="8335798" cy="74449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795026">
                  <a:extLst>
                    <a:ext uri="{9D8B030D-6E8A-4147-A177-3AD203B41FA5}">
                      <a16:colId xmlns:a16="http://schemas.microsoft.com/office/drawing/2014/main" val="1762131981"/>
                    </a:ext>
                  </a:extLst>
                </a:gridCol>
                <a:gridCol w="1396181">
                  <a:extLst>
                    <a:ext uri="{9D8B030D-6E8A-4147-A177-3AD203B41FA5}">
                      <a16:colId xmlns:a16="http://schemas.microsoft.com/office/drawing/2014/main" val="445458238"/>
                    </a:ext>
                  </a:extLst>
                </a:gridCol>
                <a:gridCol w="2035733">
                  <a:extLst>
                    <a:ext uri="{9D8B030D-6E8A-4147-A177-3AD203B41FA5}">
                      <a16:colId xmlns:a16="http://schemas.microsoft.com/office/drawing/2014/main" val="1508364941"/>
                    </a:ext>
                  </a:extLst>
                </a:gridCol>
              </a:tblGrid>
              <a:tr h="326189">
                <a:tc>
                  <a:txBody>
                    <a:bodyPr/>
                    <a:lstStyle/>
                    <a:p>
                      <a:r>
                        <a:rPr lang="en-US" dirty="0">
                          <a:latin typeface="Times New Roman" panose="02020603050405020304" pitchFamily="18" charset="0"/>
                          <a:cs typeface="Times New Roman" panose="02020603050405020304" pitchFamily="18" charset="0"/>
                        </a:rPr>
                        <a:t>Lecture No:</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Week No:</a:t>
                      </a:r>
                    </a:p>
                  </a:txBody>
                  <a:tcPr/>
                </a:tc>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Semester:</a:t>
                      </a:r>
                    </a:p>
                  </a:txBody>
                  <a:tcPr/>
                </a:tc>
                <a:tc>
                  <a:txBody>
                    <a:bodyPr/>
                    <a:lstStyle/>
                    <a:p>
                      <a:r>
                        <a:rPr lang="en-US" dirty="0">
                          <a:latin typeface="Times New Roman" panose="02020603050405020304" pitchFamily="18" charset="0"/>
                          <a:cs typeface="Times New Roman" panose="02020603050405020304" pitchFamily="18" charset="0"/>
                        </a:rPr>
                        <a:t>Summer 2023-24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Lecturer:</a:t>
                      </a:r>
                    </a:p>
                  </a:txBody>
                  <a:tcPr/>
                </a:tc>
                <a:tc gridSpan="5">
                  <a:txBody>
                    <a:bodyPr/>
                    <a:lstStyle/>
                    <a:p>
                      <a:r>
                        <a:rPr lang="en-US" i="1" dirty="0">
                          <a:solidFill>
                            <a:srgbClr val="FF0000"/>
                          </a:solidFill>
                          <a:highlight>
                            <a:srgbClr val="FFFF00"/>
                          </a:highlight>
                          <a:latin typeface="Times New Roman" panose="02020603050405020304" pitchFamily="18" charset="0"/>
                          <a:cs typeface="Times New Roman" panose="02020603050405020304" pitchFamily="18" charset="0"/>
                        </a:rPr>
                        <a:t>Prof. Dr. Firoz Ahmed </a:t>
                      </a:r>
                      <a:r>
                        <a:rPr lang="en-US" i="1" dirty="0">
                          <a:latin typeface="Times New Roman" panose="02020603050405020304" pitchFamily="18" charset="0"/>
                          <a:cs typeface="Times New Roman" panose="02020603050405020304" pitchFamily="18" charset="0"/>
                        </a:rPr>
                        <a:t>                                                  </a:t>
                      </a:r>
                      <a:r>
                        <a:rPr lang="en-US" i="1" dirty="0">
                          <a:solidFill>
                            <a:srgbClr val="FF0000"/>
                          </a:solidFill>
                          <a:highlight>
                            <a:srgbClr val="FFFF00"/>
                          </a:highlight>
                          <a:latin typeface="Times New Roman" panose="02020603050405020304" pitchFamily="18" charset="0"/>
                          <a:cs typeface="Times New Roman" panose="02020603050405020304" pitchFamily="18" charset="0"/>
                        </a:rPr>
                        <a:t>fahmed@aiub.edu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11" name="Subtitle 2"/>
          <p:cNvSpPr txBox="1">
            <a:spLocks/>
          </p:cNvSpPr>
          <p:nvPr/>
        </p:nvSpPr>
        <p:spPr>
          <a:xfrm>
            <a:off x="445383" y="1111188"/>
            <a:ext cx="4198537" cy="484632"/>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 typeface="Wingdings" pitchFamily="2" charset="2"/>
              <a:buNone/>
              <a:tabLst/>
              <a:defRPr/>
            </a:pPr>
            <a:r>
              <a:rPr kumimoji="0" lang="en-US" sz="3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rPr>
              <a:t>Course Code:  </a:t>
            </a:r>
            <a:r>
              <a:rPr kumimoji="0" lang="en-US" sz="3000" b="1"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rPr>
              <a:t>CSC4226 </a:t>
            </a:r>
            <a:endParaRPr kumimoji="0" lang="en-US" sz="3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endParaRPr>
          </a:p>
        </p:txBody>
      </p:sp>
      <p:sp>
        <p:nvSpPr>
          <p:cNvPr id="12" name="Subtitle 2">
            <a:extLst>
              <a:ext uri="{FF2B5EF4-FFF2-40B4-BE49-F238E27FC236}">
                <a16:creationId xmlns:a16="http://schemas.microsoft.com/office/drawing/2014/main" id="{FF0F860A-68ED-3A45-9B2E-50E8CE1BC6B7}"/>
              </a:ext>
            </a:extLst>
          </p:cNvPr>
          <p:cNvSpPr txBox="1">
            <a:spLocks/>
          </p:cNvSpPr>
          <p:nvPr/>
        </p:nvSpPr>
        <p:spPr>
          <a:xfrm>
            <a:off x="441889" y="718004"/>
            <a:ext cx="8496628"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b="1" dirty="0">
                <a:solidFill>
                  <a:srgbClr val="0000FF"/>
                </a:solidFill>
                <a:highlight>
                  <a:srgbClr val="FFFF00"/>
                </a:highlight>
                <a:latin typeface="Times New Roman" panose="02020603050405020304" pitchFamily="18" charset="0"/>
                <a:cs typeface="Times New Roman" panose="02020603050405020304" pitchFamily="18" charset="0"/>
              </a:rPr>
              <a:t>Solving Problem by Searching: Uninformed Search </a:t>
            </a:r>
            <a:br>
              <a:rPr lang="en-US" sz="2800" b="1" dirty="0">
                <a:solidFill>
                  <a:srgbClr val="0000FF"/>
                </a:solidFill>
                <a:highlight>
                  <a:srgbClr val="FFFF00"/>
                </a:highlight>
                <a:latin typeface="Times New Roman" panose="02020603050405020304" pitchFamily="18" charset="0"/>
                <a:cs typeface="Times New Roman" panose="02020603050405020304" pitchFamily="18" charset="0"/>
              </a:rPr>
            </a:br>
            <a:br>
              <a:rPr lang="en-US" sz="2800" dirty="0"/>
            </a:br>
            <a:endParaRPr lang="en-US" sz="28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B4FAE-694C-C592-95AE-8EABADDF3E6F}"/>
              </a:ext>
            </a:extLst>
          </p:cNvPr>
          <p:cNvSpPr>
            <a:spLocks noGrp="1"/>
          </p:cNvSpPr>
          <p:nvPr>
            <p:ph idx="1"/>
          </p:nvPr>
        </p:nvSpPr>
        <p:spPr>
          <a:xfrm>
            <a:off x="327805" y="1716657"/>
            <a:ext cx="8530446" cy="4873923"/>
          </a:xfrm>
        </p:spPr>
        <p:txBody>
          <a:bodyPr>
            <a:noAutofit/>
          </a:bodyPr>
          <a:lstStyle/>
          <a:p>
            <a:pPr lvl="1" algn="just">
              <a:spcBef>
                <a:spcPts val="0"/>
              </a:spcBef>
              <a:buFont typeface="Wingdings" pitchFamily="2" charset="2"/>
              <a:buChar char="ü"/>
            </a:pPr>
            <a:r>
              <a:rPr lang="en-US" sz="2400" b="1" i="0" dirty="0">
                <a:solidFill>
                  <a:srgbClr val="FF0000"/>
                </a:solidFill>
                <a:effectLst/>
                <a:latin typeface="Times New Roman" pitchFamily="18" charset="0"/>
                <a:cs typeface="Times New Roman" pitchFamily="18" charset="0"/>
              </a:rPr>
              <a:t>Transition Model</a:t>
            </a:r>
          </a:p>
          <a:p>
            <a:pPr lvl="2" algn="just">
              <a:spcBef>
                <a:spcPts val="0"/>
              </a:spcBef>
              <a:buFont typeface="Wingdings" pitchFamily="2" charset="2"/>
              <a:buChar char="ü"/>
            </a:pPr>
            <a:r>
              <a:rPr lang="en-US" b="0" i="0" dirty="0">
                <a:solidFill>
                  <a:srgbClr val="0000FF"/>
                </a:solidFill>
                <a:effectLst/>
                <a:latin typeface="Times New Roman" pitchFamily="18" charset="0"/>
                <a:cs typeface="Times New Roman" pitchFamily="18" charset="0"/>
              </a:rPr>
              <a:t>It describes what each action does</a:t>
            </a:r>
          </a:p>
          <a:p>
            <a:pPr lvl="2" algn="just">
              <a:spcBef>
                <a:spcPts val="0"/>
              </a:spcBef>
              <a:buFont typeface="Wingdings" pitchFamily="2" charset="2"/>
              <a:buChar char="ü"/>
            </a:pPr>
            <a:r>
              <a:rPr lang="en-US" b="0" i="0" dirty="0">
                <a:solidFill>
                  <a:schemeClr val="tx1"/>
                </a:solidFill>
                <a:effectLst/>
                <a:latin typeface="Times New Roman" pitchFamily="18" charset="0"/>
                <a:cs typeface="Times New Roman" pitchFamily="18" charset="0"/>
              </a:rPr>
              <a:t>It is specified by a function </a:t>
            </a:r>
            <a:r>
              <a:rPr lang="en-US" b="1" i="0" dirty="0">
                <a:solidFill>
                  <a:schemeClr val="tx1"/>
                </a:solidFill>
                <a:effectLst/>
                <a:latin typeface="Times New Roman" pitchFamily="18" charset="0"/>
                <a:cs typeface="Times New Roman" pitchFamily="18" charset="0"/>
              </a:rPr>
              <a:t>Result(s, a) </a:t>
            </a:r>
            <a:r>
              <a:rPr lang="en-US" b="0" i="0" dirty="0">
                <a:solidFill>
                  <a:schemeClr val="tx1"/>
                </a:solidFill>
                <a:effectLst/>
                <a:latin typeface="Times New Roman" pitchFamily="18" charset="0"/>
                <a:cs typeface="Times New Roman" pitchFamily="18" charset="0"/>
              </a:rPr>
              <a:t>that returns the state that results from doing action </a:t>
            </a:r>
            <a:r>
              <a:rPr lang="en-US" b="0" i="1" dirty="0">
                <a:solidFill>
                  <a:schemeClr val="tx1"/>
                </a:solidFill>
                <a:effectLst/>
                <a:latin typeface="Times New Roman" pitchFamily="18" charset="0"/>
                <a:cs typeface="Times New Roman" pitchFamily="18" charset="0"/>
              </a:rPr>
              <a:t>a</a:t>
            </a:r>
            <a:r>
              <a:rPr lang="en-US" b="0" i="0" dirty="0">
                <a:solidFill>
                  <a:schemeClr val="tx1"/>
                </a:solidFill>
                <a:effectLst/>
                <a:latin typeface="Times New Roman" pitchFamily="18" charset="0"/>
                <a:cs typeface="Times New Roman" pitchFamily="18" charset="0"/>
              </a:rPr>
              <a:t> in state </a:t>
            </a:r>
            <a:r>
              <a:rPr lang="en-US" b="0" i="1" dirty="0">
                <a:solidFill>
                  <a:schemeClr val="tx1"/>
                </a:solidFill>
                <a:effectLst/>
                <a:latin typeface="Times New Roman" pitchFamily="18" charset="0"/>
                <a:cs typeface="Times New Roman" pitchFamily="18" charset="0"/>
              </a:rPr>
              <a:t>s</a:t>
            </a:r>
            <a:endParaRPr lang="en-US" b="0" i="0" dirty="0">
              <a:solidFill>
                <a:schemeClr val="tx1"/>
              </a:solidFill>
              <a:effectLst/>
              <a:latin typeface="Times New Roman" pitchFamily="18" charset="0"/>
              <a:cs typeface="Times New Roman" pitchFamily="18" charset="0"/>
            </a:endParaRPr>
          </a:p>
          <a:p>
            <a:pPr lvl="1" algn="just">
              <a:spcBef>
                <a:spcPts val="0"/>
              </a:spcBef>
              <a:buFont typeface="Wingdings" pitchFamily="2" charset="2"/>
              <a:buChar char="ü"/>
            </a:pPr>
            <a:r>
              <a:rPr lang="en-US" sz="2400" b="1" i="0" dirty="0">
                <a:solidFill>
                  <a:srgbClr val="FF0000"/>
                </a:solidFill>
                <a:effectLst/>
                <a:latin typeface="Times New Roman" pitchFamily="18" charset="0"/>
                <a:cs typeface="Times New Roman" pitchFamily="18" charset="0"/>
              </a:rPr>
              <a:t>Goal Test</a:t>
            </a:r>
          </a:p>
          <a:p>
            <a:pPr lvl="2" algn="just">
              <a:spcBef>
                <a:spcPts val="0"/>
              </a:spcBef>
              <a:buFont typeface="Wingdings" pitchFamily="2" charset="2"/>
              <a:buChar char="ü"/>
            </a:pPr>
            <a:r>
              <a:rPr lang="en-US" b="0" i="0" dirty="0">
                <a:solidFill>
                  <a:srgbClr val="0000FF"/>
                </a:solidFill>
                <a:effectLst/>
                <a:latin typeface="Times New Roman" pitchFamily="18" charset="0"/>
                <a:cs typeface="Times New Roman" pitchFamily="18" charset="0"/>
              </a:rPr>
              <a:t>It determines if the given state is a goal state.</a:t>
            </a:r>
          </a:p>
          <a:p>
            <a:pPr lvl="1" algn="just">
              <a:spcBef>
                <a:spcPts val="0"/>
              </a:spcBef>
              <a:buFont typeface="Wingdings" pitchFamily="2" charset="2"/>
              <a:buChar char="ü"/>
            </a:pPr>
            <a:r>
              <a:rPr lang="en-US" sz="2400" b="1" i="0" dirty="0">
                <a:solidFill>
                  <a:srgbClr val="FF0000"/>
                </a:solidFill>
                <a:effectLst/>
                <a:latin typeface="Times New Roman" pitchFamily="18" charset="0"/>
                <a:cs typeface="Times New Roman" pitchFamily="18" charset="0"/>
              </a:rPr>
              <a:t>Path cost</a:t>
            </a:r>
          </a:p>
          <a:p>
            <a:pPr lvl="2" algn="just">
              <a:spcBef>
                <a:spcPts val="0"/>
              </a:spcBef>
              <a:buFont typeface="Wingdings" pitchFamily="2" charset="2"/>
              <a:buChar char="ü"/>
            </a:pPr>
            <a:r>
              <a:rPr lang="en-US" b="0" i="0" dirty="0">
                <a:solidFill>
                  <a:schemeClr val="tx1"/>
                </a:solidFill>
                <a:effectLst/>
                <a:latin typeface="Times New Roman" pitchFamily="18" charset="0"/>
                <a:cs typeface="Times New Roman" pitchFamily="18" charset="0"/>
              </a:rPr>
              <a:t>It assigns a numeric cost to each path that follows the goal</a:t>
            </a:r>
          </a:p>
          <a:p>
            <a:pPr lvl="2" algn="just">
              <a:spcBef>
                <a:spcPts val="0"/>
              </a:spcBef>
              <a:buFont typeface="Wingdings" pitchFamily="2" charset="2"/>
              <a:buChar char="ü"/>
            </a:pPr>
            <a:r>
              <a:rPr lang="en-US" b="0" i="0" dirty="0">
                <a:solidFill>
                  <a:schemeClr val="tx1"/>
                </a:solidFill>
                <a:effectLst/>
                <a:latin typeface="Times New Roman" pitchFamily="18" charset="0"/>
                <a:cs typeface="Times New Roman" pitchFamily="18" charset="0"/>
              </a:rPr>
              <a:t>The problem-solving agent selects a cost function, which reflects its performance measure</a:t>
            </a:r>
          </a:p>
          <a:p>
            <a:pPr lvl="2" algn="just">
              <a:spcBef>
                <a:spcPts val="0"/>
              </a:spcBef>
              <a:buFont typeface="Wingdings" pitchFamily="2" charset="2"/>
              <a:buChar char="ü"/>
            </a:pPr>
            <a:r>
              <a:rPr lang="en-US" b="0" i="0" dirty="0">
                <a:solidFill>
                  <a:schemeClr val="tx1"/>
                </a:solidFill>
                <a:effectLst/>
                <a:latin typeface="Times New Roman" pitchFamily="18" charset="0"/>
                <a:cs typeface="Times New Roman" pitchFamily="18" charset="0"/>
              </a:rPr>
              <a:t>Remembe</a:t>
            </a:r>
            <a:r>
              <a:rPr lang="en-US" i="0" dirty="0">
                <a:solidFill>
                  <a:schemeClr val="tx1"/>
                </a:solidFill>
                <a:effectLst/>
                <a:latin typeface="Times New Roman" pitchFamily="18" charset="0"/>
                <a:cs typeface="Times New Roman" pitchFamily="18" charset="0"/>
              </a:rPr>
              <a:t>r, an optimal solution has the lowest path cost among all the solutions</a:t>
            </a:r>
          </a:p>
          <a:p>
            <a:pPr lvl="1" algn="just"/>
            <a:endParaRPr lang="en-US" sz="20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204908" cy="484632"/>
          </a:xfrm>
          <a:prstGeom prst="rect">
            <a:avLst/>
          </a:prstGeom>
        </p:spPr>
        <p:txBody>
          <a:bodyPr vert="horz" lIns="91440" tIns="45720" rIns="91440" bIns="45720" rtlCol="0">
            <a:noAutofit/>
          </a:bodyPr>
          <a:lstStyle/>
          <a:p>
            <a:pPr marL="454025" marR="0" lvl="0" indent="-454025" algn="l" defTabSz="914400" rtl="0" eaLnBrk="1" fontAlgn="auto" latinLnBrk="0" hangingPunct="1">
              <a:lnSpc>
                <a:spcPct val="100000"/>
              </a:lnSpc>
              <a:spcBef>
                <a:spcPts val="2000"/>
              </a:spcBef>
              <a:spcAft>
                <a:spcPts val="0"/>
              </a:spcAft>
              <a:buClr>
                <a:schemeClr val="bg1">
                  <a:lumMod val="65000"/>
                </a:schemeClr>
              </a:buClr>
              <a:buSzPct val="90000"/>
              <a:tabLst/>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Problem Formation</a:t>
            </a:r>
            <a:endParaRPr kumimoji="0" lang="en-US" sz="4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4937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A76C0-4E69-C287-3560-546DB17A1A37}"/>
              </a:ext>
            </a:extLst>
          </p:cNvPr>
          <p:cNvSpPr>
            <a:spLocks noGrp="1"/>
          </p:cNvSpPr>
          <p:nvPr>
            <p:ph idx="1"/>
          </p:nvPr>
        </p:nvSpPr>
        <p:spPr>
          <a:xfrm>
            <a:off x="284163" y="1708030"/>
            <a:ext cx="8574087" cy="4768376"/>
          </a:xfrm>
        </p:spPr>
        <p:txBody>
          <a:bodyPr/>
          <a:lstStyle/>
          <a:p>
            <a:pPr algn="just">
              <a:buFont typeface="Wingdings" pitchFamily="2" charset="2"/>
              <a:buChar char="ü"/>
            </a:pPr>
            <a:r>
              <a:rPr lang="en-US" i="0" dirty="0">
                <a:solidFill>
                  <a:srgbClr val="FF0000"/>
                </a:solidFill>
                <a:effectLst/>
                <a:latin typeface="Times New Roman" pitchFamily="18" charset="0"/>
                <a:cs typeface="Times New Roman" pitchFamily="18" charset="0"/>
              </a:rPr>
              <a:t>An Example Problem Formulation</a:t>
            </a:r>
          </a:p>
          <a:p>
            <a:pPr lvl="1" algn="just">
              <a:buFont typeface="Wingdings" pitchFamily="2" charset="2"/>
              <a:buChar char="ü"/>
            </a:pPr>
            <a:r>
              <a:rPr lang="en-US" sz="2100" b="0" i="0" dirty="0">
                <a:solidFill>
                  <a:srgbClr val="0000FF"/>
                </a:solidFill>
                <a:effectLst/>
                <a:latin typeface="Times New Roman" pitchFamily="18" charset="0"/>
                <a:cs typeface="Times New Roman" pitchFamily="18" charset="0"/>
              </a:rPr>
              <a:t>Let us take the example of vacuum world that was introduced in the starting of this series, There is a vacuum cleaner agent and it can move left or right and its jump is to suck up the dirt from the floor</a:t>
            </a:r>
          </a:p>
          <a:p>
            <a:pPr algn="just"/>
            <a:endParaRPr lang="en-US" dirty="0">
              <a:solidFill>
                <a:srgbClr val="0000FF"/>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D39C44A-7F8F-DD45-243C-2C39A113A2BB}"/>
              </a:ext>
            </a:extLst>
          </p:cNvPr>
          <p:cNvPicPr>
            <a:picLocks noChangeAspect="1"/>
          </p:cNvPicPr>
          <p:nvPr/>
        </p:nvPicPr>
        <p:blipFill>
          <a:blip r:embed="rId2"/>
          <a:stretch>
            <a:fillRect/>
          </a:stretch>
        </p:blipFill>
        <p:spPr>
          <a:xfrm>
            <a:off x="1942477" y="3260789"/>
            <a:ext cx="5510033" cy="3189739"/>
          </a:xfrm>
          <a:prstGeom prst="rect">
            <a:avLst/>
          </a:prstGeom>
        </p:spPr>
      </p:pic>
      <p:sp>
        <p:nvSpPr>
          <p:cNvPr id="6" name="Subtitle 2"/>
          <p:cNvSpPr txBox="1">
            <a:spLocks/>
          </p:cNvSpPr>
          <p:nvPr/>
        </p:nvSpPr>
        <p:spPr>
          <a:xfrm>
            <a:off x="203855" y="385816"/>
            <a:ext cx="4273254" cy="484632"/>
          </a:xfrm>
          <a:prstGeom prst="rect">
            <a:avLst/>
          </a:prstGeom>
        </p:spPr>
        <p:txBody>
          <a:bodyPr vert="horz" lIns="91440" tIns="45720" rIns="91440" bIns="45720" rtlCol="0">
            <a:noAutofit/>
          </a:bodyPr>
          <a:lstStyle/>
          <a:p>
            <a:pPr marL="454025" marR="0" lvl="0" indent="-454025" algn="l" defTabSz="914400" rtl="0" eaLnBrk="1" fontAlgn="auto" latinLnBrk="0" hangingPunct="1">
              <a:lnSpc>
                <a:spcPct val="100000"/>
              </a:lnSpc>
              <a:spcBef>
                <a:spcPts val="2000"/>
              </a:spcBef>
              <a:spcAft>
                <a:spcPts val="0"/>
              </a:spcAft>
              <a:buClr>
                <a:schemeClr val="bg1">
                  <a:lumMod val="65000"/>
                </a:schemeClr>
              </a:buClr>
              <a:buSzPct val="90000"/>
              <a:tabLst/>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Problem Formation</a:t>
            </a:r>
            <a:endParaRPr kumimoji="0" lang="en-US" sz="4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4093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60D25-38E6-6EA9-89DE-BC59A608F0DD}"/>
              </a:ext>
            </a:extLst>
          </p:cNvPr>
          <p:cNvSpPr>
            <a:spLocks noGrp="1"/>
          </p:cNvSpPr>
          <p:nvPr>
            <p:ph idx="1"/>
          </p:nvPr>
        </p:nvSpPr>
        <p:spPr>
          <a:xfrm>
            <a:off x="284163" y="1745430"/>
            <a:ext cx="8574087" cy="4965921"/>
          </a:xfrm>
        </p:spPr>
        <p:txBody>
          <a:bodyPr>
            <a:noAutofit/>
          </a:bodyPr>
          <a:lstStyle/>
          <a:p>
            <a:pPr algn="just">
              <a:lnSpc>
                <a:spcPct val="120000"/>
              </a:lnSpc>
              <a:spcBef>
                <a:spcPts val="0"/>
              </a:spcBef>
              <a:buFont typeface="Wingdings" pitchFamily="2" charset="2"/>
              <a:buChar char="Ø"/>
            </a:pPr>
            <a:r>
              <a:rPr lang="en-US" sz="3600" b="0" i="0" baseline="-25000" dirty="0">
                <a:solidFill>
                  <a:srgbClr val="0000FF"/>
                </a:solidFill>
                <a:effectLst/>
                <a:latin typeface="Times New Roman" pitchFamily="18" charset="0"/>
                <a:cs typeface="Times New Roman" pitchFamily="18" charset="0"/>
              </a:rPr>
              <a:t>The problem for vacuum world can be formulated as follows:</a:t>
            </a:r>
          </a:p>
          <a:p>
            <a:pPr lvl="1" algn="just">
              <a:lnSpc>
                <a:spcPct val="120000"/>
              </a:lnSpc>
              <a:spcBef>
                <a:spcPts val="0"/>
              </a:spcBef>
              <a:buFont typeface="Wingdings" pitchFamily="2" charset="2"/>
              <a:buChar char="Ø"/>
            </a:pPr>
            <a:r>
              <a:rPr lang="en-US" sz="3200" b="1" i="0" baseline="-25000" dirty="0">
                <a:solidFill>
                  <a:srgbClr val="FF0000"/>
                </a:solidFill>
                <a:effectLst/>
                <a:latin typeface="Times New Roman" pitchFamily="18" charset="0"/>
                <a:cs typeface="Times New Roman" pitchFamily="18" charset="0"/>
              </a:rPr>
              <a:t>States</a:t>
            </a:r>
          </a:p>
          <a:p>
            <a:pPr lvl="2" algn="just">
              <a:lnSpc>
                <a:spcPct val="120000"/>
              </a:lnSpc>
              <a:spcBef>
                <a:spcPts val="0"/>
              </a:spcBef>
              <a:buFont typeface="Wingdings" pitchFamily="2" charset="2"/>
              <a:buChar char="Ø"/>
            </a:pPr>
            <a:r>
              <a:rPr lang="en-US" sz="2800" b="0" i="0" baseline="-25000" dirty="0">
                <a:solidFill>
                  <a:srgbClr val="0000FF"/>
                </a:solidFill>
                <a:effectLst/>
                <a:latin typeface="Times New Roman" pitchFamily="18" charset="0"/>
                <a:cs typeface="Times New Roman" pitchFamily="18" charset="0"/>
              </a:rPr>
              <a:t>The state is determined by both the agent location and the dirt location</a:t>
            </a:r>
          </a:p>
          <a:p>
            <a:pPr lvl="2" algn="just">
              <a:lnSpc>
                <a:spcPct val="120000"/>
              </a:lnSpc>
              <a:spcBef>
                <a:spcPts val="0"/>
              </a:spcBef>
              <a:buFont typeface="Wingdings" pitchFamily="2" charset="2"/>
              <a:buChar char="Ø"/>
            </a:pPr>
            <a:r>
              <a:rPr lang="en-US" sz="2800" b="0" i="0" baseline="-25000" dirty="0">
                <a:solidFill>
                  <a:srgbClr val="0000FF"/>
                </a:solidFill>
                <a:effectLst/>
                <a:latin typeface="Times New Roman" pitchFamily="18" charset="0"/>
                <a:cs typeface="Times New Roman" pitchFamily="18" charset="0"/>
              </a:rPr>
              <a:t>The agent is in one of two locations, each of which might or might not contain dirt</a:t>
            </a:r>
          </a:p>
          <a:p>
            <a:pPr lvl="2" algn="just">
              <a:lnSpc>
                <a:spcPct val="120000"/>
              </a:lnSpc>
              <a:spcBef>
                <a:spcPts val="0"/>
              </a:spcBef>
              <a:buFont typeface="Wingdings" pitchFamily="2" charset="2"/>
              <a:buChar char="Ø"/>
            </a:pPr>
            <a:r>
              <a:rPr lang="en-US" sz="2800" b="0" i="0" baseline="-25000" dirty="0">
                <a:solidFill>
                  <a:srgbClr val="0000FF"/>
                </a:solidFill>
                <a:effectLst/>
                <a:latin typeface="Times New Roman" pitchFamily="18" charset="0"/>
                <a:cs typeface="Times New Roman" pitchFamily="18" charset="0"/>
              </a:rPr>
              <a:t>Therefore, there are 2 x 2</a:t>
            </a:r>
            <a:r>
              <a:rPr lang="en-US" sz="2800" b="1" i="0" baseline="-25000" dirty="0">
                <a:solidFill>
                  <a:srgbClr val="0000FF"/>
                </a:solidFill>
                <a:effectLst/>
                <a:latin typeface="Times New Roman" pitchFamily="18" charset="0"/>
                <a:cs typeface="Times New Roman" pitchFamily="18" charset="0"/>
              </a:rPr>
              <a:t>² = 8 </a:t>
            </a:r>
            <a:r>
              <a:rPr lang="en-US" sz="2800" b="0" i="0" baseline="-25000" dirty="0">
                <a:solidFill>
                  <a:srgbClr val="0000FF"/>
                </a:solidFill>
                <a:effectLst/>
                <a:latin typeface="Times New Roman" pitchFamily="18" charset="0"/>
                <a:cs typeface="Times New Roman" pitchFamily="18" charset="0"/>
              </a:rPr>
              <a:t>possible world states.</a:t>
            </a:r>
          </a:p>
          <a:p>
            <a:pPr lvl="3" algn="just">
              <a:lnSpc>
                <a:spcPct val="120000"/>
              </a:lnSpc>
              <a:spcBef>
                <a:spcPts val="0"/>
              </a:spcBef>
              <a:buFont typeface="Wingdings" pitchFamily="2" charset="2"/>
              <a:buChar char="Ø"/>
            </a:pPr>
            <a:r>
              <a:rPr lang="en-US" sz="2800" b="0" i="0" baseline="-25000" dirty="0">
                <a:solidFill>
                  <a:srgbClr val="FF0000"/>
                </a:solidFill>
                <a:effectLst/>
                <a:latin typeface="Times New Roman" pitchFamily="18" charset="0"/>
                <a:cs typeface="Times New Roman" pitchFamily="18" charset="0"/>
              </a:rPr>
              <a:t>A larger environment would have n x 2 to the power of n states.</a:t>
            </a:r>
          </a:p>
          <a:p>
            <a:pPr lvl="1" algn="just">
              <a:lnSpc>
                <a:spcPct val="120000"/>
              </a:lnSpc>
              <a:spcBef>
                <a:spcPts val="0"/>
              </a:spcBef>
              <a:buFont typeface="Wingdings" pitchFamily="2" charset="2"/>
              <a:buChar char="Ø"/>
            </a:pPr>
            <a:r>
              <a:rPr lang="en-US" sz="3200" b="1" i="0" baseline="-25000" dirty="0">
                <a:solidFill>
                  <a:srgbClr val="FF0000"/>
                </a:solidFill>
                <a:effectLst/>
                <a:latin typeface="Times New Roman" pitchFamily="18" charset="0"/>
                <a:cs typeface="Times New Roman" pitchFamily="18" charset="0"/>
              </a:rPr>
              <a:t>Initial State</a:t>
            </a:r>
          </a:p>
          <a:p>
            <a:pPr lvl="2" algn="just">
              <a:lnSpc>
                <a:spcPct val="120000"/>
              </a:lnSpc>
              <a:spcBef>
                <a:spcPts val="0"/>
              </a:spcBef>
              <a:buFont typeface="Wingdings" pitchFamily="2" charset="2"/>
              <a:buChar char="Ø"/>
            </a:pPr>
            <a:r>
              <a:rPr lang="en-US" sz="2800" b="0" i="0" baseline="-25000" dirty="0">
                <a:solidFill>
                  <a:srgbClr val="0000FF"/>
                </a:solidFill>
                <a:effectLst/>
                <a:latin typeface="Times New Roman" pitchFamily="18" charset="0"/>
                <a:cs typeface="Times New Roman" pitchFamily="18" charset="0"/>
              </a:rPr>
              <a:t>Any state can be assigned as the initial state in this case.</a:t>
            </a:r>
          </a:p>
          <a:p>
            <a:pPr lvl="1" algn="just">
              <a:lnSpc>
                <a:spcPct val="120000"/>
              </a:lnSpc>
              <a:spcBef>
                <a:spcPts val="0"/>
              </a:spcBef>
              <a:buFont typeface="Wingdings" pitchFamily="2" charset="2"/>
              <a:buChar char="Ø"/>
            </a:pPr>
            <a:r>
              <a:rPr lang="en-US" sz="3200" b="1" i="0" baseline="-25000" dirty="0">
                <a:solidFill>
                  <a:srgbClr val="FF0000"/>
                </a:solidFill>
                <a:effectLst/>
                <a:latin typeface="Times New Roman" pitchFamily="18" charset="0"/>
                <a:cs typeface="Times New Roman" pitchFamily="18" charset="0"/>
              </a:rPr>
              <a:t>Action</a:t>
            </a:r>
          </a:p>
          <a:p>
            <a:pPr lvl="2" algn="just">
              <a:lnSpc>
                <a:spcPct val="120000"/>
              </a:lnSpc>
              <a:spcBef>
                <a:spcPts val="0"/>
              </a:spcBef>
              <a:buFont typeface="Wingdings" pitchFamily="2" charset="2"/>
              <a:buChar char="Ø"/>
            </a:pPr>
            <a:r>
              <a:rPr lang="en-US" sz="2800" b="0" i="0" baseline="-25000" dirty="0">
                <a:solidFill>
                  <a:srgbClr val="0000FF"/>
                </a:solidFill>
                <a:effectLst/>
                <a:latin typeface="Times New Roman" pitchFamily="18" charset="0"/>
                <a:cs typeface="Times New Roman" pitchFamily="18" charset="0"/>
              </a:rPr>
              <a:t>In this environment there are three actions, </a:t>
            </a:r>
            <a:r>
              <a:rPr lang="en-US" sz="2800" b="0" i="1" baseline="-25000" dirty="0">
                <a:solidFill>
                  <a:srgbClr val="0000FF"/>
                </a:solidFill>
                <a:effectLst/>
                <a:latin typeface="Times New Roman" pitchFamily="18" charset="0"/>
                <a:cs typeface="Times New Roman" pitchFamily="18" charset="0"/>
              </a:rPr>
              <a:t>Move Left , Move Right , Suck up the dirt.</a:t>
            </a:r>
            <a:endParaRPr lang="en-US" sz="2800" b="0" i="0" baseline="-25000" dirty="0">
              <a:solidFill>
                <a:srgbClr val="0000FF"/>
              </a:solidFill>
              <a:effectLst/>
              <a:latin typeface="Times New Roman" pitchFamily="18" charset="0"/>
              <a:cs typeface="Times New Roman" pitchFamily="18" charset="0"/>
            </a:endParaRPr>
          </a:p>
        </p:txBody>
      </p:sp>
      <p:sp>
        <p:nvSpPr>
          <p:cNvPr id="4" name="Subtitle 2"/>
          <p:cNvSpPr txBox="1">
            <a:spLocks/>
          </p:cNvSpPr>
          <p:nvPr/>
        </p:nvSpPr>
        <p:spPr>
          <a:xfrm>
            <a:off x="203854" y="385816"/>
            <a:ext cx="4161111" cy="484632"/>
          </a:xfrm>
          <a:prstGeom prst="rect">
            <a:avLst/>
          </a:prstGeom>
        </p:spPr>
        <p:txBody>
          <a:bodyPr vert="horz" lIns="91440" tIns="45720" rIns="91440" bIns="45720" rtlCol="0">
            <a:noAutofit/>
          </a:bodyPr>
          <a:lstStyle/>
          <a:p>
            <a:pPr marL="454025" marR="0" lvl="0" indent="-454025" algn="l" defTabSz="914400" rtl="0" eaLnBrk="1" fontAlgn="auto" latinLnBrk="0" hangingPunct="1">
              <a:lnSpc>
                <a:spcPct val="100000"/>
              </a:lnSpc>
              <a:spcBef>
                <a:spcPts val="2000"/>
              </a:spcBef>
              <a:spcAft>
                <a:spcPts val="0"/>
              </a:spcAft>
              <a:buClr>
                <a:schemeClr val="bg1">
                  <a:lumMod val="65000"/>
                </a:schemeClr>
              </a:buClr>
              <a:buSzPct val="90000"/>
              <a:tabLst/>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Problem Formation</a:t>
            </a:r>
            <a:endParaRPr kumimoji="0" lang="en-US" sz="4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3683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60D25-38E6-6EA9-89DE-BC59A608F0DD}"/>
              </a:ext>
            </a:extLst>
          </p:cNvPr>
          <p:cNvSpPr>
            <a:spLocks noGrp="1"/>
          </p:cNvSpPr>
          <p:nvPr>
            <p:ph idx="1"/>
          </p:nvPr>
        </p:nvSpPr>
        <p:spPr>
          <a:xfrm>
            <a:off x="284163" y="1745430"/>
            <a:ext cx="8574087" cy="4922789"/>
          </a:xfrm>
        </p:spPr>
        <p:txBody>
          <a:bodyPr>
            <a:noAutofit/>
          </a:bodyPr>
          <a:lstStyle/>
          <a:p>
            <a:pPr algn="just">
              <a:lnSpc>
                <a:spcPct val="120000"/>
              </a:lnSpc>
              <a:spcBef>
                <a:spcPts val="0"/>
              </a:spcBef>
              <a:buFont typeface="Wingdings" pitchFamily="2" charset="2"/>
              <a:buChar char="Ø"/>
            </a:pPr>
            <a:r>
              <a:rPr lang="en-US" sz="2800" b="0" i="0" baseline="-25000" dirty="0">
                <a:solidFill>
                  <a:schemeClr val="tx1"/>
                </a:solidFill>
                <a:effectLst/>
                <a:latin typeface="Times New Roman" pitchFamily="18" charset="0"/>
                <a:cs typeface="Times New Roman" pitchFamily="18" charset="0"/>
              </a:rPr>
              <a:t>The problem for vacuum world can be formulated as follows:</a:t>
            </a:r>
          </a:p>
          <a:p>
            <a:pPr lvl="1" algn="just">
              <a:lnSpc>
                <a:spcPct val="120000"/>
              </a:lnSpc>
              <a:spcBef>
                <a:spcPts val="0"/>
              </a:spcBef>
              <a:buFont typeface="Wingdings" pitchFamily="2" charset="2"/>
              <a:buChar char="ü"/>
            </a:pPr>
            <a:r>
              <a:rPr lang="en-US" sz="2400" b="1" baseline="-25000" dirty="0">
                <a:solidFill>
                  <a:srgbClr val="FF0000"/>
                </a:solidFill>
                <a:latin typeface="Times New Roman" pitchFamily="18" charset="0"/>
                <a:cs typeface="Times New Roman" pitchFamily="18" charset="0"/>
              </a:rPr>
              <a:t>Transition Model</a:t>
            </a:r>
          </a:p>
          <a:p>
            <a:pPr lvl="2" algn="just">
              <a:lnSpc>
                <a:spcPct val="120000"/>
              </a:lnSpc>
              <a:spcBef>
                <a:spcPts val="0"/>
              </a:spcBef>
              <a:buFont typeface="Wingdings" pitchFamily="2" charset="2"/>
              <a:buChar char="ü"/>
            </a:pPr>
            <a:r>
              <a:rPr lang="en-US" sz="2400" baseline="-25000" dirty="0">
                <a:solidFill>
                  <a:srgbClr val="0000FF"/>
                </a:solidFill>
                <a:latin typeface="Times New Roman" pitchFamily="18" charset="0"/>
                <a:cs typeface="Times New Roman" pitchFamily="18" charset="0"/>
              </a:rPr>
              <a:t>All the actions have expected effects, except for when the agent is in leftmost square and the action is </a:t>
            </a:r>
            <a:r>
              <a:rPr lang="en-US" sz="2400" i="1" baseline="-25000" dirty="0">
                <a:solidFill>
                  <a:srgbClr val="0000FF"/>
                </a:solidFill>
                <a:latin typeface="Times New Roman" pitchFamily="18" charset="0"/>
                <a:cs typeface="Times New Roman" pitchFamily="18" charset="0"/>
              </a:rPr>
              <a:t>Left</a:t>
            </a:r>
            <a:r>
              <a:rPr lang="en-US" sz="2400" baseline="-25000" dirty="0">
                <a:solidFill>
                  <a:srgbClr val="0000FF"/>
                </a:solidFill>
                <a:latin typeface="Times New Roman" pitchFamily="18" charset="0"/>
                <a:cs typeface="Times New Roman" pitchFamily="18" charset="0"/>
              </a:rPr>
              <a:t>, when the agent is in rightmost square and the action is </a:t>
            </a:r>
            <a:r>
              <a:rPr lang="en-US" sz="2400" i="1" baseline="-25000" dirty="0">
                <a:solidFill>
                  <a:srgbClr val="0000FF"/>
                </a:solidFill>
                <a:latin typeface="Times New Roman" pitchFamily="18" charset="0"/>
                <a:cs typeface="Times New Roman" pitchFamily="18" charset="0"/>
              </a:rPr>
              <a:t>Right </a:t>
            </a:r>
            <a:r>
              <a:rPr lang="en-US" sz="2400" baseline="-25000" dirty="0">
                <a:solidFill>
                  <a:srgbClr val="0000FF"/>
                </a:solidFill>
                <a:latin typeface="Times New Roman" pitchFamily="18" charset="0"/>
                <a:cs typeface="Times New Roman" pitchFamily="18" charset="0"/>
              </a:rPr>
              <a:t>and the square is clean when the action is to </a:t>
            </a:r>
            <a:r>
              <a:rPr lang="en-US" sz="2400" i="1" baseline="-25000" dirty="0">
                <a:solidFill>
                  <a:srgbClr val="0000FF"/>
                </a:solidFill>
                <a:latin typeface="Times New Roman" pitchFamily="18" charset="0"/>
                <a:cs typeface="Times New Roman" pitchFamily="18" charset="0"/>
              </a:rPr>
              <a:t>Suck.</a:t>
            </a:r>
            <a:endParaRPr lang="en-US" sz="2400" baseline="-25000" dirty="0">
              <a:solidFill>
                <a:srgbClr val="0000FF"/>
              </a:solidFill>
              <a:latin typeface="Times New Roman" pitchFamily="18" charset="0"/>
              <a:cs typeface="Times New Roman" pitchFamily="18" charset="0"/>
            </a:endParaRPr>
          </a:p>
          <a:p>
            <a:pPr lvl="1" algn="just">
              <a:lnSpc>
                <a:spcPct val="120000"/>
              </a:lnSpc>
              <a:spcBef>
                <a:spcPts val="0"/>
              </a:spcBef>
              <a:buFont typeface="Wingdings" pitchFamily="2" charset="2"/>
              <a:buChar char="ü"/>
            </a:pPr>
            <a:r>
              <a:rPr lang="en-US" sz="2400" b="1" baseline="-25000" dirty="0">
                <a:solidFill>
                  <a:srgbClr val="FF0000"/>
                </a:solidFill>
                <a:latin typeface="Times New Roman" pitchFamily="18" charset="0"/>
                <a:cs typeface="Times New Roman" pitchFamily="18" charset="0"/>
              </a:rPr>
              <a:t>Goal Test</a:t>
            </a:r>
          </a:p>
          <a:p>
            <a:pPr lvl="2" algn="just">
              <a:lnSpc>
                <a:spcPct val="120000"/>
              </a:lnSpc>
              <a:spcBef>
                <a:spcPts val="0"/>
              </a:spcBef>
              <a:buFont typeface="Wingdings" pitchFamily="2" charset="2"/>
              <a:buChar char="ü"/>
            </a:pPr>
            <a:r>
              <a:rPr lang="en-US" sz="2400" baseline="-25000" dirty="0">
                <a:solidFill>
                  <a:srgbClr val="0000FF"/>
                </a:solidFill>
                <a:latin typeface="Times New Roman" pitchFamily="18" charset="0"/>
                <a:cs typeface="Times New Roman" pitchFamily="18" charset="0"/>
              </a:rPr>
              <a:t>Goal test checks whether all the squares are clean.</a:t>
            </a:r>
          </a:p>
          <a:p>
            <a:pPr lvl="1" algn="just">
              <a:lnSpc>
                <a:spcPct val="120000"/>
              </a:lnSpc>
              <a:spcBef>
                <a:spcPts val="0"/>
              </a:spcBef>
              <a:buFont typeface="Wingdings" pitchFamily="2" charset="2"/>
              <a:buChar char="ü"/>
            </a:pPr>
            <a:r>
              <a:rPr lang="en-US" sz="2400" b="1" baseline="-25000" dirty="0">
                <a:solidFill>
                  <a:srgbClr val="FF0000"/>
                </a:solidFill>
                <a:latin typeface="Times New Roman" pitchFamily="18" charset="0"/>
                <a:cs typeface="Times New Roman" pitchFamily="18" charset="0"/>
              </a:rPr>
              <a:t>Path Cost</a:t>
            </a:r>
          </a:p>
          <a:p>
            <a:pPr lvl="2" algn="just">
              <a:lnSpc>
                <a:spcPct val="120000"/>
              </a:lnSpc>
              <a:spcBef>
                <a:spcPts val="0"/>
              </a:spcBef>
              <a:buFont typeface="Wingdings" pitchFamily="2" charset="2"/>
              <a:buChar char="ü"/>
            </a:pPr>
            <a:r>
              <a:rPr lang="en-US" sz="2400" baseline="-25000" dirty="0">
                <a:solidFill>
                  <a:srgbClr val="0000FF"/>
                </a:solidFill>
                <a:latin typeface="Times New Roman" pitchFamily="18" charset="0"/>
                <a:cs typeface="Times New Roman" pitchFamily="18" charset="0"/>
              </a:rPr>
              <a:t>Each step costs 1, so the path cost is the number of steps in the path.</a:t>
            </a:r>
          </a:p>
          <a:p>
            <a:pPr marL="454025" lvl="1" indent="-454025" algn="just">
              <a:lnSpc>
                <a:spcPct val="120000"/>
              </a:lnSpc>
              <a:spcBef>
                <a:spcPts val="0"/>
              </a:spcBef>
              <a:buClr>
                <a:schemeClr val="bg1">
                  <a:lumMod val="65000"/>
                </a:schemeClr>
              </a:buClr>
              <a:buFont typeface="Wingdings" pitchFamily="2" charset="2"/>
              <a:buChar char="Ø"/>
            </a:pPr>
            <a:r>
              <a:rPr lang="en-US" sz="2400" baseline="-25000" dirty="0">
                <a:solidFill>
                  <a:schemeClr val="tx1"/>
                </a:solidFill>
                <a:latin typeface="Times New Roman" pitchFamily="18" charset="0"/>
                <a:cs typeface="Times New Roman" pitchFamily="18" charset="0"/>
              </a:rPr>
              <a:t>The vacuum world problem is a toy problem and involves only discrete locations, discrete dirt etc. Therefore, this problem is a </a:t>
            </a:r>
            <a:r>
              <a:rPr lang="en-US" sz="2400" b="1" baseline="-25000" dirty="0">
                <a:solidFill>
                  <a:schemeClr val="tx1"/>
                </a:solidFill>
                <a:latin typeface="Times New Roman" pitchFamily="18" charset="0"/>
                <a:cs typeface="Times New Roman" pitchFamily="18" charset="0"/>
              </a:rPr>
              <a:t>Toy Problem</a:t>
            </a:r>
          </a:p>
          <a:p>
            <a:pPr marL="454025" lvl="1" indent="-454025" algn="just">
              <a:lnSpc>
                <a:spcPct val="120000"/>
              </a:lnSpc>
              <a:spcBef>
                <a:spcPts val="0"/>
              </a:spcBef>
              <a:buClr>
                <a:schemeClr val="bg1">
                  <a:lumMod val="65000"/>
                </a:schemeClr>
              </a:buClr>
              <a:buFont typeface="Wingdings" pitchFamily="2" charset="2"/>
              <a:buChar char="Ø"/>
            </a:pPr>
            <a:r>
              <a:rPr lang="en-US" sz="2400" baseline="-25000" dirty="0">
                <a:solidFill>
                  <a:schemeClr val="tx1"/>
                </a:solidFill>
                <a:latin typeface="Times New Roman" pitchFamily="18" charset="0"/>
                <a:cs typeface="Times New Roman" pitchFamily="18" charset="0"/>
              </a:rPr>
              <a:t>There are many </a:t>
            </a:r>
            <a:r>
              <a:rPr lang="en-US" sz="2400" b="1" baseline="-25000" dirty="0">
                <a:solidFill>
                  <a:schemeClr val="tx1"/>
                </a:solidFill>
                <a:latin typeface="Times New Roman" pitchFamily="18" charset="0"/>
                <a:cs typeface="Times New Roman" pitchFamily="18" charset="0"/>
              </a:rPr>
              <a:t>Real-World Problems</a:t>
            </a:r>
            <a:r>
              <a:rPr lang="en-US" sz="2400" baseline="-25000" dirty="0">
                <a:solidFill>
                  <a:schemeClr val="tx1"/>
                </a:solidFill>
                <a:latin typeface="Times New Roman" pitchFamily="18" charset="0"/>
                <a:cs typeface="Times New Roman" pitchFamily="18" charset="0"/>
              </a:rPr>
              <a:t> like the automated taxi world</a:t>
            </a:r>
          </a:p>
          <a:p>
            <a:pPr marL="454025" lvl="1" indent="-454025" algn="just">
              <a:lnSpc>
                <a:spcPct val="120000"/>
              </a:lnSpc>
              <a:spcBef>
                <a:spcPts val="0"/>
              </a:spcBef>
              <a:buClr>
                <a:schemeClr val="bg1">
                  <a:lumMod val="65000"/>
                </a:schemeClr>
              </a:buClr>
              <a:buFont typeface="Wingdings" pitchFamily="2" charset="2"/>
              <a:buChar char="Ø"/>
            </a:pPr>
            <a:r>
              <a:rPr lang="en-US" sz="2400" baseline="-25000" dirty="0">
                <a:solidFill>
                  <a:schemeClr val="tx1"/>
                </a:solidFill>
                <a:latin typeface="Times New Roman" pitchFamily="18" charset="0"/>
                <a:cs typeface="Times New Roman" pitchFamily="18" charset="0"/>
              </a:rPr>
              <a:t>Try to formulate problems of real world and see what would be the states be and what actions could be chosen etc</a:t>
            </a:r>
          </a:p>
          <a:p>
            <a:pPr algn="just">
              <a:lnSpc>
                <a:spcPct val="120000"/>
              </a:lnSpc>
              <a:spcBef>
                <a:spcPts val="0"/>
              </a:spcBef>
              <a:buFont typeface="Wingdings" pitchFamily="2" charset="2"/>
              <a:buChar char="Ø"/>
            </a:pPr>
            <a:endParaRPr lang="en-US" sz="2800" b="0" i="0" baseline="-25000" dirty="0">
              <a:solidFill>
                <a:srgbClr val="0000FF"/>
              </a:solidFill>
              <a:effectLst/>
              <a:latin typeface="Times New Roman" pitchFamily="18" charset="0"/>
              <a:cs typeface="Times New Roman" pitchFamily="18" charset="0"/>
            </a:endParaRPr>
          </a:p>
        </p:txBody>
      </p:sp>
      <p:sp>
        <p:nvSpPr>
          <p:cNvPr id="4" name="Subtitle 2"/>
          <p:cNvSpPr txBox="1">
            <a:spLocks/>
          </p:cNvSpPr>
          <p:nvPr/>
        </p:nvSpPr>
        <p:spPr>
          <a:xfrm>
            <a:off x="203854" y="385816"/>
            <a:ext cx="5411942" cy="484632"/>
          </a:xfrm>
          <a:prstGeom prst="rect">
            <a:avLst/>
          </a:prstGeom>
        </p:spPr>
        <p:txBody>
          <a:bodyPr vert="horz" lIns="91440" tIns="45720" rIns="91440" bIns="45720" rtlCol="0">
            <a:noAutofit/>
          </a:bodyPr>
          <a:lstStyle/>
          <a:p>
            <a:pPr marL="454025" marR="0" lvl="0" indent="-454025" algn="l" defTabSz="914400" rtl="0" eaLnBrk="1" fontAlgn="auto" latinLnBrk="0" hangingPunct="1">
              <a:lnSpc>
                <a:spcPct val="100000"/>
              </a:lnSpc>
              <a:spcBef>
                <a:spcPts val="2000"/>
              </a:spcBef>
              <a:spcAft>
                <a:spcPts val="0"/>
              </a:spcAft>
              <a:buClr>
                <a:schemeClr val="bg1">
                  <a:lumMod val="65000"/>
                </a:schemeClr>
              </a:buClr>
              <a:buSzPct val="90000"/>
              <a:tabLst/>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Problem Formation</a:t>
            </a:r>
            <a:endParaRPr kumimoji="0" lang="en-US" sz="4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3683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400880"/>
          </a:xfrm>
        </p:spPr>
        <p:txBody>
          <a:bodyPr>
            <a:normAutofit/>
          </a:bodyPr>
          <a:lstStyle/>
          <a:p>
            <a:pPr algn="just">
              <a:buFont typeface="Wingdings" pitchFamily="2" charset="2"/>
              <a:buChar char="v"/>
            </a:pPr>
            <a:r>
              <a:rPr lang="en-US" dirty="0">
                <a:solidFill>
                  <a:srgbClr val="FF0000"/>
                </a:solidFill>
                <a:latin typeface="Times New Roman" pitchFamily="18" charset="0"/>
                <a:cs typeface="Times New Roman" pitchFamily="18" charset="0"/>
              </a:rPr>
              <a:t>Search</a:t>
            </a:r>
          </a:p>
          <a:p>
            <a:pPr lvl="1" algn="just">
              <a:buFont typeface="Wingdings" pitchFamily="2" charset="2"/>
              <a:buChar char="v"/>
            </a:pPr>
            <a:r>
              <a:rPr lang="en-US" dirty="0">
                <a:solidFill>
                  <a:srgbClr val="0000FF"/>
                </a:solidFill>
                <a:latin typeface="Times New Roman" pitchFamily="18" charset="0"/>
                <a:cs typeface="Times New Roman" pitchFamily="18" charset="0"/>
              </a:rPr>
              <a:t>It identifies all the best possible sequence of actions to reach the goal state from the current state</a:t>
            </a:r>
          </a:p>
          <a:p>
            <a:pPr lvl="1" algn="just">
              <a:buFont typeface="Wingdings" pitchFamily="2" charset="2"/>
              <a:buChar char="v"/>
            </a:pPr>
            <a:r>
              <a:rPr lang="en-US" dirty="0">
                <a:solidFill>
                  <a:srgbClr val="0000FF"/>
                </a:solidFill>
                <a:latin typeface="Times New Roman" pitchFamily="18" charset="0"/>
                <a:cs typeface="Times New Roman" pitchFamily="18" charset="0"/>
              </a:rPr>
              <a:t>It takes a problem as an input and returns solution as its output. </a:t>
            </a:r>
            <a:endParaRPr lang="bn-BD" dirty="0">
              <a:solidFill>
                <a:srgbClr val="0000FF"/>
              </a:solidFill>
              <a:latin typeface="Times New Roman" pitchFamily="18" charset="0"/>
            </a:endParaRPr>
          </a:p>
          <a:p>
            <a:pPr algn="just">
              <a:buFont typeface="Wingdings" pitchFamily="2" charset="2"/>
              <a:buChar char="v"/>
            </a:pPr>
            <a:r>
              <a:rPr lang="en-US" dirty="0">
                <a:solidFill>
                  <a:srgbClr val="FF0000"/>
                </a:solidFill>
                <a:latin typeface="Times New Roman" pitchFamily="18" charset="0"/>
                <a:cs typeface="Times New Roman" pitchFamily="18" charset="0"/>
              </a:rPr>
              <a:t>Solution</a:t>
            </a:r>
          </a:p>
          <a:p>
            <a:pPr lvl="1" algn="just">
              <a:buFont typeface="Wingdings" pitchFamily="2" charset="2"/>
              <a:buChar char="v"/>
            </a:pPr>
            <a:r>
              <a:rPr lang="en-US" dirty="0">
                <a:solidFill>
                  <a:srgbClr val="0000FF"/>
                </a:solidFill>
                <a:latin typeface="Times New Roman" pitchFamily="18" charset="0"/>
                <a:cs typeface="Times New Roman" pitchFamily="18" charset="0"/>
              </a:rPr>
              <a:t>It finds the best algorithm out of various algorithms, which may be proven as the best optimal solution. </a:t>
            </a:r>
            <a:endParaRPr lang="bn-BD" dirty="0">
              <a:solidFill>
                <a:srgbClr val="0000FF"/>
              </a:solidFill>
              <a:latin typeface="Times New Roman" pitchFamily="18" charset="0"/>
            </a:endParaRPr>
          </a:p>
          <a:p>
            <a:pPr algn="just">
              <a:buFont typeface="Wingdings" pitchFamily="2" charset="2"/>
              <a:buChar char="v"/>
            </a:pPr>
            <a:r>
              <a:rPr lang="en-US" dirty="0">
                <a:solidFill>
                  <a:srgbClr val="FF0000"/>
                </a:solidFill>
                <a:latin typeface="Times New Roman" pitchFamily="18" charset="0"/>
                <a:cs typeface="Times New Roman" pitchFamily="18" charset="0"/>
              </a:rPr>
              <a:t>Execution</a:t>
            </a:r>
          </a:p>
          <a:p>
            <a:pPr lvl="1" algn="just">
              <a:buFont typeface="Wingdings" pitchFamily="2" charset="2"/>
              <a:buChar char="v"/>
            </a:pPr>
            <a:r>
              <a:rPr lang="en-US" dirty="0">
                <a:solidFill>
                  <a:srgbClr val="0000FF"/>
                </a:solidFill>
                <a:latin typeface="Times New Roman" pitchFamily="18" charset="0"/>
                <a:cs typeface="Times New Roman" pitchFamily="18" charset="0"/>
              </a:rPr>
              <a:t>It executes the best optimal solution from the searching algorithms to reach the goal state from the current state. </a:t>
            </a: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Steps in problem solving</a:t>
            </a:r>
          </a:p>
        </p:txBody>
      </p:sp>
    </p:spTree>
    <p:extLst>
      <p:ext uri="{BB962C8B-B14F-4D97-AF65-F5344CB8AC3E}">
        <p14:creationId xmlns:p14="http://schemas.microsoft.com/office/powerpoint/2010/main" val="1377428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a:bodyPr>
          <a:lstStyle/>
          <a:p>
            <a:r>
              <a:rPr lang="en-US" dirty="0"/>
              <a:t>SEARCH-SOLUTION-EXECUTE</a:t>
            </a:r>
          </a:p>
        </p:txBody>
      </p:sp>
      <p:sp>
        <p:nvSpPr>
          <p:cNvPr id="3" name="Rectangle 2">
            <a:extLst>
              <a:ext uri="{FF2B5EF4-FFF2-40B4-BE49-F238E27FC236}">
                <a16:creationId xmlns:a16="http://schemas.microsoft.com/office/drawing/2014/main" id="{B7E79C24-9DB5-4E84-A378-CA9AA87FB9A2}"/>
              </a:ext>
            </a:extLst>
          </p:cNvPr>
          <p:cNvSpPr/>
          <p:nvPr/>
        </p:nvSpPr>
        <p:spPr>
          <a:xfrm>
            <a:off x="276045" y="2057049"/>
            <a:ext cx="8574657" cy="2554545"/>
          </a:xfrm>
          <a:prstGeom prst="rect">
            <a:avLst/>
          </a:prstGeom>
        </p:spPr>
        <p:txBody>
          <a:bodyPr wrap="square">
            <a:spAutoFit/>
          </a:bodyPr>
          <a:lstStyle/>
          <a:p>
            <a:r>
              <a:rPr lang="en-US" sz="2000" dirty="0"/>
              <a:t>The process of looking for a sequence of actions that reaches the goal is called </a:t>
            </a:r>
            <a:r>
              <a:rPr lang="en-US" sz="2000" b="1" dirty="0"/>
              <a:t>search</a:t>
            </a:r>
          </a:p>
          <a:p>
            <a:endParaRPr lang="en-US" sz="2000" dirty="0"/>
          </a:p>
          <a:p>
            <a:r>
              <a:rPr lang="en-US" sz="2000" b="1" dirty="0"/>
              <a:t>Solution</a:t>
            </a:r>
            <a:r>
              <a:rPr lang="en-US" sz="2000" dirty="0"/>
              <a:t> is the sequence of actions that takes any agent to the goal state, exactly those state the agent is satisfied.</a:t>
            </a:r>
          </a:p>
          <a:p>
            <a:endParaRPr lang="en-US" sz="2000" dirty="0"/>
          </a:p>
          <a:p>
            <a:pPr algn="just"/>
            <a:r>
              <a:rPr lang="en-US" sz="2000" dirty="0">
                <a:solidFill>
                  <a:srgbClr val="FF0000"/>
                </a:solidFill>
              </a:rPr>
              <a:t>A search algorithm takes a problem as input and returns a </a:t>
            </a:r>
            <a:r>
              <a:rPr lang="en-US" sz="2000" b="1" dirty="0">
                <a:solidFill>
                  <a:srgbClr val="FF0000"/>
                </a:solidFill>
              </a:rPr>
              <a:t>solution </a:t>
            </a:r>
            <a:r>
              <a:rPr lang="en-US" sz="2000" dirty="0">
                <a:solidFill>
                  <a:srgbClr val="FF0000"/>
                </a:solidFill>
              </a:rPr>
              <a:t>in the form of an action sequence.</a:t>
            </a:r>
          </a:p>
        </p:txBody>
      </p:sp>
    </p:spTree>
    <p:extLst>
      <p:ext uri="{BB962C8B-B14F-4D97-AF65-F5344CB8AC3E}">
        <p14:creationId xmlns:p14="http://schemas.microsoft.com/office/powerpoint/2010/main" val="408984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014" y="488339"/>
            <a:ext cx="7808976" cy="1088136"/>
          </a:xfrm>
        </p:spPr>
        <p:txBody>
          <a:bodyPr/>
          <a:lstStyle/>
          <a:p>
            <a:r>
              <a:rPr lang="en-US" dirty="0"/>
              <a:t>ROMANIAN MAP</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15" y="1880639"/>
            <a:ext cx="751127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074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1591A-E02C-285E-3596-921CE4EF099D}"/>
              </a:ext>
            </a:extLst>
          </p:cNvPr>
          <p:cNvSpPr>
            <a:spLocks noGrp="1"/>
          </p:cNvSpPr>
          <p:nvPr>
            <p:ph idx="1"/>
          </p:nvPr>
        </p:nvSpPr>
        <p:spPr>
          <a:xfrm>
            <a:off x="284163" y="1725284"/>
            <a:ext cx="8574087" cy="4400880"/>
          </a:xfrm>
        </p:spPr>
        <p:txBody>
          <a:bodyPr/>
          <a:lstStyle/>
          <a:p>
            <a:pPr>
              <a:buFont typeface="Wingdings" pitchFamily="2" charset="2"/>
              <a:buChar char="Ø"/>
            </a:pPr>
            <a:r>
              <a:rPr lang="en-US" dirty="0">
                <a:hlinkClick r:id="rId2"/>
              </a:rPr>
              <a:t>Problem-solving in Artificial Intelligence | by </a:t>
            </a:r>
            <a:r>
              <a:rPr lang="en-US" dirty="0" err="1">
                <a:hlinkClick r:id="rId2"/>
              </a:rPr>
              <a:t>Ritiksangam</a:t>
            </a:r>
            <a:r>
              <a:rPr lang="en-US" dirty="0">
                <a:hlinkClick r:id="rId2"/>
              </a:rPr>
              <a:t> | Medium</a:t>
            </a:r>
            <a:endParaRPr lang="bn-BD" dirty="0"/>
          </a:p>
          <a:p>
            <a:pPr>
              <a:buFont typeface="Wingdings" pitchFamily="2" charset="2"/>
              <a:buChar char="Ø"/>
            </a:pPr>
            <a:r>
              <a:rPr lang="en-US" dirty="0">
                <a:hlinkClick r:id="rId3"/>
              </a:rPr>
              <a:t>rohini_62912743812.pdf (rcet.org.in)</a:t>
            </a:r>
            <a:endParaRPr lang="bn-BD" dirty="0"/>
          </a:p>
          <a:p>
            <a:pPr>
              <a:buFont typeface="Wingdings" pitchFamily="2" charset="2"/>
              <a:buChar char="Ø"/>
            </a:pPr>
            <a:r>
              <a:rPr lang="en-US" dirty="0">
                <a:hlinkClick r:id="rId4"/>
              </a:rPr>
              <a:t>Problem Solving Agents in Artificial Intelligence - Box Of Notes</a:t>
            </a:r>
            <a:endParaRPr lang="en-US" dirty="0"/>
          </a:p>
        </p:txBody>
      </p:sp>
    </p:spTree>
    <p:extLst>
      <p:ext uri="{BB962C8B-B14F-4D97-AF65-F5344CB8AC3E}">
        <p14:creationId xmlns:p14="http://schemas.microsoft.com/office/powerpoint/2010/main" val="361942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SEARCH-SOLUTION-EXECUTE:</a:t>
            </a:r>
            <a:br>
              <a:rPr lang="en-US" dirty="0"/>
            </a:br>
            <a:r>
              <a:rPr lang="en-US" dirty="0"/>
              <a:t>OPEN LOOP SYSTEM</a:t>
            </a:r>
          </a:p>
        </p:txBody>
      </p:sp>
      <p:sp>
        <p:nvSpPr>
          <p:cNvPr id="3" name="Rectangle 2">
            <a:extLst>
              <a:ext uri="{FF2B5EF4-FFF2-40B4-BE49-F238E27FC236}">
                <a16:creationId xmlns:a16="http://schemas.microsoft.com/office/drawing/2014/main" id="{B7E79C24-9DB5-4E84-A378-CA9AA87FB9A2}"/>
              </a:ext>
            </a:extLst>
          </p:cNvPr>
          <p:cNvSpPr/>
          <p:nvPr/>
        </p:nvSpPr>
        <p:spPr>
          <a:xfrm>
            <a:off x="421341" y="2040450"/>
            <a:ext cx="8024827" cy="4093428"/>
          </a:xfrm>
          <a:prstGeom prst="rect">
            <a:avLst/>
          </a:prstGeom>
        </p:spPr>
        <p:txBody>
          <a:bodyPr wrap="square">
            <a:spAutoFit/>
          </a:bodyPr>
          <a:lstStyle/>
          <a:p>
            <a:pPr algn="just"/>
            <a:r>
              <a:rPr lang="en-US" sz="2000" b="0" i="0" u="none" strike="noStrike" baseline="0" dirty="0">
                <a:solidFill>
                  <a:srgbClr val="000000"/>
                </a:solidFill>
              </a:rPr>
              <a:t>It is an important property that in a fully observable, deterministic, known environment, the solution to any problem is a fixed sequence of actions: drive to Sibiu, then </a:t>
            </a:r>
            <a:r>
              <a:rPr lang="en-US" sz="2000" b="0" i="0" u="none" strike="noStrike" baseline="0" dirty="0" err="1">
                <a:solidFill>
                  <a:srgbClr val="000000"/>
                </a:solidFill>
              </a:rPr>
              <a:t>Fagaras</a:t>
            </a:r>
            <a:r>
              <a:rPr lang="en-US" sz="2000" b="0" i="0" u="none" strike="noStrike" baseline="0" dirty="0">
                <a:solidFill>
                  <a:srgbClr val="000000"/>
                </a:solidFill>
              </a:rPr>
              <a:t>, then Bucharest. </a:t>
            </a:r>
          </a:p>
          <a:p>
            <a:pPr algn="just"/>
            <a:endParaRPr lang="en-US" sz="2000" b="0" i="0" u="none" strike="noStrike" baseline="0" dirty="0">
              <a:solidFill>
                <a:srgbClr val="000000"/>
              </a:solidFill>
            </a:endParaRPr>
          </a:p>
          <a:p>
            <a:pPr algn="just"/>
            <a:r>
              <a:rPr lang="en-US" sz="2000" b="0" i="0" u="none" strike="noStrike" baseline="0" dirty="0">
                <a:solidFill>
                  <a:srgbClr val="000000"/>
                </a:solidFill>
              </a:rPr>
              <a:t>If the model is correct, then once the agent has found a solution, it can ignore its percepts while it is executing the actions—closing its eyes, so to speak—because the solution is guaranteed to lead to the goal. Control theorists call this an </a:t>
            </a:r>
            <a:r>
              <a:rPr lang="en-US" sz="2000" b="1" i="0" u="none" strike="noStrike" baseline="0" dirty="0">
                <a:solidFill>
                  <a:srgbClr val="000000"/>
                </a:solidFill>
              </a:rPr>
              <a:t>open-loop system</a:t>
            </a:r>
            <a:r>
              <a:rPr lang="en-US" sz="2000" b="0" i="0" u="none" strike="noStrike" baseline="0" dirty="0">
                <a:solidFill>
                  <a:srgbClr val="000000"/>
                </a:solidFill>
              </a:rPr>
              <a:t>: ignoring the percepts breaks the loop between agent and environment. </a:t>
            </a:r>
          </a:p>
          <a:p>
            <a:pPr algn="just"/>
            <a:endParaRPr lang="en-US" sz="2000" dirty="0">
              <a:solidFill>
                <a:srgbClr val="000000"/>
              </a:solidFill>
            </a:endParaRPr>
          </a:p>
          <a:p>
            <a:pPr algn="just"/>
            <a:r>
              <a:rPr lang="en-US" sz="2000" b="0" i="0" u="none" strike="noStrike" baseline="0" dirty="0">
                <a:solidFill>
                  <a:srgbClr val="000000"/>
                </a:solidFill>
              </a:rPr>
              <a:t>If there is a chance that the model is incorrect, or the environment is nondeterministic, then the agent would be safer using a </a:t>
            </a:r>
            <a:r>
              <a:rPr lang="en-US" sz="2000" b="1" i="0" u="none" strike="noStrike" baseline="0" dirty="0">
                <a:solidFill>
                  <a:srgbClr val="000000"/>
                </a:solidFill>
              </a:rPr>
              <a:t>closed-loop</a:t>
            </a:r>
            <a:r>
              <a:rPr lang="en-US" sz="2000" b="0" i="0" u="none" strike="noStrike" baseline="0" dirty="0">
                <a:solidFill>
                  <a:srgbClr val="000000"/>
                </a:solidFill>
              </a:rPr>
              <a:t> approach that monitors the percepts</a:t>
            </a:r>
            <a:endParaRPr lang="en-US" sz="2400" dirty="0">
              <a:solidFill>
                <a:srgbClr val="FF0000"/>
              </a:solidFill>
            </a:endParaRPr>
          </a:p>
        </p:txBody>
      </p:sp>
    </p:spTree>
    <p:extLst>
      <p:ext uri="{BB962C8B-B14F-4D97-AF65-F5344CB8AC3E}">
        <p14:creationId xmlns:p14="http://schemas.microsoft.com/office/powerpoint/2010/main" val="33792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91208"/>
            <a:ext cx="7808976" cy="1088136"/>
          </a:xfrm>
        </p:spPr>
        <p:txBody>
          <a:bodyPr>
            <a:normAutofit/>
          </a:bodyPr>
          <a:lstStyle/>
          <a:p>
            <a:r>
              <a:rPr lang="en-US" b="1" dirty="0"/>
              <a:t>WELL-DEFINED PROBLEMS</a:t>
            </a:r>
            <a:endParaRPr lang="en-US" dirty="0"/>
          </a:p>
        </p:txBody>
      </p:sp>
      <p:sp>
        <p:nvSpPr>
          <p:cNvPr id="3" name="Rectangle 2">
            <a:extLst>
              <a:ext uri="{FF2B5EF4-FFF2-40B4-BE49-F238E27FC236}">
                <a16:creationId xmlns:a16="http://schemas.microsoft.com/office/drawing/2014/main" id="{7610C46C-B2DE-45FA-946E-D22A840A8B4D}"/>
              </a:ext>
            </a:extLst>
          </p:cNvPr>
          <p:cNvSpPr/>
          <p:nvPr/>
        </p:nvSpPr>
        <p:spPr>
          <a:xfrm>
            <a:off x="457199" y="1475120"/>
            <a:ext cx="6548511" cy="400110"/>
          </a:xfrm>
          <a:prstGeom prst="rect">
            <a:avLst/>
          </a:prstGeom>
        </p:spPr>
        <p:txBody>
          <a:bodyPr wrap="square">
            <a:spAutoFit/>
          </a:bodyPr>
          <a:lstStyle/>
          <a:p>
            <a:r>
              <a:rPr lang="en-US" sz="2000" dirty="0">
                <a:solidFill>
                  <a:schemeClr val="bg1"/>
                </a:solidFill>
              </a:rPr>
              <a:t>A </a:t>
            </a:r>
            <a:r>
              <a:rPr lang="en-US" sz="2000" b="1" dirty="0">
                <a:solidFill>
                  <a:schemeClr val="bg1"/>
                </a:solidFill>
              </a:rPr>
              <a:t>problem </a:t>
            </a:r>
            <a:r>
              <a:rPr lang="en-US" sz="2000" dirty="0">
                <a:solidFill>
                  <a:schemeClr val="bg1"/>
                </a:solidFill>
              </a:rPr>
              <a:t>can be defined formally by five components:</a:t>
            </a:r>
          </a:p>
        </p:txBody>
      </p:sp>
      <p:sp>
        <p:nvSpPr>
          <p:cNvPr id="4" name="Rectangle 3">
            <a:extLst>
              <a:ext uri="{FF2B5EF4-FFF2-40B4-BE49-F238E27FC236}">
                <a16:creationId xmlns:a16="http://schemas.microsoft.com/office/drawing/2014/main" id="{3CEA1EF4-F0E5-4DD0-9CAF-FEA2430FA4FD}"/>
              </a:ext>
            </a:extLst>
          </p:cNvPr>
          <p:cNvSpPr/>
          <p:nvPr/>
        </p:nvSpPr>
        <p:spPr>
          <a:xfrm>
            <a:off x="421339" y="1984755"/>
            <a:ext cx="8722659" cy="646331"/>
          </a:xfrm>
          <a:prstGeom prst="rect">
            <a:avLst/>
          </a:prstGeom>
        </p:spPr>
        <p:txBody>
          <a:bodyPr wrap="square">
            <a:spAutoFit/>
          </a:bodyPr>
          <a:lstStyle/>
          <a:p>
            <a:pPr algn="just"/>
            <a:r>
              <a:rPr lang="en-US" dirty="0"/>
              <a:t>1. The </a:t>
            </a:r>
            <a:r>
              <a:rPr lang="en-US" b="1" dirty="0">
                <a:solidFill>
                  <a:srgbClr val="FF0000"/>
                </a:solidFill>
              </a:rPr>
              <a:t>initial state </a:t>
            </a:r>
            <a:r>
              <a:rPr lang="en-US" dirty="0"/>
              <a:t>that the agent starts in. For example, the initial state for our agent in Romania might be described as In(Arad).</a:t>
            </a:r>
          </a:p>
        </p:txBody>
      </p:sp>
      <p:sp>
        <p:nvSpPr>
          <p:cNvPr id="5" name="Rectangle 4">
            <a:extLst>
              <a:ext uri="{FF2B5EF4-FFF2-40B4-BE49-F238E27FC236}">
                <a16:creationId xmlns:a16="http://schemas.microsoft.com/office/drawing/2014/main" id="{3EC24DB7-09D7-45EA-A4BF-AF651E592D75}"/>
              </a:ext>
            </a:extLst>
          </p:cNvPr>
          <p:cNvSpPr/>
          <p:nvPr/>
        </p:nvSpPr>
        <p:spPr>
          <a:xfrm>
            <a:off x="421339" y="2692641"/>
            <a:ext cx="8722658" cy="1200329"/>
          </a:xfrm>
          <a:prstGeom prst="rect">
            <a:avLst/>
          </a:prstGeom>
        </p:spPr>
        <p:txBody>
          <a:bodyPr wrap="square">
            <a:spAutoFit/>
          </a:bodyPr>
          <a:lstStyle/>
          <a:p>
            <a:pPr algn="just"/>
            <a:r>
              <a:rPr lang="en-US" dirty="0"/>
              <a:t>2. A description of the possible </a:t>
            </a:r>
            <a:r>
              <a:rPr lang="en-US" b="1" dirty="0">
                <a:solidFill>
                  <a:srgbClr val="FF0000"/>
                </a:solidFill>
              </a:rPr>
              <a:t>actions</a:t>
            </a:r>
            <a:r>
              <a:rPr lang="en-US" b="1" dirty="0"/>
              <a:t> </a:t>
            </a:r>
            <a:r>
              <a:rPr lang="en-US" dirty="0"/>
              <a:t>available to the agent. Given a particular state s,  A</a:t>
            </a:r>
            <a:r>
              <a:rPr lang="en-US" sz="1100" dirty="0"/>
              <a:t>CTIONS</a:t>
            </a:r>
            <a:r>
              <a:rPr lang="en-US" dirty="0"/>
              <a:t>(s) returns the set of actions that can be executed in s. We say that each of these actions is </a:t>
            </a:r>
            <a:r>
              <a:rPr lang="en-US" b="1" dirty="0"/>
              <a:t>applicable </a:t>
            </a:r>
            <a:r>
              <a:rPr lang="en-US" dirty="0"/>
              <a:t>in s. For example, from the state In(Arad), the applicable actions are {Go(Sibiu), Go(Timisoara), Go(</a:t>
            </a:r>
            <a:r>
              <a:rPr lang="en-US" dirty="0" err="1"/>
              <a:t>Zerind</a:t>
            </a:r>
            <a:r>
              <a:rPr lang="en-US" dirty="0"/>
              <a:t>)}.</a:t>
            </a:r>
          </a:p>
        </p:txBody>
      </p:sp>
      <p:sp>
        <p:nvSpPr>
          <p:cNvPr id="6" name="Rectangle 5">
            <a:extLst>
              <a:ext uri="{FF2B5EF4-FFF2-40B4-BE49-F238E27FC236}">
                <a16:creationId xmlns:a16="http://schemas.microsoft.com/office/drawing/2014/main" id="{F7E39598-7C58-4B0A-9070-89DE9C132925}"/>
              </a:ext>
            </a:extLst>
          </p:cNvPr>
          <p:cNvSpPr/>
          <p:nvPr/>
        </p:nvSpPr>
        <p:spPr>
          <a:xfrm>
            <a:off x="421339" y="4011765"/>
            <a:ext cx="8722658" cy="1231106"/>
          </a:xfrm>
          <a:prstGeom prst="rect">
            <a:avLst/>
          </a:prstGeom>
        </p:spPr>
        <p:txBody>
          <a:bodyPr wrap="square">
            <a:spAutoFit/>
          </a:bodyPr>
          <a:lstStyle/>
          <a:p>
            <a:pPr algn="just"/>
            <a:r>
              <a:rPr lang="en-US" dirty="0"/>
              <a:t>3. A description of what each action does; the formal name for this is the </a:t>
            </a:r>
            <a:r>
              <a:rPr lang="en-US" b="1" dirty="0">
                <a:solidFill>
                  <a:srgbClr val="FF0000"/>
                </a:solidFill>
              </a:rPr>
              <a:t>transition</a:t>
            </a:r>
            <a:r>
              <a:rPr lang="en-US" b="1" dirty="0"/>
              <a:t> model</a:t>
            </a:r>
            <a:r>
              <a:rPr lang="en-US" dirty="0"/>
              <a:t>, specified by a function R</a:t>
            </a:r>
            <a:r>
              <a:rPr lang="en-US" sz="1100" dirty="0"/>
              <a:t>ESULT</a:t>
            </a:r>
            <a:r>
              <a:rPr lang="en-US" dirty="0"/>
              <a:t>(s, a) that returns the state that results from doing action a in state s. We also use the term </a:t>
            </a:r>
            <a:r>
              <a:rPr lang="en-US" b="1" dirty="0"/>
              <a:t>successor </a:t>
            </a:r>
            <a:r>
              <a:rPr lang="en-US" dirty="0"/>
              <a:t>to refer to any state reachable from a given state by a single action.</a:t>
            </a:r>
            <a:r>
              <a:rPr lang="en-US" sz="1100" dirty="0"/>
              <a:t>2 </a:t>
            </a:r>
            <a:r>
              <a:rPr lang="en-US" dirty="0"/>
              <a:t>For example, we have R</a:t>
            </a:r>
            <a:r>
              <a:rPr lang="en-US" sz="1100" dirty="0"/>
              <a:t>ESULT</a:t>
            </a:r>
            <a:r>
              <a:rPr lang="en-US" dirty="0"/>
              <a:t>(In(Arad),Go(</a:t>
            </a:r>
            <a:r>
              <a:rPr lang="en-US" dirty="0" err="1"/>
              <a:t>Zerind</a:t>
            </a:r>
            <a:r>
              <a:rPr lang="en-US" dirty="0"/>
              <a:t>)) = In(</a:t>
            </a:r>
            <a:r>
              <a:rPr lang="en-US" dirty="0" err="1"/>
              <a:t>Zerind</a:t>
            </a:r>
            <a:r>
              <a:rPr lang="en-US" dirty="0"/>
              <a:t>) .</a:t>
            </a:r>
          </a:p>
        </p:txBody>
      </p:sp>
      <p:sp>
        <p:nvSpPr>
          <p:cNvPr id="7" name="Rectangle 6">
            <a:extLst>
              <a:ext uri="{FF2B5EF4-FFF2-40B4-BE49-F238E27FC236}">
                <a16:creationId xmlns:a16="http://schemas.microsoft.com/office/drawing/2014/main" id="{FCBB5ECD-8D49-43A3-BB9A-3AED3A646D97}"/>
              </a:ext>
            </a:extLst>
          </p:cNvPr>
          <p:cNvSpPr/>
          <p:nvPr/>
        </p:nvSpPr>
        <p:spPr>
          <a:xfrm>
            <a:off x="421340" y="5242871"/>
            <a:ext cx="8174020" cy="369332"/>
          </a:xfrm>
          <a:prstGeom prst="rect">
            <a:avLst/>
          </a:prstGeom>
        </p:spPr>
        <p:txBody>
          <a:bodyPr wrap="square">
            <a:spAutoFit/>
          </a:bodyPr>
          <a:lstStyle/>
          <a:p>
            <a:r>
              <a:rPr lang="en-US" dirty="0"/>
              <a:t>4. The </a:t>
            </a:r>
            <a:r>
              <a:rPr lang="en-US" b="1" dirty="0">
                <a:solidFill>
                  <a:srgbClr val="FF0000"/>
                </a:solidFill>
              </a:rPr>
              <a:t>goal test</a:t>
            </a:r>
            <a:r>
              <a:rPr lang="en-US" dirty="0"/>
              <a:t>, which determines whether a given state is a goal state.</a:t>
            </a:r>
          </a:p>
        </p:txBody>
      </p:sp>
      <p:sp>
        <p:nvSpPr>
          <p:cNvPr id="8" name="Rectangle 7">
            <a:extLst>
              <a:ext uri="{FF2B5EF4-FFF2-40B4-BE49-F238E27FC236}">
                <a16:creationId xmlns:a16="http://schemas.microsoft.com/office/drawing/2014/main" id="{1786BC6C-D726-4F37-8D79-C622BA014262}"/>
              </a:ext>
            </a:extLst>
          </p:cNvPr>
          <p:cNvSpPr/>
          <p:nvPr/>
        </p:nvSpPr>
        <p:spPr>
          <a:xfrm>
            <a:off x="457199" y="5619759"/>
            <a:ext cx="8722658" cy="369332"/>
          </a:xfrm>
          <a:prstGeom prst="rect">
            <a:avLst/>
          </a:prstGeom>
        </p:spPr>
        <p:txBody>
          <a:bodyPr wrap="square">
            <a:spAutoFit/>
          </a:bodyPr>
          <a:lstStyle/>
          <a:p>
            <a:r>
              <a:rPr lang="en-US" dirty="0"/>
              <a:t>5. A </a:t>
            </a:r>
            <a:r>
              <a:rPr lang="en-US" b="1" dirty="0">
                <a:solidFill>
                  <a:srgbClr val="FF0000"/>
                </a:solidFill>
              </a:rPr>
              <a:t>path </a:t>
            </a:r>
            <a:r>
              <a:rPr lang="en-US" sz="800" dirty="0">
                <a:solidFill>
                  <a:srgbClr val="FF0000"/>
                </a:solidFill>
              </a:rPr>
              <a:t> </a:t>
            </a:r>
            <a:r>
              <a:rPr lang="en-US" b="1" dirty="0">
                <a:solidFill>
                  <a:srgbClr val="FF0000"/>
                </a:solidFill>
              </a:rPr>
              <a:t>cost </a:t>
            </a:r>
            <a:r>
              <a:rPr lang="en-US" dirty="0"/>
              <a:t>function that assigns a numeric cost to each path.</a:t>
            </a:r>
          </a:p>
        </p:txBody>
      </p:sp>
    </p:spTree>
    <p:extLst>
      <p:ext uri="{BB962C8B-B14F-4D97-AF65-F5344CB8AC3E}">
        <p14:creationId xmlns:p14="http://schemas.microsoft.com/office/powerpoint/2010/main" val="417866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Problem-Solving Agents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Example Problems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Searching for Solutions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Uninformed Search Strategies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World Problem</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35157" y="2077247"/>
            <a:ext cx="7056407" cy="405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729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16292"/>
            <a:ext cx="7808976" cy="1088136"/>
          </a:xfrm>
        </p:spPr>
        <p:txBody>
          <a:bodyPr>
            <a:normAutofit fontScale="90000"/>
          </a:bodyPr>
          <a:lstStyle/>
          <a:p>
            <a:r>
              <a:rPr lang="en-US" dirty="0"/>
              <a:t>VACUUM WORLD:</a:t>
            </a:r>
            <a:br>
              <a:rPr lang="en-US" dirty="0"/>
            </a:br>
            <a:r>
              <a:rPr lang="en-US" dirty="0"/>
              <a:t>PROBLEM FORMULATION</a:t>
            </a:r>
          </a:p>
        </p:txBody>
      </p:sp>
      <p:pic>
        <p:nvPicPr>
          <p:cNvPr id="3" name="Picture 2">
            <a:extLst>
              <a:ext uri="{FF2B5EF4-FFF2-40B4-BE49-F238E27FC236}">
                <a16:creationId xmlns:a16="http://schemas.microsoft.com/office/drawing/2014/main" id="{4A475300-B940-4318-A492-25E3EB9A72E9}"/>
              </a:ext>
            </a:extLst>
          </p:cNvPr>
          <p:cNvPicPr>
            <a:picLocks noChangeAspect="1"/>
          </p:cNvPicPr>
          <p:nvPr/>
        </p:nvPicPr>
        <p:blipFill>
          <a:blip r:embed="rId2"/>
          <a:stretch>
            <a:fillRect/>
          </a:stretch>
        </p:blipFill>
        <p:spPr>
          <a:xfrm>
            <a:off x="233948" y="2283289"/>
            <a:ext cx="8769134" cy="4441068"/>
          </a:xfrm>
          <a:prstGeom prst="rect">
            <a:avLst/>
          </a:prstGeom>
        </p:spPr>
      </p:pic>
    </p:spTree>
    <p:extLst>
      <p:ext uri="{BB962C8B-B14F-4D97-AF65-F5344CB8AC3E}">
        <p14:creationId xmlns:p14="http://schemas.microsoft.com/office/powerpoint/2010/main" val="3447802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76" y="2145722"/>
            <a:ext cx="6239741" cy="3743845"/>
          </a:xfrm>
          <a:prstGeom prst="rect">
            <a:avLst/>
          </a:prstGeom>
        </p:spPr>
      </p:pic>
    </p:spTree>
    <p:extLst>
      <p:ext uri="{BB962C8B-B14F-4D97-AF65-F5344CB8AC3E}">
        <p14:creationId xmlns:p14="http://schemas.microsoft.com/office/powerpoint/2010/main" val="250613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195512"/>
            <a:ext cx="8271609"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529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FOR SOLUTIONS</a:t>
            </a:r>
          </a:p>
        </p:txBody>
      </p:sp>
      <p:sp>
        <p:nvSpPr>
          <p:cNvPr id="3" name="Rectangle 2">
            <a:extLst>
              <a:ext uri="{FF2B5EF4-FFF2-40B4-BE49-F238E27FC236}">
                <a16:creationId xmlns:a16="http://schemas.microsoft.com/office/drawing/2014/main" id="{E3726796-4BF7-4B32-9693-99C2029FEAB7}"/>
              </a:ext>
            </a:extLst>
          </p:cNvPr>
          <p:cNvSpPr/>
          <p:nvPr/>
        </p:nvSpPr>
        <p:spPr>
          <a:xfrm>
            <a:off x="421340" y="2071192"/>
            <a:ext cx="8624185" cy="707886"/>
          </a:xfrm>
          <a:prstGeom prst="rect">
            <a:avLst/>
          </a:prstGeom>
        </p:spPr>
        <p:txBody>
          <a:bodyPr wrap="square">
            <a:spAutoFit/>
          </a:bodyPr>
          <a:lstStyle/>
          <a:p>
            <a:pPr algn="just"/>
            <a:r>
              <a:rPr lang="en-US" sz="2000" dirty="0"/>
              <a:t>A </a:t>
            </a:r>
            <a:r>
              <a:rPr lang="en-US" sz="2000" b="1" dirty="0"/>
              <a:t>solution</a:t>
            </a:r>
            <a:r>
              <a:rPr lang="en-US" sz="2000" dirty="0"/>
              <a:t> is an action sequence, so search algorithms work by considering various possible action sequences</a:t>
            </a:r>
          </a:p>
        </p:txBody>
      </p:sp>
      <p:sp>
        <p:nvSpPr>
          <p:cNvPr id="4" name="Rectangle 3">
            <a:extLst>
              <a:ext uri="{FF2B5EF4-FFF2-40B4-BE49-F238E27FC236}">
                <a16:creationId xmlns:a16="http://schemas.microsoft.com/office/drawing/2014/main" id="{F465C373-228A-48D2-AA80-D16AD066B219}"/>
              </a:ext>
            </a:extLst>
          </p:cNvPr>
          <p:cNvSpPr/>
          <p:nvPr/>
        </p:nvSpPr>
        <p:spPr>
          <a:xfrm>
            <a:off x="421340" y="3025299"/>
            <a:ext cx="8673421" cy="1015663"/>
          </a:xfrm>
          <a:prstGeom prst="rect">
            <a:avLst/>
          </a:prstGeom>
        </p:spPr>
        <p:txBody>
          <a:bodyPr wrap="square">
            <a:spAutoFit/>
          </a:bodyPr>
          <a:lstStyle/>
          <a:p>
            <a:pPr algn="just"/>
            <a:r>
              <a:rPr lang="en-US" sz="2000" dirty="0"/>
              <a:t>The possible action sequences starting at the initial state form a </a:t>
            </a:r>
            <a:r>
              <a:rPr lang="en-US" sz="2000" b="1" dirty="0"/>
              <a:t>search tree </a:t>
            </a:r>
            <a:r>
              <a:rPr lang="en-US" sz="2000" dirty="0"/>
              <a:t>with the initial state at the root; the branches are actions, and the </a:t>
            </a:r>
            <a:r>
              <a:rPr lang="en-US" sz="2000" b="1" dirty="0"/>
              <a:t>nodes </a:t>
            </a:r>
            <a:r>
              <a:rPr lang="en-US" sz="2000" dirty="0"/>
              <a:t>correspond to states in the state space of the problem.</a:t>
            </a:r>
          </a:p>
        </p:txBody>
      </p:sp>
      <p:sp>
        <p:nvSpPr>
          <p:cNvPr id="5" name="Rectangle 4">
            <a:extLst>
              <a:ext uri="{FF2B5EF4-FFF2-40B4-BE49-F238E27FC236}">
                <a16:creationId xmlns:a16="http://schemas.microsoft.com/office/drawing/2014/main" id="{5500D302-7347-44E1-9608-9AB2B69DBE23}"/>
              </a:ext>
            </a:extLst>
          </p:cNvPr>
          <p:cNvSpPr/>
          <p:nvPr/>
        </p:nvSpPr>
        <p:spPr>
          <a:xfrm>
            <a:off x="470578" y="4487238"/>
            <a:ext cx="8673422" cy="707886"/>
          </a:xfrm>
          <a:prstGeom prst="rect">
            <a:avLst/>
          </a:prstGeom>
        </p:spPr>
        <p:txBody>
          <a:bodyPr wrap="square">
            <a:spAutoFit/>
          </a:bodyPr>
          <a:lstStyle/>
          <a:p>
            <a:pPr algn="just"/>
            <a:r>
              <a:rPr lang="en-US" sz="2000" b="1" dirty="0"/>
              <a:t>Expanding </a:t>
            </a:r>
            <a:r>
              <a:rPr lang="en-US" sz="2000" dirty="0"/>
              <a:t>the current state is, applying each legal action to the current state, thereby </a:t>
            </a:r>
            <a:r>
              <a:rPr lang="en-US" sz="2000" b="1" dirty="0"/>
              <a:t>generating </a:t>
            </a:r>
            <a:r>
              <a:rPr lang="en-US" sz="2000" dirty="0"/>
              <a:t>a new set of states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730EE40-0D5D-5583-3BA6-2CA5F2D625B2}"/>
                  </a:ext>
                </a:extLst>
              </p14:cNvPr>
              <p14:cNvContentPartPr/>
              <p14:nvPr/>
            </p14:nvContentPartPr>
            <p14:xfrm>
              <a:off x="997247" y="820688"/>
              <a:ext cx="6032880" cy="513360"/>
            </p14:xfrm>
          </p:contentPart>
        </mc:Choice>
        <mc:Fallback>
          <p:pic>
            <p:nvPicPr>
              <p:cNvPr id="6" name="Ink 5">
                <a:extLst>
                  <a:ext uri="{FF2B5EF4-FFF2-40B4-BE49-F238E27FC236}">
                    <a16:creationId xmlns:a16="http://schemas.microsoft.com/office/drawing/2014/main" id="{0730EE40-0D5D-5583-3BA6-2CA5F2D625B2}"/>
                  </a:ext>
                </a:extLst>
              </p:cNvPr>
              <p:cNvPicPr/>
              <p:nvPr/>
            </p:nvPicPr>
            <p:blipFill>
              <a:blip r:embed="rId3"/>
              <a:stretch>
                <a:fillRect/>
              </a:stretch>
            </p:blipFill>
            <p:spPr>
              <a:xfrm>
                <a:off x="943607" y="712688"/>
                <a:ext cx="6140520" cy="729000"/>
              </a:xfrm>
              <a:prstGeom prst="rect">
                <a:avLst/>
              </a:prstGeom>
            </p:spPr>
          </p:pic>
        </mc:Fallback>
      </mc:AlternateContent>
    </p:spTree>
    <p:extLst>
      <p:ext uri="{BB962C8B-B14F-4D97-AF65-F5344CB8AC3E}">
        <p14:creationId xmlns:p14="http://schemas.microsoft.com/office/powerpoint/2010/main" val="60975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80" y="2107623"/>
            <a:ext cx="72104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76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5" y="2132734"/>
            <a:ext cx="8681438" cy="381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461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STRATEGY</a:t>
            </a:r>
          </a:p>
        </p:txBody>
      </p:sp>
      <p:sp>
        <p:nvSpPr>
          <p:cNvPr id="3" name="Rectangle 2">
            <a:extLst>
              <a:ext uri="{FF2B5EF4-FFF2-40B4-BE49-F238E27FC236}">
                <a16:creationId xmlns:a16="http://schemas.microsoft.com/office/drawing/2014/main" id="{8812FB68-5BA6-4196-B293-CC309E9E83D4}"/>
              </a:ext>
            </a:extLst>
          </p:cNvPr>
          <p:cNvSpPr/>
          <p:nvPr/>
        </p:nvSpPr>
        <p:spPr>
          <a:xfrm>
            <a:off x="203982" y="2164030"/>
            <a:ext cx="8940018" cy="707886"/>
          </a:xfrm>
          <a:prstGeom prst="rect">
            <a:avLst/>
          </a:prstGeom>
        </p:spPr>
        <p:txBody>
          <a:bodyPr wrap="square">
            <a:spAutoFit/>
          </a:bodyPr>
          <a:lstStyle/>
          <a:p>
            <a:pPr algn="just"/>
            <a:r>
              <a:rPr lang="en-US" sz="2000" b="1" dirty="0"/>
              <a:t>the essence of search</a:t>
            </a:r>
            <a:r>
              <a:rPr lang="en-US" sz="2000" dirty="0"/>
              <a:t>—following up one option now and putting the others aside for later, in case the first choice does not lead to a solution.</a:t>
            </a:r>
          </a:p>
        </p:txBody>
      </p:sp>
      <p:sp>
        <p:nvSpPr>
          <p:cNvPr id="4" name="Rectangle 3">
            <a:extLst>
              <a:ext uri="{FF2B5EF4-FFF2-40B4-BE49-F238E27FC236}">
                <a16:creationId xmlns:a16="http://schemas.microsoft.com/office/drawing/2014/main" id="{187E53E1-CD84-4E9D-B029-A6128B790A6D}"/>
              </a:ext>
            </a:extLst>
          </p:cNvPr>
          <p:cNvSpPr/>
          <p:nvPr/>
        </p:nvSpPr>
        <p:spPr>
          <a:xfrm>
            <a:off x="203982" y="3177600"/>
            <a:ext cx="8940018" cy="707886"/>
          </a:xfrm>
          <a:prstGeom prst="rect">
            <a:avLst/>
          </a:prstGeom>
        </p:spPr>
        <p:txBody>
          <a:bodyPr wrap="square">
            <a:spAutoFit/>
          </a:bodyPr>
          <a:lstStyle/>
          <a:p>
            <a:pPr algn="just"/>
            <a:r>
              <a:rPr lang="en-US" sz="2000" dirty="0"/>
              <a:t>The set of all leaf nodes available for expansion at any given point is called the </a:t>
            </a:r>
            <a:r>
              <a:rPr lang="en-US" sz="2000" b="1" dirty="0"/>
              <a:t>frontier</a:t>
            </a:r>
            <a:r>
              <a:rPr lang="en-US" sz="2000" dirty="0"/>
              <a:t>.</a:t>
            </a:r>
          </a:p>
        </p:txBody>
      </p:sp>
      <p:sp>
        <p:nvSpPr>
          <p:cNvPr id="5" name="Rectangle 4">
            <a:extLst>
              <a:ext uri="{FF2B5EF4-FFF2-40B4-BE49-F238E27FC236}">
                <a16:creationId xmlns:a16="http://schemas.microsoft.com/office/drawing/2014/main" id="{983DA7DB-9F51-41A2-956F-BBACC7EE4763}"/>
              </a:ext>
            </a:extLst>
          </p:cNvPr>
          <p:cNvSpPr/>
          <p:nvPr/>
        </p:nvSpPr>
        <p:spPr>
          <a:xfrm>
            <a:off x="203983" y="3931867"/>
            <a:ext cx="8940018" cy="707886"/>
          </a:xfrm>
          <a:prstGeom prst="rect">
            <a:avLst/>
          </a:prstGeom>
        </p:spPr>
        <p:txBody>
          <a:bodyPr wrap="square">
            <a:spAutoFit/>
          </a:bodyPr>
          <a:lstStyle/>
          <a:p>
            <a:pPr algn="just"/>
            <a:r>
              <a:rPr lang="en-US" sz="2000" dirty="0"/>
              <a:t>The process of expanding nodes on the frontier continues until either a solution is found or there are no more states to expand.</a:t>
            </a:r>
          </a:p>
        </p:txBody>
      </p:sp>
      <p:sp>
        <p:nvSpPr>
          <p:cNvPr id="6" name="Rectangle 5">
            <a:extLst>
              <a:ext uri="{FF2B5EF4-FFF2-40B4-BE49-F238E27FC236}">
                <a16:creationId xmlns:a16="http://schemas.microsoft.com/office/drawing/2014/main" id="{645AE69A-D52C-4070-BDF1-6873D78036FE}"/>
              </a:ext>
            </a:extLst>
          </p:cNvPr>
          <p:cNvSpPr/>
          <p:nvPr/>
        </p:nvSpPr>
        <p:spPr>
          <a:xfrm>
            <a:off x="203984" y="4738188"/>
            <a:ext cx="8940017" cy="707886"/>
          </a:xfrm>
          <a:prstGeom prst="rect">
            <a:avLst/>
          </a:prstGeom>
        </p:spPr>
        <p:txBody>
          <a:bodyPr wrap="square">
            <a:spAutoFit/>
          </a:bodyPr>
          <a:lstStyle/>
          <a:p>
            <a:pPr algn="just"/>
            <a:r>
              <a:rPr lang="en-US" sz="2000" dirty="0"/>
              <a:t>Search algorithms all share this basic structure; they vary primarily according to how they choose which state to expand next    —the so-called </a:t>
            </a:r>
            <a:r>
              <a:rPr lang="en-US" sz="2000" b="1" dirty="0"/>
              <a:t>search strategy</a:t>
            </a:r>
            <a:r>
              <a:rPr lang="en-US" sz="2000" dirty="0"/>
              <a:t>.</a:t>
            </a:r>
          </a:p>
        </p:txBody>
      </p:sp>
    </p:spTree>
    <p:extLst>
      <p:ext uri="{BB962C8B-B14F-4D97-AF65-F5344CB8AC3E}">
        <p14:creationId xmlns:p14="http://schemas.microsoft.com/office/powerpoint/2010/main" val="3252165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lstStyle/>
          <a:p>
            <a:r>
              <a:rPr lang="en-US" dirty="0"/>
              <a:t>TREE SEARCH / GRAPH SEARCH</a:t>
            </a:r>
          </a:p>
        </p:txBody>
      </p:sp>
      <p:pic>
        <p:nvPicPr>
          <p:cNvPr id="3" name="Picture 2">
            <a:extLst>
              <a:ext uri="{FF2B5EF4-FFF2-40B4-BE49-F238E27FC236}">
                <a16:creationId xmlns:a16="http://schemas.microsoft.com/office/drawing/2014/main" id="{4825EBFC-08D0-494D-96D6-7EE396077F2C}"/>
              </a:ext>
            </a:extLst>
          </p:cNvPr>
          <p:cNvPicPr>
            <a:picLocks noChangeAspect="1"/>
          </p:cNvPicPr>
          <p:nvPr/>
        </p:nvPicPr>
        <p:blipFill>
          <a:blip r:embed="rId2"/>
          <a:stretch>
            <a:fillRect/>
          </a:stretch>
        </p:blipFill>
        <p:spPr>
          <a:xfrm>
            <a:off x="305992" y="1949115"/>
            <a:ext cx="8147793" cy="4343400"/>
          </a:xfrm>
          <a:prstGeom prst="rect">
            <a:avLst/>
          </a:prstGeom>
        </p:spPr>
      </p:pic>
    </p:spTree>
    <p:extLst>
      <p:ext uri="{BB962C8B-B14F-4D97-AF65-F5344CB8AC3E}">
        <p14:creationId xmlns:p14="http://schemas.microsoft.com/office/powerpoint/2010/main" val="577080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FE741F-F25F-40FA-913C-9D6407701AB6}"/>
              </a:ext>
            </a:extLst>
          </p:cNvPr>
          <p:cNvPicPr>
            <a:picLocks noChangeAspect="1"/>
          </p:cNvPicPr>
          <p:nvPr/>
        </p:nvPicPr>
        <p:blipFill>
          <a:blip r:embed="rId2"/>
          <a:stretch>
            <a:fillRect/>
          </a:stretch>
        </p:blipFill>
        <p:spPr>
          <a:xfrm>
            <a:off x="0" y="3854548"/>
            <a:ext cx="9144000" cy="3003451"/>
          </a:xfrm>
          <a:prstGeom prst="rect">
            <a:avLst/>
          </a:prstGeom>
        </p:spPr>
      </p:pic>
      <p:sp>
        <p:nvSpPr>
          <p:cNvPr id="2" name="Title 1"/>
          <p:cNvSpPr>
            <a:spLocks noGrp="1"/>
          </p:cNvSpPr>
          <p:nvPr>
            <p:ph type="ctrTitle"/>
          </p:nvPr>
        </p:nvSpPr>
        <p:spPr>
          <a:xfrm>
            <a:off x="421341" y="716292"/>
            <a:ext cx="7808976" cy="1088136"/>
          </a:xfrm>
        </p:spPr>
        <p:txBody>
          <a:bodyPr>
            <a:normAutofit fontScale="90000"/>
          </a:bodyPr>
          <a:lstStyle/>
          <a:p>
            <a:r>
              <a:rPr lang="en-US" b="1" dirty="0"/>
              <a:t>INFRASTRUCTURE </a:t>
            </a:r>
            <a:br>
              <a:rPr lang="en-US" b="1" dirty="0"/>
            </a:br>
            <a:r>
              <a:rPr lang="en-US" b="1" dirty="0"/>
              <a:t>FOR SEARCH ALGORITHMS</a:t>
            </a:r>
            <a:endParaRPr lang="en-US" dirty="0"/>
          </a:p>
        </p:txBody>
      </p:sp>
      <p:pic>
        <p:nvPicPr>
          <p:cNvPr id="3" name="Picture 2">
            <a:extLst>
              <a:ext uri="{FF2B5EF4-FFF2-40B4-BE49-F238E27FC236}">
                <a16:creationId xmlns:a16="http://schemas.microsoft.com/office/drawing/2014/main" id="{4B7E99B6-BA8A-4D2C-9438-8852B224AFD2}"/>
              </a:ext>
            </a:extLst>
          </p:cNvPr>
          <p:cNvPicPr>
            <a:picLocks noChangeAspect="1"/>
          </p:cNvPicPr>
          <p:nvPr/>
        </p:nvPicPr>
        <p:blipFill>
          <a:blip r:embed="rId3"/>
          <a:stretch>
            <a:fillRect/>
          </a:stretch>
        </p:blipFill>
        <p:spPr>
          <a:xfrm>
            <a:off x="0" y="2066632"/>
            <a:ext cx="9144000" cy="1942660"/>
          </a:xfrm>
          <a:prstGeom prst="rect">
            <a:avLst/>
          </a:prstGeom>
        </p:spPr>
      </p:pic>
    </p:spTree>
    <p:extLst>
      <p:ext uri="{BB962C8B-B14F-4D97-AF65-F5344CB8AC3E}">
        <p14:creationId xmlns:p14="http://schemas.microsoft.com/office/powerpoint/2010/main" val="422919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id="{972C7BE8-609F-42F9-81C8-98E5FA953006}"/>
              </a:ext>
            </a:extLst>
          </p:cNvPr>
          <p:cNvSpPr txBox="1">
            <a:spLocks/>
          </p:cNvSpPr>
          <p:nvPr/>
        </p:nvSpPr>
        <p:spPr>
          <a:xfrm>
            <a:off x="421340" y="2011680"/>
            <a:ext cx="8722659" cy="398733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a:solidFill>
                  <a:schemeClr val="tx1"/>
                </a:solidFill>
              </a:rPr>
              <a:t>Simple Reflexive Agent</a:t>
            </a:r>
          </a:p>
          <a:p>
            <a:pPr lvl="1" algn="just"/>
            <a:r>
              <a:rPr lang="en-US" dirty="0">
                <a:solidFill>
                  <a:schemeClr val="tx1"/>
                </a:solidFill>
              </a:rPr>
              <a:t>Base their action on a direct mapping from STATEs to ACTIONs</a:t>
            </a:r>
            <a:br>
              <a:rPr lang="en-US" dirty="0">
                <a:solidFill>
                  <a:schemeClr val="tx1"/>
                </a:solidFill>
              </a:rPr>
            </a:br>
            <a:r>
              <a:rPr lang="en-US" dirty="0">
                <a:solidFill>
                  <a:schemeClr val="tx1"/>
                </a:solidFill>
              </a:rPr>
              <a:t>Uses Rule</a:t>
            </a:r>
          </a:p>
          <a:p>
            <a:pPr lvl="1" algn="just"/>
            <a:endParaRPr lang="en-US" dirty="0">
              <a:solidFill>
                <a:schemeClr val="tx1"/>
              </a:solidFill>
            </a:endParaRPr>
          </a:p>
          <a:p>
            <a:r>
              <a:rPr lang="en-US" sz="2800" dirty="0">
                <a:solidFill>
                  <a:schemeClr val="tx1"/>
                </a:solidFill>
              </a:rPr>
              <a:t>Goal Based Agent</a:t>
            </a:r>
          </a:p>
          <a:p>
            <a:pPr lvl="1"/>
            <a:r>
              <a:rPr lang="en-US" dirty="0">
                <a:solidFill>
                  <a:schemeClr val="tx1"/>
                </a:solidFill>
              </a:rPr>
              <a:t>Consider future Actions and the desirability of their outcomes</a:t>
            </a:r>
          </a:p>
          <a:p>
            <a:pPr lvl="1"/>
            <a:endParaRPr lang="en-US" dirty="0">
              <a:solidFill>
                <a:schemeClr val="tx1"/>
              </a:solidFill>
            </a:endParaRPr>
          </a:p>
          <a:p>
            <a:r>
              <a:rPr lang="en-US" sz="2800" dirty="0">
                <a:solidFill>
                  <a:srgbClr val="FF0000"/>
                </a:solidFill>
              </a:rPr>
              <a:t>Problem Solving Agent</a:t>
            </a:r>
          </a:p>
          <a:p>
            <a:pPr marL="800100" lvl="1" indent="-342900" algn="l">
              <a:buFont typeface="Arial" pitchFamily="34" charset="0"/>
              <a:buChar char="•"/>
            </a:pPr>
            <a:r>
              <a:rPr lang="en-US" dirty="0">
                <a:solidFill>
                  <a:schemeClr val="tx1"/>
                </a:solidFill>
              </a:rPr>
              <a:t>Goal based Agent</a:t>
            </a:r>
          </a:p>
          <a:p>
            <a:pPr marL="800100" lvl="1" indent="-342900" algn="l">
              <a:buFont typeface="Arial" pitchFamily="34" charset="0"/>
              <a:buChar char="•"/>
            </a:pPr>
            <a:r>
              <a:rPr lang="en-US" dirty="0">
                <a:solidFill>
                  <a:schemeClr val="tx1"/>
                </a:solidFill>
              </a:rPr>
              <a:t>Use Atomic representation of Environment</a:t>
            </a:r>
          </a:p>
          <a:p>
            <a:pPr lvl="1"/>
            <a:endParaRPr lang="en-US" dirty="0">
              <a:solidFill>
                <a:schemeClr val="tx1"/>
              </a:solidFill>
            </a:endParaRPr>
          </a:p>
          <a:p>
            <a:pPr lvl="2"/>
            <a:endParaRPr lang="en-US"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FRONTIER [FRINGE]</a:t>
            </a:r>
          </a:p>
        </p:txBody>
      </p:sp>
      <p:sp>
        <p:nvSpPr>
          <p:cNvPr id="3" name="Rectangle 2">
            <a:extLst>
              <a:ext uri="{FF2B5EF4-FFF2-40B4-BE49-F238E27FC236}">
                <a16:creationId xmlns:a16="http://schemas.microsoft.com/office/drawing/2014/main" id="{C877941D-681E-4696-90D8-90E384FA898B}"/>
              </a:ext>
            </a:extLst>
          </p:cNvPr>
          <p:cNvSpPr/>
          <p:nvPr/>
        </p:nvSpPr>
        <p:spPr>
          <a:xfrm>
            <a:off x="232116" y="2086646"/>
            <a:ext cx="8616462" cy="923330"/>
          </a:xfrm>
          <a:prstGeom prst="rect">
            <a:avLst/>
          </a:prstGeom>
        </p:spPr>
        <p:txBody>
          <a:bodyPr wrap="square">
            <a:spAutoFit/>
          </a:bodyPr>
          <a:lstStyle/>
          <a:p>
            <a:pPr algn="just"/>
            <a:r>
              <a:rPr lang="en-US" dirty="0"/>
              <a:t>The frontier needs to be stored in such a way that the search algorithm can easily choose the next node to expand</a:t>
            </a:r>
            <a:r>
              <a:rPr lang="en-US" sz="800" dirty="0"/>
              <a:t> </a:t>
            </a:r>
            <a:r>
              <a:rPr lang="en-US" dirty="0"/>
              <a:t>according to its preferred strategy. The appropriate data structure for this is a </a:t>
            </a:r>
            <a:r>
              <a:rPr lang="en-US" b="1" dirty="0"/>
              <a:t>queue</a:t>
            </a:r>
            <a:r>
              <a:rPr lang="en-US" dirty="0"/>
              <a:t>. </a:t>
            </a:r>
          </a:p>
        </p:txBody>
      </p:sp>
      <p:sp>
        <p:nvSpPr>
          <p:cNvPr id="4" name="Rectangle 3">
            <a:extLst>
              <a:ext uri="{FF2B5EF4-FFF2-40B4-BE49-F238E27FC236}">
                <a16:creationId xmlns:a16="http://schemas.microsoft.com/office/drawing/2014/main" id="{02565ABC-8DA7-405B-86B0-D20C914F8B87}"/>
              </a:ext>
            </a:extLst>
          </p:cNvPr>
          <p:cNvSpPr/>
          <p:nvPr/>
        </p:nvSpPr>
        <p:spPr>
          <a:xfrm>
            <a:off x="232116" y="4405159"/>
            <a:ext cx="8813410" cy="1754326"/>
          </a:xfrm>
          <a:prstGeom prst="rect">
            <a:avLst/>
          </a:prstGeom>
        </p:spPr>
        <p:txBody>
          <a:bodyPr wrap="square">
            <a:spAutoFit/>
          </a:bodyPr>
          <a:lstStyle/>
          <a:p>
            <a:pPr algn="just"/>
            <a:r>
              <a:rPr lang="en-US" dirty="0"/>
              <a:t>Queues are characterized by the </a:t>
            </a:r>
            <a:r>
              <a:rPr lang="en-US" i="1" dirty="0"/>
              <a:t>order </a:t>
            </a:r>
            <a:r>
              <a:rPr lang="en-US" dirty="0"/>
              <a:t>in which they store the inserted nodes. Three common variants are - </a:t>
            </a:r>
          </a:p>
          <a:p>
            <a:pPr marL="457200" indent="-457200" algn="just">
              <a:buFont typeface="+mj-lt"/>
              <a:buAutoNum type="arabicPeriod"/>
            </a:pPr>
            <a:r>
              <a:rPr lang="en-US" dirty="0"/>
              <a:t>the first-in, first-out </a:t>
            </a:r>
            <a:r>
              <a:rPr lang="en-US" sz="800" dirty="0"/>
              <a:t>F</a:t>
            </a:r>
            <a:r>
              <a:rPr lang="en-US" dirty="0"/>
              <a:t>or </a:t>
            </a:r>
            <a:r>
              <a:rPr lang="en-US" b="1" dirty="0"/>
              <a:t>FIFO queue</a:t>
            </a:r>
            <a:r>
              <a:rPr lang="en-US" dirty="0"/>
              <a:t>, which pops the </a:t>
            </a:r>
            <a:r>
              <a:rPr lang="en-US" i="1" dirty="0"/>
              <a:t>oldest </a:t>
            </a:r>
            <a:r>
              <a:rPr lang="en-US" dirty="0"/>
              <a:t>element of the queue; </a:t>
            </a:r>
          </a:p>
          <a:p>
            <a:pPr marL="457200" indent="-457200" algn="just">
              <a:buFont typeface="+mj-lt"/>
              <a:buAutoNum type="arabicPeriod"/>
            </a:pPr>
            <a:r>
              <a:rPr lang="en-US" dirty="0"/>
              <a:t>the last-in, first-out or </a:t>
            </a:r>
            <a:r>
              <a:rPr lang="en-US" b="1" dirty="0"/>
              <a:t>LIFO queue </a:t>
            </a:r>
            <a:r>
              <a:rPr lang="en-US" dirty="0"/>
              <a:t>(also known as a </a:t>
            </a:r>
            <a:r>
              <a:rPr lang="en-US" b="1" dirty="0"/>
              <a:t>stack</a:t>
            </a:r>
            <a:r>
              <a:rPr lang="en-US" dirty="0"/>
              <a:t>), which pops the </a:t>
            </a:r>
            <a:r>
              <a:rPr lang="en-US" i="1" dirty="0"/>
              <a:t>newest </a:t>
            </a:r>
            <a:r>
              <a:rPr lang="en-US" dirty="0"/>
              <a:t>element of the queue; and </a:t>
            </a:r>
          </a:p>
          <a:p>
            <a:pPr marL="457200" indent="-457200" algn="just">
              <a:buFont typeface="+mj-lt"/>
              <a:buAutoNum type="arabicPeriod"/>
            </a:pPr>
            <a:r>
              <a:rPr lang="en-US" dirty="0"/>
              <a:t>the </a:t>
            </a:r>
            <a:r>
              <a:rPr lang="en-US" b="1" dirty="0"/>
              <a:t>priority queue</a:t>
            </a:r>
            <a:r>
              <a:rPr lang="en-US" dirty="0"/>
              <a:t>,</a:t>
            </a:r>
          </a:p>
        </p:txBody>
      </p:sp>
      <p:sp>
        <p:nvSpPr>
          <p:cNvPr id="5" name="Rectangle 4">
            <a:extLst>
              <a:ext uri="{FF2B5EF4-FFF2-40B4-BE49-F238E27FC236}">
                <a16:creationId xmlns:a16="http://schemas.microsoft.com/office/drawing/2014/main" id="{5BD1700C-6554-40A8-91D5-404B98567474}"/>
              </a:ext>
            </a:extLst>
          </p:cNvPr>
          <p:cNvSpPr/>
          <p:nvPr/>
        </p:nvSpPr>
        <p:spPr>
          <a:xfrm>
            <a:off x="232116" y="3204830"/>
            <a:ext cx="8813410" cy="1200329"/>
          </a:xfrm>
          <a:prstGeom prst="rect">
            <a:avLst/>
          </a:prstGeom>
        </p:spPr>
        <p:txBody>
          <a:bodyPr wrap="square">
            <a:spAutoFit/>
          </a:bodyPr>
          <a:lstStyle/>
          <a:p>
            <a:r>
              <a:rPr lang="en-US" dirty="0"/>
              <a:t>The operations on a queue are as follows:</a:t>
            </a:r>
          </a:p>
          <a:p>
            <a:r>
              <a:rPr lang="en-US" dirty="0"/>
              <a:t>• </a:t>
            </a:r>
            <a:r>
              <a:rPr lang="en-US" b="1" dirty="0"/>
              <a:t>E</a:t>
            </a:r>
            <a:r>
              <a:rPr lang="en-US" sz="1100" b="1" dirty="0"/>
              <a:t>MPTY</a:t>
            </a:r>
            <a:r>
              <a:rPr lang="en-US" b="1" dirty="0"/>
              <a:t>(queue) </a:t>
            </a:r>
            <a:r>
              <a:rPr lang="en-US" dirty="0"/>
              <a:t>returns true only if there are no more elements in the queue.</a:t>
            </a:r>
          </a:p>
          <a:p>
            <a:r>
              <a:rPr lang="en-US" dirty="0"/>
              <a:t>• </a:t>
            </a:r>
            <a:r>
              <a:rPr lang="en-US" b="1" dirty="0"/>
              <a:t>P</a:t>
            </a:r>
            <a:r>
              <a:rPr lang="en-US" sz="1100" b="1" dirty="0"/>
              <a:t>OP</a:t>
            </a:r>
            <a:r>
              <a:rPr lang="en-US" b="1" dirty="0"/>
              <a:t>(queue) </a:t>
            </a:r>
            <a:r>
              <a:rPr lang="en-US" dirty="0"/>
              <a:t>removes the first element of the queue and returns it.</a:t>
            </a:r>
          </a:p>
          <a:p>
            <a:r>
              <a:rPr lang="en-US" dirty="0"/>
              <a:t>• </a:t>
            </a:r>
            <a:r>
              <a:rPr lang="en-US" b="1" dirty="0"/>
              <a:t>I</a:t>
            </a:r>
            <a:r>
              <a:rPr lang="en-US" sz="1100" b="1" dirty="0"/>
              <a:t>NSERT</a:t>
            </a:r>
            <a:r>
              <a:rPr lang="en-US" b="1" dirty="0"/>
              <a:t>(element, queue) </a:t>
            </a:r>
            <a:r>
              <a:rPr lang="en-US" dirty="0"/>
              <a:t>inserts an element and returns the resulting queue.</a:t>
            </a:r>
          </a:p>
        </p:txBody>
      </p:sp>
    </p:spTree>
    <p:extLst>
      <p:ext uri="{BB962C8B-B14F-4D97-AF65-F5344CB8AC3E}">
        <p14:creationId xmlns:p14="http://schemas.microsoft.com/office/powerpoint/2010/main" val="3426825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60020"/>
            <a:ext cx="7808976" cy="1088136"/>
          </a:xfrm>
        </p:spPr>
        <p:txBody>
          <a:bodyPr>
            <a:normAutofit fontScale="90000"/>
          </a:bodyPr>
          <a:lstStyle/>
          <a:p>
            <a:r>
              <a:rPr lang="en-US" b="1" dirty="0"/>
              <a:t>MEASURING PROBLEM-SOLVING PERFORMANCE</a:t>
            </a:r>
            <a:endParaRPr lang="en-US" dirty="0"/>
          </a:p>
        </p:txBody>
      </p:sp>
      <p:pic>
        <p:nvPicPr>
          <p:cNvPr id="5" name="Picture 4">
            <a:extLst>
              <a:ext uri="{FF2B5EF4-FFF2-40B4-BE49-F238E27FC236}">
                <a16:creationId xmlns:a16="http://schemas.microsoft.com/office/drawing/2014/main" id="{9AC1D73C-99E5-4E1F-6041-916FE136BF69}"/>
              </a:ext>
            </a:extLst>
          </p:cNvPr>
          <p:cNvPicPr>
            <a:picLocks noChangeAspect="1"/>
          </p:cNvPicPr>
          <p:nvPr/>
        </p:nvPicPr>
        <p:blipFill>
          <a:blip r:embed="rId2"/>
          <a:stretch>
            <a:fillRect/>
          </a:stretch>
        </p:blipFill>
        <p:spPr>
          <a:xfrm>
            <a:off x="275410" y="2099248"/>
            <a:ext cx="8713846" cy="1889092"/>
          </a:xfrm>
          <a:prstGeom prst="rect">
            <a:avLst/>
          </a:prstGeom>
        </p:spPr>
      </p:pic>
    </p:spTree>
    <p:extLst>
      <p:ext uri="{BB962C8B-B14F-4D97-AF65-F5344CB8AC3E}">
        <p14:creationId xmlns:p14="http://schemas.microsoft.com/office/powerpoint/2010/main" val="4289949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ALGORITHMS</a:t>
            </a:r>
          </a:p>
        </p:txBody>
      </p:sp>
      <p:pic>
        <p:nvPicPr>
          <p:cNvPr id="3" name="Picture 2">
            <a:extLst>
              <a:ext uri="{FF2B5EF4-FFF2-40B4-BE49-F238E27FC236}">
                <a16:creationId xmlns:a16="http://schemas.microsoft.com/office/drawing/2014/main" id="{93582668-194F-43F3-84F6-58AABAD07F2C}"/>
              </a:ext>
            </a:extLst>
          </p:cNvPr>
          <p:cNvPicPr>
            <a:picLocks noChangeAspect="1" noChangeArrowheads="1"/>
          </p:cNvPicPr>
          <p:nvPr/>
        </p:nvPicPr>
        <p:blipFill>
          <a:blip r:embed="rId2" cstate="print"/>
          <a:srcRect/>
          <a:stretch>
            <a:fillRect/>
          </a:stretch>
        </p:blipFill>
        <p:spPr bwMode="auto">
          <a:xfrm>
            <a:off x="0" y="2011680"/>
            <a:ext cx="9144000" cy="4846320"/>
          </a:xfrm>
          <a:prstGeom prst="rect">
            <a:avLst/>
          </a:prstGeom>
          <a:noFill/>
          <a:ln w="9525">
            <a:noFill/>
            <a:miter lim="800000"/>
            <a:headEnd/>
            <a:tailEnd/>
          </a:ln>
        </p:spPr>
      </p:pic>
    </p:spTree>
    <p:extLst>
      <p:ext uri="{BB962C8B-B14F-4D97-AF65-F5344CB8AC3E}">
        <p14:creationId xmlns:p14="http://schemas.microsoft.com/office/powerpoint/2010/main" val="4018432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4" y="660021"/>
            <a:ext cx="7808976" cy="1088136"/>
          </a:xfrm>
        </p:spPr>
        <p:txBody>
          <a:bodyPr>
            <a:normAutofit fontScale="90000"/>
          </a:bodyPr>
          <a:lstStyle/>
          <a:p>
            <a:r>
              <a:rPr lang="en-US" dirty="0"/>
              <a:t>UNINFORMED </a:t>
            </a:r>
            <a:br>
              <a:rPr lang="en-US" dirty="0"/>
            </a:br>
            <a:r>
              <a:rPr lang="en-US" dirty="0"/>
              <a:t>SEARCH STRATEGIES</a:t>
            </a:r>
          </a:p>
        </p:txBody>
      </p:sp>
      <p:pic>
        <p:nvPicPr>
          <p:cNvPr id="3" name="Picture 2">
            <a:extLst>
              <a:ext uri="{FF2B5EF4-FFF2-40B4-BE49-F238E27FC236}">
                <a16:creationId xmlns:a16="http://schemas.microsoft.com/office/drawing/2014/main" id="{8B305428-270C-4EB3-BBAE-F1D490B65A47}"/>
              </a:ext>
            </a:extLst>
          </p:cNvPr>
          <p:cNvPicPr>
            <a:picLocks noChangeAspect="1"/>
          </p:cNvPicPr>
          <p:nvPr/>
        </p:nvPicPr>
        <p:blipFill>
          <a:blip r:embed="rId2"/>
          <a:stretch>
            <a:fillRect/>
          </a:stretch>
        </p:blipFill>
        <p:spPr>
          <a:xfrm>
            <a:off x="673768" y="2110155"/>
            <a:ext cx="8231080" cy="4333578"/>
          </a:xfrm>
          <a:prstGeom prst="rect">
            <a:avLst/>
          </a:prstGeom>
        </p:spPr>
      </p:pic>
    </p:spTree>
    <p:extLst>
      <p:ext uri="{BB962C8B-B14F-4D97-AF65-F5344CB8AC3E}">
        <p14:creationId xmlns:p14="http://schemas.microsoft.com/office/powerpoint/2010/main" val="3858103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BREADTH-FIRST SEARCH</a:t>
            </a:r>
            <a:endParaRPr lang="en-US" dirty="0"/>
          </a:p>
        </p:txBody>
      </p:sp>
      <p:sp>
        <p:nvSpPr>
          <p:cNvPr id="3" name="Rectangle 2">
            <a:extLst>
              <a:ext uri="{FF2B5EF4-FFF2-40B4-BE49-F238E27FC236}">
                <a16:creationId xmlns:a16="http://schemas.microsoft.com/office/drawing/2014/main" id="{94CC4B92-73B8-447F-8786-0D180FD52F10}"/>
              </a:ext>
            </a:extLst>
          </p:cNvPr>
          <p:cNvSpPr/>
          <p:nvPr/>
        </p:nvSpPr>
        <p:spPr>
          <a:xfrm>
            <a:off x="274319" y="2023871"/>
            <a:ext cx="8729003" cy="646331"/>
          </a:xfrm>
          <a:prstGeom prst="rect">
            <a:avLst/>
          </a:prstGeom>
        </p:spPr>
        <p:txBody>
          <a:bodyPr wrap="square">
            <a:spAutoFit/>
          </a:bodyPr>
          <a:lstStyle/>
          <a:p>
            <a:pPr marL="285750" indent="-285750" algn="just">
              <a:buFont typeface="Arial" panose="020B0604020202020204" pitchFamily="34" charset="0"/>
              <a:buChar char="•"/>
            </a:pPr>
            <a:r>
              <a:rPr lang="en-US" b="1" dirty="0"/>
              <a:t>Breadth-first search </a:t>
            </a:r>
            <a:r>
              <a:rPr lang="en-US" dirty="0"/>
              <a:t>is a simple strategy in which the root node is expanded first, then all the successors of the root node are expanded next, then </a:t>
            </a:r>
            <a:r>
              <a:rPr lang="en-US" i="1" dirty="0"/>
              <a:t>their </a:t>
            </a:r>
            <a:r>
              <a:rPr lang="en-US" dirty="0"/>
              <a:t>successors, and so on.</a:t>
            </a:r>
          </a:p>
        </p:txBody>
      </p:sp>
      <p:sp>
        <p:nvSpPr>
          <p:cNvPr id="4" name="Rectangle 3">
            <a:extLst>
              <a:ext uri="{FF2B5EF4-FFF2-40B4-BE49-F238E27FC236}">
                <a16:creationId xmlns:a16="http://schemas.microsoft.com/office/drawing/2014/main" id="{C180BB10-4166-4D4B-BB77-92436B27F3F2}"/>
              </a:ext>
            </a:extLst>
          </p:cNvPr>
          <p:cNvSpPr/>
          <p:nvPr/>
        </p:nvSpPr>
        <p:spPr>
          <a:xfrm>
            <a:off x="274318" y="2685500"/>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In general, all the nodes are expanded at a given depth in the search tree before any nodes at the next level are expanded.</a:t>
            </a:r>
          </a:p>
        </p:txBody>
      </p:sp>
      <p:sp>
        <p:nvSpPr>
          <p:cNvPr id="5" name="Rectangle 4">
            <a:extLst>
              <a:ext uri="{FF2B5EF4-FFF2-40B4-BE49-F238E27FC236}">
                <a16:creationId xmlns:a16="http://schemas.microsoft.com/office/drawing/2014/main" id="{24D02EE0-AC89-4645-B1C7-5B4068E2ACE9}"/>
              </a:ext>
            </a:extLst>
          </p:cNvPr>
          <p:cNvSpPr/>
          <p:nvPr/>
        </p:nvSpPr>
        <p:spPr>
          <a:xfrm>
            <a:off x="274319" y="3304925"/>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an instance of the general graph-search algorithm (Figure 3.7) in which the </a:t>
            </a:r>
            <a:r>
              <a:rPr lang="en-US" i="1" dirty="0"/>
              <a:t>shallowest </a:t>
            </a:r>
            <a:r>
              <a:rPr lang="en-US" dirty="0"/>
              <a:t>unexpanded node is chosen for expansion.</a:t>
            </a:r>
          </a:p>
        </p:txBody>
      </p:sp>
      <p:sp>
        <p:nvSpPr>
          <p:cNvPr id="6" name="Rectangle 5">
            <a:extLst>
              <a:ext uri="{FF2B5EF4-FFF2-40B4-BE49-F238E27FC236}">
                <a16:creationId xmlns:a16="http://schemas.microsoft.com/office/drawing/2014/main" id="{57FC017E-F1DF-4094-931C-9C049885ADF7}"/>
              </a:ext>
            </a:extLst>
          </p:cNvPr>
          <p:cNvSpPr/>
          <p:nvPr/>
        </p:nvSpPr>
        <p:spPr>
          <a:xfrm>
            <a:off x="274318" y="3951256"/>
            <a:ext cx="8729003" cy="369332"/>
          </a:xfrm>
          <a:prstGeom prst="rect">
            <a:avLst/>
          </a:prstGeom>
        </p:spPr>
        <p:txBody>
          <a:bodyPr wrap="square">
            <a:spAutoFit/>
          </a:bodyPr>
          <a:lstStyle/>
          <a:p>
            <a:pPr marL="285750" indent="-285750" algn="just">
              <a:buFont typeface="Arial" panose="020B0604020202020204" pitchFamily="34" charset="0"/>
              <a:buChar char="•"/>
            </a:pPr>
            <a:r>
              <a:rPr lang="en-US" dirty="0"/>
              <a:t>This is achieved very simply by using a FIFO queue for the frontier.</a:t>
            </a:r>
          </a:p>
        </p:txBody>
      </p:sp>
      <p:sp>
        <p:nvSpPr>
          <p:cNvPr id="7" name="Rectangle 6">
            <a:extLst>
              <a:ext uri="{FF2B5EF4-FFF2-40B4-BE49-F238E27FC236}">
                <a16:creationId xmlns:a16="http://schemas.microsoft.com/office/drawing/2014/main" id="{91146B29-1B1C-4DDE-A2B0-6325DCF2AA04}"/>
              </a:ext>
            </a:extLst>
          </p:cNvPr>
          <p:cNvSpPr/>
          <p:nvPr/>
        </p:nvSpPr>
        <p:spPr>
          <a:xfrm>
            <a:off x="274318" y="4320588"/>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Thus, new nodes (which are always deeper than their parents) go to the back of the queue, and old nodes, which are shallower than the new nodes, get expanded first.</a:t>
            </a:r>
          </a:p>
        </p:txBody>
      </p:sp>
      <p:sp>
        <p:nvSpPr>
          <p:cNvPr id="8" name="Rectangle 7">
            <a:extLst>
              <a:ext uri="{FF2B5EF4-FFF2-40B4-BE49-F238E27FC236}">
                <a16:creationId xmlns:a16="http://schemas.microsoft.com/office/drawing/2014/main" id="{DE22C5BC-9882-43B2-87A6-79B554C98CF8}"/>
              </a:ext>
            </a:extLst>
          </p:cNvPr>
          <p:cNvSpPr/>
          <p:nvPr/>
        </p:nvSpPr>
        <p:spPr>
          <a:xfrm>
            <a:off x="274319" y="4940013"/>
            <a:ext cx="8729004" cy="646331"/>
          </a:xfrm>
          <a:prstGeom prst="rect">
            <a:avLst/>
          </a:prstGeom>
        </p:spPr>
        <p:txBody>
          <a:bodyPr wrap="square">
            <a:spAutoFit/>
          </a:bodyPr>
          <a:lstStyle/>
          <a:p>
            <a:pPr marL="285750" indent="-285750" algn="just">
              <a:buFont typeface="Arial" panose="020B0604020202020204" pitchFamily="34" charset="0"/>
              <a:buChar char="•"/>
            </a:pPr>
            <a:r>
              <a:rPr lang="en-US" dirty="0"/>
              <a:t>The </a:t>
            </a:r>
            <a:r>
              <a:rPr lang="en-US" b="1" dirty="0"/>
              <a:t>goal test </a:t>
            </a:r>
            <a:r>
              <a:rPr lang="en-US" dirty="0"/>
              <a:t>is applied to each node when it is </a:t>
            </a:r>
            <a:r>
              <a:rPr lang="en-US" b="1" i="1" dirty="0"/>
              <a:t>generated</a:t>
            </a:r>
            <a:r>
              <a:rPr lang="en-US" i="1" dirty="0"/>
              <a:t> </a:t>
            </a:r>
            <a:r>
              <a:rPr lang="en-US" dirty="0"/>
              <a:t>rather than when it is </a:t>
            </a:r>
            <a:r>
              <a:rPr lang="en-US" b="1" dirty="0"/>
              <a:t>selected</a:t>
            </a:r>
            <a:r>
              <a:rPr lang="en-US" dirty="0"/>
              <a:t> for expansion.</a:t>
            </a:r>
          </a:p>
        </p:txBody>
      </p:sp>
      <p:sp>
        <p:nvSpPr>
          <p:cNvPr id="9" name="Rectangle 8">
            <a:extLst>
              <a:ext uri="{FF2B5EF4-FFF2-40B4-BE49-F238E27FC236}">
                <a16:creationId xmlns:a16="http://schemas.microsoft.com/office/drawing/2014/main" id="{C1C6A759-BD3F-43D5-8CDD-DE25F3E0702D}"/>
              </a:ext>
            </a:extLst>
          </p:cNvPr>
          <p:cNvSpPr/>
          <p:nvPr/>
        </p:nvSpPr>
        <p:spPr>
          <a:xfrm>
            <a:off x="274319" y="5614762"/>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Following the general template for graph search, discards any new path to a state already in the frontier or explored set</a:t>
            </a:r>
          </a:p>
        </p:txBody>
      </p:sp>
    </p:spTree>
    <p:extLst>
      <p:ext uri="{BB962C8B-B14F-4D97-AF65-F5344CB8AC3E}">
        <p14:creationId xmlns:p14="http://schemas.microsoft.com/office/powerpoint/2010/main" val="1833849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400880"/>
          </a:xfrm>
        </p:spPr>
        <p:txBody>
          <a:bodyPr>
            <a:normAutofit lnSpcReduction="10000"/>
          </a:bodyPr>
          <a:lstStyle/>
          <a:p>
            <a:pPr algn="just">
              <a:buFont typeface="Wingdings" pitchFamily="2" charset="2"/>
              <a:buChar char="v"/>
            </a:pPr>
            <a:r>
              <a:rPr lang="en-US" sz="2200" dirty="0">
                <a:solidFill>
                  <a:srgbClr val="0000FF"/>
                </a:solidFill>
                <a:latin typeface="Times New Roman" pitchFamily="18" charset="0"/>
                <a:cs typeface="Times New Roman" pitchFamily="18" charset="0"/>
              </a:rPr>
              <a:t>Breadth-first search is the most common search strategy for traversing a tree or graph</a:t>
            </a:r>
            <a:endParaRPr lang="bn-BD" sz="2200" dirty="0">
              <a:solidFill>
                <a:srgbClr val="0000FF"/>
              </a:solidFill>
              <a:latin typeface="Times New Roman" pitchFamily="18" charset="0"/>
              <a:cs typeface="Times New Roman" pitchFamily="18" charset="0"/>
            </a:endParaRPr>
          </a:p>
          <a:p>
            <a:pPr algn="just">
              <a:buFont typeface="Wingdings" pitchFamily="2" charset="2"/>
              <a:buChar char="v"/>
            </a:pPr>
            <a:r>
              <a:rPr lang="en-US" sz="2200" dirty="0">
                <a:solidFill>
                  <a:srgbClr val="0000FF"/>
                </a:solidFill>
                <a:latin typeface="Times New Roman" pitchFamily="18" charset="0"/>
                <a:cs typeface="Times New Roman" pitchFamily="18" charset="0"/>
              </a:rPr>
              <a:t>This algorithm searches breadthwise in a tree or graph, so it is called breadth-first search.</a:t>
            </a:r>
          </a:p>
          <a:p>
            <a:pPr algn="just">
              <a:buFont typeface="Wingdings" pitchFamily="2" charset="2"/>
              <a:buChar char="v"/>
            </a:pPr>
            <a:r>
              <a:rPr lang="en-US" sz="2200" dirty="0">
                <a:solidFill>
                  <a:srgbClr val="0000FF"/>
                </a:solidFill>
                <a:latin typeface="Times New Roman" pitchFamily="18" charset="0"/>
                <a:cs typeface="Times New Roman" pitchFamily="18" charset="0"/>
              </a:rPr>
              <a:t>BFS algorithm starts searching from the root node of the tree and expands all successor node at the current level before moving to nodes of next level.</a:t>
            </a:r>
          </a:p>
          <a:p>
            <a:pPr algn="just">
              <a:buFont typeface="Wingdings" pitchFamily="2" charset="2"/>
              <a:buChar char="v"/>
            </a:pPr>
            <a:r>
              <a:rPr lang="en-US" sz="2200" dirty="0">
                <a:solidFill>
                  <a:srgbClr val="0000FF"/>
                </a:solidFill>
                <a:latin typeface="Times New Roman" pitchFamily="18" charset="0"/>
                <a:cs typeface="Times New Roman" pitchFamily="18" charset="0"/>
              </a:rPr>
              <a:t>The breadth-first search algorithm is an example of a general-graph search algorithm.</a:t>
            </a:r>
          </a:p>
          <a:p>
            <a:pPr algn="just">
              <a:buFont typeface="Wingdings" pitchFamily="2" charset="2"/>
              <a:buChar char="v"/>
            </a:pPr>
            <a:r>
              <a:rPr lang="en-US" sz="2200" dirty="0">
                <a:solidFill>
                  <a:srgbClr val="0000FF"/>
                </a:solidFill>
                <a:latin typeface="Times New Roman" pitchFamily="18" charset="0"/>
                <a:cs typeface="Times New Roman" pitchFamily="18" charset="0"/>
              </a:rPr>
              <a:t>Breadth-first search implemented using FIFO queue data structure.</a:t>
            </a:r>
          </a:p>
          <a:p>
            <a:endParaRPr lang="en-US" dirty="0"/>
          </a:p>
          <a:p>
            <a:pPr lvl="1" algn="just">
              <a:buFont typeface="Wingdings" pitchFamily="2" charset="2"/>
              <a:buChar char="v"/>
            </a:pPr>
            <a:endParaRPr lang="en-US"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B</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readth</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-F</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irst</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earch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9CE24E0-2675-1809-2E56-C3ABE9C78797}"/>
                  </a:ext>
                </a:extLst>
              </p14:cNvPr>
              <p14:cNvContentPartPr/>
              <p14:nvPr/>
            </p14:nvContentPartPr>
            <p14:xfrm>
              <a:off x="491447" y="641768"/>
              <a:ext cx="4268520" cy="302400"/>
            </p14:xfrm>
          </p:contentPart>
        </mc:Choice>
        <mc:Fallback>
          <p:pic>
            <p:nvPicPr>
              <p:cNvPr id="2" name="Ink 1">
                <a:extLst>
                  <a:ext uri="{FF2B5EF4-FFF2-40B4-BE49-F238E27FC236}">
                    <a16:creationId xmlns:a16="http://schemas.microsoft.com/office/drawing/2014/main" id="{A9CE24E0-2675-1809-2E56-C3ABE9C78797}"/>
                  </a:ext>
                </a:extLst>
              </p:cNvPr>
              <p:cNvPicPr/>
              <p:nvPr/>
            </p:nvPicPr>
            <p:blipFill>
              <a:blip r:embed="rId3"/>
              <a:stretch>
                <a:fillRect/>
              </a:stretch>
            </p:blipFill>
            <p:spPr>
              <a:xfrm>
                <a:off x="437807" y="534128"/>
                <a:ext cx="4376160" cy="518040"/>
              </a:xfrm>
              <a:prstGeom prst="rect">
                <a:avLst/>
              </a:prstGeom>
            </p:spPr>
          </p:pic>
        </mc:Fallback>
      </mc:AlternateContent>
    </p:spTree>
    <p:extLst>
      <p:ext uri="{BB962C8B-B14F-4D97-AF65-F5344CB8AC3E}">
        <p14:creationId xmlns:p14="http://schemas.microsoft.com/office/powerpoint/2010/main" val="3770263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buFont typeface="Wingdings" pitchFamily="2" charset="2"/>
              <a:buChar char="v"/>
            </a:pPr>
            <a:r>
              <a:rPr lang="en-US" sz="2000" dirty="0">
                <a:solidFill>
                  <a:srgbClr val="0000FF"/>
                </a:solidFill>
                <a:latin typeface="Times New Roman" pitchFamily="18" charset="0"/>
                <a:cs typeface="Times New Roman" pitchFamily="18" charset="0"/>
              </a:rPr>
              <a:t>S---&gt; A---&gt;B----&gt;C---&gt;D----&gt;G---&gt;H---&gt;E----&gt;F----&gt;I----&gt;K </a:t>
            </a:r>
            <a:endParaRPr lang="bn-BD" sz="20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B</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readth</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-F</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irst</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earch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A5653E6-F7D6-C4A5-8A45-66955E45AB69}"/>
              </a:ext>
            </a:extLst>
          </p:cNvPr>
          <p:cNvPicPr>
            <a:picLocks noChangeAspect="1"/>
          </p:cNvPicPr>
          <p:nvPr/>
        </p:nvPicPr>
        <p:blipFill>
          <a:blip r:embed="rId2"/>
          <a:stretch>
            <a:fillRect/>
          </a:stretch>
        </p:blipFill>
        <p:spPr>
          <a:xfrm>
            <a:off x="1164379" y="2209916"/>
            <a:ext cx="6411373" cy="4590328"/>
          </a:xfrm>
          <a:prstGeom prst="rect">
            <a:avLst/>
          </a:prstGeom>
        </p:spPr>
      </p:pic>
    </p:spTree>
    <p:extLst>
      <p:ext uri="{BB962C8B-B14F-4D97-AF65-F5344CB8AC3E}">
        <p14:creationId xmlns:p14="http://schemas.microsoft.com/office/powerpoint/2010/main" val="252962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r>
              <a:rPr lang="en-US" dirty="0">
                <a:solidFill>
                  <a:srgbClr val="0000FF"/>
                </a:solidFill>
                <a:latin typeface="Times New Roman" pitchFamily="18" charset="0"/>
                <a:cs typeface="Times New Roman" pitchFamily="18" charset="0"/>
              </a:rPr>
              <a:t>Time Complexity</a:t>
            </a:r>
            <a:endParaRPr lang="bn-BD" dirty="0">
              <a:solidFill>
                <a:srgbClr val="0000FF"/>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Time Complexity of BFS algorithm can be obtained by the number of nodes traversed in BFS until the shallowest Node</a:t>
            </a:r>
            <a:endParaRPr lang="bn-BD" sz="2000" dirty="0">
              <a:solidFill>
                <a:schemeClr val="tx1"/>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Where the d= depth of shallowest solution and b is a node at every state.</a:t>
            </a:r>
          </a:p>
          <a:p>
            <a:pPr lvl="1" algn="just"/>
            <a:r>
              <a:rPr lang="en-US" sz="2000" dirty="0">
                <a:solidFill>
                  <a:schemeClr val="tx1"/>
                </a:solidFill>
                <a:latin typeface="Times New Roman" pitchFamily="18" charset="0"/>
                <a:cs typeface="Times New Roman" pitchFamily="18" charset="0"/>
              </a:rPr>
              <a:t>T (b) = 1+b</a:t>
            </a:r>
            <a:r>
              <a:rPr lang="en-US" sz="2000" baseline="30000" dirty="0">
                <a:solidFill>
                  <a:schemeClr val="tx1"/>
                </a:solidFill>
                <a:latin typeface="Times New Roman" pitchFamily="18" charset="0"/>
                <a:cs typeface="Times New Roman" pitchFamily="18" charset="0"/>
              </a:rPr>
              <a:t>2</a:t>
            </a:r>
            <a:r>
              <a:rPr lang="en-US" sz="2000" dirty="0">
                <a:solidFill>
                  <a:schemeClr val="tx1"/>
                </a:solidFill>
                <a:latin typeface="Times New Roman" pitchFamily="18" charset="0"/>
                <a:cs typeface="Times New Roman" pitchFamily="18" charset="0"/>
              </a:rPr>
              <a:t>+b</a:t>
            </a:r>
            <a:r>
              <a:rPr lang="en-US" sz="2000" baseline="30000" dirty="0">
                <a:solidFill>
                  <a:schemeClr val="tx1"/>
                </a:solidFill>
                <a:latin typeface="Times New Roman" pitchFamily="18" charset="0"/>
                <a:cs typeface="Times New Roman" pitchFamily="18" charset="0"/>
              </a:rPr>
              <a:t>3</a:t>
            </a:r>
            <a:r>
              <a:rPr lang="en-US" sz="2000" dirty="0">
                <a:solidFill>
                  <a:schemeClr val="tx1"/>
                </a:solidFill>
                <a:latin typeface="Times New Roman" pitchFamily="18" charset="0"/>
                <a:cs typeface="Times New Roman" pitchFamily="18" charset="0"/>
              </a:rPr>
              <a:t>+.......+ b</a:t>
            </a:r>
            <a:r>
              <a:rPr lang="en-US" sz="2000" baseline="30000" dirty="0">
                <a:solidFill>
                  <a:schemeClr val="tx1"/>
                </a:solidFill>
                <a:latin typeface="Times New Roman" pitchFamily="18" charset="0"/>
                <a:cs typeface="Times New Roman" pitchFamily="18" charset="0"/>
              </a:rPr>
              <a:t>d</a:t>
            </a:r>
            <a:r>
              <a:rPr lang="en-US" sz="2000" dirty="0">
                <a:solidFill>
                  <a:schemeClr val="tx1"/>
                </a:solidFill>
                <a:latin typeface="Times New Roman" pitchFamily="18" charset="0"/>
                <a:cs typeface="Times New Roman" pitchFamily="18" charset="0"/>
              </a:rPr>
              <a:t>= O (b</a:t>
            </a:r>
            <a:r>
              <a:rPr lang="en-US" sz="2000" baseline="30000" dirty="0">
                <a:solidFill>
                  <a:schemeClr val="tx1"/>
                </a:solidFill>
                <a:latin typeface="Times New Roman" pitchFamily="18" charset="0"/>
                <a:cs typeface="Times New Roman" pitchFamily="18" charset="0"/>
              </a:rPr>
              <a:t>d</a:t>
            </a:r>
            <a:r>
              <a:rPr lang="en-US" sz="2000" dirty="0">
                <a:solidFill>
                  <a:schemeClr val="tx1"/>
                </a:solidFill>
                <a:latin typeface="Times New Roman" pitchFamily="18" charset="0"/>
                <a:cs typeface="Times New Roman" pitchFamily="18" charset="0"/>
              </a:rPr>
              <a:t>)</a:t>
            </a:r>
            <a:endParaRPr lang="en-US" sz="1900" dirty="0">
              <a:solidFill>
                <a:schemeClr val="tx1"/>
              </a:solidFill>
              <a:latin typeface="Times New Roman" pitchFamily="18" charset="0"/>
              <a:cs typeface="Times New Roman" pitchFamily="18" charset="0"/>
            </a:endParaRPr>
          </a:p>
          <a:p>
            <a:pPr algn="just">
              <a:spcBef>
                <a:spcPts val="0"/>
              </a:spcBef>
            </a:pPr>
            <a:r>
              <a:rPr lang="en-US" dirty="0">
                <a:solidFill>
                  <a:srgbClr val="0000FF"/>
                </a:solidFill>
                <a:latin typeface="Times New Roman" pitchFamily="18" charset="0"/>
                <a:cs typeface="Times New Roman" pitchFamily="18" charset="0"/>
              </a:rPr>
              <a:t>Space Complexity</a:t>
            </a:r>
            <a:endParaRPr lang="bn-BD" dirty="0">
              <a:solidFill>
                <a:srgbClr val="0000FF"/>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Space complexity of BFS algorithm is given by the Memory size of frontier which is O(b</a:t>
            </a:r>
            <a:r>
              <a:rPr lang="en-US" sz="2000" baseline="30000" dirty="0">
                <a:solidFill>
                  <a:schemeClr val="tx1"/>
                </a:solidFill>
                <a:latin typeface="Times New Roman" pitchFamily="18" charset="0"/>
                <a:cs typeface="Times New Roman" pitchFamily="18" charset="0"/>
              </a:rPr>
              <a:t>d</a:t>
            </a:r>
            <a:r>
              <a:rPr lang="en-US" sz="2000" dirty="0">
                <a:solidFill>
                  <a:schemeClr val="tx1"/>
                </a:solidFill>
                <a:latin typeface="Times New Roman" pitchFamily="18" charset="0"/>
                <a:cs typeface="Times New Roman" pitchFamily="18" charset="0"/>
              </a:rPr>
              <a:t>).</a:t>
            </a:r>
          </a:p>
          <a:p>
            <a:pPr algn="just">
              <a:spcBef>
                <a:spcPts val="0"/>
              </a:spcBef>
            </a:pPr>
            <a:r>
              <a:rPr lang="en-US" dirty="0">
                <a:solidFill>
                  <a:srgbClr val="0000FF"/>
                </a:solidFill>
                <a:latin typeface="Times New Roman" pitchFamily="18" charset="0"/>
                <a:cs typeface="Times New Roman" pitchFamily="18" charset="0"/>
              </a:rPr>
              <a:t>Completeness</a:t>
            </a:r>
            <a:endParaRPr lang="bn-BD" dirty="0">
              <a:solidFill>
                <a:srgbClr val="0000FF"/>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BFS is complete, which means if the shallowest goal node is at some finite depth, then BFS will find a solution.</a:t>
            </a:r>
          </a:p>
          <a:p>
            <a:pPr algn="just">
              <a:spcBef>
                <a:spcPts val="0"/>
              </a:spcBef>
            </a:pPr>
            <a:r>
              <a:rPr lang="en-US" dirty="0">
                <a:solidFill>
                  <a:srgbClr val="0000FF"/>
                </a:solidFill>
                <a:latin typeface="Times New Roman" pitchFamily="18" charset="0"/>
                <a:cs typeface="Times New Roman" pitchFamily="18" charset="0"/>
              </a:rPr>
              <a:t>Optimality</a:t>
            </a:r>
            <a:endParaRPr lang="bn-BD" dirty="0">
              <a:solidFill>
                <a:srgbClr val="0000FF"/>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BFS is optimal if path cost is a non-decreasing function of the depth of the node</a:t>
            </a:r>
            <a:endParaRPr lang="bn-BD" sz="2000" dirty="0">
              <a:solidFill>
                <a:schemeClr val="tx1"/>
              </a:solidFill>
              <a:latin typeface="Times New Roman" pitchFamily="18" charset="0"/>
              <a:cs typeface="Times New Roman" pitchFamily="18" charset="0"/>
            </a:endParaRPr>
          </a:p>
          <a:p>
            <a:pPr marL="457200" lvl="1" indent="0" algn="just">
              <a:buNone/>
            </a:pPr>
            <a:br>
              <a:rPr lang="en-US" sz="2000" dirty="0">
                <a:solidFill>
                  <a:schemeClr val="tx1"/>
                </a:solidFill>
              </a:rPr>
            </a:br>
            <a:r>
              <a:rPr lang="en-US" dirty="0">
                <a:solidFill>
                  <a:srgbClr val="0000FF"/>
                </a:solidFill>
                <a:latin typeface="Times New Roman" pitchFamily="18" charset="0"/>
                <a:cs typeface="Times New Roman" pitchFamily="18" charset="0"/>
              </a:rPr>
              <a:t> </a:t>
            </a:r>
          </a:p>
          <a:p>
            <a:pPr lvl="1" algn="just">
              <a:buFont typeface="Wingdings" pitchFamily="2" charset="2"/>
              <a:buChar char="v"/>
            </a:pPr>
            <a:endParaRPr lang="en-US" sz="24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B</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readth</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-F</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irst</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r</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2227FC9-2FA0-33EE-0F11-15DEF58AD543}"/>
                  </a:ext>
                </a:extLst>
              </p14:cNvPr>
              <p14:cNvContentPartPr/>
              <p14:nvPr/>
            </p14:nvContentPartPr>
            <p14:xfrm>
              <a:off x="424487" y="688928"/>
              <a:ext cx="3877920" cy="180720"/>
            </p14:xfrm>
          </p:contentPart>
        </mc:Choice>
        <mc:Fallback>
          <p:pic>
            <p:nvPicPr>
              <p:cNvPr id="2" name="Ink 1">
                <a:extLst>
                  <a:ext uri="{FF2B5EF4-FFF2-40B4-BE49-F238E27FC236}">
                    <a16:creationId xmlns:a16="http://schemas.microsoft.com/office/drawing/2014/main" id="{D2227FC9-2FA0-33EE-0F11-15DEF58AD543}"/>
                  </a:ext>
                </a:extLst>
              </p:cNvPr>
              <p:cNvPicPr/>
              <p:nvPr/>
            </p:nvPicPr>
            <p:blipFill>
              <a:blip r:embed="rId3"/>
              <a:stretch>
                <a:fillRect/>
              </a:stretch>
            </p:blipFill>
            <p:spPr>
              <a:xfrm>
                <a:off x="370847" y="581288"/>
                <a:ext cx="398556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8E0CDD9-5082-2E88-554B-4397EAB56A05}"/>
                  </a:ext>
                </a:extLst>
              </p14:cNvPr>
              <p14:cNvContentPartPr/>
              <p14:nvPr/>
            </p14:nvContentPartPr>
            <p14:xfrm>
              <a:off x="946127" y="1963688"/>
              <a:ext cx="2067120" cy="46440"/>
            </p14:xfrm>
          </p:contentPart>
        </mc:Choice>
        <mc:Fallback>
          <p:pic>
            <p:nvPicPr>
              <p:cNvPr id="5" name="Ink 4">
                <a:extLst>
                  <a:ext uri="{FF2B5EF4-FFF2-40B4-BE49-F238E27FC236}">
                    <a16:creationId xmlns:a16="http://schemas.microsoft.com/office/drawing/2014/main" id="{18E0CDD9-5082-2E88-554B-4397EAB56A05}"/>
                  </a:ext>
                </a:extLst>
              </p:cNvPr>
              <p:cNvPicPr/>
              <p:nvPr/>
            </p:nvPicPr>
            <p:blipFill>
              <a:blip r:embed="rId5"/>
              <a:stretch>
                <a:fillRect/>
              </a:stretch>
            </p:blipFill>
            <p:spPr>
              <a:xfrm>
                <a:off x="892487" y="1856048"/>
                <a:ext cx="217476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B48DC4-8EF3-0F73-5154-ED7DCDB4AB83}"/>
                  </a:ext>
                </a:extLst>
              </p14:cNvPr>
              <p14:cNvContentPartPr/>
              <p14:nvPr/>
            </p14:nvContentPartPr>
            <p14:xfrm>
              <a:off x="925247" y="4841888"/>
              <a:ext cx="1683000" cy="77040"/>
            </p14:xfrm>
          </p:contentPart>
        </mc:Choice>
        <mc:Fallback>
          <p:pic>
            <p:nvPicPr>
              <p:cNvPr id="6" name="Ink 5">
                <a:extLst>
                  <a:ext uri="{FF2B5EF4-FFF2-40B4-BE49-F238E27FC236}">
                    <a16:creationId xmlns:a16="http://schemas.microsoft.com/office/drawing/2014/main" id="{F8B48DC4-8EF3-0F73-5154-ED7DCDB4AB83}"/>
                  </a:ext>
                </a:extLst>
              </p:cNvPr>
              <p:cNvPicPr/>
              <p:nvPr/>
            </p:nvPicPr>
            <p:blipFill>
              <a:blip r:embed="rId7"/>
              <a:stretch>
                <a:fillRect/>
              </a:stretch>
            </p:blipFill>
            <p:spPr>
              <a:xfrm>
                <a:off x="871607" y="4733888"/>
                <a:ext cx="1790640" cy="292680"/>
              </a:xfrm>
              <a:prstGeom prst="rect">
                <a:avLst/>
              </a:prstGeom>
            </p:spPr>
          </p:pic>
        </mc:Fallback>
      </mc:AlternateContent>
    </p:spTree>
    <p:extLst>
      <p:ext uri="{BB962C8B-B14F-4D97-AF65-F5344CB8AC3E}">
        <p14:creationId xmlns:p14="http://schemas.microsoft.com/office/powerpoint/2010/main" val="409840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1843-2591-ED5A-3B0A-0C32EDCE54A8}"/>
              </a:ext>
            </a:extLst>
          </p:cNvPr>
          <p:cNvSpPr>
            <a:spLocks noGrp="1"/>
          </p:cNvSpPr>
          <p:nvPr>
            <p:ph type="title"/>
          </p:nvPr>
        </p:nvSpPr>
        <p:spPr/>
        <p:txBody>
          <a:bodyPr>
            <a:normAutofit fontScale="90000"/>
          </a:bodyPr>
          <a:lstStyle/>
          <a:p>
            <a:pPr algn="l"/>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Breadth First S</a:t>
            </a:r>
            <a:r>
              <a:rPr lang="bn-BD" sz="4400" dirty="0">
                <a:solidFill>
                  <a:srgbClr val="0000FF"/>
                </a:solidFill>
                <a:highlight>
                  <a:srgbClr val="FFFF00"/>
                </a:highlight>
                <a:latin typeface="Times New Roman" panose="02020603050405020304" pitchFamily="18" charset="0"/>
                <a:cs typeface="Times New Roman" panose="02020603050405020304" pitchFamily="18" charset="0"/>
              </a:rPr>
              <a:t>ea</a:t>
            </a:r>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r</a:t>
            </a:r>
            <a:r>
              <a:rPr lang="bn-BD" sz="4400" dirty="0">
                <a:solidFill>
                  <a:srgbClr val="0000FF"/>
                </a:solidFill>
                <a:highlight>
                  <a:srgbClr val="FFFF00"/>
                </a:highlight>
                <a:latin typeface="Times New Roman" panose="02020603050405020304" pitchFamily="18" charset="0"/>
                <a:cs typeface="Times New Roman" panose="02020603050405020304" pitchFamily="18" charset="0"/>
              </a:rPr>
              <a:t>ch</a:t>
            </a:r>
            <a:br>
              <a:rPr lang="en-US" sz="4400" dirty="0">
                <a:solidFill>
                  <a:srgbClr val="0000FF"/>
                </a:solidFill>
                <a:highlight>
                  <a:srgbClr val="FFFF00"/>
                </a:highligh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2DAF8BA-127A-EC61-E7AF-CB4A05CA6DC2}"/>
              </a:ext>
            </a:extLst>
          </p:cNvPr>
          <p:cNvSpPr>
            <a:spLocks noGrp="1"/>
          </p:cNvSpPr>
          <p:nvPr>
            <p:ph idx="1"/>
          </p:nvPr>
        </p:nvSpPr>
        <p:spPr>
          <a:xfrm>
            <a:off x="284163" y="1712068"/>
            <a:ext cx="8574087" cy="4414095"/>
          </a:xfrm>
        </p:spPr>
        <p:txBody>
          <a:bodyPr>
            <a:normAutofit/>
          </a:bodyPr>
          <a:lstStyle/>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BFS will provide a solution if any solution exists.</a:t>
            </a: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If there are more than one solutions for a given problem, then BFS will provide the minimal solution which requires the least number of steps.</a:t>
            </a:r>
          </a:p>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Disadvantages: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It requires lots of memory since each level of the tree must be saved into memory to expand the next level.</a:t>
            </a: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BFS needs lots of time if the solution is far away from the root node.</a:t>
            </a:r>
          </a:p>
          <a:p>
            <a:pPr lvl="1" algn="just">
              <a:buFont typeface="Arial" panose="020B0604020202020204" pitchFamily="34" charset="0"/>
              <a:buChar char="•"/>
            </a:pP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endParaRPr lang="en-US"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707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800" y="744426"/>
            <a:ext cx="7808976" cy="1088136"/>
          </a:xfrm>
        </p:spPr>
        <p:txBody>
          <a:bodyPr>
            <a:normAutofit fontScale="90000"/>
          </a:bodyPr>
          <a:lstStyle/>
          <a:p>
            <a:r>
              <a:rPr lang="en-US" dirty="0"/>
              <a:t>BREADTH-FIRST SEARCH: PSEUDOCODE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43" y="2140531"/>
            <a:ext cx="7876631" cy="39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5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EBC97-5962-0F28-7A01-64EA0F19867F}"/>
              </a:ext>
            </a:extLst>
          </p:cNvPr>
          <p:cNvSpPr>
            <a:spLocks noGrp="1"/>
          </p:cNvSpPr>
          <p:nvPr>
            <p:ph idx="1"/>
          </p:nvPr>
        </p:nvSpPr>
        <p:spPr>
          <a:xfrm>
            <a:off x="319177" y="1708030"/>
            <a:ext cx="8539073" cy="4418133"/>
          </a:xfrm>
        </p:spPr>
        <p:txBody>
          <a:bodyPr>
            <a:normAutofit/>
          </a:bodyPr>
          <a:lstStyle/>
          <a:p>
            <a:pPr algn="just">
              <a:buFont typeface="Wingdings" pitchFamily="2" charset="2"/>
              <a:buChar char="Ø"/>
            </a:pPr>
            <a:r>
              <a:rPr lang="en-US" dirty="0">
                <a:solidFill>
                  <a:srgbClr val="0000FF"/>
                </a:solidFill>
                <a:latin typeface="Times New Roman" pitchFamily="18" charset="0"/>
                <a:cs typeface="Times New Roman" pitchFamily="18" charset="0"/>
              </a:rPr>
              <a:t>The problem-solving agent performs precisely by defining problems and its several solutions.</a:t>
            </a:r>
          </a:p>
          <a:p>
            <a:pPr lvl="1" algn="just">
              <a:buFont typeface="Wingdings" pitchFamily="2" charset="2"/>
              <a:buChar char="Ø"/>
            </a:pPr>
            <a:r>
              <a:rPr lang="en-US" sz="2100" dirty="0">
                <a:solidFill>
                  <a:srgbClr val="FF0000"/>
                </a:solidFill>
                <a:latin typeface="Times New Roman" pitchFamily="18" charset="0"/>
                <a:cs typeface="Times New Roman" pitchFamily="18" charset="0"/>
              </a:rPr>
              <a:t>According to psychology, “a problem-solving refers to a state where we wish to reach to a definite goal from a present state or condition.”</a:t>
            </a:r>
          </a:p>
          <a:p>
            <a:pPr lvl="1" algn="just">
              <a:buFont typeface="Wingdings" pitchFamily="2" charset="2"/>
              <a:buChar char="Ø"/>
            </a:pPr>
            <a:r>
              <a:rPr lang="en-US" sz="2100" dirty="0">
                <a:solidFill>
                  <a:srgbClr val="FF0000"/>
                </a:solidFill>
                <a:latin typeface="Times New Roman" pitchFamily="18" charset="0"/>
                <a:cs typeface="Times New Roman" pitchFamily="18" charset="0"/>
              </a:rPr>
              <a:t>According to computer science, a problem-solving is a part of artificial intelligence which encompasses a number of techniques such as algorithms, heuristics to solve a problem</a:t>
            </a:r>
            <a:r>
              <a:rPr lang="en-US" dirty="0">
                <a:solidFill>
                  <a:srgbClr val="0000FF"/>
                </a:solidFill>
                <a:latin typeface="Times New Roman" pitchFamily="18" charset="0"/>
                <a:cs typeface="Times New Roman" pitchFamily="18" charset="0"/>
              </a:rPr>
              <a:t>.</a:t>
            </a:r>
          </a:p>
          <a:p>
            <a:pPr algn="just">
              <a:buFont typeface="Wingdings" pitchFamily="2" charset="2"/>
              <a:buChar char="Ø"/>
            </a:pPr>
            <a:r>
              <a:rPr lang="en-US" dirty="0">
                <a:solidFill>
                  <a:srgbClr val="0000FF"/>
                </a:solidFill>
                <a:latin typeface="Times New Roman" pitchFamily="18" charset="0"/>
                <a:cs typeface="Times New Roman" pitchFamily="18" charset="0"/>
              </a:rPr>
              <a:t>Therefore, a problem-solving agent is a goal-driven agent and focuses on satisfying the goal.</a:t>
            </a:r>
          </a:p>
          <a:p>
            <a:pPr algn="just">
              <a:buFont typeface="Wingdings" pitchFamily="2" charset="2"/>
              <a:buChar char="Ø"/>
            </a:pPr>
            <a:endParaRPr lang="en-US" dirty="0">
              <a:solidFill>
                <a:srgbClr val="0000FF"/>
              </a:solidFill>
              <a:latin typeface="Times New Roman" pitchFamily="18" charset="0"/>
              <a:cs typeface="Times New Roman" pitchFamily="18" charset="0"/>
            </a:endParaRPr>
          </a:p>
        </p:txBody>
      </p:sp>
      <p:sp>
        <p:nvSpPr>
          <p:cNvPr id="5" name="Subtitle 2"/>
          <p:cNvSpPr txBox="1">
            <a:spLocks/>
          </p:cNvSpPr>
          <p:nvPr/>
        </p:nvSpPr>
        <p:spPr>
          <a:xfrm>
            <a:off x="203854" y="385816"/>
            <a:ext cx="5869141" cy="484632"/>
          </a:xfrm>
          <a:prstGeom prst="rect">
            <a:avLst/>
          </a:prstGeom>
        </p:spPr>
        <p:txBody>
          <a:bodyPr vert="horz" lIns="91440" tIns="45720" rIns="91440" bIns="45720" rtlCol="0">
            <a:noAutofit/>
          </a:bodyPr>
          <a:lstStyle/>
          <a:p>
            <a:pPr marL="454025" marR="0" lvl="0" indent="-454025" algn="l" defTabSz="914400" rtl="0" eaLnBrk="1" fontAlgn="auto" latinLnBrk="0" hangingPunct="1">
              <a:lnSpc>
                <a:spcPct val="100000"/>
              </a:lnSpc>
              <a:spcBef>
                <a:spcPts val="2000"/>
              </a:spcBef>
              <a:spcAft>
                <a:spcPts val="0"/>
              </a:spcAft>
              <a:buClr>
                <a:schemeClr val="bg1">
                  <a:lumMod val="65000"/>
                </a:schemeClr>
              </a:buClr>
              <a:buSzPct val="90000"/>
              <a:tabLst/>
              <a:defRPr/>
            </a:pPr>
            <a:r>
              <a:rPr kumimoji="0" lang="en-US" sz="4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rPr>
              <a:t>Problem Solving Agent</a:t>
            </a:r>
            <a:r>
              <a:rPr kumimoji="0" lang="en-US" sz="4000" b="1"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rPr>
              <a:t> </a:t>
            </a:r>
            <a:endParaRPr kumimoji="0" lang="en-US" sz="4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72334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45952"/>
            <a:ext cx="7808976" cy="1088136"/>
          </a:xfrm>
        </p:spPr>
        <p:txBody>
          <a:bodyPr>
            <a:normAutofit fontScale="90000"/>
          </a:bodyPr>
          <a:lstStyle/>
          <a:p>
            <a:r>
              <a:rPr lang="en-US" dirty="0"/>
              <a:t>BREADTH-FIRST SEARCH: </a:t>
            </a:r>
            <a:br>
              <a:rPr lang="en-US" dirty="0"/>
            </a:br>
            <a:r>
              <a:rPr lang="en-US" dirty="0"/>
              <a:t>FOUR CRITERIA</a:t>
            </a:r>
          </a:p>
        </p:txBody>
      </p:sp>
      <p:sp>
        <p:nvSpPr>
          <p:cNvPr id="4" name="Rectangle 3">
            <a:extLst>
              <a:ext uri="{FF2B5EF4-FFF2-40B4-BE49-F238E27FC236}">
                <a16:creationId xmlns:a16="http://schemas.microsoft.com/office/drawing/2014/main" id="{AAA7858C-4FD3-4AC0-9EA2-F2D379B68334}"/>
              </a:ext>
            </a:extLst>
          </p:cNvPr>
          <p:cNvSpPr/>
          <p:nvPr/>
        </p:nvSpPr>
        <p:spPr>
          <a:xfrm>
            <a:off x="119575" y="4312253"/>
            <a:ext cx="9024425" cy="1477328"/>
          </a:xfrm>
          <a:prstGeom prst="rect">
            <a:avLst/>
          </a:prstGeom>
        </p:spPr>
        <p:txBody>
          <a:bodyPr wrap="square">
            <a:spAutoFit/>
          </a:bodyPr>
          <a:lstStyle/>
          <a:p>
            <a:pPr marL="285750" indent="-285750" algn="just">
              <a:buFont typeface="Arial" panose="020B0604020202020204" pitchFamily="34" charset="0"/>
              <a:buChar char="•"/>
            </a:pPr>
            <a:r>
              <a:rPr lang="en-US" b="1" i="1" dirty="0">
                <a:solidFill>
                  <a:srgbClr val="FF0000"/>
                </a:solidFill>
              </a:rPr>
              <a:t>complete</a:t>
            </a:r>
            <a:r>
              <a:rPr lang="en-US" dirty="0">
                <a:solidFill>
                  <a:srgbClr val="FF0000"/>
                </a:solidFill>
              </a:rPr>
              <a:t>—if</a:t>
            </a:r>
            <a:r>
              <a:rPr lang="en-US" dirty="0"/>
              <a:t> the shallowest goal node is at some finite depth d, breadth-first search will eventually find it after generating all shallower nodes.</a:t>
            </a:r>
          </a:p>
          <a:p>
            <a:pPr marL="285750" indent="-285750" algn="just">
              <a:buFont typeface="Arial" panose="020B0604020202020204" pitchFamily="34" charset="0"/>
              <a:buChar char="•"/>
            </a:pPr>
            <a:r>
              <a:rPr lang="en-US" dirty="0"/>
              <a:t>Breadth-first search is </a:t>
            </a:r>
            <a:r>
              <a:rPr lang="en-US" dirty="0">
                <a:solidFill>
                  <a:srgbClr val="FF0000"/>
                </a:solidFill>
              </a:rPr>
              <a:t>optimal if </a:t>
            </a:r>
            <a:r>
              <a:rPr lang="en-US" dirty="0"/>
              <a:t>the path cost is a non-decreasing function of the depth of the node.</a:t>
            </a:r>
          </a:p>
          <a:p>
            <a:pPr marL="285750" indent="-285750" algn="just">
              <a:buFont typeface="Arial" panose="020B0604020202020204" pitchFamily="34" charset="0"/>
              <a:buChar char="•"/>
            </a:pPr>
            <a:r>
              <a:rPr lang="en-US" dirty="0">
                <a:ea typeface="Calibri" panose="020F0502020204030204" pitchFamily="34" charset="0"/>
                <a:cs typeface="Times-Roman"/>
              </a:rPr>
              <a:t>The </a:t>
            </a:r>
            <a:r>
              <a:rPr lang="en-US" dirty="0">
                <a:solidFill>
                  <a:srgbClr val="FF0000"/>
                </a:solidFill>
                <a:ea typeface="Calibri" panose="020F0502020204030204" pitchFamily="34" charset="0"/>
                <a:cs typeface="Times-Roman"/>
              </a:rPr>
              <a:t>time complexity </a:t>
            </a:r>
            <a:r>
              <a:rPr lang="en-US" dirty="0">
                <a:ea typeface="Calibri" panose="020F0502020204030204" pitchFamily="34" charset="0"/>
                <a:cs typeface="Times-Roman"/>
              </a:rPr>
              <a:t>would be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d+1</a:t>
            </a:r>
            <a:r>
              <a:rPr lang="en-US" b="1" i="1" dirty="0">
                <a:ea typeface="Calibri" panose="020F0502020204030204" pitchFamily="34" charset="0"/>
                <a:cs typeface="Times-Roman"/>
              </a:rPr>
              <a:t>), </a:t>
            </a:r>
            <a:r>
              <a:rPr lang="en-US" dirty="0"/>
              <a:t>The </a:t>
            </a:r>
            <a:r>
              <a:rPr lang="en-US" dirty="0">
                <a:solidFill>
                  <a:srgbClr val="FF0000"/>
                </a:solidFill>
              </a:rPr>
              <a:t>space complexity </a:t>
            </a:r>
            <a:r>
              <a:rPr lang="en-US" dirty="0"/>
              <a:t>is </a:t>
            </a:r>
            <a:r>
              <a:rPr lang="en-US" b="1" i="1" dirty="0">
                <a:ea typeface="Calibri" panose="020F0502020204030204" pitchFamily="34" charset="0"/>
                <a:cs typeface="Times-Roman"/>
              </a:rPr>
              <a:t>O(</a:t>
            </a:r>
            <a:r>
              <a:rPr lang="en-US" b="1" i="1" dirty="0" err="1">
                <a:ea typeface="Calibri" panose="020F0502020204030204" pitchFamily="34" charset="0"/>
                <a:cs typeface="Times-Roman"/>
              </a:rPr>
              <a:t>b</a:t>
            </a:r>
            <a:r>
              <a:rPr lang="en-US" b="1" i="1" baseline="30000" dirty="0" err="1">
                <a:ea typeface="Calibri" panose="020F0502020204030204" pitchFamily="34" charset="0"/>
                <a:cs typeface="Times-Roman"/>
              </a:rPr>
              <a:t>d</a:t>
            </a:r>
            <a:r>
              <a:rPr lang="en-US" b="1" i="1" dirty="0">
                <a:ea typeface="Calibri" panose="020F0502020204030204" pitchFamily="34" charset="0"/>
                <a:cs typeface="Times-Roman"/>
              </a:rPr>
              <a:t>)</a:t>
            </a:r>
            <a:endParaRPr lang="en-US" dirty="0"/>
          </a:p>
        </p:txBody>
      </p:sp>
      <p:sp>
        <p:nvSpPr>
          <p:cNvPr id="6" name="Rectangle 5">
            <a:extLst>
              <a:ext uri="{FF2B5EF4-FFF2-40B4-BE49-F238E27FC236}">
                <a16:creationId xmlns:a16="http://schemas.microsoft.com/office/drawing/2014/main" id="{B6E985AD-8928-410B-98F3-97F088D8488C}"/>
              </a:ext>
            </a:extLst>
          </p:cNvPr>
          <p:cNvSpPr/>
          <p:nvPr/>
        </p:nvSpPr>
        <p:spPr>
          <a:xfrm>
            <a:off x="119575" y="5789581"/>
            <a:ext cx="5799857" cy="369332"/>
          </a:xfrm>
          <a:prstGeom prst="rect">
            <a:avLst/>
          </a:prstGeom>
        </p:spPr>
        <p:txBody>
          <a:bodyPr wrap="none">
            <a:spAutoFit/>
          </a:bodyPr>
          <a:lstStyle/>
          <a:p>
            <a:pPr marL="285750" indent="-285750">
              <a:buFont typeface="Arial" panose="020B0604020202020204" pitchFamily="34" charset="0"/>
              <a:buChar char="•"/>
            </a:pPr>
            <a:r>
              <a:rPr lang="en-US" dirty="0"/>
              <a:t>For uniform tree, the total number of nodes generated is</a:t>
            </a:r>
          </a:p>
        </p:txBody>
      </p:sp>
      <p:pic>
        <p:nvPicPr>
          <p:cNvPr id="7" name="Picture 6">
            <a:extLst>
              <a:ext uri="{FF2B5EF4-FFF2-40B4-BE49-F238E27FC236}">
                <a16:creationId xmlns:a16="http://schemas.microsoft.com/office/drawing/2014/main" id="{644E65EE-62CA-4B3D-B341-AF6FFF3C1884}"/>
              </a:ext>
            </a:extLst>
          </p:cNvPr>
          <p:cNvPicPr>
            <a:picLocks noChangeAspect="1"/>
          </p:cNvPicPr>
          <p:nvPr/>
        </p:nvPicPr>
        <p:blipFill>
          <a:blip r:embed="rId2"/>
          <a:stretch>
            <a:fillRect/>
          </a:stretch>
        </p:blipFill>
        <p:spPr>
          <a:xfrm>
            <a:off x="5915063" y="5801816"/>
            <a:ext cx="2667000" cy="333375"/>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30" y="2091166"/>
            <a:ext cx="88296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033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88156"/>
            <a:ext cx="7808976" cy="1088136"/>
          </a:xfrm>
        </p:spPr>
        <p:txBody>
          <a:bodyPr>
            <a:normAutofit fontScale="90000"/>
          </a:bodyPr>
          <a:lstStyle/>
          <a:p>
            <a:r>
              <a:rPr lang="en-US" dirty="0"/>
              <a:t>BREADTH-FIRST SEARCH:</a:t>
            </a:r>
            <a:br>
              <a:rPr lang="en-US" dirty="0"/>
            </a:br>
            <a:r>
              <a:rPr lang="en-US" dirty="0"/>
              <a:t>MEMORY REQUIREMENTS</a:t>
            </a:r>
          </a:p>
        </p:txBody>
      </p:sp>
      <p:pic>
        <p:nvPicPr>
          <p:cNvPr id="3" name="Picture 2">
            <a:extLst>
              <a:ext uri="{FF2B5EF4-FFF2-40B4-BE49-F238E27FC236}">
                <a16:creationId xmlns:a16="http://schemas.microsoft.com/office/drawing/2014/main" id="{722047E9-AC1D-4CCE-827B-C480B41B7C08}"/>
              </a:ext>
            </a:extLst>
          </p:cNvPr>
          <p:cNvPicPr>
            <a:picLocks noChangeAspect="1"/>
          </p:cNvPicPr>
          <p:nvPr/>
        </p:nvPicPr>
        <p:blipFill>
          <a:blip r:embed="rId2"/>
          <a:stretch>
            <a:fillRect/>
          </a:stretch>
        </p:blipFill>
        <p:spPr>
          <a:xfrm>
            <a:off x="106899" y="2101508"/>
            <a:ext cx="8951755" cy="4068336"/>
          </a:xfrm>
          <a:prstGeom prst="rect">
            <a:avLst/>
          </a:prstGeom>
        </p:spPr>
      </p:pic>
    </p:spTree>
    <p:extLst>
      <p:ext uri="{BB962C8B-B14F-4D97-AF65-F5344CB8AC3E}">
        <p14:creationId xmlns:p14="http://schemas.microsoft.com/office/powerpoint/2010/main" val="101866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400880"/>
          </a:xfrm>
        </p:spPr>
        <p:txBody>
          <a:bodyPr>
            <a:noAutofit/>
          </a:bodyPr>
          <a:lstStyle/>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Uniform-cost search is a searching algorithm used for traversing a weighted tree or graph</a:t>
            </a:r>
            <a:endParaRPr lang="bn-BD" sz="2000" dirty="0">
              <a:solidFill>
                <a:srgbClr val="0000FF"/>
              </a:solidFill>
              <a:latin typeface="Times New Roman" pitchFamily="18" charset="0"/>
              <a:cs typeface="Times New Roman" pitchFamily="18" charset="0"/>
            </a:endParaRP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This algorithm comes into play when a different cost is available for each edge</a:t>
            </a:r>
            <a:endParaRPr lang="bn-BD" sz="2000" dirty="0">
              <a:solidFill>
                <a:srgbClr val="0000FF"/>
              </a:solidFill>
              <a:latin typeface="Times New Roman" pitchFamily="18" charset="0"/>
              <a:cs typeface="Times New Roman" pitchFamily="18" charset="0"/>
            </a:endParaRP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The primary goal of the uniform-cost search is to find a path to the goal node which has the lowest cumulative cost</a:t>
            </a:r>
            <a:endParaRPr lang="bn-BD" sz="2000" dirty="0">
              <a:solidFill>
                <a:srgbClr val="0000FF"/>
              </a:solidFill>
              <a:latin typeface="Times New Roman" pitchFamily="18" charset="0"/>
              <a:cs typeface="Times New Roman" pitchFamily="18" charset="0"/>
            </a:endParaRP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Uniform-cost search expands nodes according to their path costs form the root node</a:t>
            </a:r>
            <a:endParaRPr lang="bn-BD" sz="2000" dirty="0">
              <a:solidFill>
                <a:srgbClr val="0000FF"/>
              </a:solidFill>
              <a:latin typeface="Times New Roman" pitchFamily="18" charset="0"/>
              <a:cs typeface="Times New Roman" pitchFamily="18" charset="0"/>
            </a:endParaRP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It can be used to solve any graph/tree where the optimal cost is in demand</a:t>
            </a:r>
            <a:endParaRPr lang="bn-BD" sz="2000" dirty="0">
              <a:solidFill>
                <a:srgbClr val="0000FF"/>
              </a:solidFill>
              <a:latin typeface="Times New Roman" pitchFamily="18" charset="0"/>
              <a:cs typeface="Times New Roman" pitchFamily="18" charset="0"/>
            </a:endParaRP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A uniform-cost search algorithm is implemented by the priority queue</a:t>
            </a:r>
            <a:endParaRPr lang="bn-BD" sz="2000" dirty="0">
              <a:solidFill>
                <a:srgbClr val="0000FF"/>
              </a:solidFill>
              <a:latin typeface="Times New Roman" pitchFamily="18" charset="0"/>
              <a:cs typeface="Times New Roman" pitchFamily="18" charset="0"/>
            </a:endParaRP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It gives maximum priority to the lowest cumulative cost</a:t>
            </a:r>
            <a:endParaRPr lang="bn-BD" sz="2000" dirty="0">
              <a:solidFill>
                <a:srgbClr val="0000FF"/>
              </a:solidFill>
              <a:latin typeface="Times New Roman" pitchFamily="18" charset="0"/>
              <a:cs typeface="Times New Roman" pitchFamily="18" charset="0"/>
            </a:endParaRP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Uniform cost search is equivalent to BFS algorithm if the path cost of all edges is the same.</a:t>
            </a:r>
          </a:p>
          <a:p>
            <a:pPr>
              <a:spcBef>
                <a:spcPts val="600"/>
              </a:spcBef>
            </a:pPr>
            <a:endParaRPr lang="en-US" sz="2000" dirty="0"/>
          </a:p>
          <a:p>
            <a:pPr lvl="1" algn="just">
              <a:buFont typeface="Wingdings" pitchFamily="2" charset="2"/>
              <a:buChar char="v"/>
            </a:pPr>
            <a:endParaRPr lang="en-US" sz="20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Uniform Cost</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earch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865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Uniform Cost</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earch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7644F3-C3E8-1B4F-8E5C-1A507B450792}"/>
              </a:ext>
            </a:extLst>
          </p:cNvPr>
          <p:cNvPicPr>
            <a:picLocks noChangeAspect="1"/>
          </p:cNvPicPr>
          <p:nvPr/>
        </p:nvPicPr>
        <p:blipFill>
          <a:blip r:embed="rId2"/>
          <a:stretch>
            <a:fillRect/>
          </a:stretch>
        </p:blipFill>
        <p:spPr>
          <a:xfrm>
            <a:off x="1656943" y="1760706"/>
            <a:ext cx="5827179" cy="511016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FC760AD-9856-61E5-F7D7-66B2474DCF5F}"/>
                  </a:ext>
                </a:extLst>
              </p14:cNvPr>
              <p14:cNvContentPartPr/>
              <p14:nvPr/>
            </p14:nvContentPartPr>
            <p14:xfrm>
              <a:off x="253847" y="531248"/>
              <a:ext cx="4313160" cy="405720"/>
            </p14:xfrm>
          </p:contentPart>
        </mc:Choice>
        <mc:Fallback>
          <p:pic>
            <p:nvPicPr>
              <p:cNvPr id="2" name="Ink 1">
                <a:extLst>
                  <a:ext uri="{FF2B5EF4-FFF2-40B4-BE49-F238E27FC236}">
                    <a16:creationId xmlns:a16="http://schemas.microsoft.com/office/drawing/2014/main" id="{4FC760AD-9856-61E5-F7D7-66B2474DCF5F}"/>
                  </a:ext>
                </a:extLst>
              </p:cNvPr>
              <p:cNvPicPr/>
              <p:nvPr/>
            </p:nvPicPr>
            <p:blipFill>
              <a:blip r:embed="rId4"/>
              <a:stretch>
                <a:fillRect/>
              </a:stretch>
            </p:blipFill>
            <p:spPr>
              <a:xfrm>
                <a:off x="199847" y="423608"/>
                <a:ext cx="4420800" cy="621360"/>
              </a:xfrm>
              <a:prstGeom prst="rect">
                <a:avLst/>
              </a:prstGeom>
            </p:spPr>
          </p:pic>
        </mc:Fallback>
      </mc:AlternateContent>
    </p:spTree>
    <p:extLst>
      <p:ext uri="{BB962C8B-B14F-4D97-AF65-F5344CB8AC3E}">
        <p14:creationId xmlns:p14="http://schemas.microsoft.com/office/powerpoint/2010/main" val="1186329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spcBef>
                <a:spcPts val="600"/>
              </a:spcBef>
            </a:pPr>
            <a:r>
              <a:rPr lang="en-US" sz="2000" dirty="0">
                <a:solidFill>
                  <a:srgbClr val="0000FF"/>
                </a:solidFill>
                <a:latin typeface="Times New Roman" pitchFamily="18" charset="0"/>
                <a:cs typeface="Times New Roman" pitchFamily="18" charset="0"/>
              </a:rPr>
              <a:t>Completeness:</a:t>
            </a:r>
          </a:p>
          <a:p>
            <a:pPr lvl="1" algn="just"/>
            <a:r>
              <a:rPr lang="en-US" sz="1800" dirty="0">
                <a:solidFill>
                  <a:schemeClr val="tx1"/>
                </a:solidFill>
                <a:latin typeface="Times New Roman" pitchFamily="18" charset="0"/>
                <a:cs typeface="Times New Roman" pitchFamily="18" charset="0"/>
              </a:rPr>
              <a:t>Uniform-cost search is complete, such as if there is a solution, UCS will find it.</a:t>
            </a:r>
          </a:p>
          <a:p>
            <a:pPr algn="just">
              <a:spcBef>
                <a:spcPts val="600"/>
              </a:spcBef>
            </a:pPr>
            <a:r>
              <a:rPr lang="en-US" sz="2000" dirty="0">
                <a:solidFill>
                  <a:srgbClr val="0000FF"/>
                </a:solidFill>
                <a:latin typeface="Times New Roman" pitchFamily="18" charset="0"/>
                <a:cs typeface="Times New Roman" pitchFamily="18" charset="0"/>
              </a:rPr>
              <a:t>Time Complexity:</a:t>
            </a:r>
          </a:p>
          <a:p>
            <a:pPr lvl="1" algn="just"/>
            <a:r>
              <a:rPr lang="en-US" sz="1800" dirty="0">
                <a:solidFill>
                  <a:schemeClr val="tx1"/>
                </a:solidFill>
                <a:latin typeface="Times New Roman" pitchFamily="18" charset="0"/>
                <a:cs typeface="Times New Roman" pitchFamily="18" charset="0"/>
              </a:rPr>
              <a:t>Let C* is Cost of the optimal solution, and ε is each step to get closer to the goal node</a:t>
            </a:r>
            <a:endParaRPr lang="bn-BD" sz="1800" dirty="0">
              <a:solidFill>
                <a:schemeClr val="tx1"/>
              </a:solidFill>
              <a:latin typeface="Times New Roman" pitchFamily="18" charset="0"/>
              <a:cs typeface="Times New Roman" pitchFamily="18" charset="0"/>
            </a:endParaRPr>
          </a:p>
          <a:p>
            <a:pPr lvl="1" algn="just"/>
            <a:r>
              <a:rPr lang="en-US" sz="1800" dirty="0">
                <a:solidFill>
                  <a:schemeClr val="tx1"/>
                </a:solidFill>
                <a:latin typeface="Times New Roman" pitchFamily="18" charset="0"/>
                <a:cs typeface="Times New Roman" pitchFamily="18" charset="0"/>
              </a:rPr>
              <a:t>Then the number of steps is = C*/ε+1. Here we have taken +1, as we start from state 0 and end to C*/ε.</a:t>
            </a:r>
          </a:p>
          <a:p>
            <a:pPr lvl="1" algn="just"/>
            <a:r>
              <a:rPr lang="en-US" sz="1800" dirty="0">
                <a:solidFill>
                  <a:schemeClr val="tx1"/>
                </a:solidFill>
                <a:latin typeface="Times New Roman" pitchFamily="18" charset="0"/>
                <a:cs typeface="Times New Roman" pitchFamily="18" charset="0"/>
              </a:rPr>
              <a:t>Hence, the worst-case time complexity of Uniform-cost search </a:t>
            </a:r>
            <a:r>
              <a:rPr lang="en-US" sz="1800" dirty="0" err="1">
                <a:solidFill>
                  <a:schemeClr val="tx1"/>
                </a:solidFill>
                <a:latin typeface="Times New Roman" pitchFamily="18" charset="0"/>
                <a:cs typeface="Times New Roman" pitchFamily="18" charset="0"/>
              </a:rPr>
              <a:t>isO</a:t>
            </a:r>
            <a:r>
              <a:rPr lang="en-US" sz="1800" dirty="0">
                <a:solidFill>
                  <a:schemeClr val="tx1"/>
                </a:solidFill>
                <a:latin typeface="Times New Roman" pitchFamily="18" charset="0"/>
                <a:cs typeface="Times New Roman" pitchFamily="18" charset="0"/>
              </a:rPr>
              <a:t>(b1 + [C*/ε])/.</a:t>
            </a:r>
          </a:p>
          <a:p>
            <a:pPr algn="just">
              <a:spcBef>
                <a:spcPts val="600"/>
              </a:spcBef>
            </a:pPr>
            <a:r>
              <a:rPr lang="en-US" sz="2000" dirty="0">
                <a:solidFill>
                  <a:srgbClr val="0000FF"/>
                </a:solidFill>
                <a:latin typeface="Times New Roman" pitchFamily="18" charset="0"/>
                <a:cs typeface="Times New Roman" pitchFamily="18" charset="0"/>
              </a:rPr>
              <a:t>Space Complexity:</a:t>
            </a:r>
          </a:p>
          <a:p>
            <a:pPr lvl="1" algn="just"/>
            <a:r>
              <a:rPr lang="en-US" sz="1800" dirty="0">
                <a:solidFill>
                  <a:schemeClr val="tx1"/>
                </a:solidFill>
                <a:latin typeface="Times New Roman" pitchFamily="18" charset="0"/>
                <a:cs typeface="Times New Roman" pitchFamily="18" charset="0"/>
              </a:rPr>
              <a:t>The same logic is for space complexity so, the worst-case space complexity of Uniform-cost search is O(b1 + [C*/ε]).</a:t>
            </a:r>
            <a:endParaRPr lang="en-US" sz="2000" dirty="0">
              <a:solidFill>
                <a:schemeClr val="tx1"/>
              </a:solidFill>
              <a:latin typeface="Times New Roman" pitchFamily="18" charset="0"/>
              <a:cs typeface="Times New Roman" pitchFamily="18" charset="0"/>
            </a:endParaRPr>
          </a:p>
          <a:p>
            <a:pPr algn="just">
              <a:spcBef>
                <a:spcPts val="600"/>
              </a:spcBef>
            </a:pPr>
            <a:r>
              <a:rPr lang="en-US" sz="2000" dirty="0">
                <a:solidFill>
                  <a:srgbClr val="0000FF"/>
                </a:solidFill>
                <a:latin typeface="Times New Roman" pitchFamily="18" charset="0"/>
                <a:cs typeface="Times New Roman" pitchFamily="18" charset="0"/>
              </a:rPr>
              <a:t>Optimal:</a:t>
            </a:r>
          </a:p>
          <a:p>
            <a:pPr lvl="1" algn="just"/>
            <a:r>
              <a:rPr lang="en-US" sz="1800" dirty="0">
                <a:solidFill>
                  <a:schemeClr val="tx1"/>
                </a:solidFill>
                <a:latin typeface="Times New Roman" pitchFamily="18" charset="0"/>
                <a:cs typeface="Times New Roman" pitchFamily="18" charset="0"/>
              </a:rPr>
              <a:t>Uniform-cost search is always optimal as it only selects a path with the lowest path cost.</a:t>
            </a:r>
          </a:p>
          <a:p>
            <a:pPr lvl="1" algn="just"/>
            <a:endParaRPr lang="bn-BD" sz="2000" dirty="0">
              <a:solidFill>
                <a:srgbClr val="0000FF"/>
              </a:solidFill>
              <a:latin typeface="Times New Roman" pitchFamily="18" charset="0"/>
              <a:cs typeface="Times New Roman" pitchFamily="18" charset="0"/>
            </a:endParaRPr>
          </a:p>
          <a:p>
            <a:pPr lvl="1" algn="just"/>
            <a:br>
              <a:rPr lang="en-US" sz="2000" dirty="0">
                <a:solidFill>
                  <a:srgbClr val="0000FF"/>
                </a:solidFill>
                <a:latin typeface="Times New Roman" pitchFamily="18" charset="0"/>
                <a:cs typeface="Times New Roman" pitchFamily="18" charset="0"/>
              </a:rPr>
            </a:br>
            <a:r>
              <a:rPr lang="en-US" sz="2000" dirty="0">
                <a:solidFill>
                  <a:srgbClr val="0000FF"/>
                </a:solidFill>
                <a:latin typeface="Times New Roman" pitchFamily="18" charset="0"/>
                <a:cs typeface="Times New Roman" pitchFamily="18" charset="0"/>
              </a:rPr>
              <a:t> </a:t>
            </a:r>
          </a:p>
          <a:p>
            <a:pPr lvl="1" algn="just">
              <a:buFont typeface="Wingdings" pitchFamily="2" charset="2"/>
              <a:buChar char="v"/>
            </a:pPr>
            <a:endParaRPr lang="en-US" sz="20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Uniform Cost</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earch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70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1843-2591-ED5A-3B0A-0C32EDCE54A8}"/>
              </a:ext>
            </a:extLst>
          </p:cNvPr>
          <p:cNvSpPr>
            <a:spLocks noGrp="1"/>
          </p:cNvSpPr>
          <p:nvPr>
            <p:ph type="title"/>
          </p:nvPr>
        </p:nvSpPr>
        <p:spPr/>
        <p:txBody>
          <a:bodyPr>
            <a:normAutofit fontScale="90000"/>
          </a:bodyPr>
          <a:lstStyle/>
          <a:p>
            <a:pPr algn="l"/>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Uniform Cost S</a:t>
            </a:r>
            <a:r>
              <a:rPr lang="bn-BD" sz="4400" dirty="0">
                <a:solidFill>
                  <a:srgbClr val="0000FF"/>
                </a:solidFill>
                <a:highlight>
                  <a:srgbClr val="FFFF00"/>
                </a:highlight>
                <a:latin typeface="Times New Roman" panose="02020603050405020304" pitchFamily="18" charset="0"/>
                <a:cs typeface="Times New Roman" panose="02020603050405020304" pitchFamily="18" charset="0"/>
              </a:rPr>
              <a:t>ea</a:t>
            </a:r>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r</a:t>
            </a:r>
            <a:r>
              <a:rPr lang="bn-BD" sz="4400" dirty="0">
                <a:solidFill>
                  <a:srgbClr val="0000FF"/>
                </a:solidFill>
                <a:highlight>
                  <a:srgbClr val="FFFF00"/>
                </a:highlight>
                <a:latin typeface="Times New Roman" panose="02020603050405020304" pitchFamily="18" charset="0"/>
                <a:cs typeface="Times New Roman" panose="02020603050405020304" pitchFamily="18" charset="0"/>
              </a:rPr>
              <a:t>ch</a:t>
            </a:r>
            <a:br>
              <a:rPr lang="en-US" sz="4400" dirty="0">
                <a:solidFill>
                  <a:srgbClr val="0000FF"/>
                </a:solidFill>
                <a:highlight>
                  <a:srgbClr val="FFFF00"/>
                </a:highligh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2DAF8BA-127A-EC61-E7AF-CB4A05CA6DC2}"/>
              </a:ext>
            </a:extLst>
          </p:cNvPr>
          <p:cNvSpPr>
            <a:spLocks noGrp="1"/>
          </p:cNvSpPr>
          <p:nvPr>
            <p:ph idx="1"/>
          </p:nvPr>
        </p:nvSpPr>
        <p:spPr>
          <a:xfrm>
            <a:off x="284163" y="1712068"/>
            <a:ext cx="8574087" cy="4414095"/>
          </a:xfrm>
        </p:spPr>
        <p:txBody>
          <a:bodyPr>
            <a:normAutofit/>
          </a:bodyPr>
          <a:lstStyle/>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Uniform cost search is optimal because at every state the path with the least cost is chosen</a:t>
            </a:r>
          </a:p>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Disadvantages: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It does not care about the number of steps involve in searching and only concerned about path cost</a:t>
            </a: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Due to which this algorithm may be stuck in an infinite loop.</a:t>
            </a:r>
          </a:p>
          <a:p>
            <a:pPr lvl="1" algn="just">
              <a:buFont typeface="Arial" panose="020B0604020202020204" pitchFamily="34" charset="0"/>
              <a:buChar char="•"/>
            </a:pPr>
            <a:endParaRPr lang="en-US" dirty="0">
              <a:solidFill>
                <a:schemeClr val="tx1"/>
              </a:solidFill>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endParaRPr lang="en-US"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309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UNIFORM-COST SEARCH</a:t>
            </a:r>
            <a:endParaRPr lang="en-US" dirty="0"/>
          </a:p>
        </p:txBody>
      </p:sp>
      <p:sp>
        <p:nvSpPr>
          <p:cNvPr id="3" name="Rectangle 2">
            <a:extLst>
              <a:ext uri="{FF2B5EF4-FFF2-40B4-BE49-F238E27FC236}">
                <a16:creationId xmlns:a16="http://schemas.microsoft.com/office/drawing/2014/main" id="{FD396EEA-F157-42BC-A316-C9099247F121}"/>
              </a:ext>
            </a:extLst>
          </p:cNvPr>
          <p:cNvSpPr/>
          <p:nvPr/>
        </p:nvSpPr>
        <p:spPr>
          <a:xfrm>
            <a:off x="161778" y="2101506"/>
            <a:ext cx="8982221" cy="830997"/>
          </a:xfrm>
          <a:prstGeom prst="rect">
            <a:avLst/>
          </a:prstGeom>
        </p:spPr>
        <p:txBody>
          <a:bodyPr wrap="square">
            <a:spAutoFit/>
          </a:bodyPr>
          <a:lstStyle/>
          <a:p>
            <a:pPr marL="342900" indent="-342900" algn="just">
              <a:buFont typeface="Arial" panose="020B0604020202020204" pitchFamily="34" charset="0"/>
              <a:buChar char="•"/>
            </a:pPr>
            <a:r>
              <a:rPr lang="en-US" sz="2400" dirty="0"/>
              <a:t>Instead of expanding the shallowest node, </a:t>
            </a:r>
            <a:r>
              <a:rPr lang="en-US" sz="2400" b="1" dirty="0"/>
              <a:t>uniform-cost search</a:t>
            </a:r>
            <a:r>
              <a:rPr lang="en-US" sz="1000" b="1" dirty="0"/>
              <a:t> </a:t>
            </a:r>
            <a:r>
              <a:rPr lang="en-US" sz="2400" dirty="0"/>
              <a:t>expands the node n with the </a:t>
            </a:r>
            <a:r>
              <a:rPr lang="en-US" sz="2400" i="1" dirty="0"/>
              <a:t>lowest path cost </a:t>
            </a:r>
            <a:r>
              <a:rPr lang="en-US" sz="2400" b="1" dirty="0"/>
              <a:t>g(n).</a:t>
            </a:r>
          </a:p>
        </p:txBody>
      </p:sp>
      <p:sp>
        <p:nvSpPr>
          <p:cNvPr id="4" name="Rectangle 3">
            <a:extLst>
              <a:ext uri="{FF2B5EF4-FFF2-40B4-BE49-F238E27FC236}">
                <a16:creationId xmlns:a16="http://schemas.microsoft.com/office/drawing/2014/main" id="{60E0E99A-94DB-46F7-911C-159EE348D78C}"/>
              </a:ext>
            </a:extLst>
          </p:cNvPr>
          <p:cNvSpPr/>
          <p:nvPr/>
        </p:nvSpPr>
        <p:spPr>
          <a:xfrm>
            <a:off x="161780" y="3065669"/>
            <a:ext cx="8982222" cy="461665"/>
          </a:xfrm>
          <a:prstGeom prst="rect">
            <a:avLst/>
          </a:prstGeom>
        </p:spPr>
        <p:txBody>
          <a:bodyPr wrap="square">
            <a:spAutoFit/>
          </a:bodyPr>
          <a:lstStyle/>
          <a:p>
            <a:pPr marL="342900" indent="-342900">
              <a:buFont typeface="Arial" panose="020B0604020202020204" pitchFamily="34" charset="0"/>
              <a:buChar char="•"/>
            </a:pPr>
            <a:r>
              <a:rPr lang="en-US" sz="2400" dirty="0"/>
              <a:t>This is done by </a:t>
            </a:r>
            <a:r>
              <a:rPr lang="en-US" sz="2400" b="1" dirty="0"/>
              <a:t>storing</a:t>
            </a:r>
            <a:r>
              <a:rPr lang="en-US" sz="2400" dirty="0"/>
              <a:t> the </a:t>
            </a:r>
            <a:r>
              <a:rPr lang="en-US" sz="2400" b="1" dirty="0"/>
              <a:t>frontier as a priority queue </a:t>
            </a:r>
            <a:r>
              <a:rPr lang="en-US" sz="2400" dirty="0"/>
              <a:t>ordered by </a:t>
            </a:r>
            <a:r>
              <a:rPr lang="en-US" sz="2400" b="1" dirty="0"/>
              <a:t>g</a:t>
            </a:r>
          </a:p>
        </p:txBody>
      </p:sp>
      <p:sp>
        <p:nvSpPr>
          <p:cNvPr id="5" name="Rectangle 4">
            <a:extLst>
              <a:ext uri="{FF2B5EF4-FFF2-40B4-BE49-F238E27FC236}">
                <a16:creationId xmlns:a16="http://schemas.microsoft.com/office/drawing/2014/main" id="{A35191AC-9A93-4014-A961-336009C36304}"/>
              </a:ext>
            </a:extLst>
          </p:cNvPr>
          <p:cNvSpPr/>
          <p:nvPr/>
        </p:nvSpPr>
        <p:spPr>
          <a:xfrm>
            <a:off x="161780" y="3682713"/>
            <a:ext cx="8982220" cy="1692771"/>
          </a:xfrm>
          <a:prstGeom prst="rect">
            <a:avLst/>
          </a:prstGeom>
        </p:spPr>
        <p:txBody>
          <a:bodyPr wrap="square">
            <a:spAutoFit/>
          </a:bodyPr>
          <a:lstStyle/>
          <a:p>
            <a:pPr marL="342900" indent="-342900" algn="just">
              <a:buFont typeface="Arial" panose="020B0604020202020204" pitchFamily="34" charset="0"/>
              <a:buChar char="•"/>
            </a:pPr>
            <a:r>
              <a:rPr lang="en-US" sz="2400" dirty="0"/>
              <a:t>Two other significant differences from breadth-first search are</a:t>
            </a:r>
            <a:endParaRPr lang="en-US" sz="2000" dirty="0"/>
          </a:p>
          <a:p>
            <a:pPr marL="914400" lvl="1" indent="-457200" algn="just">
              <a:buFont typeface="+mj-lt"/>
              <a:buAutoNum type="arabicPeriod"/>
            </a:pPr>
            <a:r>
              <a:rPr lang="en-US" sz="2000" dirty="0"/>
              <a:t>The </a:t>
            </a:r>
            <a:r>
              <a:rPr lang="en-US" sz="2000" b="1" dirty="0"/>
              <a:t>goal test </a:t>
            </a:r>
            <a:r>
              <a:rPr lang="en-US" sz="2000" dirty="0"/>
              <a:t>is applied to a node when it is </a:t>
            </a:r>
            <a:r>
              <a:rPr lang="en-US" sz="2000" b="1" i="1" dirty="0"/>
              <a:t>selected for expansion </a:t>
            </a:r>
            <a:r>
              <a:rPr lang="en-US" sz="2000" dirty="0"/>
              <a:t>rather than when it is first </a:t>
            </a:r>
            <a:r>
              <a:rPr lang="en-US" sz="2000" b="1" dirty="0"/>
              <a:t>generated</a:t>
            </a:r>
          </a:p>
          <a:p>
            <a:pPr marL="914400" lvl="1" indent="-457200">
              <a:buFont typeface="+mj-lt"/>
              <a:buAutoNum type="arabicPeriod"/>
            </a:pPr>
            <a:r>
              <a:rPr lang="en-US" sz="2000" dirty="0"/>
              <a:t>A test is added in case a better path is found to a node currently on the frontier.</a:t>
            </a:r>
            <a:endParaRPr lang="en-US" sz="2000" b="1" dirty="0"/>
          </a:p>
        </p:txBody>
      </p:sp>
    </p:spTree>
    <p:extLst>
      <p:ext uri="{BB962C8B-B14F-4D97-AF65-F5344CB8AC3E}">
        <p14:creationId xmlns:p14="http://schemas.microsoft.com/office/powerpoint/2010/main" val="1891163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74088"/>
            <a:ext cx="7808976" cy="1088136"/>
          </a:xfrm>
        </p:spPr>
        <p:txBody>
          <a:bodyPr>
            <a:normAutofit fontScale="90000"/>
          </a:bodyPr>
          <a:lstStyle/>
          <a:p>
            <a:r>
              <a:rPr lang="en-US" b="1" dirty="0"/>
              <a:t>UNIFORM-COST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id="{5188393B-6189-4D66-BF13-9B8BB0297439}"/>
              </a:ext>
            </a:extLst>
          </p:cNvPr>
          <p:cNvPicPr>
            <a:picLocks noChangeAspect="1"/>
          </p:cNvPicPr>
          <p:nvPr/>
        </p:nvPicPr>
        <p:blipFill>
          <a:blip r:embed="rId2"/>
          <a:stretch>
            <a:fillRect/>
          </a:stretch>
        </p:blipFill>
        <p:spPr>
          <a:xfrm>
            <a:off x="0" y="2025748"/>
            <a:ext cx="9144000" cy="4813301"/>
          </a:xfrm>
          <a:prstGeom prst="rect">
            <a:avLst/>
          </a:prstGeom>
        </p:spPr>
      </p:pic>
    </p:spTree>
    <p:extLst>
      <p:ext uri="{BB962C8B-B14F-4D97-AF65-F5344CB8AC3E}">
        <p14:creationId xmlns:p14="http://schemas.microsoft.com/office/powerpoint/2010/main" val="1946191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2"/>
          <p:cNvSpPr txBox="1">
            <a:spLocks noChangeArrowheads="1"/>
          </p:cNvSpPr>
          <p:nvPr/>
        </p:nvSpPr>
        <p:spPr bwMode="auto">
          <a:xfrm>
            <a:off x="2845817" y="203455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0</a:t>
            </a:r>
          </a:p>
        </p:txBody>
      </p:sp>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Arad </a:t>
            </a:r>
            <a:r>
              <a:rPr lang="en-US" b="1" dirty="0">
                <a:sym typeface="Wingdings" pitchFamily="2" charset="2"/>
              </a:rPr>
              <a:t></a:t>
            </a:r>
            <a:r>
              <a:rPr lang="en-US" b="1" dirty="0"/>
              <a:t> Bucharest</a:t>
            </a:r>
          </a:p>
        </p:txBody>
      </p:sp>
      <p:sp>
        <p:nvSpPr>
          <p:cNvPr id="4" name="Text Box 2"/>
          <p:cNvSpPr txBox="1">
            <a:spLocks noChangeArrowheads="1"/>
          </p:cNvSpPr>
          <p:nvPr/>
        </p:nvSpPr>
        <p:spPr bwMode="auto">
          <a:xfrm>
            <a:off x="3031555" y="61353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486</a:t>
            </a:r>
          </a:p>
        </p:txBody>
      </p:sp>
      <p:sp>
        <p:nvSpPr>
          <p:cNvPr id="5" name="Text Box 2"/>
          <p:cNvSpPr txBox="1">
            <a:spLocks noChangeArrowheads="1"/>
          </p:cNvSpPr>
          <p:nvPr/>
        </p:nvSpPr>
        <p:spPr bwMode="auto">
          <a:xfrm>
            <a:off x="4860355" y="5370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418</a:t>
            </a:r>
          </a:p>
        </p:txBody>
      </p:sp>
      <p:sp>
        <p:nvSpPr>
          <p:cNvPr id="6" name="Text Box 2"/>
          <p:cNvSpPr txBox="1">
            <a:spLocks noChangeArrowheads="1"/>
          </p:cNvSpPr>
          <p:nvPr/>
        </p:nvSpPr>
        <p:spPr bwMode="auto">
          <a:xfrm>
            <a:off x="3260155" y="55511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455</a:t>
            </a:r>
          </a:p>
        </p:txBody>
      </p:sp>
      <p:sp>
        <p:nvSpPr>
          <p:cNvPr id="7" name="Text Box 2"/>
          <p:cNvSpPr txBox="1">
            <a:spLocks noChangeArrowheads="1"/>
          </p:cNvSpPr>
          <p:nvPr/>
        </p:nvSpPr>
        <p:spPr bwMode="auto">
          <a:xfrm>
            <a:off x="6451030" y="52082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374</a:t>
            </a:r>
          </a:p>
        </p:txBody>
      </p:sp>
      <p:sp>
        <p:nvSpPr>
          <p:cNvPr id="8" name="Text Box 2"/>
          <p:cNvSpPr txBox="1">
            <a:spLocks noChangeArrowheads="1"/>
          </p:cNvSpPr>
          <p:nvPr/>
        </p:nvSpPr>
        <p:spPr bwMode="auto">
          <a:xfrm>
            <a:off x="1974280" y="55035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450</a:t>
            </a:r>
          </a:p>
        </p:txBody>
      </p:sp>
      <p:sp>
        <p:nvSpPr>
          <p:cNvPr id="9" name="Text Box 2"/>
          <p:cNvSpPr txBox="1">
            <a:spLocks noChangeArrowheads="1"/>
          </p:cNvSpPr>
          <p:nvPr/>
        </p:nvSpPr>
        <p:spPr bwMode="auto">
          <a:xfrm>
            <a:off x="4717480" y="26365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118</a:t>
            </a:r>
          </a:p>
        </p:txBody>
      </p:sp>
      <p:sp>
        <p:nvSpPr>
          <p:cNvPr id="10" name="Text Box 2"/>
          <p:cNvSpPr txBox="1">
            <a:spLocks noChangeArrowheads="1"/>
          </p:cNvSpPr>
          <p:nvPr/>
        </p:nvSpPr>
        <p:spPr bwMode="auto">
          <a:xfrm>
            <a:off x="5308030" y="43891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299</a:t>
            </a:r>
          </a:p>
        </p:txBody>
      </p:sp>
      <p:sp>
        <p:nvSpPr>
          <p:cNvPr id="11" name="Text Box 2"/>
          <p:cNvSpPr txBox="1">
            <a:spLocks noChangeArrowheads="1"/>
          </p:cNvSpPr>
          <p:nvPr/>
        </p:nvSpPr>
        <p:spPr bwMode="auto">
          <a:xfrm>
            <a:off x="3840545" y="45034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317</a:t>
            </a:r>
          </a:p>
        </p:txBody>
      </p:sp>
      <p:sp>
        <p:nvSpPr>
          <p:cNvPr id="12" name="Text Box 2"/>
          <p:cNvSpPr txBox="1">
            <a:spLocks noChangeArrowheads="1"/>
          </p:cNvSpPr>
          <p:nvPr/>
        </p:nvSpPr>
        <p:spPr bwMode="auto">
          <a:xfrm>
            <a:off x="2610550" y="46653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366</a:t>
            </a:r>
          </a:p>
        </p:txBody>
      </p:sp>
      <p:sp>
        <p:nvSpPr>
          <p:cNvPr id="13" name="Text Box 2"/>
          <p:cNvSpPr txBox="1">
            <a:spLocks noChangeArrowheads="1"/>
          </p:cNvSpPr>
          <p:nvPr/>
        </p:nvSpPr>
        <p:spPr bwMode="auto">
          <a:xfrm>
            <a:off x="2535620" y="39319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220</a:t>
            </a:r>
          </a:p>
        </p:txBody>
      </p:sp>
      <p:sp>
        <p:nvSpPr>
          <p:cNvPr id="14" name="Text Box 2"/>
          <p:cNvSpPr txBox="1">
            <a:spLocks noChangeArrowheads="1"/>
          </p:cNvSpPr>
          <p:nvPr/>
        </p:nvSpPr>
        <p:spPr bwMode="auto">
          <a:xfrm>
            <a:off x="1259905" y="46558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239</a:t>
            </a:r>
          </a:p>
        </p:txBody>
      </p:sp>
      <p:sp>
        <p:nvSpPr>
          <p:cNvPr id="15" name="Text Box 2"/>
          <p:cNvSpPr txBox="1">
            <a:spLocks noChangeArrowheads="1"/>
          </p:cNvSpPr>
          <p:nvPr/>
        </p:nvSpPr>
        <p:spPr bwMode="auto">
          <a:xfrm>
            <a:off x="431230" y="34461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291</a:t>
            </a:r>
          </a:p>
        </p:txBody>
      </p:sp>
      <p:sp>
        <p:nvSpPr>
          <p:cNvPr id="16" name="Text Box 2"/>
          <p:cNvSpPr txBox="1">
            <a:spLocks noChangeArrowheads="1"/>
          </p:cNvSpPr>
          <p:nvPr/>
        </p:nvSpPr>
        <p:spPr bwMode="auto">
          <a:xfrm>
            <a:off x="5184205"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229</a:t>
            </a:r>
          </a:p>
        </p:txBody>
      </p:sp>
      <p:sp>
        <p:nvSpPr>
          <p:cNvPr id="17" name="Text Box 2"/>
          <p:cNvSpPr txBox="1">
            <a:spLocks noChangeArrowheads="1"/>
          </p:cNvSpPr>
          <p:nvPr/>
        </p:nvSpPr>
        <p:spPr bwMode="auto">
          <a:xfrm>
            <a:off x="3105850"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146</a:t>
            </a:r>
          </a:p>
        </p:txBody>
      </p:sp>
      <p:sp>
        <p:nvSpPr>
          <p:cNvPr id="18" name="Text Box 2"/>
          <p:cNvSpPr txBox="1">
            <a:spLocks noChangeArrowheads="1"/>
          </p:cNvSpPr>
          <p:nvPr/>
        </p:nvSpPr>
        <p:spPr bwMode="auto">
          <a:xfrm>
            <a:off x="3012505" y="26936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75</a:t>
            </a:r>
          </a:p>
        </p:txBody>
      </p:sp>
      <p:sp>
        <p:nvSpPr>
          <p:cNvPr id="19" name="Text Box 2"/>
          <p:cNvSpPr txBox="1">
            <a:spLocks noChangeArrowheads="1"/>
          </p:cNvSpPr>
          <p:nvPr/>
        </p:nvSpPr>
        <p:spPr bwMode="auto">
          <a:xfrm>
            <a:off x="1831405" y="26270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140</a:t>
            </a:r>
          </a:p>
        </p:txBody>
      </p:sp>
      <p:sp>
        <p:nvSpPr>
          <p:cNvPr id="20" name="Oval 19"/>
          <p:cNvSpPr/>
          <p:nvPr/>
        </p:nvSpPr>
        <p:spPr>
          <a:xfrm>
            <a:off x="2955355" y="2158380"/>
            <a:ext cx="790575"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21" name="Oval 20"/>
          <p:cNvSpPr/>
          <p:nvPr/>
        </p:nvSpPr>
        <p:spPr>
          <a:xfrm>
            <a:off x="1745680" y="2876565"/>
            <a:ext cx="790575"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22" name="Oval 21"/>
          <p:cNvSpPr/>
          <p:nvPr/>
        </p:nvSpPr>
        <p:spPr>
          <a:xfrm>
            <a:off x="2964880" y="2895615"/>
            <a:ext cx="904875" cy="3619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23" name="Oval 22"/>
          <p:cNvSpPr/>
          <p:nvPr/>
        </p:nvSpPr>
        <p:spPr>
          <a:xfrm>
            <a:off x="4307905" y="28765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Timisoara</a:t>
            </a:r>
            <a:endParaRPr lang="en-US" sz="1100">
              <a:effectLst/>
              <a:ea typeface="Calibri"/>
              <a:cs typeface="Times New Roman"/>
            </a:endParaRPr>
          </a:p>
        </p:txBody>
      </p:sp>
      <p:cxnSp>
        <p:nvCxnSpPr>
          <p:cNvPr id="24" name="Straight Arrow Connector 23"/>
          <p:cNvCxnSpPr/>
          <p:nvPr/>
        </p:nvCxnSpPr>
        <p:spPr>
          <a:xfrm flipH="1">
            <a:off x="2402905" y="2449210"/>
            <a:ext cx="6096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7780" y="2493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79255" y="2446035"/>
            <a:ext cx="8572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01250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cxnSp>
        <p:nvCxnSpPr>
          <p:cNvPr id="28" name="Straight Arrow Connector 27"/>
          <p:cNvCxnSpPr/>
          <p:nvPr/>
        </p:nvCxnSpPr>
        <p:spPr>
          <a:xfrm>
            <a:off x="3412555" y="323661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736530" y="3646185"/>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cxnSp>
        <p:nvCxnSpPr>
          <p:cNvPr id="30" name="Straight Arrow Connector 29"/>
          <p:cNvCxnSpPr/>
          <p:nvPr/>
        </p:nvCxnSpPr>
        <p:spPr>
          <a:xfrm>
            <a:off x="5041965" y="3255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2645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32" name="Oval 31"/>
          <p:cNvSpPr/>
          <p:nvPr/>
        </p:nvSpPr>
        <p:spPr>
          <a:xfrm>
            <a:off x="1040830" y="4855860"/>
            <a:ext cx="933450" cy="4381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33" name="Oval 32"/>
          <p:cNvSpPr/>
          <p:nvPr/>
        </p:nvSpPr>
        <p:spPr>
          <a:xfrm>
            <a:off x="2174305" y="41338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cxnSp>
        <p:nvCxnSpPr>
          <p:cNvPr id="34" name="Straight Arrow Connector 33"/>
          <p:cNvCxnSpPr/>
          <p:nvPr/>
        </p:nvCxnSpPr>
        <p:spPr>
          <a:xfrm flipH="1">
            <a:off x="983680" y="3198510"/>
            <a:ext cx="7620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21855" y="3230260"/>
            <a:ext cx="552450" cy="1628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326705" y="3198510"/>
            <a:ext cx="208915" cy="904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21930" y="4857765"/>
            <a:ext cx="933450" cy="4000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38" name="Oval 37"/>
          <p:cNvSpPr/>
          <p:nvPr/>
        </p:nvSpPr>
        <p:spPr>
          <a:xfrm>
            <a:off x="3507805" y="4733940"/>
            <a:ext cx="933450" cy="39052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Pitestic</a:t>
            </a:r>
            <a:endParaRPr lang="en-US" sz="1100" dirty="0">
              <a:effectLst/>
              <a:ea typeface="Calibri"/>
              <a:cs typeface="Times New Roman"/>
            </a:endParaRPr>
          </a:p>
        </p:txBody>
      </p:sp>
      <p:cxnSp>
        <p:nvCxnSpPr>
          <p:cNvPr id="39" name="Straight Arrow Connector 38"/>
          <p:cNvCxnSpPr/>
          <p:nvPr/>
        </p:nvCxnSpPr>
        <p:spPr>
          <a:xfrm flipH="1">
            <a:off x="2612455" y="4506610"/>
            <a:ext cx="133350" cy="352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55380" y="4449460"/>
            <a:ext cx="4476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793680" y="4572015"/>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Mehadia</a:t>
            </a:r>
            <a:endParaRPr lang="en-US" sz="1100">
              <a:effectLst/>
              <a:ea typeface="Calibri"/>
              <a:cs typeface="Times New Roman"/>
            </a:endParaRPr>
          </a:p>
        </p:txBody>
      </p:sp>
      <p:cxnSp>
        <p:nvCxnSpPr>
          <p:cNvPr id="42" name="Straight Arrow Connector 41"/>
          <p:cNvCxnSpPr/>
          <p:nvPr/>
        </p:nvCxnSpPr>
        <p:spPr>
          <a:xfrm>
            <a:off x="5250880" y="4103385"/>
            <a:ext cx="1143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468820" y="5697235"/>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4" name="Straight Arrow Connector 43"/>
          <p:cNvCxnSpPr/>
          <p:nvPr/>
        </p:nvCxnSpPr>
        <p:spPr>
          <a:xfrm>
            <a:off x="1640905" y="5325760"/>
            <a:ext cx="3333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108130" y="5457840"/>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46" name="Straight Arrow Connector 45"/>
          <p:cNvCxnSpPr/>
          <p:nvPr/>
        </p:nvCxnSpPr>
        <p:spPr>
          <a:xfrm>
            <a:off x="5727130" y="4992385"/>
            <a:ext cx="7239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107755" y="575311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48" name="Oval 47"/>
          <p:cNvSpPr/>
          <p:nvPr/>
        </p:nvSpPr>
        <p:spPr>
          <a:xfrm>
            <a:off x="4412045" y="5573410"/>
            <a:ext cx="1190625" cy="4381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9" name="Straight Arrow Connector 48"/>
          <p:cNvCxnSpPr/>
          <p:nvPr/>
        </p:nvCxnSpPr>
        <p:spPr>
          <a:xfrm flipH="1">
            <a:off x="3603055" y="5154310"/>
            <a:ext cx="20955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165030" y="5135260"/>
            <a:ext cx="7239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88655" y="6344935"/>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52" name="Straight Arrow Connector 51"/>
          <p:cNvCxnSpPr/>
          <p:nvPr/>
        </p:nvCxnSpPr>
        <p:spPr>
          <a:xfrm>
            <a:off x="2660080" y="5297185"/>
            <a:ext cx="371475" cy="1047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5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68" name="Rectangle 8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Oval 55"/>
          <p:cNvSpPr/>
          <p:nvPr/>
        </p:nvSpPr>
        <p:spPr>
          <a:xfrm>
            <a:off x="2941508" y="2158380"/>
            <a:ext cx="790575"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58" name="Oval 57"/>
          <p:cNvSpPr/>
          <p:nvPr/>
        </p:nvSpPr>
        <p:spPr>
          <a:xfrm>
            <a:off x="1745045" y="2876565"/>
            <a:ext cx="790575"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59" name="Oval 58"/>
          <p:cNvSpPr/>
          <p:nvPr/>
        </p:nvSpPr>
        <p:spPr>
          <a:xfrm>
            <a:off x="2966619" y="2895629"/>
            <a:ext cx="904875"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61" name="Oval 60"/>
          <p:cNvSpPr/>
          <p:nvPr/>
        </p:nvSpPr>
        <p:spPr>
          <a:xfrm>
            <a:off x="4293617" y="2865135"/>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Timisoara</a:t>
            </a:r>
            <a:endParaRPr lang="en-US" sz="1100" dirty="0">
              <a:effectLst/>
              <a:ea typeface="Calibri"/>
              <a:cs typeface="Times New Roman"/>
            </a:endParaRPr>
          </a:p>
        </p:txBody>
      </p:sp>
      <p:sp>
        <p:nvSpPr>
          <p:cNvPr id="62" name="Oval 61"/>
          <p:cNvSpPr/>
          <p:nvPr/>
        </p:nvSpPr>
        <p:spPr>
          <a:xfrm>
            <a:off x="3011646" y="3637092"/>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3" name="Oval 62"/>
          <p:cNvSpPr/>
          <p:nvPr/>
        </p:nvSpPr>
        <p:spPr>
          <a:xfrm>
            <a:off x="4736530" y="3640398"/>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sp>
        <p:nvSpPr>
          <p:cNvPr id="64" name="Oval 63"/>
          <p:cNvSpPr/>
          <p:nvPr/>
        </p:nvSpPr>
        <p:spPr>
          <a:xfrm>
            <a:off x="326455" y="3648090"/>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5" name="Oval 64"/>
          <p:cNvSpPr/>
          <p:nvPr/>
        </p:nvSpPr>
        <p:spPr>
          <a:xfrm>
            <a:off x="1040830" y="4854836"/>
            <a:ext cx="933450"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66" name="Oval 65"/>
          <p:cNvSpPr/>
          <p:nvPr/>
        </p:nvSpPr>
        <p:spPr>
          <a:xfrm>
            <a:off x="2170848" y="4122434"/>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sp>
        <p:nvSpPr>
          <p:cNvPr id="68" name="Oval 67"/>
          <p:cNvSpPr/>
          <p:nvPr/>
        </p:nvSpPr>
        <p:spPr>
          <a:xfrm>
            <a:off x="2212405" y="485776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70" name="Oval 69"/>
          <p:cNvSpPr/>
          <p:nvPr/>
        </p:nvSpPr>
        <p:spPr>
          <a:xfrm>
            <a:off x="3507805" y="4733939"/>
            <a:ext cx="933450" cy="390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Pitesti</a:t>
            </a:r>
            <a:endParaRPr lang="en-US" sz="1100" dirty="0">
              <a:effectLst/>
              <a:ea typeface="Calibri"/>
              <a:cs typeface="Times New Roman"/>
            </a:endParaRPr>
          </a:p>
        </p:txBody>
      </p:sp>
      <p:sp>
        <p:nvSpPr>
          <p:cNvPr id="71" name="Oval 70"/>
          <p:cNvSpPr/>
          <p:nvPr/>
        </p:nvSpPr>
        <p:spPr>
          <a:xfrm>
            <a:off x="4793680" y="457011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Mehadia</a:t>
            </a:r>
            <a:endParaRPr lang="en-US" sz="1100" dirty="0">
              <a:effectLst/>
              <a:ea typeface="Calibri"/>
              <a:cs typeface="Times New Roman"/>
            </a:endParaRPr>
          </a:p>
        </p:txBody>
      </p:sp>
      <p:sp>
        <p:nvSpPr>
          <p:cNvPr id="72" name="Oval 71"/>
          <p:cNvSpPr/>
          <p:nvPr/>
        </p:nvSpPr>
        <p:spPr>
          <a:xfrm>
            <a:off x="6108130" y="545784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sp>
        <p:nvSpPr>
          <p:cNvPr id="73" name="Oval 72"/>
          <p:cNvSpPr/>
          <p:nvPr/>
        </p:nvSpPr>
        <p:spPr>
          <a:xfrm>
            <a:off x="4397967" y="5573410"/>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sp>
        <p:nvSpPr>
          <p:cNvPr id="7170" name="Left Arrow 7169"/>
          <p:cNvSpPr/>
          <p:nvPr/>
        </p:nvSpPr>
        <p:spPr>
          <a:xfrm>
            <a:off x="3770414" y="2127742"/>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Left Arrow 73"/>
          <p:cNvSpPr/>
          <p:nvPr/>
        </p:nvSpPr>
        <p:spPr>
          <a:xfrm>
            <a:off x="3632265" y="281751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Left Arrow 74"/>
          <p:cNvSpPr/>
          <p:nvPr/>
        </p:nvSpPr>
        <p:spPr>
          <a:xfrm>
            <a:off x="5201530" y="28873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Left Arrow 75"/>
          <p:cNvSpPr/>
          <p:nvPr/>
        </p:nvSpPr>
        <p:spPr>
          <a:xfrm>
            <a:off x="2317180" y="29127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Left Arrow 76"/>
          <p:cNvSpPr/>
          <p:nvPr/>
        </p:nvSpPr>
        <p:spPr>
          <a:xfrm>
            <a:off x="3732083" y="3661036"/>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Left Arrow 77"/>
          <p:cNvSpPr/>
          <p:nvPr/>
        </p:nvSpPr>
        <p:spPr>
          <a:xfrm>
            <a:off x="3029650" y="417133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Left Arrow 78"/>
          <p:cNvSpPr/>
          <p:nvPr/>
        </p:nvSpPr>
        <p:spPr>
          <a:xfrm>
            <a:off x="5443350" y="371469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Left Arrow 79"/>
          <p:cNvSpPr/>
          <p:nvPr/>
        </p:nvSpPr>
        <p:spPr>
          <a:xfrm>
            <a:off x="1726947" y="49904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Left Arrow 80"/>
          <p:cNvSpPr/>
          <p:nvPr/>
        </p:nvSpPr>
        <p:spPr>
          <a:xfrm>
            <a:off x="1040830" y="371547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Left Arrow 81"/>
          <p:cNvSpPr/>
          <p:nvPr/>
        </p:nvSpPr>
        <p:spPr>
          <a:xfrm>
            <a:off x="5607116" y="461202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Left Arrow 82"/>
          <p:cNvSpPr/>
          <p:nvPr/>
        </p:nvSpPr>
        <p:spPr>
          <a:xfrm>
            <a:off x="4226834" y="47796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Left Arrow 83"/>
          <p:cNvSpPr/>
          <p:nvPr/>
        </p:nvSpPr>
        <p:spPr>
          <a:xfrm>
            <a:off x="2904043" y="493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Left Arrow 84"/>
          <p:cNvSpPr/>
          <p:nvPr/>
        </p:nvSpPr>
        <p:spPr>
          <a:xfrm>
            <a:off x="6897067" y="54857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Left Arrow 85"/>
          <p:cNvSpPr/>
          <p:nvPr/>
        </p:nvSpPr>
        <p:spPr>
          <a:xfrm>
            <a:off x="5331742" y="561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3">
            <a:extLst>
              <a:ext uri="{FF2B5EF4-FFF2-40B4-BE49-F238E27FC236}">
                <a16:creationId xmlns:a16="http://schemas.microsoft.com/office/drawing/2014/main" id="{475BB006-468B-7334-6A22-A4F95B6B122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43400" y="2208009"/>
            <a:ext cx="3136213" cy="203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54" name="Ink 53">
                <a:extLst>
                  <a:ext uri="{FF2B5EF4-FFF2-40B4-BE49-F238E27FC236}">
                    <a16:creationId xmlns:a16="http://schemas.microsoft.com/office/drawing/2014/main" id="{B3F72C0A-6109-EC20-5DCD-B2E834F77028}"/>
                  </a:ext>
                </a:extLst>
              </p14:cNvPr>
              <p14:cNvContentPartPr/>
              <p14:nvPr/>
            </p14:nvContentPartPr>
            <p14:xfrm>
              <a:off x="559487" y="675968"/>
              <a:ext cx="5556240" cy="299880"/>
            </p14:xfrm>
          </p:contentPart>
        </mc:Choice>
        <mc:Fallback>
          <p:pic>
            <p:nvPicPr>
              <p:cNvPr id="54" name="Ink 53">
                <a:extLst>
                  <a:ext uri="{FF2B5EF4-FFF2-40B4-BE49-F238E27FC236}">
                    <a16:creationId xmlns:a16="http://schemas.microsoft.com/office/drawing/2014/main" id="{B3F72C0A-6109-EC20-5DCD-B2E834F77028}"/>
                  </a:ext>
                </a:extLst>
              </p:cNvPr>
              <p:cNvPicPr/>
              <p:nvPr/>
            </p:nvPicPr>
            <p:blipFill>
              <a:blip r:embed="rId4"/>
              <a:stretch>
                <a:fillRect/>
              </a:stretch>
            </p:blipFill>
            <p:spPr>
              <a:xfrm>
                <a:off x="505847" y="567968"/>
                <a:ext cx="5663880" cy="515520"/>
              </a:xfrm>
              <a:prstGeom prst="rect">
                <a:avLst/>
              </a:prstGeom>
            </p:spPr>
          </p:pic>
        </mc:Fallback>
      </mc:AlternateContent>
    </p:spTree>
    <p:extLst>
      <p:ext uri="{BB962C8B-B14F-4D97-AF65-F5344CB8AC3E}">
        <p14:creationId xmlns:p14="http://schemas.microsoft.com/office/powerpoint/2010/main" val="4828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17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5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7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1"/>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childTnLst>
                                </p:cTn>
                              </p:par>
                              <p:par>
                                <p:cTn id="78" presetID="1" presetClass="exit" presetSubtype="0" fill="hold" grpId="1" nodeType="withEffect">
                                  <p:stCondLst>
                                    <p:cond delay="0"/>
                                  </p:stCondLst>
                                  <p:childTnLst>
                                    <p:set>
                                      <p:cBhvr>
                                        <p:cTn id="79" dur="1" fill="hold">
                                          <p:stCondLst>
                                            <p:cond delay="0"/>
                                          </p:stCondLst>
                                        </p:cTn>
                                        <p:tgtEl>
                                          <p:spTgt spid="7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58"/>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childTnLst>
                                </p:cTn>
                              </p:par>
                              <p:par>
                                <p:cTn id="108" presetID="1" presetClass="exit" presetSubtype="0" fill="hold" grpId="1" nodeType="withEffect">
                                  <p:stCondLst>
                                    <p:cond delay="0"/>
                                  </p:stCondLst>
                                  <p:childTnLst>
                                    <p:set>
                                      <p:cBhvr>
                                        <p:cTn id="109" dur="1" fill="hold">
                                          <p:stCondLst>
                                            <p:cond delay="0"/>
                                          </p:stCondLst>
                                        </p:cTn>
                                        <p:tgtEl>
                                          <p:spTgt spid="7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62"/>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xit" presetSubtype="0" fill="hold" grpId="1" nodeType="withEffect">
                                  <p:stCondLst>
                                    <p:cond delay="0"/>
                                  </p:stCondLst>
                                  <p:childTnLst>
                                    <p:set>
                                      <p:cBhvr>
                                        <p:cTn id="121" dur="1" fill="hold">
                                          <p:stCondLst>
                                            <p:cond delay="0"/>
                                          </p:stCondLst>
                                        </p:cTn>
                                        <p:tgtEl>
                                          <p:spTgt spid="7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66"/>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3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2"/>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par>
                                <p:cTn id="144" presetID="1" presetClass="exit" presetSubtype="0" fill="hold" grpId="1" nodeType="withEffect">
                                  <p:stCondLst>
                                    <p:cond delay="0"/>
                                  </p:stCondLst>
                                  <p:childTnLst>
                                    <p:set>
                                      <p:cBhvr>
                                        <p:cTn id="145" dur="1" fill="hold">
                                          <p:stCondLst>
                                            <p:cond delay="0"/>
                                          </p:stCondLst>
                                        </p:cTn>
                                        <p:tgtEl>
                                          <p:spTgt spid="7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63"/>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1"/>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par>
                                <p:cTn id="162" presetID="1" presetClass="exit" presetSubtype="0" fill="hold" grpId="1" nodeType="withEffect">
                                  <p:stCondLst>
                                    <p:cond delay="0"/>
                                  </p:stCondLst>
                                  <p:childTnLst>
                                    <p:set>
                                      <p:cBhvr>
                                        <p:cTn id="163" dur="1" fill="hold">
                                          <p:stCondLst>
                                            <p:cond delay="0"/>
                                          </p:stCondLst>
                                        </p:cTn>
                                        <p:tgtEl>
                                          <p:spTgt spid="79"/>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5"/>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3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3"/>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4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81"/>
                                        </p:tgtEl>
                                        <p:attrNameLst>
                                          <p:attrName>style.visibility</p:attrName>
                                        </p:attrNameLst>
                                      </p:cBhvr>
                                      <p:to>
                                        <p:strVal val="visible"/>
                                      </p:to>
                                    </p:set>
                                  </p:childTnLst>
                                </p:cTn>
                              </p:par>
                              <p:par>
                                <p:cTn id="180" presetID="1" presetClass="exit" presetSubtype="0" fill="hold" grpId="1" nodeType="withEffect">
                                  <p:stCondLst>
                                    <p:cond delay="0"/>
                                  </p:stCondLst>
                                  <p:childTnLst>
                                    <p:set>
                                      <p:cBhvr>
                                        <p:cTn id="181" dur="1" fill="hold">
                                          <p:stCondLst>
                                            <p:cond delay="0"/>
                                          </p:stCondLst>
                                        </p:cTn>
                                        <p:tgtEl>
                                          <p:spTgt spid="80"/>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64"/>
                                        </p:tgtEl>
                                        <p:attrNameLst>
                                          <p:attrName>style.visibility</p:attrName>
                                        </p:attrNameLst>
                                      </p:cBhvr>
                                      <p:to>
                                        <p:strVal val="hidden"/>
                                      </p:to>
                                    </p:set>
                                  </p:childTnLst>
                                </p:cTn>
                              </p:par>
                              <p:par>
                                <p:cTn id="186" presetID="1" presetClass="entr" presetSubtype="0" fill="hold" grpId="0" nodeType="withEffect">
                                  <p:stCondLst>
                                    <p:cond delay="0"/>
                                  </p:stCondLst>
                                  <p:childTnLst>
                                    <p:set>
                                      <p:cBhvr>
                                        <p:cTn id="187" dur="1" fill="hold">
                                          <p:stCondLst>
                                            <p:cond delay="0"/>
                                          </p:stCondLst>
                                        </p:cTn>
                                        <p:tgtEl>
                                          <p:spTgt spid="3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2"/>
                                        </p:tgtEl>
                                        <p:attrNameLst>
                                          <p:attrName>style.visibility</p:attrName>
                                        </p:attrNameLst>
                                      </p:cBhvr>
                                      <p:to>
                                        <p:strVal val="visible"/>
                                      </p:to>
                                    </p:set>
                                  </p:childTnLst>
                                </p:cTn>
                              </p:par>
                              <p:par>
                                <p:cTn id="192" presetID="1" presetClass="exit" presetSubtype="0" fill="hold" grpId="1" nodeType="withEffect">
                                  <p:stCondLst>
                                    <p:cond delay="0"/>
                                  </p:stCondLst>
                                  <p:childTnLst>
                                    <p:set>
                                      <p:cBhvr>
                                        <p:cTn id="193" dur="1" fill="hold">
                                          <p:stCondLst>
                                            <p:cond delay="0"/>
                                          </p:stCondLst>
                                        </p:cTn>
                                        <p:tgtEl>
                                          <p:spTgt spid="8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0"/>
                                          </p:stCondLst>
                                        </p:cTn>
                                        <p:tgtEl>
                                          <p:spTgt spid="71"/>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41"/>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2"/>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46"/>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7"/>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83"/>
                                        </p:tgtEl>
                                        <p:attrNameLst>
                                          <p:attrName>style.visibility</p:attrName>
                                        </p:attrNameLst>
                                      </p:cBhvr>
                                      <p:to>
                                        <p:strVal val="visible"/>
                                      </p:to>
                                    </p:set>
                                  </p:childTnLst>
                                </p:cTn>
                              </p:par>
                              <p:par>
                                <p:cTn id="210" presetID="1" presetClass="exit" presetSubtype="0" fill="hold" grpId="1" nodeType="withEffect">
                                  <p:stCondLst>
                                    <p:cond delay="0"/>
                                  </p:stCondLst>
                                  <p:childTnLst>
                                    <p:set>
                                      <p:cBhvr>
                                        <p:cTn id="211" dur="1" fill="hold">
                                          <p:stCondLst>
                                            <p:cond delay="0"/>
                                          </p:stCondLst>
                                        </p:cTn>
                                        <p:tgtEl>
                                          <p:spTgt spid="82"/>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70"/>
                                        </p:tgtEl>
                                        <p:attrNameLst>
                                          <p:attrName>style.visibility</p:attrName>
                                        </p:attrNameLst>
                                      </p:cBhvr>
                                      <p:to>
                                        <p:strVal val="hidden"/>
                                      </p:to>
                                    </p:set>
                                  </p:childTnLst>
                                </p:cTn>
                              </p:par>
                              <p:par>
                                <p:cTn id="216" presetID="1" presetClass="entr" presetSubtype="0" fill="hold" grpId="0" nodeType="withEffect">
                                  <p:stCondLst>
                                    <p:cond delay="0"/>
                                  </p:stCondLst>
                                  <p:childTnLst>
                                    <p:set>
                                      <p:cBhvr>
                                        <p:cTn id="217" dur="1" fill="hold">
                                          <p:stCondLst>
                                            <p:cond delay="0"/>
                                          </p:stCondLst>
                                        </p:cTn>
                                        <p:tgtEl>
                                          <p:spTgt spid="3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47"/>
                                        </p:tgtEl>
                                        <p:attrNameLst>
                                          <p:attrName>style.visibility</p:attrName>
                                        </p:attrNameLst>
                                      </p:cBhvr>
                                      <p:to>
                                        <p:strVal val="visible"/>
                                      </p:to>
                                    </p:set>
                                  </p:childTnLst>
                                </p:cTn>
                              </p:par>
                              <p:par>
                                <p:cTn id="220" presetID="1" presetClass="entr" presetSubtype="0" fill="hold" nodeType="withEffect">
                                  <p:stCondLst>
                                    <p:cond delay="0"/>
                                  </p:stCondLst>
                                  <p:childTnLst>
                                    <p:set>
                                      <p:cBhvr>
                                        <p:cTn id="221" dur="1" fill="hold">
                                          <p:stCondLst>
                                            <p:cond delay="0"/>
                                          </p:stCondLst>
                                        </p:cTn>
                                        <p:tgtEl>
                                          <p:spTgt spid="49"/>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73"/>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5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6"/>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5"/>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84"/>
                                        </p:tgtEl>
                                        <p:attrNameLst>
                                          <p:attrName>style.visibility</p:attrName>
                                        </p:attrNameLst>
                                      </p:cBhvr>
                                      <p:to>
                                        <p:strVal val="visible"/>
                                      </p:to>
                                    </p:set>
                                  </p:childTnLst>
                                </p:cTn>
                              </p:par>
                              <p:par>
                                <p:cTn id="234" presetID="1" presetClass="exit" presetSubtype="0" fill="hold" grpId="1" nodeType="withEffect">
                                  <p:stCondLst>
                                    <p:cond delay="0"/>
                                  </p:stCondLst>
                                  <p:childTnLst>
                                    <p:set>
                                      <p:cBhvr>
                                        <p:cTn id="235" dur="1" fill="hold">
                                          <p:stCondLst>
                                            <p:cond delay="0"/>
                                          </p:stCondLst>
                                        </p:cTn>
                                        <p:tgtEl>
                                          <p:spTgt spid="83"/>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68"/>
                                        </p:tgtEl>
                                        <p:attrNameLst>
                                          <p:attrName>style.visibility</p:attrName>
                                        </p:attrNameLst>
                                      </p:cBhvr>
                                      <p:to>
                                        <p:strVal val="hidden"/>
                                      </p:to>
                                    </p:set>
                                  </p:childTnLst>
                                </p:cTn>
                              </p:par>
                              <p:par>
                                <p:cTn id="240" presetID="1" presetClass="entr" presetSubtype="0" fill="hold" grpId="0" nodeType="withEffect">
                                  <p:stCondLst>
                                    <p:cond delay="0"/>
                                  </p:stCondLst>
                                  <p:childTnLst>
                                    <p:set>
                                      <p:cBhvr>
                                        <p:cTn id="241" dur="1" fill="hold">
                                          <p:stCondLst>
                                            <p:cond delay="0"/>
                                          </p:stCondLst>
                                        </p:cTn>
                                        <p:tgtEl>
                                          <p:spTgt spid="37"/>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51"/>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52"/>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4"/>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85"/>
                                        </p:tgtEl>
                                        <p:attrNameLst>
                                          <p:attrName>style.visibility</p:attrName>
                                        </p:attrNameLst>
                                      </p:cBhvr>
                                      <p:to>
                                        <p:strVal val="visible"/>
                                      </p:to>
                                    </p:set>
                                  </p:childTnLst>
                                </p:cTn>
                              </p:par>
                              <p:par>
                                <p:cTn id="252" presetID="1" presetClass="exit" presetSubtype="0" fill="hold" grpId="1" nodeType="withEffect">
                                  <p:stCondLst>
                                    <p:cond delay="0"/>
                                  </p:stCondLst>
                                  <p:childTnLst>
                                    <p:set>
                                      <p:cBhvr>
                                        <p:cTn id="253" dur="1" fill="hold">
                                          <p:stCondLst>
                                            <p:cond delay="0"/>
                                          </p:stCondLst>
                                        </p:cTn>
                                        <p:tgtEl>
                                          <p:spTgt spid="8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1" presetClass="exit" presetSubtype="0" fill="hold" grpId="1" nodeType="clickEffect">
                                  <p:stCondLst>
                                    <p:cond delay="0"/>
                                  </p:stCondLst>
                                  <p:childTnLst>
                                    <p:set>
                                      <p:cBhvr>
                                        <p:cTn id="257" dur="1" fill="hold">
                                          <p:stCondLst>
                                            <p:cond delay="0"/>
                                          </p:stCondLst>
                                        </p:cTn>
                                        <p:tgtEl>
                                          <p:spTgt spid="72"/>
                                        </p:tgtEl>
                                        <p:attrNameLst>
                                          <p:attrName>style.visibility</p:attrName>
                                        </p:attrNameLst>
                                      </p:cBhvr>
                                      <p:to>
                                        <p:strVal val="hidden"/>
                                      </p:to>
                                    </p:set>
                                  </p:childTnLst>
                                </p:cTn>
                              </p:par>
                              <p:par>
                                <p:cTn id="258" presetID="1" presetClass="entr" presetSubtype="0" fill="hold" grpId="0" nodeType="withEffect">
                                  <p:stCondLst>
                                    <p:cond delay="0"/>
                                  </p:stCondLst>
                                  <p:childTnLst>
                                    <p:set>
                                      <p:cBhvr>
                                        <p:cTn id="259" dur="1" fill="hold">
                                          <p:stCondLst>
                                            <p:cond delay="0"/>
                                          </p:stCondLst>
                                        </p:cTn>
                                        <p:tgtEl>
                                          <p:spTgt spid="45"/>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6"/>
                                        </p:tgtEl>
                                        <p:attrNameLst>
                                          <p:attrName>style.visibility</p:attrName>
                                        </p:attrNameLst>
                                      </p:cBhvr>
                                      <p:to>
                                        <p:strVal val="visible"/>
                                      </p:to>
                                    </p:set>
                                  </p:childTnLst>
                                </p:cTn>
                              </p:par>
                              <p:par>
                                <p:cTn id="264" presetID="1" presetClass="exit" presetSubtype="0" fill="hold" grpId="2" nodeType="withEffect">
                                  <p:stCondLst>
                                    <p:cond delay="0"/>
                                  </p:stCondLst>
                                  <p:childTnLst>
                                    <p:set>
                                      <p:cBhvr>
                                        <p:cTn id="265" dur="1" fill="hold">
                                          <p:stCondLst>
                                            <p:cond delay="0"/>
                                          </p:stCondLst>
                                        </p:cTn>
                                        <p:tgtEl>
                                          <p:spTgt spid="8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85"/>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1" presetClass="exit" presetSubtype="0" fill="hold" grpId="1" nodeType="clickEffect">
                                  <p:stCondLst>
                                    <p:cond delay="0"/>
                                  </p:stCondLst>
                                  <p:childTnLst>
                                    <p:set>
                                      <p:cBhvr>
                                        <p:cTn id="271" dur="1" fill="hold">
                                          <p:stCondLst>
                                            <p:cond delay="0"/>
                                          </p:stCondLst>
                                        </p:cTn>
                                        <p:tgtEl>
                                          <p:spTgt spid="73"/>
                                        </p:tgtEl>
                                        <p:attrNameLst>
                                          <p:attrName>style.visibility</p:attrName>
                                        </p:attrNameLst>
                                      </p:cBhvr>
                                      <p:to>
                                        <p:strVal val="hidden"/>
                                      </p:to>
                                    </p:set>
                                  </p:childTnLst>
                                </p:cTn>
                              </p:par>
                              <p:par>
                                <p:cTn id="272" presetID="1" presetClass="entr" presetSubtype="0" fill="hold" grpId="0" nodeType="withEffect">
                                  <p:stCondLst>
                                    <p:cond delay="0"/>
                                  </p:stCondLst>
                                  <p:childTnLst>
                                    <p:set>
                                      <p:cBhvr>
                                        <p:cTn id="273" dur="1" fill="hold">
                                          <p:stCondLst>
                                            <p:cond delay="0"/>
                                          </p:stCondLst>
                                        </p:cTn>
                                        <p:tgtEl>
                                          <p:spTgt spid="48"/>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xit" presetSubtype="0" fill="hold" grpId="1" nodeType="clickEffect">
                                  <p:stCondLst>
                                    <p:cond delay="0"/>
                                  </p:stCondLst>
                                  <p:childTnLst>
                                    <p:set>
                                      <p:cBhvr>
                                        <p:cTn id="27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animBg="1"/>
      <p:bldP spid="29" grpId="0" animBg="1"/>
      <p:bldP spid="31" grpId="0" animBg="1"/>
      <p:bldP spid="32" grpId="0" animBg="1"/>
      <p:bldP spid="33" grpId="0" animBg="1"/>
      <p:bldP spid="37" grpId="0" animBg="1"/>
      <p:bldP spid="38" grpId="0" animBg="1"/>
      <p:bldP spid="41" grpId="0" animBg="1"/>
      <p:bldP spid="43" grpId="0" animBg="1"/>
      <p:bldP spid="45" grpId="0" animBg="1"/>
      <p:bldP spid="47" grpId="0" animBg="1"/>
      <p:bldP spid="48" grpId="0" animBg="1"/>
      <p:bldP spid="51" grpId="0" animBg="1"/>
      <p:bldP spid="56" grpId="0" animBg="1"/>
      <p:bldP spid="56"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8" grpId="0" animBg="1"/>
      <p:bldP spid="68" grpId="1" animBg="1"/>
      <p:bldP spid="70" grpId="0" animBg="1"/>
      <p:bldP spid="70" grpId="1" animBg="1"/>
      <p:bldP spid="71" grpId="0" animBg="1"/>
      <p:bldP spid="71" grpId="1" animBg="1"/>
      <p:bldP spid="72" grpId="0" animBg="1"/>
      <p:bldP spid="72" grpId="1" animBg="1"/>
      <p:bldP spid="73" grpId="0" animBg="1"/>
      <p:bldP spid="73" grpId="1" animBg="1"/>
      <p:bldP spid="7170" grpId="0" animBg="1"/>
      <p:bldP spid="7170"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2" grpId="2" animBg="1"/>
      <p:bldP spid="83" grpId="0" animBg="1"/>
      <p:bldP spid="83" grpId="1" animBg="1"/>
      <p:bldP spid="84" grpId="0" animBg="1"/>
      <p:bldP spid="84" grpId="1" animBg="1"/>
      <p:bldP spid="85" grpId="0" animBg="1"/>
      <p:bldP spid="85" grpId="1" animBg="1"/>
      <p:bldP spid="86" grpId="0" animBg="1"/>
      <p:bldP spid="86"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ILLUSTRATION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98" y="2119313"/>
            <a:ext cx="8796090" cy="369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33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2862322"/>
          </a:xfrm>
          <a:prstGeom prst="rect">
            <a:avLst/>
          </a:prstGeom>
        </p:spPr>
        <p:txBody>
          <a:bodyPr wrap="square">
            <a:spAutoFit/>
          </a:bodyPr>
          <a:lstStyle/>
          <a:p>
            <a:pPr marL="342900" indent="-342900" algn="just">
              <a:lnSpc>
                <a:spcPct val="150000"/>
              </a:lnSpc>
              <a:buFont typeface="Wingdings" pitchFamily="2" charset="2"/>
              <a:buChar char="v"/>
            </a:pPr>
            <a:r>
              <a:rPr lang="en-US" sz="2400" dirty="0">
                <a:solidFill>
                  <a:srgbClr val="FF0000"/>
                </a:solidFill>
                <a:latin typeface="Times New Roman" pitchFamily="18" charset="0"/>
                <a:cs typeface="Times New Roman" pitchFamily="18" charset="0"/>
              </a:rPr>
              <a:t>Goal Formulation</a:t>
            </a:r>
          </a:p>
          <a:p>
            <a:pPr marL="342900" indent="-342900" algn="just">
              <a:lnSpc>
                <a:spcPct val="150000"/>
              </a:lnSpc>
              <a:buFont typeface="Wingdings" pitchFamily="2" charset="2"/>
              <a:buChar char="v"/>
            </a:pPr>
            <a:r>
              <a:rPr lang="en-US" sz="2400" dirty="0">
                <a:solidFill>
                  <a:srgbClr val="FF0000"/>
                </a:solidFill>
                <a:latin typeface="Times New Roman" pitchFamily="18" charset="0"/>
                <a:cs typeface="Times New Roman" pitchFamily="18" charset="0"/>
              </a:rPr>
              <a:t>Problem Formulation</a:t>
            </a:r>
          </a:p>
          <a:p>
            <a:pPr marL="342900" indent="-342900" algn="just">
              <a:lnSpc>
                <a:spcPct val="150000"/>
              </a:lnSpc>
              <a:buFont typeface="Wingdings" pitchFamily="2" charset="2"/>
              <a:buChar char="v"/>
            </a:pPr>
            <a:r>
              <a:rPr lang="en-US" sz="2400" dirty="0">
                <a:solidFill>
                  <a:srgbClr val="FF0000"/>
                </a:solidFill>
                <a:latin typeface="Times New Roman" pitchFamily="18" charset="0"/>
                <a:cs typeface="Times New Roman" pitchFamily="18" charset="0"/>
              </a:rPr>
              <a:t>Search</a:t>
            </a:r>
          </a:p>
          <a:p>
            <a:pPr marL="342900" indent="-342900" algn="just">
              <a:lnSpc>
                <a:spcPct val="150000"/>
              </a:lnSpc>
              <a:buFont typeface="Wingdings" pitchFamily="2" charset="2"/>
              <a:buChar char="v"/>
            </a:pPr>
            <a:r>
              <a:rPr lang="en-US" sz="2400" dirty="0">
                <a:solidFill>
                  <a:srgbClr val="FF0000"/>
                </a:solidFill>
                <a:latin typeface="Times New Roman" pitchFamily="18" charset="0"/>
                <a:cs typeface="Times New Roman" pitchFamily="18" charset="0"/>
              </a:rPr>
              <a:t>Solution</a:t>
            </a:r>
          </a:p>
          <a:p>
            <a:pPr marL="342900" indent="-342900" algn="just">
              <a:lnSpc>
                <a:spcPct val="150000"/>
              </a:lnSpc>
              <a:buFont typeface="Wingdings" pitchFamily="2" charset="2"/>
              <a:buChar char="v"/>
            </a:pPr>
            <a:r>
              <a:rPr lang="en-US" sz="2400" dirty="0">
                <a:solidFill>
                  <a:srgbClr val="FF0000"/>
                </a:solidFill>
                <a:latin typeface="Times New Roman" pitchFamily="18" charset="0"/>
                <a:cs typeface="Times New Roman" pitchFamily="18" charset="0"/>
              </a:rPr>
              <a:t>Execution</a:t>
            </a: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Steps in problem solving</a:t>
            </a:r>
          </a:p>
        </p:txBody>
      </p:sp>
    </p:spTree>
    <p:extLst>
      <p:ext uri="{BB962C8B-B14F-4D97-AF65-F5344CB8AC3E}">
        <p14:creationId xmlns:p14="http://schemas.microsoft.com/office/powerpoint/2010/main" val="1926458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b="1" dirty="0"/>
              <a:t>UNIFORM-COST SEARCH:</a:t>
            </a:r>
            <a:br>
              <a:rPr lang="en-US" b="1" dirty="0"/>
            </a:br>
            <a:r>
              <a:rPr lang="en-US" b="1" dirty="0"/>
              <a:t>OPTIMALITY</a:t>
            </a:r>
            <a:endParaRPr lang="en-US" dirty="0"/>
          </a:p>
        </p:txBody>
      </p:sp>
      <p:sp>
        <p:nvSpPr>
          <p:cNvPr id="3" name="Rectangle 2">
            <a:extLst>
              <a:ext uri="{FF2B5EF4-FFF2-40B4-BE49-F238E27FC236}">
                <a16:creationId xmlns:a16="http://schemas.microsoft.com/office/drawing/2014/main" id="{988F1F89-704E-4A06-B48B-1E2E38E3806C}"/>
              </a:ext>
            </a:extLst>
          </p:cNvPr>
          <p:cNvSpPr/>
          <p:nvPr/>
        </p:nvSpPr>
        <p:spPr>
          <a:xfrm>
            <a:off x="203982" y="2097316"/>
            <a:ext cx="8940018" cy="707886"/>
          </a:xfrm>
          <a:prstGeom prst="rect">
            <a:avLst/>
          </a:prstGeom>
        </p:spPr>
        <p:txBody>
          <a:bodyPr wrap="square">
            <a:spAutoFit/>
          </a:bodyPr>
          <a:lstStyle/>
          <a:p>
            <a:pPr marL="342900" indent="-342900">
              <a:buFont typeface="Arial" panose="020B0604020202020204" pitchFamily="34" charset="0"/>
              <a:buChar char="•"/>
            </a:pPr>
            <a:r>
              <a:rPr lang="en-US" sz="2000" dirty="0"/>
              <a:t>Observe that whenever uniform-cost search selects a </a:t>
            </a:r>
            <a:r>
              <a:rPr lang="en-US" sz="2000" b="1" dirty="0"/>
              <a:t>node n </a:t>
            </a:r>
            <a:r>
              <a:rPr lang="en-US" sz="2000" dirty="0"/>
              <a:t>for expansion, the </a:t>
            </a:r>
            <a:r>
              <a:rPr lang="en-US" sz="2000" dirty="0">
                <a:solidFill>
                  <a:srgbClr val="FF0000"/>
                </a:solidFill>
              </a:rPr>
              <a:t>optimal</a:t>
            </a:r>
            <a:r>
              <a:rPr lang="en-US" sz="2000" dirty="0"/>
              <a:t> path to that node has been found.</a:t>
            </a:r>
          </a:p>
        </p:txBody>
      </p:sp>
      <p:sp>
        <p:nvSpPr>
          <p:cNvPr id="4" name="Rectangle 3">
            <a:extLst>
              <a:ext uri="{FF2B5EF4-FFF2-40B4-BE49-F238E27FC236}">
                <a16:creationId xmlns:a16="http://schemas.microsoft.com/office/drawing/2014/main" id="{1861D946-7153-4AE7-8087-EE6B75735202}"/>
              </a:ext>
            </a:extLst>
          </p:cNvPr>
          <p:cNvSpPr/>
          <p:nvPr/>
        </p:nvSpPr>
        <p:spPr>
          <a:xfrm>
            <a:off x="467751" y="2778543"/>
            <a:ext cx="8412480" cy="1015663"/>
          </a:xfrm>
          <a:prstGeom prst="rect">
            <a:avLst/>
          </a:prstGeom>
        </p:spPr>
        <p:txBody>
          <a:bodyPr wrap="square">
            <a:spAutoFit/>
          </a:bodyPr>
          <a:lstStyle/>
          <a:p>
            <a:pPr marL="342900" indent="-342900" algn="just">
              <a:buFont typeface="Arial" panose="020B0604020202020204" pitchFamily="34" charset="0"/>
              <a:buChar char="•"/>
            </a:pPr>
            <a:r>
              <a:rPr lang="en-US" sz="2000" dirty="0"/>
              <a:t>Were this not the case, there would have to be another frontier </a:t>
            </a:r>
            <a:r>
              <a:rPr lang="en-US" sz="2000" b="1" dirty="0"/>
              <a:t>node n’ </a:t>
            </a:r>
            <a:r>
              <a:rPr lang="en-US" sz="1200" b="1" dirty="0"/>
              <a:t> </a:t>
            </a:r>
            <a:r>
              <a:rPr lang="en-US" sz="2000" dirty="0"/>
              <a:t>on the optimal path from the </a:t>
            </a:r>
            <a:r>
              <a:rPr lang="en-US" sz="2000" b="1" dirty="0"/>
              <a:t>start node to n, n’</a:t>
            </a:r>
            <a:r>
              <a:rPr lang="en-US" sz="2000" dirty="0"/>
              <a:t> would have lower g-cost than n and would have been selected first</a:t>
            </a:r>
            <a:endParaRPr lang="en-US" sz="2000" b="1" dirty="0"/>
          </a:p>
        </p:txBody>
      </p:sp>
      <p:sp>
        <p:nvSpPr>
          <p:cNvPr id="5" name="Rectangle 4">
            <a:extLst>
              <a:ext uri="{FF2B5EF4-FFF2-40B4-BE49-F238E27FC236}">
                <a16:creationId xmlns:a16="http://schemas.microsoft.com/office/drawing/2014/main" id="{9E09E546-734D-458C-86C8-68959B273D15}"/>
              </a:ext>
            </a:extLst>
          </p:cNvPr>
          <p:cNvSpPr/>
          <p:nvPr/>
        </p:nvSpPr>
        <p:spPr>
          <a:xfrm>
            <a:off x="130127" y="4096500"/>
            <a:ext cx="858832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because step costs are nonnegative, paths never get shorter as nodes are added</a:t>
            </a:r>
          </a:p>
        </p:txBody>
      </p:sp>
      <p:sp>
        <p:nvSpPr>
          <p:cNvPr id="6" name="Rectangle 5">
            <a:extLst>
              <a:ext uri="{FF2B5EF4-FFF2-40B4-BE49-F238E27FC236}">
                <a16:creationId xmlns:a16="http://schemas.microsoft.com/office/drawing/2014/main" id="{8888D10F-7CF4-4CDD-9822-2BB64830287D}"/>
              </a:ext>
            </a:extLst>
          </p:cNvPr>
          <p:cNvSpPr/>
          <p:nvPr/>
        </p:nvSpPr>
        <p:spPr>
          <a:xfrm>
            <a:off x="0" y="5123702"/>
            <a:ext cx="9070145" cy="1077218"/>
          </a:xfrm>
          <a:prstGeom prst="rect">
            <a:avLst/>
          </a:prstGeom>
        </p:spPr>
        <p:txBody>
          <a:bodyPr wrap="square">
            <a:spAutoFit/>
          </a:bodyPr>
          <a:lstStyle/>
          <a:p>
            <a:r>
              <a:rPr lang="en-US" sz="2000" dirty="0"/>
              <a:t>These two facts together imply that </a:t>
            </a:r>
          </a:p>
          <a:p>
            <a:r>
              <a:rPr lang="en-US" sz="2400" b="1" i="1" dirty="0"/>
              <a:t>uniform-cost search expands nodes in order of their optimal path cost. </a:t>
            </a:r>
          </a:p>
          <a:p>
            <a:r>
              <a:rPr lang="en-US" sz="2000" dirty="0"/>
              <a:t>Hence, the first goal node selected for expansion must be the optimal solution.</a:t>
            </a:r>
          </a:p>
        </p:txBody>
      </p:sp>
    </p:spTree>
    <p:extLst>
      <p:ext uri="{BB962C8B-B14F-4D97-AF65-F5344CB8AC3E}">
        <p14:creationId xmlns:p14="http://schemas.microsoft.com/office/powerpoint/2010/main" val="1023461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3"/>
            <a:ext cx="7808976" cy="1088136"/>
          </a:xfrm>
        </p:spPr>
        <p:txBody>
          <a:bodyPr>
            <a:normAutofit fontScale="90000"/>
          </a:bodyPr>
          <a:lstStyle/>
          <a:p>
            <a:r>
              <a:rPr lang="en-US" b="1" dirty="0"/>
              <a:t>UNIFORM-COST SEARCH:</a:t>
            </a:r>
            <a:br>
              <a:rPr lang="en-US" b="1" dirty="0"/>
            </a:br>
            <a:r>
              <a:rPr lang="en-US" b="1" dirty="0"/>
              <a:t>COMPLETENESS &amp; COMPLEXITY</a:t>
            </a:r>
            <a:endParaRPr lang="en-US" dirty="0"/>
          </a:p>
        </p:txBody>
      </p:sp>
      <p:sp>
        <p:nvSpPr>
          <p:cNvPr id="7" name="Rectangle 6">
            <a:extLst>
              <a:ext uri="{FF2B5EF4-FFF2-40B4-BE49-F238E27FC236}">
                <a16:creationId xmlns:a16="http://schemas.microsoft.com/office/drawing/2014/main" id="{F2F6AB66-51D4-4E33-B4C4-30BEF3A79E34}"/>
              </a:ext>
            </a:extLst>
          </p:cNvPr>
          <p:cNvSpPr/>
          <p:nvPr/>
        </p:nvSpPr>
        <p:spPr>
          <a:xfrm>
            <a:off x="218049" y="2109054"/>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Completeness is guaranteed </a:t>
            </a:r>
            <a:r>
              <a:rPr lang="en-US" sz="2000" dirty="0"/>
              <a:t>provided the cost of every step exceeds some small positive constant </a:t>
            </a:r>
            <a:r>
              <a:rPr lang="el-GR" sz="2000" dirty="0"/>
              <a:t>ε</a:t>
            </a:r>
            <a:r>
              <a:rPr lang="en-US" sz="2000" dirty="0"/>
              <a:t>.</a:t>
            </a:r>
          </a:p>
        </p:txBody>
      </p:sp>
      <p:sp>
        <p:nvSpPr>
          <p:cNvPr id="8" name="Rectangle 7">
            <a:extLst>
              <a:ext uri="{FF2B5EF4-FFF2-40B4-BE49-F238E27FC236}">
                <a16:creationId xmlns:a16="http://schemas.microsoft.com/office/drawing/2014/main" id="{D0C779FE-93CB-4F5C-9E98-A9DDC0C0BBDF}"/>
              </a:ext>
            </a:extLst>
          </p:cNvPr>
          <p:cNvSpPr/>
          <p:nvPr/>
        </p:nvSpPr>
        <p:spPr>
          <a:xfrm>
            <a:off x="218049" y="2967335"/>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Uniform-cost search is guided by path costs rather than depths, so its complexity is not easily characterized in terms of b and d.</a:t>
            </a:r>
          </a:p>
        </p:txBody>
      </p:sp>
      <p:sp>
        <p:nvSpPr>
          <p:cNvPr id="9" name="Rectangle 8">
            <a:extLst>
              <a:ext uri="{FF2B5EF4-FFF2-40B4-BE49-F238E27FC236}">
                <a16:creationId xmlns:a16="http://schemas.microsoft.com/office/drawing/2014/main" id="{2A759A59-D3F8-467D-8C64-85B3CE2837FA}"/>
              </a:ext>
            </a:extLst>
          </p:cNvPr>
          <p:cNvSpPr/>
          <p:nvPr/>
        </p:nvSpPr>
        <p:spPr>
          <a:xfrm>
            <a:off x="218049" y="3824668"/>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Instead, let C* be the cost of the optimal solution, and assume that every action costs at least </a:t>
            </a:r>
            <a:r>
              <a:rPr lang="el-GR" sz="2000" dirty="0"/>
              <a:t>ε</a:t>
            </a:r>
            <a:r>
              <a:rPr lang="en-US" sz="2000" dirty="0"/>
              <a:t> .</a:t>
            </a:r>
          </a:p>
        </p:txBody>
      </p:sp>
      <p:sp>
        <p:nvSpPr>
          <p:cNvPr id="10" name="Rectangle 9">
            <a:extLst>
              <a:ext uri="{FF2B5EF4-FFF2-40B4-BE49-F238E27FC236}">
                <a16:creationId xmlns:a16="http://schemas.microsoft.com/office/drawing/2014/main" id="{D76238E7-5D6A-429E-9A3D-6B2100782644}"/>
              </a:ext>
            </a:extLst>
          </p:cNvPr>
          <p:cNvSpPr/>
          <p:nvPr/>
        </p:nvSpPr>
        <p:spPr>
          <a:xfrm>
            <a:off x="218049" y="4681053"/>
            <a:ext cx="8419514"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the algorithm’s worst-case time and space complexity is </a:t>
            </a:r>
            <a:r>
              <a:rPr lang="en-US" sz="2000" b="1" dirty="0"/>
              <a:t>O(b </a:t>
            </a:r>
            <a:r>
              <a:rPr lang="en-US" sz="2000" b="1" baseline="30000" dirty="0"/>
              <a:t>1+[C*/</a:t>
            </a:r>
            <a:r>
              <a:rPr lang="el-GR" sz="2000" b="1" baseline="30000" dirty="0"/>
              <a:t>ε</a:t>
            </a:r>
            <a:r>
              <a:rPr lang="en-US" sz="2000" b="1" baseline="30000" dirty="0"/>
              <a:t>]</a:t>
            </a:r>
            <a:r>
              <a:rPr lang="en-US" sz="2000" b="1" dirty="0"/>
              <a:t>)</a:t>
            </a:r>
            <a:r>
              <a:rPr lang="en-US" sz="2000" dirty="0"/>
              <a:t>, which can be much greater than b</a:t>
            </a:r>
            <a:r>
              <a:rPr lang="en-US" sz="2000" baseline="30000" dirty="0"/>
              <a:t>d</a:t>
            </a:r>
            <a:r>
              <a:rPr lang="en-US" sz="2000" dirty="0"/>
              <a:t>.</a:t>
            </a:r>
          </a:p>
        </p:txBody>
      </p:sp>
      <p:sp>
        <p:nvSpPr>
          <p:cNvPr id="11" name="Rectangle 10">
            <a:extLst>
              <a:ext uri="{FF2B5EF4-FFF2-40B4-BE49-F238E27FC236}">
                <a16:creationId xmlns:a16="http://schemas.microsoft.com/office/drawing/2014/main" id="{71D9CDE4-D081-46A9-BB24-84E9E9EE3D68}"/>
              </a:ext>
            </a:extLst>
          </p:cNvPr>
          <p:cNvSpPr/>
          <p:nvPr/>
        </p:nvSpPr>
        <p:spPr>
          <a:xfrm>
            <a:off x="218049" y="5512426"/>
            <a:ext cx="8616462" cy="400110"/>
          </a:xfrm>
          <a:prstGeom prst="rect">
            <a:avLst/>
          </a:prstGeom>
        </p:spPr>
        <p:txBody>
          <a:bodyPr wrap="square">
            <a:spAutoFit/>
          </a:bodyPr>
          <a:lstStyle/>
          <a:p>
            <a:pPr marL="342900" indent="-342900" algn="just">
              <a:buFont typeface="Arial" panose="020B0604020202020204" pitchFamily="34" charset="0"/>
              <a:buChar char="•"/>
            </a:pPr>
            <a:r>
              <a:rPr lang="en-US" sz="2000" dirty="0"/>
              <a:t>When all step costs are equal, </a:t>
            </a:r>
            <a:r>
              <a:rPr lang="en-US" sz="2000" b="1" dirty="0"/>
              <a:t>b </a:t>
            </a:r>
            <a:r>
              <a:rPr lang="en-US" sz="2000" b="1" baseline="30000" dirty="0"/>
              <a:t>1+ [C∗/</a:t>
            </a:r>
            <a:r>
              <a:rPr lang="el-GR" sz="2000" b="1" baseline="30000" dirty="0"/>
              <a:t>ε</a:t>
            </a:r>
            <a:r>
              <a:rPr lang="en-US" sz="2000" b="1" baseline="30000" dirty="0"/>
              <a:t>]</a:t>
            </a:r>
            <a:r>
              <a:rPr lang="en-US" sz="2000" dirty="0"/>
              <a:t> is just </a:t>
            </a:r>
            <a:r>
              <a:rPr lang="en-US" sz="2000" b="1" dirty="0"/>
              <a:t>b</a:t>
            </a:r>
            <a:r>
              <a:rPr lang="en-US" sz="2000" b="1" baseline="30000" dirty="0"/>
              <a:t>d+1</a:t>
            </a:r>
            <a:r>
              <a:rPr lang="en-US" sz="2000" dirty="0"/>
              <a:t>.</a:t>
            </a:r>
          </a:p>
        </p:txBody>
      </p:sp>
    </p:spTree>
    <p:extLst>
      <p:ext uri="{BB962C8B-B14F-4D97-AF65-F5344CB8AC3E}">
        <p14:creationId xmlns:p14="http://schemas.microsoft.com/office/powerpoint/2010/main" val="2348205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400880"/>
          </a:xfrm>
        </p:spPr>
        <p:txBody>
          <a:bodyPr>
            <a:normAutofit/>
          </a:bodyPr>
          <a:lstStyle/>
          <a:p>
            <a:pPr algn="just">
              <a:buFont typeface="Wingdings" pitchFamily="2" charset="2"/>
              <a:buChar char="v"/>
            </a:pPr>
            <a:r>
              <a:rPr lang="en-US" sz="2200" dirty="0">
                <a:solidFill>
                  <a:srgbClr val="0000FF"/>
                </a:solidFill>
                <a:latin typeface="Times New Roman" pitchFamily="18" charset="0"/>
                <a:cs typeface="Times New Roman" pitchFamily="18" charset="0"/>
              </a:rPr>
              <a:t>Depth-first search is a recursive algorithm for traversing a tree or graph data structure</a:t>
            </a:r>
          </a:p>
          <a:p>
            <a:pPr algn="just">
              <a:buFont typeface="Wingdings" pitchFamily="2" charset="2"/>
              <a:buChar char="v"/>
            </a:pPr>
            <a:r>
              <a:rPr lang="en-US" sz="2200" dirty="0">
                <a:solidFill>
                  <a:srgbClr val="0000FF"/>
                </a:solidFill>
                <a:latin typeface="Times New Roman" pitchFamily="18" charset="0"/>
                <a:cs typeface="Times New Roman" pitchFamily="18" charset="0"/>
              </a:rPr>
              <a:t>It is called the depth-first search because it starts from the root node and follows each path to its greatest depth node before moving to the next path</a:t>
            </a:r>
          </a:p>
          <a:p>
            <a:pPr algn="just">
              <a:buFont typeface="Wingdings" pitchFamily="2" charset="2"/>
              <a:buChar char="v"/>
            </a:pPr>
            <a:r>
              <a:rPr lang="en-US" sz="2200" dirty="0">
                <a:solidFill>
                  <a:srgbClr val="0000FF"/>
                </a:solidFill>
                <a:latin typeface="Times New Roman" pitchFamily="18" charset="0"/>
                <a:cs typeface="Times New Roman" pitchFamily="18" charset="0"/>
              </a:rPr>
              <a:t>DFS uses a stack data structure for its implementation</a:t>
            </a:r>
          </a:p>
          <a:p>
            <a:pPr algn="just">
              <a:buFont typeface="Wingdings" pitchFamily="2" charset="2"/>
              <a:buChar char="v"/>
            </a:pPr>
            <a:r>
              <a:rPr lang="en-US" sz="2200" dirty="0">
                <a:solidFill>
                  <a:srgbClr val="0000FF"/>
                </a:solidFill>
                <a:latin typeface="Times New Roman" pitchFamily="18" charset="0"/>
                <a:cs typeface="Times New Roman" pitchFamily="18" charset="0"/>
              </a:rPr>
              <a:t>The process of the DFS algorithm is similar to the BFS algorithm.</a:t>
            </a:r>
          </a:p>
          <a:p>
            <a:pPr algn="just">
              <a:buFont typeface="Wingdings" pitchFamily="2" charset="2"/>
              <a:buChar char="v"/>
            </a:pPr>
            <a:endParaRPr lang="en-US" sz="2200" dirty="0">
              <a:solidFill>
                <a:srgbClr val="0000FF"/>
              </a:solidFill>
              <a:latin typeface="Times New Roman" pitchFamily="18" charset="0"/>
              <a:cs typeface="Times New Roman" pitchFamily="18" charset="0"/>
            </a:endParaRPr>
          </a:p>
          <a:p>
            <a:endParaRPr lang="en-US" dirty="0"/>
          </a:p>
          <a:p>
            <a:pPr lvl="1" algn="just">
              <a:buFont typeface="Wingdings" pitchFamily="2" charset="2"/>
              <a:buChar char="v"/>
            </a:pPr>
            <a:endParaRPr lang="en-US"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Dep</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th</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-F</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irst</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earch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68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 Root node---&gt;Left node ----&gt; right node</a:t>
            </a: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It will start searching from root node S, and traverse A, then B, then D and E, after traversing E, it will backtrack the tree as E has no other successor and still goal node is not found</a:t>
            </a: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After backtracking it will traverse node C and then G, and here it will terminate as it found goal node.</a:t>
            </a:r>
          </a:p>
          <a:p>
            <a:pPr algn="just">
              <a:buFont typeface="Wingdings" pitchFamily="2" charset="2"/>
              <a:buChar char="v"/>
            </a:pPr>
            <a:endParaRPr lang="en-US" sz="20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Dep</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th</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-F</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irst</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earch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ECB014-7A09-38F7-6D5C-C8BE99E4567E}"/>
              </a:ext>
            </a:extLst>
          </p:cNvPr>
          <p:cNvPicPr>
            <a:picLocks noChangeAspect="1"/>
          </p:cNvPicPr>
          <p:nvPr/>
        </p:nvPicPr>
        <p:blipFill>
          <a:blip r:embed="rId2"/>
          <a:stretch>
            <a:fillRect/>
          </a:stretch>
        </p:blipFill>
        <p:spPr>
          <a:xfrm>
            <a:off x="1771650" y="3762986"/>
            <a:ext cx="5115533" cy="3044960"/>
          </a:xfrm>
          <a:prstGeom prst="rect">
            <a:avLst/>
          </a:prstGeom>
        </p:spPr>
      </p:pic>
    </p:spTree>
    <p:extLst>
      <p:ext uri="{BB962C8B-B14F-4D97-AF65-F5344CB8AC3E}">
        <p14:creationId xmlns:p14="http://schemas.microsoft.com/office/powerpoint/2010/main" val="115441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r>
              <a:rPr lang="en-US" sz="1800" dirty="0">
                <a:solidFill>
                  <a:srgbClr val="0000FF"/>
                </a:solidFill>
                <a:latin typeface="Times New Roman" pitchFamily="18" charset="0"/>
                <a:cs typeface="Times New Roman" pitchFamily="18" charset="0"/>
              </a:rPr>
              <a:t>Time Complexity</a:t>
            </a:r>
            <a:endParaRPr lang="bn-BD" sz="1800" dirty="0">
              <a:solidFill>
                <a:srgbClr val="0000FF"/>
              </a:solidFill>
              <a:latin typeface="Times New Roman" pitchFamily="18" charset="0"/>
              <a:cs typeface="Times New Roman" pitchFamily="18" charset="0"/>
            </a:endParaRPr>
          </a:p>
          <a:p>
            <a:pPr lvl="1" algn="just"/>
            <a:r>
              <a:rPr lang="en-US" sz="1600" dirty="0">
                <a:solidFill>
                  <a:schemeClr val="tx1"/>
                </a:solidFill>
                <a:latin typeface="Times New Roman" pitchFamily="18" charset="0"/>
                <a:cs typeface="Times New Roman" pitchFamily="18" charset="0"/>
              </a:rPr>
              <a:t>Time complexity of DFS will be equivalent to the node traversed by the algorithm. It is given by:</a:t>
            </a:r>
          </a:p>
          <a:p>
            <a:pPr lvl="1"/>
            <a:r>
              <a:rPr lang="en-US" sz="1400" dirty="0">
                <a:solidFill>
                  <a:schemeClr val="tx1"/>
                </a:solidFill>
                <a:latin typeface="Times New Roman" pitchFamily="18" charset="0"/>
                <a:cs typeface="Times New Roman" pitchFamily="18" charset="0"/>
              </a:rPr>
              <a:t>T(n)= 1+ n2+ n3 +.........+ nm=O(nm)</a:t>
            </a:r>
          </a:p>
          <a:p>
            <a:pPr lvl="1"/>
            <a:r>
              <a:rPr lang="en-US" sz="1400" dirty="0">
                <a:solidFill>
                  <a:schemeClr val="tx1"/>
                </a:solidFill>
                <a:latin typeface="Times New Roman" pitchFamily="18" charset="0"/>
                <a:cs typeface="Times New Roman" pitchFamily="18" charset="0"/>
              </a:rPr>
              <a:t>Where, m= maximum depth of any node and this can be much larger than d (Shallowest solution depth)</a:t>
            </a:r>
          </a:p>
          <a:p>
            <a:pPr algn="just">
              <a:spcBef>
                <a:spcPts val="0"/>
              </a:spcBef>
            </a:pPr>
            <a:r>
              <a:rPr lang="en-US" sz="1800" dirty="0">
                <a:solidFill>
                  <a:srgbClr val="0000FF"/>
                </a:solidFill>
                <a:latin typeface="Times New Roman" pitchFamily="18" charset="0"/>
                <a:cs typeface="Times New Roman" pitchFamily="18" charset="0"/>
              </a:rPr>
              <a:t>Space Complexity</a:t>
            </a:r>
            <a:endParaRPr lang="bn-BD" sz="1800" dirty="0">
              <a:solidFill>
                <a:srgbClr val="0000FF"/>
              </a:solidFill>
              <a:latin typeface="Times New Roman" pitchFamily="18" charset="0"/>
              <a:cs typeface="Times New Roman" pitchFamily="18" charset="0"/>
            </a:endParaRPr>
          </a:p>
          <a:p>
            <a:pPr lvl="1" algn="just"/>
            <a:r>
              <a:rPr lang="en-US" sz="1600" dirty="0">
                <a:solidFill>
                  <a:schemeClr val="tx1"/>
                </a:solidFill>
                <a:latin typeface="Times New Roman" pitchFamily="18" charset="0"/>
                <a:cs typeface="Times New Roman" pitchFamily="18" charset="0"/>
              </a:rPr>
              <a:t>Space complexity of BFS algorithm is given by the Memory size of frontier which is O(b</a:t>
            </a:r>
            <a:r>
              <a:rPr lang="en-US" sz="1600" baseline="30000" dirty="0">
                <a:solidFill>
                  <a:schemeClr val="tx1"/>
                </a:solidFill>
                <a:latin typeface="Times New Roman" pitchFamily="18" charset="0"/>
                <a:cs typeface="Times New Roman" pitchFamily="18" charset="0"/>
              </a:rPr>
              <a:t>d</a:t>
            </a:r>
            <a:r>
              <a:rPr lang="en-US" sz="1600" dirty="0">
                <a:solidFill>
                  <a:schemeClr val="tx1"/>
                </a:solidFill>
                <a:latin typeface="Times New Roman" pitchFamily="18" charset="0"/>
                <a:cs typeface="Times New Roman" pitchFamily="18" charset="0"/>
              </a:rPr>
              <a:t>).\</a:t>
            </a:r>
          </a:p>
          <a:p>
            <a:pPr lvl="1" algn="just"/>
            <a:r>
              <a:rPr lang="en-US" sz="1600" dirty="0">
                <a:solidFill>
                  <a:schemeClr val="tx1"/>
                </a:solidFill>
                <a:latin typeface="Times New Roman" pitchFamily="18" charset="0"/>
                <a:cs typeface="Times New Roman" pitchFamily="18" charset="0"/>
              </a:rPr>
              <a:t>DFS algorithm needs to store only single path from the root node, hence space complexity of DFS is equivalent to the size of the fringe set, which is O(bm).</a:t>
            </a:r>
          </a:p>
          <a:p>
            <a:pPr algn="just">
              <a:spcBef>
                <a:spcPts val="0"/>
              </a:spcBef>
            </a:pPr>
            <a:r>
              <a:rPr lang="en-US" sz="1800" dirty="0">
                <a:solidFill>
                  <a:srgbClr val="0000FF"/>
                </a:solidFill>
                <a:latin typeface="Times New Roman" pitchFamily="18" charset="0"/>
                <a:cs typeface="Times New Roman" pitchFamily="18" charset="0"/>
              </a:rPr>
              <a:t>Completeness</a:t>
            </a:r>
            <a:endParaRPr lang="bn-BD" sz="1800" dirty="0">
              <a:solidFill>
                <a:srgbClr val="0000FF"/>
              </a:solidFill>
              <a:latin typeface="Times New Roman" pitchFamily="18" charset="0"/>
              <a:cs typeface="Times New Roman" pitchFamily="18" charset="0"/>
            </a:endParaRPr>
          </a:p>
          <a:p>
            <a:pPr lvl="1" algn="just"/>
            <a:r>
              <a:rPr lang="en-US" sz="1600" dirty="0">
                <a:solidFill>
                  <a:schemeClr val="tx1"/>
                </a:solidFill>
                <a:latin typeface="Times New Roman" pitchFamily="18" charset="0"/>
                <a:cs typeface="Times New Roman" pitchFamily="18" charset="0"/>
              </a:rPr>
              <a:t>DFS search algorithm is complete within finite state space as it will expand every node within a limited search tree.</a:t>
            </a:r>
          </a:p>
          <a:p>
            <a:pPr algn="just">
              <a:spcBef>
                <a:spcPts val="0"/>
              </a:spcBef>
            </a:pPr>
            <a:r>
              <a:rPr lang="en-US" sz="1800" dirty="0">
                <a:solidFill>
                  <a:srgbClr val="0000FF"/>
                </a:solidFill>
                <a:latin typeface="Times New Roman" pitchFamily="18" charset="0"/>
                <a:cs typeface="Times New Roman" pitchFamily="18" charset="0"/>
              </a:rPr>
              <a:t>Optimality</a:t>
            </a:r>
            <a:endParaRPr lang="bn-BD" sz="1800" dirty="0">
              <a:solidFill>
                <a:srgbClr val="0000FF"/>
              </a:solidFill>
              <a:latin typeface="Times New Roman" pitchFamily="18" charset="0"/>
              <a:cs typeface="Times New Roman" pitchFamily="18" charset="0"/>
            </a:endParaRPr>
          </a:p>
          <a:p>
            <a:pPr lvl="1" algn="just"/>
            <a:r>
              <a:rPr lang="en-US" sz="1600" dirty="0">
                <a:solidFill>
                  <a:schemeClr val="tx1"/>
                </a:solidFill>
                <a:latin typeface="Times New Roman" pitchFamily="18" charset="0"/>
                <a:cs typeface="Times New Roman" pitchFamily="18" charset="0"/>
              </a:rPr>
              <a:t>DFS search algorithm is non-optimal, as it may generate a large number of steps or high cost to reach to the goal node.</a:t>
            </a:r>
          </a:p>
          <a:p>
            <a:pPr marL="0" indent="0">
              <a:buNone/>
            </a:pPr>
            <a:br>
              <a:rPr lang="en-US" sz="1600" dirty="0">
                <a:solidFill>
                  <a:schemeClr val="tx1"/>
                </a:solidFill>
              </a:rPr>
            </a:br>
            <a:r>
              <a:rPr lang="en-US" sz="1800" dirty="0">
                <a:solidFill>
                  <a:srgbClr val="0000FF"/>
                </a:solidFill>
                <a:latin typeface="Times New Roman" pitchFamily="18" charset="0"/>
                <a:cs typeface="Times New Roman" pitchFamily="18" charset="0"/>
              </a:rPr>
              <a:t> </a:t>
            </a:r>
          </a:p>
          <a:p>
            <a:pPr lvl="1" algn="just">
              <a:buFont typeface="Wingdings" pitchFamily="2" charset="2"/>
              <a:buChar char="v"/>
            </a:pPr>
            <a:endParaRPr lang="en-US" sz="18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Depth-F</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irst</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eatch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7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1843-2591-ED5A-3B0A-0C32EDCE54A8}"/>
              </a:ext>
            </a:extLst>
          </p:cNvPr>
          <p:cNvSpPr>
            <a:spLocks noGrp="1"/>
          </p:cNvSpPr>
          <p:nvPr>
            <p:ph type="title"/>
          </p:nvPr>
        </p:nvSpPr>
        <p:spPr/>
        <p:txBody>
          <a:bodyPr>
            <a:normAutofit fontScale="90000"/>
          </a:bodyPr>
          <a:lstStyle/>
          <a:p>
            <a:pPr algn="l"/>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Depth First S</a:t>
            </a:r>
            <a:r>
              <a:rPr lang="bn-BD" sz="4400" dirty="0">
                <a:solidFill>
                  <a:srgbClr val="0000FF"/>
                </a:solidFill>
                <a:highlight>
                  <a:srgbClr val="FFFF00"/>
                </a:highlight>
                <a:latin typeface="Times New Roman" panose="02020603050405020304" pitchFamily="18" charset="0"/>
                <a:cs typeface="Times New Roman" panose="02020603050405020304" pitchFamily="18" charset="0"/>
              </a:rPr>
              <a:t>ea</a:t>
            </a:r>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r</a:t>
            </a:r>
            <a:r>
              <a:rPr lang="bn-BD" sz="4400" dirty="0">
                <a:solidFill>
                  <a:srgbClr val="0000FF"/>
                </a:solidFill>
                <a:highlight>
                  <a:srgbClr val="FFFF00"/>
                </a:highlight>
                <a:latin typeface="Times New Roman" panose="02020603050405020304" pitchFamily="18" charset="0"/>
                <a:cs typeface="Times New Roman" panose="02020603050405020304" pitchFamily="18" charset="0"/>
              </a:rPr>
              <a:t>ch</a:t>
            </a:r>
            <a:br>
              <a:rPr lang="en-US" sz="4400" dirty="0">
                <a:solidFill>
                  <a:srgbClr val="0000FF"/>
                </a:solidFill>
                <a:highlight>
                  <a:srgbClr val="FFFF00"/>
                </a:highligh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2DAF8BA-127A-EC61-E7AF-CB4A05CA6DC2}"/>
              </a:ext>
            </a:extLst>
          </p:cNvPr>
          <p:cNvSpPr>
            <a:spLocks noGrp="1"/>
          </p:cNvSpPr>
          <p:nvPr>
            <p:ph idx="1"/>
          </p:nvPr>
        </p:nvSpPr>
        <p:spPr>
          <a:xfrm>
            <a:off x="284163" y="1712068"/>
            <a:ext cx="8574087" cy="4414095"/>
          </a:xfrm>
        </p:spPr>
        <p:txBody>
          <a:bodyPr>
            <a:normAutofit lnSpcReduction="10000"/>
          </a:bodyPr>
          <a:lstStyle/>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DFS requires very less memory as it only needs to store a stack of the nodes on the path from root node to the current node.</a:t>
            </a: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It takes less time to reach to the goal node than BFS algorithm (if it traverses in the right path).</a:t>
            </a:r>
          </a:p>
          <a:p>
            <a:pPr lvl="1" algn="just">
              <a:buFont typeface="Arial" panose="020B0604020202020204" pitchFamily="34" charset="0"/>
              <a:buChar char="•"/>
            </a:pPr>
            <a:endParaRPr lang="en-US" dirty="0">
              <a:solidFill>
                <a:schemeClr val="tx1"/>
              </a:solidFill>
              <a:highlight>
                <a:srgbClr val="FFFFFF"/>
              </a:highlight>
              <a:latin typeface="Times New Roman" panose="02020603050405020304" pitchFamily="18" charset="0"/>
              <a:cs typeface="Times New Roman" panose="02020603050405020304" pitchFamily="18" charset="0"/>
            </a:endParaRPr>
          </a:p>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Disadvantages: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There is the possibility that many states keep re-occurring, and there is no guarantee of finding the solution.</a:t>
            </a: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DFS algorithm goes for deep down searching and sometimes it may go to the infinite loop.</a:t>
            </a:r>
          </a:p>
          <a:p>
            <a:pPr lvl="1" algn="just">
              <a:buFont typeface="Arial" panose="020B0604020202020204" pitchFamily="34" charset="0"/>
              <a:buChar char="•"/>
            </a:pPr>
            <a:endParaRPr lang="en-US" dirty="0">
              <a:solidFill>
                <a:schemeClr val="tx1"/>
              </a:solidFill>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chemeClr val="tx1"/>
              </a:solidFill>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endParaRPr lang="en-US"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356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574946"/>
            <a:ext cx="7808976" cy="1088136"/>
          </a:xfrm>
        </p:spPr>
        <p:txBody>
          <a:bodyPr/>
          <a:lstStyle/>
          <a:p>
            <a:r>
              <a:rPr lang="en-US" b="1" dirty="0"/>
              <a:t>DEPTH-FIRST SEARCH</a:t>
            </a:r>
            <a:endParaRPr lang="en-US" dirty="0"/>
          </a:p>
        </p:txBody>
      </p:sp>
      <p:sp>
        <p:nvSpPr>
          <p:cNvPr id="7" name="Rectangle 6">
            <a:extLst>
              <a:ext uri="{FF2B5EF4-FFF2-40B4-BE49-F238E27FC236}">
                <a16:creationId xmlns:a16="http://schemas.microsoft.com/office/drawing/2014/main" id="{6FD11CC5-41C7-46CC-BA70-0720FFB7F6F5}"/>
              </a:ext>
            </a:extLst>
          </p:cNvPr>
          <p:cNvSpPr/>
          <p:nvPr/>
        </p:nvSpPr>
        <p:spPr>
          <a:xfrm>
            <a:off x="175846" y="2028989"/>
            <a:ext cx="8771206" cy="707886"/>
          </a:xfrm>
          <a:prstGeom prst="rect">
            <a:avLst/>
          </a:prstGeom>
        </p:spPr>
        <p:txBody>
          <a:bodyPr wrap="square">
            <a:spAutoFit/>
          </a:bodyPr>
          <a:lstStyle/>
          <a:p>
            <a:pPr algn="just"/>
            <a:r>
              <a:rPr lang="en-US" sz="2000" b="1" dirty="0"/>
              <a:t>Depth-first search </a:t>
            </a:r>
            <a:r>
              <a:rPr lang="en-US" sz="2000" dirty="0"/>
              <a:t>always expands the </a:t>
            </a:r>
            <a:r>
              <a:rPr lang="en-US" sz="2000" i="1" dirty="0"/>
              <a:t>deepest </a:t>
            </a:r>
            <a:r>
              <a:rPr lang="en-US" sz="2000" dirty="0"/>
              <a:t>node in the current frontier of the search tree.</a:t>
            </a:r>
          </a:p>
        </p:txBody>
      </p:sp>
      <p:sp>
        <p:nvSpPr>
          <p:cNvPr id="8" name="Rectangle 7">
            <a:extLst>
              <a:ext uri="{FF2B5EF4-FFF2-40B4-BE49-F238E27FC236}">
                <a16:creationId xmlns:a16="http://schemas.microsoft.com/office/drawing/2014/main" id="{34687DE1-8A2E-4D59-814B-E510AB4BB671}"/>
              </a:ext>
            </a:extLst>
          </p:cNvPr>
          <p:cNvSpPr/>
          <p:nvPr/>
        </p:nvSpPr>
        <p:spPr>
          <a:xfrm>
            <a:off x="175845" y="3016506"/>
            <a:ext cx="8771205" cy="707886"/>
          </a:xfrm>
          <a:prstGeom prst="rect">
            <a:avLst/>
          </a:prstGeom>
        </p:spPr>
        <p:txBody>
          <a:bodyPr wrap="square">
            <a:spAutoFit/>
          </a:bodyPr>
          <a:lstStyle/>
          <a:p>
            <a:pPr algn="just"/>
            <a:r>
              <a:rPr lang="en-US" sz="2000" dirty="0"/>
              <a:t>The search proceeds immediately to the deepest level of the search tree, where the nodes have no successors</a:t>
            </a:r>
          </a:p>
        </p:txBody>
      </p:sp>
      <p:sp>
        <p:nvSpPr>
          <p:cNvPr id="9" name="Rectangle 8">
            <a:extLst>
              <a:ext uri="{FF2B5EF4-FFF2-40B4-BE49-F238E27FC236}">
                <a16:creationId xmlns:a16="http://schemas.microsoft.com/office/drawing/2014/main" id="{4B50FFE6-0C42-4191-94EC-9414CFD28790}"/>
              </a:ext>
            </a:extLst>
          </p:cNvPr>
          <p:cNvSpPr/>
          <p:nvPr/>
        </p:nvSpPr>
        <p:spPr>
          <a:xfrm>
            <a:off x="175844" y="4008848"/>
            <a:ext cx="8771206" cy="707886"/>
          </a:xfrm>
          <a:prstGeom prst="rect">
            <a:avLst/>
          </a:prstGeom>
        </p:spPr>
        <p:txBody>
          <a:bodyPr wrap="square">
            <a:spAutoFit/>
          </a:bodyPr>
          <a:lstStyle/>
          <a:p>
            <a:pPr algn="just"/>
            <a:r>
              <a:rPr lang="en-US" sz="2000" dirty="0"/>
              <a:t>As those nodes are expanded, they are dropped from the frontier, so then the search “backs up” to the next deepest node that still has unexplored successors.</a:t>
            </a:r>
          </a:p>
        </p:txBody>
      </p:sp>
      <p:sp>
        <p:nvSpPr>
          <p:cNvPr id="10" name="Rectangle 9">
            <a:extLst>
              <a:ext uri="{FF2B5EF4-FFF2-40B4-BE49-F238E27FC236}">
                <a16:creationId xmlns:a16="http://schemas.microsoft.com/office/drawing/2014/main" id="{BA1C5D82-B3F8-4639-B356-C55E9CFDB67A}"/>
              </a:ext>
            </a:extLst>
          </p:cNvPr>
          <p:cNvSpPr/>
          <p:nvPr/>
        </p:nvSpPr>
        <p:spPr>
          <a:xfrm>
            <a:off x="175845" y="5031100"/>
            <a:ext cx="8391379" cy="707886"/>
          </a:xfrm>
          <a:prstGeom prst="rect">
            <a:avLst/>
          </a:prstGeom>
        </p:spPr>
        <p:txBody>
          <a:bodyPr wrap="square">
            <a:spAutoFit/>
          </a:bodyPr>
          <a:lstStyle/>
          <a:p>
            <a:pPr algn="just"/>
            <a:r>
              <a:rPr lang="en-US" sz="2000" dirty="0"/>
              <a:t>The depth-first search algorithm is an instance of the graph-search algorithm, where it uses a LIFO queue</a:t>
            </a:r>
          </a:p>
        </p:txBody>
      </p:sp>
    </p:spTree>
    <p:extLst>
      <p:ext uri="{BB962C8B-B14F-4D97-AF65-F5344CB8AC3E}">
        <p14:creationId xmlns:p14="http://schemas.microsoft.com/office/powerpoint/2010/main" val="2867060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67" y="2424113"/>
            <a:ext cx="84296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7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921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849" y="2105890"/>
            <a:ext cx="8229600" cy="4447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323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45953"/>
            <a:ext cx="8849268" cy="1088136"/>
          </a:xfrm>
        </p:spPr>
        <p:txBody>
          <a:bodyPr>
            <a:normAutofit fontScale="90000"/>
          </a:bodyPr>
          <a:lstStyle/>
          <a:p>
            <a:r>
              <a:rPr lang="en-US" b="1" dirty="0"/>
              <a:t>DEPTH-FIRST SEARCH:</a:t>
            </a:r>
            <a:br>
              <a:rPr lang="en-US" b="1" dirty="0"/>
            </a:br>
            <a:r>
              <a:rPr lang="en-US" sz="3600" b="1" dirty="0"/>
              <a:t>Optimality, Complexity, Completeness</a:t>
            </a:r>
            <a:endParaRPr lang="en-US" dirty="0"/>
          </a:p>
        </p:txBody>
      </p:sp>
      <p:sp>
        <p:nvSpPr>
          <p:cNvPr id="3" name="Rectangle 2">
            <a:extLst>
              <a:ext uri="{FF2B5EF4-FFF2-40B4-BE49-F238E27FC236}">
                <a16:creationId xmlns:a16="http://schemas.microsoft.com/office/drawing/2014/main" id="{A41FF41E-F970-4664-A27A-D2EFEF563A9F}"/>
              </a:ext>
            </a:extLst>
          </p:cNvPr>
          <p:cNvSpPr/>
          <p:nvPr/>
        </p:nvSpPr>
        <p:spPr>
          <a:xfrm>
            <a:off x="147366" y="2031333"/>
            <a:ext cx="8849268" cy="646331"/>
          </a:xfrm>
          <a:prstGeom prst="rect">
            <a:avLst/>
          </a:prstGeom>
        </p:spPr>
        <p:txBody>
          <a:bodyPr wrap="square">
            <a:spAutoFit/>
          </a:bodyPr>
          <a:lstStyle/>
          <a:p>
            <a:pPr algn="just"/>
            <a:r>
              <a:rPr lang="en-US" dirty="0"/>
              <a:t>The graph-search version is </a:t>
            </a:r>
            <a:r>
              <a:rPr lang="en-US" b="1" dirty="0"/>
              <a:t>complete</a:t>
            </a:r>
            <a:r>
              <a:rPr lang="en-US" dirty="0"/>
              <a:t> in finite state spaces because it will eventually expand every node. The tree-search version, on the other hand, is </a:t>
            </a:r>
            <a:r>
              <a:rPr lang="en-US" b="1" i="1" dirty="0"/>
              <a:t>not </a:t>
            </a:r>
            <a:r>
              <a:rPr lang="en-US" b="1" dirty="0"/>
              <a:t>complete</a:t>
            </a:r>
          </a:p>
        </p:txBody>
      </p:sp>
      <p:sp>
        <p:nvSpPr>
          <p:cNvPr id="4" name="Rectangle 3">
            <a:extLst>
              <a:ext uri="{FF2B5EF4-FFF2-40B4-BE49-F238E27FC236}">
                <a16:creationId xmlns:a16="http://schemas.microsoft.com/office/drawing/2014/main" id="{8D994547-F7B7-4B20-ACFE-599572F6AA12}"/>
              </a:ext>
            </a:extLst>
          </p:cNvPr>
          <p:cNvSpPr/>
          <p:nvPr/>
        </p:nvSpPr>
        <p:spPr>
          <a:xfrm>
            <a:off x="147366" y="2876954"/>
            <a:ext cx="8996634" cy="1200329"/>
          </a:xfrm>
          <a:prstGeom prst="rect">
            <a:avLst/>
          </a:prstGeom>
        </p:spPr>
        <p:txBody>
          <a:bodyPr wrap="square">
            <a:spAutoFit/>
          </a:bodyPr>
          <a:lstStyle/>
          <a:p>
            <a:pPr algn="just"/>
            <a:r>
              <a:rPr lang="en-US" dirty="0"/>
              <a:t>Both versions are </a:t>
            </a:r>
            <a:r>
              <a:rPr lang="en-US" b="1" dirty="0"/>
              <a:t>nonoptimal</a:t>
            </a:r>
            <a:r>
              <a:rPr lang="en-US" dirty="0"/>
              <a:t>. For example, in Figure 3.16, depth first search will explore the entire left subtree even if node C is a goal node. If node J were also a goal node, then depth-first search would return it as a solution instead of C, which would be a better solution; hence, depth-first search is not optimal.</a:t>
            </a:r>
          </a:p>
        </p:txBody>
      </p:sp>
      <p:sp>
        <p:nvSpPr>
          <p:cNvPr id="5" name="Rectangle 4">
            <a:extLst>
              <a:ext uri="{FF2B5EF4-FFF2-40B4-BE49-F238E27FC236}">
                <a16:creationId xmlns:a16="http://schemas.microsoft.com/office/drawing/2014/main" id="{472E4D49-3765-4A20-9A37-97B0A2473E4C}"/>
              </a:ext>
            </a:extLst>
          </p:cNvPr>
          <p:cNvSpPr/>
          <p:nvPr/>
        </p:nvSpPr>
        <p:spPr>
          <a:xfrm>
            <a:off x="147366" y="4363428"/>
            <a:ext cx="8849268" cy="646331"/>
          </a:xfrm>
          <a:prstGeom prst="rect">
            <a:avLst/>
          </a:prstGeom>
        </p:spPr>
        <p:txBody>
          <a:bodyPr wrap="square">
            <a:spAutoFit/>
          </a:bodyPr>
          <a:lstStyle/>
          <a:p>
            <a:pPr algn="just"/>
            <a:r>
              <a:rPr lang="en-US" dirty="0"/>
              <a:t>A depth-first tree search, may generate all of the </a:t>
            </a:r>
            <a:r>
              <a:rPr lang="en-US" b="1" dirty="0"/>
              <a:t>O(</a:t>
            </a:r>
            <a:r>
              <a:rPr lang="en-US" b="1" dirty="0" err="1"/>
              <a:t>b</a:t>
            </a:r>
            <a:r>
              <a:rPr lang="en-US" b="1" baseline="30000" dirty="0" err="1"/>
              <a:t>m</a:t>
            </a:r>
            <a:r>
              <a:rPr lang="en-US" b="1" dirty="0"/>
              <a:t>) </a:t>
            </a:r>
            <a:r>
              <a:rPr lang="en-US" dirty="0"/>
              <a:t>nodes in the search tree, where </a:t>
            </a:r>
            <a:r>
              <a:rPr lang="en-US" b="1" dirty="0"/>
              <a:t>m</a:t>
            </a:r>
            <a:r>
              <a:rPr lang="en-US" dirty="0"/>
              <a:t> is the maximum depth of any node; this can be much greater than the size of the state space.</a:t>
            </a:r>
          </a:p>
        </p:txBody>
      </p:sp>
      <p:sp>
        <p:nvSpPr>
          <p:cNvPr id="6" name="Rectangle 5">
            <a:extLst>
              <a:ext uri="{FF2B5EF4-FFF2-40B4-BE49-F238E27FC236}">
                <a16:creationId xmlns:a16="http://schemas.microsoft.com/office/drawing/2014/main" id="{F3B33392-1607-472F-9C71-7BBF0DEDBEBC}"/>
              </a:ext>
            </a:extLst>
          </p:cNvPr>
          <p:cNvSpPr/>
          <p:nvPr/>
        </p:nvSpPr>
        <p:spPr>
          <a:xfrm>
            <a:off x="147366" y="5193625"/>
            <a:ext cx="8849268" cy="646331"/>
          </a:xfrm>
          <a:prstGeom prst="rect">
            <a:avLst/>
          </a:prstGeom>
        </p:spPr>
        <p:txBody>
          <a:bodyPr wrap="square">
            <a:spAutoFit/>
          </a:bodyPr>
          <a:lstStyle/>
          <a:p>
            <a:pPr algn="just"/>
            <a:r>
              <a:rPr lang="en-US" dirty="0"/>
              <a:t>For a state </a:t>
            </a:r>
            <a:r>
              <a:rPr lang="en-US" b="1" dirty="0"/>
              <a:t>space</a:t>
            </a:r>
            <a:r>
              <a:rPr lang="en-US" dirty="0"/>
              <a:t> with branching factor b and maximum depth m, depth-first search requires storage of only </a:t>
            </a:r>
            <a:r>
              <a:rPr lang="en-US" b="1" dirty="0"/>
              <a:t>O(</a:t>
            </a:r>
            <a:r>
              <a:rPr lang="en-US" b="1" dirty="0" err="1"/>
              <a:t>bm</a:t>
            </a:r>
            <a:r>
              <a:rPr lang="en-US" b="1" dirty="0"/>
              <a:t>) </a:t>
            </a:r>
            <a:r>
              <a:rPr lang="en-US" dirty="0"/>
              <a:t>nodes.</a:t>
            </a:r>
          </a:p>
        </p:txBody>
      </p:sp>
    </p:spTree>
    <p:extLst>
      <p:ext uri="{BB962C8B-B14F-4D97-AF65-F5344CB8AC3E}">
        <p14:creationId xmlns:p14="http://schemas.microsoft.com/office/powerpoint/2010/main" val="140162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br>
              <a:rPr lang="en-US" dirty="0"/>
            </a:br>
            <a:r>
              <a:rPr lang="en-US" dirty="0"/>
              <a:t>GOAL FORMULATION </a:t>
            </a:r>
            <a:br>
              <a:rPr lang="en-US" dirty="0"/>
            </a:br>
            <a:endParaRPr lang="en-US" dirty="0"/>
          </a:p>
        </p:txBody>
      </p:sp>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830997"/>
          </a:xfrm>
          <a:prstGeom prst="rect">
            <a:avLst/>
          </a:prstGeom>
        </p:spPr>
        <p:txBody>
          <a:bodyPr wrap="square">
            <a:spAutoFit/>
          </a:bodyPr>
          <a:lstStyle/>
          <a:p>
            <a:pPr algn="just"/>
            <a:r>
              <a:rPr lang="en-US" sz="2400" dirty="0"/>
              <a:t>Goals help organize behavior by limiting the objectives that the agent is trying to achieve and hence the actions it needs to consider.</a:t>
            </a:r>
          </a:p>
        </p:txBody>
      </p:sp>
      <p:sp>
        <p:nvSpPr>
          <p:cNvPr id="6" name="Rectangle 5">
            <a:extLst>
              <a:ext uri="{FF2B5EF4-FFF2-40B4-BE49-F238E27FC236}">
                <a16:creationId xmlns:a16="http://schemas.microsoft.com/office/drawing/2014/main" id="{DBFB05CC-87C0-45D5-9D88-B6465507F79C}"/>
              </a:ext>
            </a:extLst>
          </p:cNvPr>
          <p:cNvSpPr/>
          <p:nvPr/>
        </p:nvSpPr>
        <p:spPr>
          <a:xfrm>
            <a:off x="246182" y="3034905"/>
            <a:ext cx="8630528" cy="830997"/>
          </a:xfrm>
          <a:prstGeom prst="rect">
            <a:avLst/>
          </a:prstGeom>
        </p:spPr>
        <p:txBody>
          <a:bodyPr wrap="square">
            <a:spAutoFit/>
          </a:bodyPr>
          <a:lstStyle/>
          <a:p>
            <a:pPr algn="just"/>
            <a:r>
              <a:rPr lang="en-US" sz="2400" b="1" dirty="0"/>
              <a:t>Goal formulation </a:t>
            </a:r>
            <a:r>
              <a:rPr lang="en-US" sz="2400" dirty="0"/>
              <a:t>is the first step in problem solving. It is based on the current situation and the agent’s performance measure, </a:t>
            </a:r>
          </a:p>
        </p:txBody>
      </p:sp>
      <p:sp>
        <p:nvSpPr>
          <p:cNvPr id="7" name="Rectangle 6">
            <a:extLst>
              <a:ext uri="{FF2B5EF4-FFF2-40B4-BE49-F238E27FC236}">
                <a16:creationId xmlns:a16="http://schemas.microsoft.com/office/drawing/2014/main" id="{811F774C-B4FE-4E86-8423-A5E397C019DE}"/>
              </a:ext>
            </a:extLst>
          </p:cNvPr>
          <p:cNvSpPr/>
          <p:nvPr/>
        </p:nvSpPr>
        <p:spPr>
          <a:xfrm>
            <a:off x="256734" y="4004701"/>
            <a:ext cx="8630529" cy="830997"/>
          </a:xfrm>
          <a:prstGeom prst="rect">
            <a:avLst/>
          </a:prstGeom>
        </p:spPr>
        <p:txBody>
          <a:bodyPr wrap="square">
            <a:spAutoFit/>
          </a:bodyPr>
          <a:lstStyle/>
          <a:p>
            <a:pPr algn="just"/>
            <a:r>
              <a:rPr lang="en-US" sz="2400" b="1" dirty="0"/>
              <a:t>Goal: </a:t>
            </a:r>
            <a:r>
              <a:rPr lang="en-US" sz="2400" dirty="0"/>
              <a:t>A set of world states—exactly those states in which the goal is satisfied.</a:t>
            </a:r>
          </a:p>
        </p:txBody>
      </p:sp>
      <p:sp>
        <p:nvSpPr>
          <p:cNvPr id="8" name="Rectangle 7">
            <a:extLst>
              <a:ext uri="{FF2B5EF4-FFF2-40B4-BE49-F238E27FC236}">
                <a16:creationId xmlns:a16="http://schemas.microsoft.com/office/drawing/2014/main" id="{C3AF6B61-3ED6-4C56-82C8-5562D92B8A61}"/>
              </a:ext>
            </a:extLst>
          </p:cNvPr>
          <p:cNvSpPr/>
          <p:nvPr/>
        </p:nvSpPr>
        <p:spPr>
          <a:xfrm>
            <a:off x="256734" y="5044498"/>
            <a:ext cx="8897817" cy="830997"/>
          </a:xfrm>
          <a:prstGeom prst="rect">
            <a:avLst/>
          </a:prstGeom>
        </p:spPr>
        <p:txBody>
          <a:bodyPr wrap="square">
            <a:spAutoFit/>
          </a:bodyPr>
          <a:lstStyle/>
          <a:p>
            <a:r>
              <a:rPr lang="en-US" sz="2400" dirty="0"/>
              <a:t>The agent’s task is to find out how to act, now and in the future, so that it reaches a goal state.</a:t>
            </a:r>
          </a:p>
        </p:txBody>
      </p:sp>
    </p:spTree>
    <p:extLst>
      <p:ext uri="{BB962C8B-B14F-4D97-AF65-F5344CB8AC3E}">
        <p14:creationId xmlns:p14="http://schemas.microsoft.com/office/powerpoint/2010/main" val="35803200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3" name="Picture 2">
            <a:extLst>
              <a:ext uri="{FF2B5EF4-FFF2-40B4-BE49-F238E27FC236}">
                <a16:creationId xmlns:a16="http://schemas.microsoft.com/office/drawing/2014/main" id="{186E6F72-0879-4C76-890F-B74AEEF7A85A}"/>
              </a:ext>
            </a:extLst>
          </p:cNvPr>
          <p:cNvPicPr>
            <a:picLocks noChangeAspect="1"/>
          </p:cNvPicPr>
          <p:nvPr/>
        </p:nvPicPr>
        <p:blipFill>
          <a:blip r:embed="rId2"/>
          <a:stretch>
            <a:fillRect/>
          </a:stretch>
        </p:blipFill>
        <p:spPr>
          <a:xfrm>
            <a:off x="98474" y="2210754"/>
            <a:ext cx="9045526" cy="3786989"/>
          </a:xfrm>
          <a:prstGeom prst="rect">
            <a:avLst/>
          </a:prstGeom>
        </p:spPr>
      </p:pic>
    </p:spTree>
    <p:extLst>
      <p:ext uri="{BB962C8B-B14F-4D97-AF65-F5344CB8AC3E}">
        <p14:creationId xmlns:p14="http://schemas.microsoft.com/office/powerpoint/2010/main" val="35162964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4" name="Picture 2">
            <a:extLst>
              <a:ext uri="{FF2B5EF4-FFF2-40B4-BE49-F238E27FC236}">
                <a16:creationId xmlns:a16="http://schemas.microsoft.com/office/drawing/2014/main" id="{F0398577-3811-4F02-93E0-77AA6800E366}"/>
              </a:ext>
            </a:extLst>
          </p:cNvPr>
          <p:cNvPicPr>
            <a:picLocks noChangeAspect="1" noChangeArrowheads="1"/>
          </p:cNvPicPr>
          <p:nvPr/>
        </p:nvPicPr>
        <p:blipFill>
          <a:blip r:embed="rId2" cstate="print"/>
          <a:srcRect/>
          <a:stretch>
            <a:fillRect/>
          </a:stretch>
        </p:blipFill>
        <p:spPr bwMode="auto">
          <a:xfrm>
            <a:off x="227012" y="2025747"/>
            <a:ext cx="8916988" cy="4149969"/>
          </a:xfrm>
          <a:prstGeom prst="rect">
            <a:avLst/>
          </a:prstGeom>
          <a:noFill/>
          <a:ln w="9525">
            <a:noFill/>
            <a:miter lim="800000"/>
            <a:headEnd/>
            <a:tailEnd/>
          </a:ln>
        </p:spPr>
      </p:pic>
    </p:spTree>
    <p:extLst>
      <p:ext uri="{BB962C8B-B14F-4D97-AF65-F5344CB8AC3E}">
        <p14:creationId xmlns:p14="http://schemas.microsoft.com/office/powerpoint/2010/main" val="28809691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400880"/>
          </a:xfrm>
        </p:spPr>
        <p:txBody>
          <a:bodyPr>
            <a:normAutofit/>
          </a:bodyPr>
          <a:lstStyle/>
          <a:p>
            <a:pPr algn="just">
              <a:buFont typeface="Wingdings" pitchFamily="2" charset="2"/>
              <a:buChar char="v"/>
            </a:pPr>
            <a:r>
              <a:rPr lang="en-US" sz="2200" dirty="0">
                <a:solidFill>
                  <a:srgbClr val="0000FF"/>
                </a:solidFill>
                <a:latin typeface="Times New Roman" pitchFamily="18" charset="0"/>
                <a:cs typeface="Times New Roman" pitchFamily="18" charset="0"/>
              </a:rPr>
              <a:t>A depth-limited search algorithm is similar to depth-first search with a predetermined limit</a:t>
            </a:r>
          </a:p>
          <a:p>
            <a:pPr algn="just">
              <a:buFont typeface="Wingdings" pitchFamily="2" charset="2"/>
              <a:buChar char="v"/>
            </a:pPr>
            <a:r>
              <a:rPr lang="en-US" sz="2200" dirty="0">
                <a:solidFill>
                  <a:srgbClr val="0000FF"/>
                </a:solidFill>
                <a:latin typeface="Times New Roman" pitchFamily="18" charset="0"/>
                <a:cs typeface="Times New Roman" pitchFamily="18" charset="0"/>
              </a:rPr>
              <a:t>Depth-limited search can solve the drawback of the infinite path in the Depth-first search. In this algorithm, the node at the depth limit will treat as it has no successor nodes further</a:t>
            </a:r>
          </a:p>
          <a:p>
            <a:pPr algn="just">
              <a:buFont typeface="Wingdings" pitchFamily="2" charset="2"/>
              <a:buChar char="v"/>
            </a:pPr>
            <a:r>
              <a:rPr lang="en-US" sz="2200" dirty="0">
                <a:solidFill>
                  <a:srgbClr val="0000FF"/>
                </a:solidFill>
                <a:latin typeface="Times New Roman" pitchFamily="18" charset="0"/>
                <a:cs typeface="Times New Roman" pitchFamily="18" charset="0"/>
              </a:rPr>
              <a:t>Depth-limited search can be terminated with two Conditions of failure:</a:t>
            </a:r>
          </a:p>
          <a:p>
            <a:pPr lvl="1" algn="just">
              <a:buFont typeface="Arial" panose="020B0604020202020204" pitchFamily="34" charset="0"/>
              <a:buChar char="•"/>
            </a:pPr>
            <a:r>
              <a:rPr lang="en-US" sz="2000" dirty="0">
                <a:solidFill>
                  <a:srgbClr val="FF0000"/>
                </a:solidFill>
                <a:latin typeface="Times New Roman" pitchFamily="18" charset="0"/>
                <a:cs typeface="Times New Roman" pitchFamily="18" charset="0"/>
              </a:rPr>
              <a:t>Standard failure value: It indicates that problem does not have any solution.</a:t>
            </a:r>
          </a:p>
          <a:p>
            <a:pPr lvl="1" algn="just">
              <a:buFont typeface="Arial" panose="020B0604020202020204" pitchFamily="34" charset="0"/>
              <a:buChar char="•"/>
            </a:pPr>
            <a:r>
              <a:rPr lang="en-US" sz="2000" dirty="0">
                <a:solidFill>
                  <a:srgbClr val="FF0000"/>
                </a:solidFill>
                <a:latin typeface="Times New Roman" pitchFamily="18" charset="0"/>
                <a:cs typeface="Times New Roman" pitchFamily="18" charset="0"/>
              </a:rPr>
              <a:t>Cutoff failure value: It defines no solution for the problem within a given depth limit.</a:t>
            </a:r>
          </a:p>
          <a:p>
            <a:pPr algn="just">
              <a:buFont typeface="Wingdings" pitchFamily="2" charset="2"/>
              <a:buChar char="v"/>
            </a:pPr>
            <a:endParaRPr lang="en-US" sz="2200" dirty="0">
              <a:solidFill>
                <a:srgbClr val="0000FF"/>
              </a:solidFill>
              <a:latin typeface="Times New Roman" pitchFamily="18" charset="0"/>
              <a:cs typeface="Times New Roman" pitchFamily="18" charset="0"/>
            </a:endParaRPr>
          </a:p>
          <a:p>
            <a:pPr algn="just">
              <a:buFont typeface="Wingdings" pitchFamily="2" charset="2"/>
              <a:buChar char="v"/>
            </a:pPr>
            <a:endParaRPr lang="en-US" sz="2200" dirty="0">
              <a:solidFill>
                <a:srgbClr val="0000FF"/>
              </a:solidFill>
              <a:latin typeface="Times New Roman" pitchFamily="18" charset="0"/>
              <a:cs typeface="Times New Roman" pitchFamily="18" charset="0"/>
            </a:endParaRPr>
          </a:p>
          <a:p>
            <a:endParaRPr lang="en-US" dirty="0"/>
          </a:p>
          <a:p>
            <a:pPr lvl="1" algn="just">
              <a:buFont typeface="Wingdings" pitchFamily="2" charset="2"/>
              <a:buChar char="v"/>
            </a:pPr>
            <a:endParaRPr lang="en-US"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Dep</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th</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-Limited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earch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926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buFont typeface="Wingdings" pitchFamily="2" charset="2"/>
              <a:buChar char="v"/>
            </a:pPr>
            <a:endParaRPr lang="en-US" sz="20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Dep</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th</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-Limited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earch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E7FBA7D-1761-CD86-AAE4-D5A8B2EB3D25}"/>
              </a:ext>
            </a:extLst>
          </p:cNvPr>
          <p:cNvPicPr>
            <a:picLocks noChangeAspect="1"/>
          </p:cNvPicPr>
          <p:nvPr/>
        </p:nvPicPr>
        <p:blipFill>
          <a:blip r:embed="rId2"/>
          <a:stretch>
            <a:fillRect/>
          </a:stretch>
        </p:blipFill>
        <p:spPr>
          <a:xfrm>
            <a:off x="659961" y="1791622"/>
            <a:ext cx="7675691" cy="4398713"/>
          </a:xfrm>
          <a:prstGeom prst="rect">
            <a:avLst/>
          </a:prstGeom>
        </p:spPr>
      </p:pic>
    </p:spTree>
    <p:extLst>
      <p:ext uri="{BB962C8B-B14F-4D97-AF65-F5344CB8AC3E}">
        <p14:creationId xmlns:p14="http://schemas.microsoft.com/office/powerpoint/2010/main" val="341423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r>
              <a:rPr lang="en-US" sz="1800" dirty="0">
                <a:solidFill>
                  <a:srgbClr val="0000FF"/>
                </a:solidFill>
                <a:latin typeface="Times New Roman" pitchFamily="18" charset="0"/>
                <a:cs typeface="Times New Roman" pitchFamily="18" charset="0"/>
              </a:rPr>
              <a:t>Time Complexity</a:t>
            </a:r>
            <a:endParaRPr lang="bn-BD" sz="1800" dirty="0">
              <a:solidFill>
                <a:srgbClr val="0000FF"/>
              </a:solidFill>
              <a:latin typeface="Times New Roman" pitchFamily="18" charset="0"/>
              <a:cs typeface="Times New Roman" pitchFamily="18" charset="0"/>
            </a:endParaRPr>
          </a:p>
          <a:p>
            <a:pPr lvl="1" algn="just"/>
            <a:r>
              <a:rPr lang="en-US" sz="1600" dirty="0">
                <a:solidFill>
                  <a:schemeClr val="tx1"/>
                </a:solidFill>
                <a:latin typeface="Times New Roman" pitchFamily="18" charset="0"/>
                <a:cs typeface="Times New Roman" pitchFamily="18" charset="0"/>
              </a:rPr>
              <a:t>Time complexity of DFS will be equivalent to the node traversed by the algorithm. It is given by:</a:t>
            </a:r>
          </a:p>
          <a:p>
            <a:pPr lvl="1"/>
            <a:r>
              <a:rPr lang="en-US" sz="1400" dirty="0">
                <a:solidFill>
                  <a:schemeClr val="tx1"/>
                </a:solidFill>
                <a:latin typeface="Times New Roman" pitchFamily="18" charset="0"/>
                <a:cs typeface="Times New Roman" pitchFamily="18" charset="0"/>
              </a:rPr>
              <a:t>T(n)= 1+ n2+ n3 +.........+ nm=O(nm)</a:t>
            </a:r>
          </a:p>
          <a:p>
            <a:pPr lvl="1"/>
            <a:r>
              <a:rPr lang="en-US" sz="1400" dirty="0">
                <a:solidFill>
                  <a:schemeClr val="tx1"/>
                </a:solidFill>
                <a:latin typeface="Times New Roman" pitchFamily="18" charset="0"/>
                <a:cs typeface="Times New Roman" pitchFamily="18" charset="0"/>
              </a:rPr>
              <a:t>Where, m= maximum depth of any node and this can be much larger than d (Shallowest solution depth)</a:t>
            </a:r>
          </a:p>
          <a:p>
            <a:pPr algn="just">
              <a:spcBef>
                <a:spcPts val="0"/>
              </a:spcBef>
            </a:pPr>
            <a:r>
              <a:rPr lang="en-US" sz="1800" dirty="0">
                <a:solidFill>
                  <a:srgbClr val="0000FF"/>
                </a:solidFill>
                <a:latin typeface="Times New Roman" pitchFamily="18" charset="0"/>
                <a:cs typeface="Times New Roman" pitchFamily="18" charset="0"/>
              </a:rPr>
              <a:t>Space Complexity</a:t>
            </a:r>
            <a:endParaRPr lang="bn-BD" sz="1800" dirty="0">
              <a:solidFill>
                <a:srgbClr val="0000FF"/>
              </a:solidFill>
              <a:latin typeface="Times New Roman" pitchFamily="18" charset="0"/>
              <a:cs typeface="Times New Roman" pitchFamily="18" charset="0"/>
            </a:endParaRPr>
          </a:p>
          <a:p>
            <a:pPr lvl="1" algn="just"/>
            <a:r>
              <a:rPr lang="en-US" sz="1600" dirty="0">
                <a:solidFill>
                  <a:schemeClr val="tx1"/>
                </a:solidFill>
                <a:latin typeface="Times New Roman" pitchFamily="18" charset="0"/>
                <a:cs typeface="Times New Roman" pitchFamily="18" charset="0"/>
              </a:rPr>
              <a:t>Space complexity of BFS algorithm is given by the Memory size of frontier which is O(b</a:t>
            </a:r>
            <a:r>
              <a:rPr lang="en-US" sz="1600" baseline="30000" dirty="0">
                <a:solidFill>
                  <a:schemeClr val="tx1"/>
                </a:solidFill>
                <a:latin typeface="Times New Roman" pitchFamily="18" charset="0"/>
                <a:cs typeface="Times New Roman" pitchFamily="18" charset="0"/>
              </a:rPr>
              <a:t>d</a:t>
            </a:r>
            <a:r>
              <a:rPr lang="en-US" sz="1600" dirty="0">
                <a:solidFill>
                  <a:schemeClr val="tx1"/>
                </a:solidFill>
                <a:latin typeface="Times New Roman" pitchFamily="18" charset="0"/>
                <a:cs typeface="Times New Roman" pitchFamily="18" charset="0"/>
              </a:rPr>
              <a:t>).\</a:t>
            </a:r>
          </a:p>
          <a:p>
            <a:pPr lvl="1" algn="just"/>
            <a:r>
              <a:rPr lang="en-US" sz="1600" dirty="0">
                <a:solidFill>
                  <a:schemeClr val="tx1"/>
                </a:solidFill>
                <a:latin typeface="Times New Roman" pitchFamily="18" charset="0"/>
                <a:cs typeface="Times New Roman" pitchFamily="18" charset="0"/>
              </a:rPr>
              <a:t>DFS algorithm needs to store only single path from the root node, hence space complexity of DFS is equivalent to the size of the fringe set, which is O(bm).</a:t>
            </a:r>
          </a:p>
          <a:p>
            <a:pPr algn="just">
              <a:spcBef>
                <a:spcPts val="0"/>
              </a:spcBef>
            </a:pPr>
            <a:r>
              <a:rPr lang="en-US" sz="1800" dirty="0">
                <a:solidFill>
                  <a:srgbClr val="0000FF"/>
                </a:solidFill>
                <a:latin typeface="Times New Roman" pitchFamily="18" charset="0"/>
                <a:cs typeface="Times New Roman" pitchFamily="18" charset="0"/>
              </a:rPr>
              <a:t>Completeness</a:t>
            </a:r>
            <a:endParaRPr lang="bn-BD" sz="1800" dirty="0">
              <a:solidFill>
                <a:srgbClr val="0000FF"/>
              </a:solidFill>
              <a:latin typeface="Times New Roman" pitchFamily="18" charset="0"/>
              <a:cs typeface="Times New Roman" pitchFamily="18" charset="0"/>
            </a:endParaRPr>
          </a:p>
          <a:p>
            <a:pPr lvl="1" algn="just"/>
            <a:r>
              <a:rPr lang="en-US" sz="1600" dirty="0">
                <a:solidFill>
                  <a:schemeClr val="tx1"/>
                </a:solidFill>
                <a:latin typeface="Times New Roman" pitchFamily="18" charset="0"/>
                <a:cs typeface="Times New Roman" pitchFamily="18" charset="0"/>
              </a:rPr>
              <a:t>DFS search algorithm is complete within finite state space as it will expand every node within a limited search tree.</a:t>
            </a:r>
          </a:p>
          <a:p>
            <a:pPr algn="just">
              <a:spcBef>
                <a:spcPts val="0"/>
              </a:spcBef>
            </a:pPr>
            <a:r>
              <a:rPr lang="en-US" sz="1800" dirty="0">
                <a:solidFill>
                  <a:srgbClr val="0000FF"/>
                </a:solidFill>
                <a:latin typeface="Times New Roman" pitchFamily="18" charset="0"/>
                <a:cs typeface="Times New Roman" pitchFamily="18" charset="0"/>
              </a:rPr>
              <a:t>Optimality</a:t>
            </a:r>
            <a:endParaRPr lang="bn-BD" sz="1800" dirty="0">
              <a:solidFill>
                <a:srgbClr val="0000FF"/>
              </a:solidFill>
              <a:latin typeface="Times New Roman" pitchFamily="18" charset="0"/>
              <a:cs typeface="Times New Roman" pitchFamily="18" charset="0"/>
            </a:endParaRPr>
          </a:p>
          <a:p>
            <a:pPr lvl="1" algn="just"/>
            <a:r>
              <a:rPr lang="en-US" sz="1600" dirty="0">
                <a:solidFill>
                  <a:schemeClr val="tx1"/>
                </a:solidFill>
                <a:latin typeface="Times New Roman" pitchFamily="18" charset="0"/>
                <a:cs typeface="Times New Roman" pitchFamily="18" charset="0"/>
              </a:rPr>
              <a:t>DFS search algorithm is non-optimal, as it may generate a large number of steps or high cost to reach to the goal node.</a:t>
            </a:r>
          </a:p>
          <a:p>
            <a:pPr marL="0" indent="0">
              <a:buNone/>
            </a:pPr>
            <a:br>
              <a:rPr lang="en-US" sz="1600" dirty="0">
                <a:solidFill>
                  <a:schemeClr val="tx1"/>
                </a:solidFill>
              </a:rPr>
            </a:br>
            <a:r>
              <a:rPr lang="en-US" sz="1800" dirty="0">
                <a:solidFill>
                  <a:srgbClr val="0000FF"/>
                </a:solidFill>
                <a:latin typeface="Times New Roman" pitchFamily="18" charset="0"/>
                <a:cs typeface="Times New Roman" pitchFamily="18" charset="0"/>
              </a:rPr>
              <a:t> </a:t>
            </a:r>
          </a:p>
          <a:p>
            <a:pPr lvl="1" algn="just">
              <a:buFont typeface="Wingdings" pitchFamily="2" charset="2"/>
              <a:buChar char="v"/>
            </a:pPr>
            <a:endParaRPr lang="en-US" sz="18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5446448" cy="484632"/>
          </a:xfrm>
          <a:prstGeom prst="rect">
            <a:avLst/>
          </a:prstGeom>
        </p:spPr>
        <p:txBody>
          <a:bodyPr vert="horz" lIns="91440" tIns="45720" rIns="91440" bIns="45720" rtlCol="0">
            <a:noAutofit/>
          </a:bodyPr>
          <a:lstStyle/>
          <a:p>
            <a:pPr marL="454025" lvl="0"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Dep</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th</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-Limited S</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ea</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r</a:t>
            </a:r>
            <a:r>
              <a:rPr lang="bn-BD" sz="4000" dirty="0">
                <a:solidFill>
                  <a:srgbClr val="0000FF"/>
                </a:solidFill>
                <a:highlight>
                  <a:srgbClr val="FFFF00"/>
                </a:highlight>
                <a:latin typeface="Times New Roman" panose="02020603050405020304" pitchFamily="18" charset="0"/>
                <a:cs typeface="Times New Roman" panose="02020603050405020304" pitchFamily="18" charset="0"/>
              </a:rPr>
              <a:t>ch</a:t>
            </a: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70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1843-2591-ED5A-3B0A-0C32EDCE54A8}"/>
              </a:ext>
            </a:extLst>
          </p:cNvPr>
          <p:cNvSpPr>
            <a:spLocks noGrp="1"/>
          </p:cNvSpPr>
          <p:nvPr>
            <p:ph type="title"/>
          </p:nvPr>
        </p:nvSpPr>
        <p:spPr/>
        <p:txBody>
          <a:bodyPr>
            <a:normAutofit fontScale="90000"/>
          </a:bodyPr>
          <a:lstStyle/>
          <a:p>
            <a:pPr algn="l"/>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Dep</a:t>
            </a:r>
            <a:r>
              <a:rPr lang="bn-BD" sz="4400" dirty="0">
                <a:solidFill>
                  <a:srgbClr val="0000FF"/>
                </a:solidFill>
                <a:highlight>
                  <a:srgbClr val="FFFF00"/>
                </a:highlight>
                <a:latin typeface="Times New Roman" panose="02020603050405020304" pitchFamily="18" charset="0"/>
                <a:cs typeface="Times New Roman" panose="02020603050405020304" pitchFamily="18" charset="0"/>
              </a:rPr>
              <a:t>th</a:t>
            </a:r>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-Limited S</a:t>
            </a:r>
            <a:r>
              <a:rPr lang="bn-BD" sz="4400" dirty="0">
                <a:solidFill>
                  <a:srgbClr val="0000FF"/>
                </a:solidFill>
                <a:highlight>
                  <a:srgbClr val="FFFF00"/>
                </a:highlight>
                <a:latin typeface="Times New Roman" panose="02020603050405020304" pitchFamily="18" charset="0"/>
                <a:cs typeface="Times New Roman" panose="02020603050405020304" pitchFamily="18" charset="0"/>
              </a:rPr>
              <a:t>eatch</a:t>
            </a:r>
            <a:br>
              <a:rPr lang="en-US" sz="4400" dirty="0">
                <a:solidFill>
                  <a:srgbClr val="0000FF"/>
                </a:solidFill>
                <a:highlight>
                  <a:srgbClr val="FFFF00"/>
                </a:highligh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2DAF8BA-127A-EC61-E7AF-CB4A05CA6DC2}"/>
              </a:ext>
            </a:extLst>
          </p:cNvPr>
          <p:cNvSpPr>
            <a:spLocks noGrp="1"/>
          </p:cNvSpPr>
          <p:nvPr>
            <p:ph idx="1"/>
          </p:nvPr>
        </p:nvSpPr>
        <p:spPr>
          <a:xfrm>
            <a:off x="284163" y="1712068"/>
            <a:ext cx="8574087" cy="4414095"/>
          </a:xfrm>
        </p:spPr>
        <p:txBody>
          <a:bodyPr/>
          <a:lstStyle/>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Depth-limited search is Memory efficient.</a:t>
            </a:r>
          </a:p>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Disadvantages: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Depth-limited search also has a disadvantage of incompleteness.</a:t>
            </a:r>
          </a:p>
          <a:p>
            <a:pPr lvl="1" algn="just">
              <a:buFont typeface="Arial" panose="020B0604020202020204" pitchFamily="34" charset="0"/>
              <a:buChar char="•"/>
            </a:pP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It may not be optimal if the problem has more than one solution.</a:t>
            </a:r>
          </a:p>
          <a:p>
            <a:endParaRPr lang="en-US"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319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b="1" dirty="0"/>
              <a:t>DEPTH-LIMITED SEARCH</a:t>
            </a:r>
            <a:endParaRPr lang="en-US" dirty="0"/>
          </a:p>
        </p:txBody>
      </p:sp>
      <p:sp>
        <p:nvSpPr>
          <p:cNvPr id="3" name="Rectangle 2">
            <a:extLst>
              <a:ext uri="{FF2B5EF4-FFF2-40B4-BE49-F238E27FC236}">
                <a16:creationId xmlns:a16="http://schemas.microsoft.com/office/drawing/2014/main" id="{8FB3F618-7BB8-44FA-A125-15578359D28E}"/>
              </a:ext>
            </a:extLst>
          </p:cNvPr>
          <p:cNvSpPr/>
          <p:nvPr/>
        </p:nvSpPr>
        <p:spPr>
          <a:xfrm>
            <a:off x="232116" y="2215833"/>
            <a:ext cx="8630529"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embarrassing failure of depth-first search in infinite state spaces can be alleviated by supplying depth-first search with a predetermined depth limit .</a:t>
            </a:r>
          </a:p>
        </p:txBody>
      </p:sp>
      <p:sp>
        <p:nvSpPr>
          <p:cNvPr id="4" name="Rectangle 3">
            <a:extLst>
              <a:ext uri="{FF2B5EF4-FFF2-40B4-BE49-F238E27FC236}">
                <a16:creationId xmlns:a16="http://schemas.microsoft.com/office/drawing/2014/main" id="{EA7CA238-8A7B-44D0-BD7C-C57AD7951975}"/>
              </a:ext>
            </a:extLst>
          </p:cNvPr>
          <p:cNvSpPr/>
          <p:nvPr/>
        </p:nvSpPr>
        <p:spPr>
          <a:xfrm>
            <a:off x="232116" y="3262756"/>
            <a:ext cx="8475786"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That is, nodes at depth  are treated as if they have no successors. </a:t>
            </a:r>
          </a:p>
        </p:txBody>
      </p:sp>
      <p:sp>
        <p:nvSpPr>
          <p:cNvPr id="5" name="Rectangle 4">
            <a:extLst>
              <a:ext uri="{FF2B5EF4-FFF2-40B4-BE49-F238E27FC236}">
                <a16:creationId xmlns:a16="http://schemas.microsoft.com/office/drawing/2014/main" id="{E1025C45-1BD2-4A6B-986C-2B16A7E71284}"/>
              </a:ext>
            </a:extLst>
          </p:cNvPr>
          <p:cNvSpPr/>
          <p:nvPr/>
        </p:nvSpPr>
        <p:spPr>
          <a:xfrm>
            <a:off x="232116" y="3802840"/>
            <a:ext cx="5141536" cy="400110"/>
          </a:xfrm>
          <a:prstGeom prst="rect">
            <a:avLst/>
          </a:prstGeom>
        </p:spPr>
        <p:txBody>
          <a:bodyPr wrap="none">
            <a:spAutoFit/>
          </a:bodyPr>
          <a:lstStyle/>
          <a:p>
            <a:pPr marL="342900" indent="-342900">
              <a:buFont typeface="Arial" panose="020B0604020202020204" pitchFamily="34" charset="0"/>
              <a:buChar char="•"/>
            </a:pPr>
            <a:r>
              <a:rPr lang="en-US" sz="2000" dirty="0"/>
              <a:t>This approach is called </a:t>
            </a:r>
            <a:r>
              <a:rPr lang="en-US" sz="2000" b="1" dirty="0"/>
              <a:t>depth-limited search</a:t>
            </a:r>
            <a:endParaRPr lang="en-US" sz="2000" dirty="0"/>
          </a:p>
        </p:txBody>
      </p:sp>
      <p:sp>
        <p:nvSpPr>
          <p:cNvPr id="6" name="Rectangle 5">
            <a:extLst>
              <a:ext uri="{FF2B5EF4-FFF2-40B4-BE49-F238E27FC236}">
                <a16:creationId xmlns:a16="http://schemas.microsoft.com/office/drawing/2014/main" id="{C564DFA1-C816-425E-809A-0A8F89DC7E26}"/>
              </a:ext>
            </a:extLst>
          </p:cNvPr>
          <p:cNvSpPr/>
          <p:nvPr/>
        </p:nvSpPr>
        <p:spPr>
          <a:xfrm>
            <a:off x="232115" y="4424291"/>
            <a:ext cx="8630529" cy="1631216"/>
          </a:xfrm>
          <a:prstGeom prst="rect">
            <a:avLst/>
          </a:prstGeom>
        </p:spPr>
        <p:txBody>
          <a:bodyPr wrap="square">
            <a:spAutoFit/>
          </a:bodyPr>
          <a:lstStyle/>
          <a:p>
            <a:pPr marL="342900" indent="-342900" algn="just">
              <a:buFont typeface="Arial" panose="020B0604020202020204" pitchFamily="34" charset="0"/>
              <a:buChar char="•"/>
            </a:pPr>
            <a:r>
              <a:rPr lang="en-US" sz="2000" dirty="0"/>
              <a:t>Depth-limited search will also be </a:t>
            </a:r>
            <a:r>
              <a:rPr lang="en-US" sz="2000" dirty="0">
                <a:solidFill>
                  <a:srgbClr val="FF0000"/>
                </a:solidFill>
              </a:rPr>
              <a:t>nonoptimal</a:t>
            </a:r>
            <a:r>
              <a:rPr lang="en-US" sz="2000" dirty="0"/>
              <a:t> if we choose  </a:t>
            </a:r>
            <a:r>
              <a:rPr lang="en-US" sz="2000" b="1" dirty="0">
                <a:latin typeface="Forte" panose="03060902040502070203" pitchFamily="66" charset="0"/>
              </a:rPr>
              <a:t>l</a:t>
            </a:r>
            <a:r>
              <a:rPr lang="en-US" sz="2000" b="1" dirty="0"/>
              <a:t>&gt; d</a:t>
            </a:r>
            <a:r>
              <a:rPr lang="en-US" sz="2000" dirty="0"/>
              <a:t>. Its time complexity is </a:t>
            </a:r>
            <a:r>
              <a:rPr lang="en-US" sz="2000" b="1" dirty="0"/>
              <a:t>O(b</a:t>
            </a:r>
            <a:r>
              <a:rPr lang="en-US" sz="2000" b="1" baseline="30000" dirty="0">
                <a:latin typeface="Forte" panose="03060902040502070203" pitchFamily="66" charset="0"/>
              </a:rPr>
              <a:t>l</a:t>
            </a:r>
            <a:r>
              <a:rPr lang="en-US" sz="2000" b="1" dirty="0"/>
              <a:t>)</a:t>
            </a:r>
            <a:r>
              <a:rPr lang="en-US" sz="2000" dirty="0"/>
              <a:t> and its space complexity is </a:t>
            </a:r>
            <a:r>
              <a:rPr lang="en-US" sz="2000" b="1" dirty="0"/>
              <a:t>O(b</a:t>
            </a:r>
            <a:r>
              <a:rPr lang="en-US" sz="2000" b="1" dirty="0">
                <a:latin typeface="Forte" panose="03060902040502070203" pitchFamily="66" charset="0"/>
              </a:rPr>
              <a:t>l</a:t>
            </a:r>
            <a:r>
              <a:rPr lang="en-US" sz="2000" b="1" dirty="0"/>
              <a:t>).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dirty="0"/>
              <a:t>Depth-first search can be viewed as a special case of depth-limited search with </a:t>
            </a:r>
            <a:r>
              <a:rPr lang="en-US" sz="2000" dirty="0">
                <a:latin typeface="Forte" panose="03060902040502070203" pitchFamily="66" charset="0"/>
              </a:rPr>
              <a:t>l</a:t>
            </a:r>
            <a:r>
              <a:rPr lang="en-US" sz="2000" dirty="0"/>
              <a:t>=∞.</a:t>
            </a:r>
          </a:p>
        </p:txBody>
      </p:sp>
    </p:spTree>
    <p:extLst>
      <p:ext uri="{BB962C8B-B14F-4D97-AF65-F5344CB8AC3E}">
        <p14:creationId xmlns:p14="http://schemas.microsoft.com/office/powerpoint/2010/main" val="31634793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b="1" dirty="0"/>
              <a:t>DEPTH-LIMITED SEARCH:</a:t>
            </a:r>
            <a:br>
              <a:rPr lang="en-US" b="1" dirty="0"/>
            </a:br>
            <a:r>
              <a:rPr lang="en-US" b="1" dirty="0"/>
              <a:t>PSEUDOCODE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059132"/>
            <a:ext cx="79248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5913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400880"/>
          </a:xfrm>
        </p:spPr>
        <p:txBody>
          <a:bodyPr>
            <a:normAutofit fontScale="92500" lnSpcReduction="10000"/>
          </a:bodyPr>
          <a:lstStyle/>
          <a:p>
            <a:pPr algn="just">
              <a:buFont typeface="Wingdings" panose="05000000000000000000" pitchFamily="2" charset="2"/>
              <a:buChar char="v"/>
            </a:pPr>
            <a:r>
              <a:rPr lang="en-US" sz="2200" dirty="0">
                <a:solidFill>
                  <a:srgbClr val="0000FF"/>
                </a:solidFill>
                <a:latin typeface="Times New Roman" pitchFamily="18" charset="0"/>
                <a:cs typeface="Times New Roman" pitchFamily="18" charset="0"/>
              </a:rPr>
              <a:t>The iterative deepening algorithm is a combination of DFS and BFS algorithms</a:t>
            </a:r>
          </a:p>
          <a:p>
            <a:pPr algn="just">
              <a:buFont typeface="Wingdings" panose="05000000000000000000" pitchFamily="2" charset="2"/>
              <a:buChar char="v"/>
            </a:pPr>
            <a:r>
              <a:rPr lang="en-US" sz="2200" dirty="0">
                <a:solidFill>
                  <a:srgbClr val="0000FF"/>
                </a:solidFill>
                <a:latin typeface="Times New Roman" pitchFamily="18" charset="0"/>
                <a:cs typeface="Times New Roman" pitchFamily="18" charset="0"/>
              </a:rPr>
              <a:t>This search algorithm finds out the best depth limit and does it by gradually increasing the limit until a goal is found.</a:t>
            </a:r>
          </a:p>
          <a:p>
            <a:pPr algn="just">
              <a:buFont typeface="Wingdings" panose="05000000000000000000" pitchFamily="2" charset="2"/>
              <a:buChar char="v"/>
            </a:pPr>
            <a:r>
              <a:rPr lang="en-US" sz="2200" dirty="0">
                <a:solidFill>
                  <a:srgbClr val="0000FF"/>
                </a:solidFill>
                <a:latin typeface="Times New Roman" pitchFamily="18" charset="0"/>
                <a:cs typeface="Times New Roman" pitchFamily="18" charset="0"/>
              </a:rPr>
              <a:t>This algorithm performs depth-first search up to a certain "depth limit", and it keeps increasing the depth limit after each iteration until the goal node is found.</a:t>
            </a:r>
          </a:p>
          <a:p>
            <a:pPr algn="just">
              <a:buFont typeface="Wingdings" panose="05000000000000000000" pitchFamily="2" charset="2"/>
              <a:buChar char="v"/>
            </a:pPr>
            <a:r>
              <a:rPr lang="en-US" sz="2200" dirty="0">
                <a:solidFill>
                  <a:srgbClr val="0000FF"/>
                </a:solidFill>
                <a:latin typeface="Times New Roman" pitchFamily="18" charset="0"/>
                <a:cs typeface="Times New Roman" pitchFamily="18" charset="0"/>
              </a:rPr>
              <a:t>This Search algorithm combines the benefits of Breadth-first search's fast search and depth-first search's memory efficiency.</a:t>
            </a:r>
          </a:p>
          <a:p>
            <a:pPr algn="just">
              <a:buFont typeface="Wingdings" panose="05000000000000000000" pitchFamily="2" charset="2"/>
              <a:buChar char="v"/>
            </a:pPr>
            <a:r>
              <a:rPr lang="en-US" sz="2200" dirty="0">
                <a:solidFill>
                  <a:srgbClr val="0000FF"/>
                </a:solidFill>
                <a:latin typeface="Times New Roman" pitchFamily="18" charset="0"/>
                <a:cs typeface="Times New Roman" pitchFamily="18" charset="0"/>
              </a:rPr>
              <a:t>The iterative search algorithm is useful uninformed search when search space is large, and depth of goal node is unknown.</a:t>
            </a:r>
          </a:p>
          <a:p>
            <a:pPr algn="just">
              <a:buFont typeface="Wingdings" panose="05000000000000000000" pitchFamily="2" charset="2"/>
              <a:buChar char="v"/>
            </a:pPr>
            <a:endParaRPr lang="en-US" sz="2200" dirty="0">
              <a:solidFill>
                <a:srgbClr val="0000FF"/>
              </a:solidFill>
              <a:latin typeface="Times New Roman" pitchFamily="18" charset="0"/>
              <a:cs typeface="Times New Roman" pitchFamily="18" charset="0"/>
            </a:endParaRPr>
          </a:p>
          <a:p>
            <a:pPr>
              <a:buFont typeface="Wingdings" panose="05000000000000000000" pitchFamily="2" charset="2"/>
              <a:buChar char="v"/>
            </a:pPr>
            <a:endParaRPr lang="en-US" dirty="0"/>
          </a:p>
          <a:p>
            <a:pPr lvl="1" algn="just">
              <a:buFont typeface="Wingdings" panose="05000000000000000000" pitchFamily="2" charset="2"/>
              <a:buChar char="v"/>
            </a:pPr>
            <a:endParaRPr lang="en-US"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3" y="385816"/>
            <a:ext cx="8492675" cy="484632"/>
          </a:xfrm>
          <a:prstGeom prst="rect">
            <a:avLst/>
          </a:prstGeom>
        </p:spPr>
        <p:txBody>
          <a:bodyPr vert="horz" lIns="91440" tIns="45720" rIns="91440" bIns="45720" rtlCol="0">
            <a:noAutofit/>
          </a:bodyPr>
          <a:lstStyle/>
          <a:p>
            <a:pPr marL="454025"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Iterative Deepening Depth-First Search</a:t>
            </a:r>
          </a:p>
          <a:p>
            <a:pPr marL="454025" lvl="0" indent="-454025">
              <a:spcBef>
                <a:spcPts val="2000"/>
              </a:spcBef>
              <a:buClr>
                <a:schemeClr val="bg1">
                  <a:lumMod val="65000"/>
                </a:schemeClr>
              </a:buClr>
              <a:buSzPct val="90000"/>
              <a:defRPr/>
            </a:pP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562650"/>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1'st Iteration-----&gt; A</a:t>
            </a: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2'nd Iteration----&gt; A, B, C</a:t>
            </a: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3'rd Iteration------&gt;A, B, D, E, C, F, G</a:t>
            </a:r>
          </a:p>
          <a:p>
            <a:pPr algn="just">
              <a:spcBef>
                <a:spcPts val="600"/>
              </a:spcBef>
              <a:buFont typeface="Wingdings" pitchFamily="2" charset="2"/>
              <a:buChar char="v"/>
            </a:pPr>
            <a:r>
              <a:rPr lang="en-US" sz="2000" dirty="0">
                <a:solidFill>
                  <a:srgbClr val="0000FF"/>
                </a:solidFill>
                <a:latin typeface="Times New Roman" pitchFamily="18" charset="0"/>
                <a:cs typeface="Times New Roman" pitchFamily="18" charset="0"/>
              </a:rPr>
              <a:t>4'th Iteration------&gt;A, B, D, H, I, E, C, F, K, G</a:t>
            </a:r>
          </a:p>
        </p:txBody>
      </p:sp>
      <p:sp>
        <p:nvSpPr>
          <p:cNvPr id="4" name="Subtitle 2"/>
          <p:cNvSpPr txBox="1">
            <a:spLocks/>
          </p:cNvSpPr>
          <p:nvPr/>
        </p:nvSpPr>
        <p:spPr>
          <a:xfrm>
            <a:off x="203853" y="385816"/>
            <a:ext cx="8574087" cy="484632"/>
          </a:xfrm>
          <a:prstGeom prst="rect">
            <a:avLst/>
          </a:prstGeom>
        </p:spPr>
        <p:txBody>
          <a:bodyPr vert="horz" lIns="91440" tIns="45720" rIns="91440" bIns="45720" rtlCol="0">
            <a:noAutofit/>
          </a:bodyPr>
          <a:lstStyle/>
          <a:p>
            <a:pPr marL="454025"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Iterative Deepening Depth-First Search</a:t>
            </a:r>
          </a:p>
          <a:p>
            <a:pPr marL="454025" lvl="0" indent="-454025">
              <a:spcBef>
                <a:spcPts val="2000"/>
              </a:spcBef>
              <a:buClr>
                <a:schemeClr val="bg1">
                  <a:lumMod val="65000"/>
                </a:schemeClr>
              </a:buClr>
              <a:buSzPct val="90000"/>
              <a:defRPr/>
            </a:pP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89CEC8-AAE8-71FF-9ECF-1993D4BF24E7}"/>
              </a:ext>
            </a:extLst>
          </p:cNvPr>
          <p:cNvPicPr>
            <a:picLocks noChangeAspect="1"/>
          </p:cNvPicPr>
          <p:nvPr/>
        </p:nvPicPr>
        <p:blipFill>
          <a:blip r:embed="rId2"/>
          <a:stretch>
            <a:fillRect/>
          </a:stretch>
        </p:blipFill>
        <p:spPr>
          <a:xfrm>
            <a:off x="1909762" y="3444815"/>
            <a:ext cx="5324475" cy="3314700"/>
          </a:xfrm>
          <a:prstGeom prst="rect">
            <a:avLst/>
          </a:prstGeom>
        </p:spPr>
      </p:pic>
    </p:spTree>
    <p:extLst>
      <p:ext uri="{BB962C8B-B14F-4D97-AF65-F5344CB8AC3E}">
        <p14:creationId xmlns:p14="http://schemas.microsoft.com/office/powerpoint/2010/main" val="290505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B4F32-F515-93D6-8EB0-6021CB475EC7}"/>
              </a:ext>
            </a:extLst>
          </p:cNvPr>
          <p:cNvSpPr>
            <a:spLocks noGrp="1"/>
          </p:cNvSpPr>
          <p:nvPr>
            <p:ph idx="1"/>
          </p:nvPr>
        </p:nvSpPr>
        <p:spPr>
          <a:xfrm>
            <a:off x="310551" y="1716658"/>
            <a:ext cx="8547699" cy="4409506"/>
          </a:xfrm>
        </p:spPr>
        <p:txBody>
          <a:bodyPr/>
          <a:lstStyle/>
          <a:p>
            <a:pPr algn="just">
              <a:buFont typeface="Wingdings" pitchFamily="2" charset="2"/>
              <a:buChar char="Ø"/>
            </a:pPr>
            <a:r>
              <a:rPr lang="en-US" b="1" i="0" u="sng" dirty="0">
                <a:solidFill>
                  <a:srgbClr val="FF0000"/>
                </a:solidFill>
                <a:effectLst/>
                <a:latin typeface="Times New Roman" pitchFamily="18" charset="0"/>
                <a:cs typeface="Times New Roman" pitchFamily="18" charset="0"/>
              </a:rPr>
              <a:t>Goal Formulation:</a:t>
            </a:r>
          </a:p>
          <a:p>
            <a:pPr lvl="1" algn="just">
              <a:buFont typeface="Wingdings" pitchFamily="2" charset="2"/>
              <a:buChar char=""/>
            </a:pPr>
            <a:r>
              <a:rPr lang="en-US" b="0" i="0" dirty="0">
                <a:solidFill>
                  <a:srgbClr val="0000FF"/>
                </a:solidFill>
                <a:effectLst/>
                <a:latin typeface="Times New Roman" pitchFamily="18" charset="0"/>
                <a:cs typeface="Times New Roman" pitchFamily="18" charset="0"/>
              </a:rPr>
              <a:t>It is the first and simplest step in problem-solving</a:t>
            </a:r>
          </a:p>
          <a:p>
            <a:pPr lvl="1" algn="just">
              <a:buFont typeface="Wingdings" pitchFamily="2" charset="2"/>
              <a:buChar char=""/>
            </a:pPr>
            <a:r>
              <a:rPr lang="en-US" b="0" i="0" dirty="0">
                <a:solidFill>
                  <a:srgbClr val="0000FF"/>
                </a:solidFill>
                <a:effectLst/>
                <a:latin typeface="Times New Roman" pitchFamily="18" charset="0"/>
                <a:cs typeface="Times New Roman" pitchFamily="18" charset="0"/>
              </a:rPr>
              <a:t>It organizes the steps/sequence required to formulate one goal out of multiple goals as well as actions to achieve that goal</a:t>
            </a:r>
          </a:p>
          <a:p>
            <a:pPr lvl="1" algn="just">
              <a:buFont typeface="Wingdings" pitchFamily="2" charset="2"/>
              <a:buChar char=""/>
            </a:pPr>
            <a:r>
              <a:rPr lang="en-US" b="0" i="0" dirty="0">
                <a:solidFill>
                  <a:srgbClr val="0000FF"/>
                </a:solidFill>
                <a:effectLst/>
                <a:latin typeface="Times New Roman" pitchFamily="18" charset="0"/>
                <a:cs typeface="Times New Roman" pitchFamily="18" charset="0"/>
              </a:rPr>
              <a:t>Goal formulation is based on the current situation and the agent’s performance measure</a:t>
            </a:r>
            <a:endParaRPr lang="en-US"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5" y="385816"/>
            <a:ext cx="4307760" cy="484632"/>
          </a:xfrm>
          <a:prstGeom prst="rect">
            <a:avLst/>
          </a:prstGeom>
        </p:spPr>
        <p:txBody>
          <a:bodyPr vert="horz" lIns="91440" tIns="45720" rIns="91440" bIns="45720" rtlCol="0">
            <a:noAutofit/>
          </a:bodyPr>
          <a:lstStyle/>
          <a:p>
            <a:pPr marL="454025" marR="0" lvl="0" indent="-454025" algn="l" defTabSz="914400" rtl="0" eaLnBrk="1" fontAlgn="auto" latinLnBrk="0" hangingPunct="1">
              <a:lnSpc>
                <a:spcPct val="100000"/>
              </a:lnSpc>
              <a:spcBef>
                <a:spcPts val="2000"/>
              </a:spcBef>
              <a:spcAft>
                <a:spcPts val="0"/>
              </a:spcAft>
              <a:buClr>
                <a:schemeClr val="bg1">
                  <a:lumMod val="65000"/>
                </a:schemeClr>
              </a:buClr>
              <a:buSzPct val="90000"/>
              <a:tabLst/>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Goal Formation</a:t>
            </a:r>
            <a:endParaRPr kumimoji="0" lang="en-US" sz="4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220081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r>
              <a:rPr lang="en-US" dirty="0">
                <a:solidFill>
                  <a:srgbClr val="0000FF"/>
                </a:solidFill>
                <a:latin typeface="Times New Roman" pitchFamily="18" charset="0"/>
                <a:cs typeface="Times New Roman" pitchFamily="18" charset="0"/>
              </a:rPr>
              <a:t>Time Complexity</a:t>
            </a:r>
            <a:endParaRPr lang="bn-BD" dirty="0">
              <a:solidFill>
                <a:srgbClr val="0000FF"/>
              </a:solidFill>
              <a:latin typeface="Times New Roman" pitchFamily="18" charset="0"/>
              <a:cs typeface="Times New Roman" pitchFamily="18" charset="0"/>
            </a:endParaRPr>
          </a:p>
          <a:p>
            <a:pPr lvl="1"/>
            <a:r>
              <a:rPr lang="en-US" sz="2000" dirty="0">
                <a:solidFill>
                  <a:schemeClr val="tx1"/>
                </a:solidFill>
                <a:latin typeface="Times New Roman" pitchFamily="18" charset="0"/>
                <a:cs typeface="Times New Roman" pitchFamily="18" charset="0"/>
              </a:rPr>
              <a:t>Let's suppose b is the branching factor and depth is d then the worst-case time complexity is O(bd).</a:t>
            </a:r>
          </a:p>
          <a:p>
            <a:pPr algn="just">
              <a:spcBef>
                <a:spcPts val="0"/>
              </a:spcBef>
            </a:pPr>
            <a:r>
              <a:rPr lang="en-US" dirty="0">
                <a:solidFill>
                  <a:srgbClr val="0000FF"/>
                </a:solidFill>
                <a:latin typeface="Times New Roman" pitchFamily="18" charset="0"/>
                <a:cs typeface="Times New Roman" pitchFamily="18" charset="0"/>
              </a:rPr>
              <a:t>Space Complexity</a:t>
            </a:r>
            <a:endParaRPr lang="bn-BD" dirty="0">
              <a:solidFill>
                <a:srgbClr val="0000FF"/>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The space complexity of IDDFS will be O(bd).</a:t>
            </a:r>
          </a:p>
          <a:p>
            <a:pPr algn="just">
              <a:spcBef>
                <a:spcPts val="0"/>
              </a:spcBef>
            </a:pPr>
            <a:r>
              <a:rPr lang="en-US" dirty="0">
                <a:solidFill>
                  <a:srgbClr val="0000FF"/>
                </a:solidFill>
                <a:latin typeface="Times New Roman" pitchFamily="18" charset="0"/>
                <a:cs typeface="Times New Roman" pitchFamily="18" charset="0"/>
              </a:rPr>
              <a:t>Completeness</a:t>
            </a:r>
            <a:endParaRPr lang="bn-BD" dirty="0">
              <a:solidFill>
                <a:srgbClr val="0000FF"/>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This algorithm is complete is if the branching factor is finite.</a:t>
            </a:r>
          </a:p>
          <a:p>
            <a:pPr algn="just">
              <a:spcBef>
                <a:spcPts val="0"/>
              </a:spcBef>
            </a:pPr>
            <a:r>
              <a:rPr lang="en-US" dirty="0">
                <a:solidFill>
                  <a:srgbClr val="0000FF"/>
                </a:solidFill>
                <a:latin typeface="Times New Roman" pitchFamily="18" charset="0"/>
                <a:cs typeface="Times New Roman" pitchFamily="18" charset="0"/>
              </a:rPr>
              <a:t>Optimality</a:t>
            </a:r>
            <a:endParaRPr lang="en-US" sz="2000" dirty="0">
              <a:solidFill>
                <a:schemeClr val="tx1"/>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IDDFS algorithm is optimal if path cost is a non- decreasing function of the depth of the node.</a:t>
            </a:r>
          </a:p>
          <a:p>
            <a:pPr marL="0" indent="0">
              <a:buNone/>
            </a:pPr>
            <a:br>
              <a:rPr lang="en-US" sz="2000" dirty="0">
                <a:solidFill>
                  <a:schemeClr val="tx1"/>
                </a:solidFill>
              </a:rPr>
            </a:br>
            <a:r>
              <a:rPr lang="en-US" dirty="0">
                <a:solidFill>
                  <a:srgbClr val="0000FF"/>
                </a:solidFill>
                <a:latin typeface="Times New Roman" pitchFamily="18" charset="0"/>
                <a:cs typeface="Times New Roman" pitchFamily="18" charset="0"/>
              </a:rPr>
              <a:t> </a:t>
            </a:r>
          </a:p>
          <a:p>
            <a:pPr lvl="1" algn="just">
              <a:buFont typeface="Wingdings" pitchFamily="2" charset="2"/>
              <a:buChar char="v"/>
            </a:pPr>
            <a:endParaRPr lang="en-US" sz="24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8654396" cy="484632"/>
          </a:xfrm>
          <a:prstGeom prst="rect">
            <a:avLst/>
          </a:prstGeom>
        </p:spPr>
        <p:txBody>
          <a:bodyPr vert="horz" lIns="91440" tIns="45720" rIns="91440" bIns="45720" rtlCol="0">
            <a:noAutofit/>
          </a:bodyPr>
          <a:lstStyle/>
          <a:p>
            <a:pPr marL="454025"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Iterative Deepening Depth-First Search</a:t>
            </a:r>
          </a:p>
          <a:p>
            <a:pPr marL="454025" lvl="0" indent="-454025">
              <a:spcBef>
                <a:spcPts val="2000"/>
              </a:spcBef>
              <a:buClr>
                <a:schemeClr val="bg1">
                  <a:lumMod val="65000"/>
                </a:schemeClr>
              </a:buClr>
              <a:buSzPct val="90000"/>
              <a:defRPr/>
            </a:pP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6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1843-2591-ED5A-3B0A-0C32EDCE54A8}"/>
              </a:ext>
            </a:extLst>
          </p:cNvPr>
          <p:cNvSpPr>
            <a:spLocks noGrp="1"/>
          </p:cNvSpPr>
          <p:nvPr>
            <p:ph type="title"/>
          </p:nvPr>
        </p:nvSpPr>
        <p:spPr/>
        <p:txBody>
          <a:bodyPr>
            <a:normAutofit fontScale="90000"/>
          </a:bodyPr>
          <a:lstStyle/>
          <a:p>
            <a:pPr marL="454025" indent="-454025" algn="l">
              <a:spcBef>
                <a:spcPts val="2000"/>
              </a:spcBef>
              <a:buClr>
                <a:schemeClr val="bg1">
                  <a:lumMod val="65000"/>
                </a:schemeClr>
              </a:buClr>
              <a:buSzPct val="90000"/>
              <a:defRPr/>
            </a:pPr>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Iterative Deepening Depth-First Search</a:t>
            </a:r>
            <a:br>
              <a:rPr lang="en-US" sz="4400" dirty="0">
                <a:solidFill>
                  <a:srgbClr val="0000FF"/>
                </a:solidFill>
                <a:highlight>
                  <a:srgbClr val="FFFF00"/>
                </a:highlight>
                <a:latin typeface="Times New Roman" panose="02020603050405020304" pitchFamily="18" charset="0"/>
                <a:cs typeface="Times New Roman" panose="02020603050405020304" pitchFamily="18" charset="0"/>
              </a:rPr>
            </a:br>
            <a:endParaRPr lang="en-US" sz="44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DAF8BA-127A-EC61-E7AF-CB4A05CA6DC2}"/>
              </a:ext>
            </a:extLst>
          </p:cNvPr>
          <p:cNvSpPr>
            <a:spLocks noGrp="1"/>
          </p:cNvSpPr>
          <p:nvPr>
            <p:ph idx="1"/>
          </p:nvPr>
        </p:nvSpPr>
        <p:spPr>
          <a:xfrm>
            <a:off x="284163" y="1712068"/>
            <a:ext cx="8574087" cy="4414095"/>
          </a:xfrm>
        </p:spPr>
        <p:txBody>
          <a:bodyPr/>
          <a:lstStyle/>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solidFill>
                  <a:srgbClr val="0033CC"/>
                </a:solidFill>
                <a:highlight>
                  <a:srgbClr val="FFFFFF"/>
                </a:highlight>
                <a:latin typeface="Times New Roman" panose="02020603050405020304" pitchFamily="18" charset="0"/>
                <a:cs typeface="Times New Roman" panose="02020603050405020304" pitchFamily="18" charset="0"/>
              </a:rPr>
              <a:t>It combines the benefits of BFS and DFS search algorithm in terms of fast search and memory efficiency.</a:t>
            </a:r>
          </a:p>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Disadvantages: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0033CC"/>
                </a:solidFill>
                <a:highlight>
                  <a:srgbClr val="FFFFFF"/>
                </a:highlight>
                <a:latin typeface="Times New Roman" panose="02020603050405020304" pitchFamily="18" charset="0"/>
                <a:cs typeface="Times New Roman" panose="02020603050405020304" pitchFamily="18" charset="0"/>
              </a:rPr>
              <a:t>The main drawback of IDDFS is that it repeats all the work of the previous phase.</a:t>
            </a:r>
          </a:p>
          <a:p>
            <a:pPr lvl="1" algn="just">
              <a:buFont typeface="Arial" panose="020B0604020202020204" pitchFamily="34" charset="0"/>
              <a:buChar char="•"/>
            </a:pPr>
            <a:endParaRPr lang="en-US" dirty="0">
              <a:solidFill>
                <a:srgbClr val="0033CC"/>
              </a:solidFill>
              <a:highlight>
                <a:srgbClr val="FFFFFF"/>
              </a:highlight>
              <a:latin typeface="Times New Roman" panose="02020603050405020304" pitchFamily="18" charset="0"/>
              <a:cs typeface="Times New Roman" panose="02020603050405020304" pitchFamily="18" charset="0"/>
            </a:endParaRPr>
          </a:p>
          <a:p>
            <a:endParaRPr lang="en-US"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8944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a:t>
            </a:r>
            <a:endParaRPr lang="en-US" dirty="0"/>
          </a:p>
        </p:txBody>
      </p:sp>
      <p:sp>
        <p:nvSpPr>
          <p:cNvPr id="3" name="Rectangle 2">
            <a:extLst>
              <a:ext uri="{FF2B5EF4-FFF2-40B4-BE49-F238E27FC236}">
                <a16:creationId xmlns:a16="http://schemas.microsoft.com/office/drawing/2014/main" id="{2B39B481-BB8F-4CEB-8C61-359D0F796359}"/>
              </a:ext>
            </a:extLst>
          </p:cNvPr>
          <p:cNvSpPr/>
          <p:nvPr/>
        </p:nvSpPr>
        <p:spPr>
          <a:xfrm>
            <a:off x="168119" y="2204874"/>
            <a:ext cx="8708591" cy="1015663"/>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Bold"/>
              </a:rPr>
              <a:t>Iterative deepening search </a:t>
            </a:r>
            <a:r>
              <a:rPr lang="en-US" sz="2000" dirty="0">
                <a:latin typeface="Times-Roman"/>
              </a:rPr>
              <a:t>(or iterative deepening depth-first search) is a general strategy, often used in combination with depth-first tree search, that finds the best depth limit. </a:t>
            </a:r>
            <a:endParaRPr lang="en-US" sz="2000" dirty="0"/>
          </a:p>
        </p:txBody>
      </p:sp>
      <p:sp>
        <p:nvSpPr>
          <p:cNvPr id="4" name="Rectangle 3">
            <a:extLst>
              <a:ext uri="{FF2B5EF4-FFF2-40B4-BE49-F238E27FC236}">
                <a16:creationId xmlns:a16="http://schemas.microsoft.com/office/drawing/2014/main" id="{F7489DB7-E77C-435A-B8AE-8723073E1073}"/>
              </a:ext>
            </a:extLst>
          </p:cNvPr>
          <p:cNvSpPr/>
          <p:nvPr/>
        </p:nvSpPr>
        <p:spPr>
          <a:xfrm>
            <a:off x="168120" y="3312998"/>
            <a:ext cx="8708590"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 does this by gradually increasing the limit—first 0, then 1, then 2, and so on—until a goal is found</a:t>
            </a:r>
            <a:endParaRPr lang="en-US" sz="2000" dirty="0"/>
          </a:p>
        </p:txBody>
      </p:sp>
      <p:sp>
        <p:nvSpPr>
          <p:cNvPr id="5" name="Rectangle 4">
            <a:extLst>
              <a:ext uri="{FF2B5EF4-FFF2-40B4-BE49-F238E27FC236}">
                <a16:creationId xmlns:a16="http://schemas.microsoft.com/office/drawing/2014/main" id="{6E23BF6C-4424-4450-9F64-F6D602775DED}"/>
              </a:ext>
            </a:extLst>
          </p:cNvPr>
          <p:cNvSpPr/>
          <p:nvPr/>
        </p:nvSpPr>
        <p:spPr>
          <a:xfrm>
            <a:off x="168120" y="4020884"/>
            <a:ext cx="9017391" cy="181588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Iterative deepening combines the benefits of depth-first and breadth-first search. </a:t>
            </a:r>
          </a:p>
          <a:p>
            <a:pPr marL="457200" indent="-457200" algn="just">
              <a:buFont typeface="+mj-lt"/>
              <a:buAutoNum type="arabicPeriod"/>
            </a:pPr>
            <a:r>
              <a:rPr lang="en-US" dirty="0">
                <a:latin typeface="Times-Roman"/>
              </a:rPr>
              <a:t>Like depth-first search, its </a:t>
            </a:r>
            <a:r>
              <a:rPr lang="en-US" b="1" dirty="0">
                <a:latin typeface="Times-Roman"/>
              </a:rPr>
              <a:t>memory requirements are modest: </a:t>
            </a:r>
            <a:r>
              <a:rPr lang="en-US" b="1" dirty="0">
                <a:latin typeface="CMMI10"/>
              </a:rPr>
              <a:t>O</a:t>
            </a:r>
            <a:r>
              <a:rPr lang="en-US" b="1" dirty="0">
                <a:latin typeface="CMR10"/>
              </a:rPr>
              <a:t>(</a:t>
            </a:r>
            <a:r>
              <a:rPr lang="en-US" b="1" dirty="0">
                <a:latin typeface="CMMI10"/>
              </a:rPr>
              <a:t>bd</a:t>
            </a:r>
            <a:r>
              <a:rPr lang="en-US" b="1" dirty="0">
                <a:latin typeface="CMR10"/>
              </a:rPr>
              <a:t>)</a:t>
            </a:r>
            <a:r>
              <a:rPr lang="en-US" dirty="0">
                <a:latin typeface="CMR10"/>
              </a:rPr>
              <a:t> </a:t>
            </a:r>
            <a:r>
              <a:rPr lang="en-US" dirty="0">
                <a:latin typeface="Times-Roman"/>
              </a:rPr>
              <a:t>to be precise.</a:t>
            </a:r>
          </a:p>
          <a:p>
            <a:pPr marL="457200" indent="-457200" algn="just">
              <a:buFont typeface="+mj-lt"/>
              <a:buAutoNum type="arabicPeriod"/>
            </a:pPr>
            <a:r>
              <a:rPr lang="en-US" dirty="0">
                <a:latin typeface="Times-Roman"/>
              </a:rPr>
              <a:t>Like breadth-first search, it is complete when the branching factor is finite </a:t>
            </a:r>
            <a:r>
              <a:rPr lang="en-US" b="1" dirty="0">
                <a:latin typeface="Times-Roman"/>
              </a:rPr>
              <a:t>and optimal </a:t>
            </a:r>
            <a:r>
              <a:rPr lang="en-US" dirty="0">
                <a:latin typeface="Times-Roman"/>
              </a:rPr>
              <a:t>when the path cost is a nondecreasing function of the depth of the node</a:t>
            </a:r>
            <a:endParaRPr lang="en-US" dirty="0"/>
          </a:p>
        </p:txBody>
      </p:sp>
    </p:spTree>
    <p:extLst>
      <p:ext uri="{BB962C8B-B14F-4D97-AF65-F5344CB8AC3E}">
        <p14:creationId xmlns:p14="http://schemas.microsoft.com/office/powerpoint/2010/main" val="34005459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9" y="2144857"/>
            <a:ext cx="86296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5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8568" y="2147452"/>
            <a:ext cx="8677275" cy="462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8275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b="1" dirty="0"/>
              <a:t>IDP: COMPLEXITY</a:t>
            </a:r>
            <a:endParaRPr lang="en-US" dirty="0"/>
          </a:p>
        </p:txBody>
      </p:sp>
      <p:sp>
        <p:nvSpPr>
          <p:cNvPr id="3" name="Rectangle 2">
            <a:extLst>
              <a:ext uri="{FF2B5EF4-FFF2-40B4-BE49-F238E27FC236}">
                <a16:creationId xmlns:a16="http://schemas.microsoft.com/office/drawing/2014/main" id="{F5AA9BA5-99C9-4A9E-85C9-D1C3576F92F3}"/>
              </a:ext>
            </a:extLst>
          </p:cNvPr>
          <p:cNvSpPr/>
          <p:nvPr/>
        </p:nvSpPr>
        <p:spPr>
          <a:xfrm>
            <a:off x="175846" y="2044005"/>
            <a:ext cx="8785274"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Iterative deepening search may seem wasteful because states are generated multiple times. It turns out this is not too costly</a:t>
            </a:r>
            <a:r>
              <a:rPr lang="en-US" sz="2000" dirty="0"/>
              <a:t>.</a:t>
            </a:r>
          </a:p>
        </p:txBody>
      </p:sp>
      <p:sp>
        <p:nvSpPr>
          <p:cNvPr id="4" name="Rectangle 3">
            <a:extLst>
              <a:ext uri="{FF2B5EF4-FFF2-40B4-BE49-F238E27FC236}">
                <a16:creationId xmlns:a16="http://schemas.microsoft.com/office/drawing/2014/main" id="{13C66115-D483-497F-8E23-E98AD4FC549B}"/>
              </a:ext>
            </a:extLst>
          </p:cNvPr>
          <p:cNvSpPr/>
          <p:nvPr/>
        </p:nvSpPr>
        <p:spPr>
          <a:xfrm>
            <a:off x="175846" y="2921168"/>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reason is that in a search tree with the same (or nearly the same) branching factor at each level, most of the nodes are in the bottom level, so it does not matter much that the upper levels are generated multiple times.</a:t>
            </a:r>
          </a:p>
        </p:txBody>
      </p:sp>
      <p:sp>
        <p:nvSpPr>
          <p:cNvPr id="5" name="Rectangle 4">
            <a:extLst>
              <a:ext uri="{FF2B5EF4-FFF2-40B4-BE49-F238E27FC236}">
                <a16:creationId xmlns:a16="http://schemas.microsoft.com/office/drawing/2014/main" id="{FCC89A01-7065-480B-9A8F-F762DE3390DA}"/>
              </a:ext>
            </a:extLst>
          </p:cNvPr>
          <p:cNvSpPr/>
          <p:nvPr/>
        </p:nvSpPr>
        <p:spPr>
          <a:xfrm>
            <a:off x="175846" y="4210521"/>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In an iterative deepening search, the nodes on the bottom level (depth d) are generated once, those on the next-to-bottom level are generated twice, and so on, up to the children of the root, which are generated d times.</a:t>
            </a:r>
          </a:p>
        </p:txBody>
      </p:sp>
      <p:sp>
        <p:nvSpPr>
          <p:cNvPr id="6" name="Rectangle 5">
            <a:extLst>
              <a:ext uri="{FF2B5EF4-FFF2-40B4-BE49-F238E27FC236}">
                <a16:creationId xmlns:a16="http://schemas.microsoft.com/office/drawing/2014/main" id="{1EDE6D2C-42DE-4BF9-A61C-B1C3B96BDC2B}"/>
              </a:ext>
            </a:extLst>
          </p:cNvPr>
          <p:cNvSpPr/>
          <p:nvPr/>
        </p:nvSpPr>
        <p:spPr>
          <a:xfrm>
            <a:off x="175846" y="5356091"/>
            <a:ext cx="8054471" cy="400110"/>
          </a:xfrm>
          <a:prstGeom prst="rect">
            <a:avLst/>
          </a:prstGeom>
        </p:spPr>
        <p:txBody>
          <a:bodyPr wrap="square">
            <a:spAutoFit/>
          </a:bodyPr>
          <a:lstStyle/>
          <a:p>
            <a:pPr marL="342900" indent="-342900" algn="just">
              <a:buFont typeface="Arial" panose="020B0604020202020204" pitchFamily="34" charset="0"/>
              <a:buChar char="•"/>
            </a:pPr>
            <a:r>
              <a:rPr lang="en-US" sz="2000" dirty="0"/>
              <a:t>So the total number of nodes generated in the worst case is</a:t>
            </a:r>
          </a:p>
        </p:txBody>
      </p:sp>
      <p:pic>
        <p:nvPicPr>
          <p:cNvPr id="7" name="Picture 6">
            <a:extLst>
              <a:ext uri="{FF2B5EF4-FFF2-40B4-BE49-F238E27FC236}">
                <a16:creationId xmlns:a16="http://schemas.microsoft.com/office/drawing/2014/main" id="{9D0DFEBA-2AA8-4FEA-8DCC-BA5BFADDF6C0}"/>
              </a:ext>
            </a:extLst>
          </p:cNvPr>
          <p:cNvPicPr>
            <a:picLocks noChangeAspect="1"/>
          </p:cNvPicPr>
          <p:nvPr/>
        </p:nvPicPr>
        <p:blipFill>
          <a:blip r:embed="rId2"/>
          <a:stretch>
            <a:fillRect/>
          </a:stretch>
        </p:blipFill>
        <p:spPr>
          <a:xfrm>
            <a:off x="1389257" y="5756201"/>
            <a:ext cx="5686792" cy="400050"/>
          </a:xfrm>
          <a:prstGeom prst="rect">
            <a:avLst/>
          </a:prstGeom>
        </p:spPr>
      </p:pic>
    </p:spTree>
    <p:extLst>
      <p:ext uri="{BB962C8B-B14F-4D97-AF65-F5344CB8AC3E}">
        <p14:creationId xmlns:p14="http://schemas.microsoft.com/office/powerpoint/2010/main" val="1507209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400880"/>
          </a:xfrm>
        </p:spPr>
        <p:txBody>
          <a:bodyPr>
            <a:normAutofit/>
          </a:bodyPr>
          <a:lstStyle/>
          <a:p>
            <a:pPr algn="just"/>
            <a:r>
              <a:rPr lang="en-US" sz="2100" dirty="0">
                <a:solidFill>
                  <a:srgbClr val="0000FF"/>
                </a:solidFill>
                <a:latin typeface="Times New Roman" pitchFamily="18" charset="0"/>
                <a:cs typeface="Times New Roman" pitchFamily="18" charset="0"/>
              </a:rPr>
              <a:t>Bidirectional search algorithm runs two simultaneous searches, one form initial state called as forward-search and other from goal node called as backward-search, to find the goal node</a:t>
            </a:r>
          </a:p>
          <a:p>
            <a:pPr algn="just"/>
            <a:r>
              <a:rPr lang="en-US" sz="2100" dirty="0">
                <a:solidFill>
                  <a:srgbClr val="0000FF"/>
                </a:solidFill>
                <a:latin typeface="Times New Roman" pitchFamily="18" charset="0"/>
                <a:cs typeface="Times New Roman" pitchFamily="18" charset="0"/>
              </a:rPr>
              <a:t>Bidirectional search replaces one single search graph with two small subgraphs in which one starts the search from an initial vertex and other starts from goal vertex</a:t>
            </a:r>
          </a:p>
          <a:p>
            <a:pPr algn="just"/>
            <a:r>
              <a:rPr lang="en-US" sz="2100" dirty="0">
                <a:solidFill>
                  <a:srgbClr val="0000FF"/>
                </a:solidFill>
                <a:latin typeface="Times New Roman" pitchFamily="18" charset="0"/>
                <a:cs typeface="Times New Roman" pitchFamily="18" charset="0"/>
              </a:rPr>
              <a:t>The search stops when these two graphs intersect each other.</a:t>
            </a:r>
          </a:p>
          <a:p>
            <a:pPr algn="just"/>
            <a:r>
              <a:rPr lang="en-US" sz="2100" dirty="0">
                <a:solidFill>
                  <a:srgbClr val="0000FF"/>
                </a:solidFill>
                <a:latin typeface="Times New Roman" pitchFamily="18" charset="0"/>
                <a:cs typeface="Times New Roman" pitchFamily="18" charset="0"/>
              </a:rPr>
              <a:t>Bidirectional search can use search techniques such as BFS, DFS, DLS, </a:t>
            </a:r>
            <a:r>
              <a:rPr lang="en-US" sz="2100" dirty="0" err="1">
                <a:solidFill>
                  <a:srgbClr val="0000FF"/>
                </a:solidFill>
                <a:latin typeface="Times New Roman" pitchFamily="18" charset="0"/>
                <a:cs typeface="Times New Roman" pitchFamily="18" charset="0"/>
              </a:rPr>
              <a:t>etc</a:t>
            </a:r>
            <a:endParaRPr lang="en-US" sz="2100" dirty="0">
              <a:solidFill>
                <a:srgbClr val="0000FF"/>
              </a:solidFill>
              <a:latin typeface="Times New Roman" pitchFamily="18" charset="0"/>
              <a:cs typeface="Times New Roman" pitchFamily="18" charset="0"/>
            </a:endParaRPr>
          </a:p>
          <a:p>
            <a:pPr algn="just">
              <a:buFont typeface="Wingdings" panose="05000000000000000000" pitchFamily="2" charset="2"/>
              <a:buChar char="v"/>
            </a:pPr>
            <a:endParaRPr lang="en-US" sz="2100" dirty="0">
              <a:solidFill>
                <a:srgbClr val="0000FF"/>
              </a:solidFill>
              <a:latin typeface="Times New Roman" pitchFamily="18" charset="0"/>
              <a:cs typeface="Times New Roman" pitchFamily="18" charset="0"/>
            </a:endParaRPr>
          </a:p>
          <a:p>
            <a:pPr algn="just">
              <a:buFont typeface="Wingdings" panose="05000000000000000000" pitchFamily="2" charset="2"/>
              <a:buChar char="v"/>
            </a:pPr>
            <a:endParaRPr lang="en-US" sz="2200" dirty="0">
              <a:solidFill>
                <a:srgbClr val="0000FF"/>
              </a:solidFill>
              <a:latin typeface="Times New Roman" pitchFamily="18" charset="0"/>
              <a:cs typeface="Times New Roman" pitchFamily="18" charset="0"/>
            </a:endParaRPr>
          </a:p>
          <a:p>
            <a:pPr>
              <a:buFont typeface="Wingdings" panose="05000000000000000000" pitchFamily="2" charset="2"/>
              <a:buChar char="v"/>
            </a:pPr>
            <a:endParaRPr lang="en-US" dirty="0"/>
          </a:p>
          <a:p>
            <a:pPr lvl="1" algn="just">
              <a:buFont typeface="Wingdings" panose="05000000000000000000" pitchFamily="2" charset="2"/>
              <a:buChar char="v"/>
            </a:pPr>
            <a:endParaRPr lang="en-US"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3" y="385816"/>
            <a:ext cx="8492675" cy="484632"/>
          </a:xfrm>
          <a:prstGeom prst="rect">
            <a:avLst/>
          </a:prstGeom>
        </p:spPr>
        <p:txBody>
          <a:bodyPr vert="horz" lIns="91440" tIns="45720" rIns="91440" bIns="45720" rtlCol="0">
            <a:noAutofit/>
          </a:bodyPr>
          <a:lstStyle/>
          <a:p>
            <a:pPr marL="454025"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Bidirectional Search</a:t>
            </a:r>
          </a:p>
          <a:p>
            <a:pPr marL="454025" lvl="0" indent="-454025">
              <a:spcBef>
                <a:spcPts val="2000"/>
              </a:spcBef>
              <a:buClr>
                <a:schemeClr val="bg1">
                  <a:lumMod val="65000"/>
                </a:schemeClr>
              </a:buClr>
              <a:buSzPct val="90000"/>
              <a:defRPr/>
            </a:pP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1610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spcBef>
                <a:spcPts val="600"/>
              </a:spcBef>
            </a:pPr>
            <a:r>
              <a:rPr lang="en-US" sz="2000" dirty="0">
                <a:solidFill>
                  <a:srgbClr val="0000FF"/>
                </a:solidFill>
                <a:latin typeface="Times New Roman" pitchFamily="18" charset="0"/>
                <a:cs typeface="Times New Roman" pitchFamily="18" charset="0"/>
              </a:rPr>
              <a:t>In the below search tree, bidirectional search algorithm is applied</a:t>
            </a:r>
          </a:p>
          <a:p>
            <a:pPr algn="just">
              <a:spcBef>
                <a:spcPts val="600"/>
              </a:spcBef>
            </a:pPr>
            <a:r>
              <a:rPr lang="en-US" sz="2000" dirty="0">
                <a:solidFill>
                  <a:srgbClr val="0000FF"/>
                </a:solidFill>
                <a:latin typeface="Times New Roman" pitchFamily="18" charset="0"/>
                <a:cs typeface="Times New Roman" pitchFamily="18" charset="0"/>
              </a:rPr>
              <a:t>This algorithm divides one graph/tree into two sub-graphs</a:t>
            </a:r>
          </a:p>
          <a:p>
            <a:pPr algn="just">
              <a:spcBef>
                <a:spcPts val="600"/>
              </a:spcBef>
            </a:pPr>
            <a:r>
              <a:rPr lang="en-US" sz="2000" dirty="0">
                <a:solidFill>
                  <a:srgbClr val="0000FF"/>
                </a:solidFill>
                <a:latin typeface="Times New Roman" pitchFamily="18" charset="0"/>
                <a:cs typeface="Times New Roman" pitchFamily="18" charset="0"/>
              </a:rPr>
              <a:t>It starts traversing from node 1 in the forward direction and starts from goal node 16 in the backward direction.</a:t>
            </a:r>
          </a:p>
          <a:p>
            <a:pPr algn="just">
              <a:spcBef>
                <a:spcPts val="600"/>
              </a:spcBef>
            </a:pPr>
            <a:r>
              <a:rPr lang="en-US" sz="2000" dirty="0">
                <a:solidFill>
                  <a:srgbClr val="0000FF"/>
                </a:solidFill>
                <a:latin typeface="Times New Roman" pitchFamily="18" charset="0"/>
                <a:cs typeface="Times New Roman" pitchFamily="18" charset="0"/>
              </a:rPr>
              <a:t>The algorithm terminates at node 9 where two searches meet.</a:t>
            </a:r>
          </a:p>
          <a:p>
            <a:pPr algn="just"/>
            <a:br>
              <a:rPr lang="en-US" sz="2000" dirty="0">
                <a:solidFill>
                  <a:srgbClr val="0000FF"/>
                </a:solidFill>
                <a:latin typeface="Times New Roman" pitchFamily="18" charset="0"/>
                <a:cs typeface="Times New Roman" pitchFamily="18" charset="0"/>
              </a:rPr>
            </a:br>
            <a:endParaRPr lang="en-US" sz="20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3" y="385816"/>
            <a:ext cx="8574087" cy="484632"/>
          </a:xfrm>
          <a:prstGeom prst="rect">
            <a:avLst/>
          </a:prstGeom>
        </p:spPr>
        <p:txBody>
          <a:bodyPr vert="horz" lIns="91440" tIns="45720" rIns="91440" bIns="45720" rtlCol="0">
            <a:noAutofit/>
          </a:bodyPr>
          <a:lstStyle/>
          <a:p>
            <a:pPr marL="454025" indent="-454025">
              <a:spcBef>
                <a:spcPts val="2000"/>
              </a:spcBef>
              <a:buClr>
                <a:schemeClr val="bg1">
                  <a:lumMod val="65000"/>
                </a:schemeClr>
              </a:buClr>
              <a:buSzPct val="90000"/>
              <a:defRPr/>
            </a:pPr>
            <a:r>
              <a:rPr lang="en-US" sz="4000">
                <a:solidFill>
                  <a:srgbClr val="0000FF"/>
                </a:solidFill>
                <a:highlight>
                  <a:srgbClr val="FFFF00"/>
                </a:highlight>
                <a:latin typeface="Times New Roman" panose="02020603050405020304" pitchFamily="18" charset="0"/>
                <a:cs typeface="Times New Roman" panose="02020603050405020304" pitchFamily="18" charset="0"/>
              </a:rPr>
              <a:t>Bidirectional </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Search</a:t>
            </a:r>
          </a:p>
          <a:p>
            <a:pPr marL="454025" lvl="0" indent="-454025">
              <a:spcBef>
                <a:spcPts val="2000"/>
              </a:spcBef>
              <a:buClr>
                <a:schemeClr val="bg1">
                  <a:lumMod val="65000"/>
                </a:schemeClr>
              </a:buClr>
              <a:buSzPct val="90000"/>
              <a:defRPr/>
            </a:pP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4BA7EF8-E1DB-1ECA-5BE5-B46A68994262}"/>
              </a:ext>
            </a:extLst>
          </p:cNvPr>
          <p:cNvPicPr>
            <a:picLocks noChangeAspect="1"/>
          </p:cNvPicPr>
          <p:nvPr/>
        </p:nvPicPr>
        <p:blipFill>
          <a:blip r:embed="rId2"/>
          <a:stretch>
            <a:fillRect/>
          </a:stretch>
        </p:blipFill>
        <p:spPr>
          <a:xfrm>
            <a:off x="2623629" y="3618165"/>
            <a:ext cx="4078726" cy="3155803"/>
          </a:xfrm>
          <a:prstGeom prst="rect">
            <a:avLst/>
          </a:prstGeom>
        </p:spPr>
      </p:pic>
    </p:spTree>
    <p:extLst>
      <p:ext uri="{BB962C8B-B14F-4D97-AF65-F5344CB8AC3E}">
        <p14:creationId xmlns:p14="http://schemas.microsoft.com/office/powerpoint/2010/main" val="28516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F737-A47D-72A1-8DD8-B0A6E18E89B4}"/>
              </a:ext>
            </a:extLst>
          </p:cNvPr>
          <p:cNvSpPr>
            <a:spLocks noGrp="1"/>
          </p:cNvSpPr>
          <p:nvPr>
            <p:ph idx="1"/>
          </p:nvPr>
        </p:nvSpPr>
        <p:spPr>
          <a:xfrm>
            <a:off x="284163" y="1725284"/>
            <a:ext cx="8574087" cy="484632"/>
          </a:xfrm>
        </p:spPr>
        <p:txBody>
          <a:bodyPr>
            <a:noAutofit/>
          </a:bodyPr>
          <a:lstStyle/>
          <a:p>
            <a:pPr algn="just"/>
            <a:r>
              <a:rPr lang="en-US" dirty="0">
                <a:solidFill>
                  <a:srgbClr val="0000FF"/>
                </a:solidFill>
                <a:latin typeface="Times New Roman" pitchFamily="18" charset="0"/>
                <a:cs typeface="Times New Roman" pitchFamily="18" charset="0"/>
              </a:rPr>
              <a:t>Time Complexity</a:t>
            </a:r>
            <a:endParaRPr lang="bn-BD" dirty="0">
              <a:solidFill>
                <a:srgbClr val="0000FF"/>
              </a:solidFill>
              <a:latin typeface="Times New Roman" pitchFamily="18" charset="0"/>
              <a:cs typeface="Times New Roman" pitchFamily="18" charset="0"/>
            </a:endParaRPr>
          </a:p>
          <a:p>
            <a:pPr lvl="1"/>
            <a:r>
              <a:rPr lang="en-US" sz="2000" dirty="0">
                <a:solidFill>
                  <a:schemeClr val="tx1"/>
                </a:solidFill>
                <a:latin typeface="Times New Roman" pitchFamily="18" charset="0"/>
                <a:cs typeface="Times New Roman" pitchFamily="18" charset="0"/>
              </a:rPr>
              <a:t>Let's suppose b is the branching factor and depth is d then the worst-case time complexity is O(bd).</a:t>
            </a:r>
          </a:p>
          <a:p>
            <a:pPr algn="just">
              <a:spcBef>
                <a:spcPts val="0"/>
              </a:spcBef>
            </a:pPr>
            <a:r>
              <a:rPr lang="en-US" dirty="0">
                <a:solidFill>
                  <a:srgbClr val="0000FF"/>
                </a:solidFill>
                <a:latin typeface="Times New Roman" pitchFamily="18" charset="0"/>
                <a:cs typeface="Times New Roman" pitchFamily="18" charset="0"/>
              </a:rPr>
              <a:t>Space Complexity</a:t>
            </a:r>
            <a:endParaRPr lang="bn-BD" dirty="0">
              <a:solidFill>
                <a:srgbClr val="0000FF"/>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The space complexity of IDDFS will be O(bd).</a:t>
            </a:r>
          </a:p>
          <a:p>
            <a:pPr algn="just">
              <a:spcBef>
                <a:spcPts val="0"/>
              </a:spcBef>
            </a:pPr>
            <a:r>
              <a:rPr lang="en-US" dirty="0">
                <a:solidFill>
                  <a:srgbClr val="0000FF"/>
                </a:solidFill>
                <a:latin typeface="Times New Roman" pitchFamily="18" charset="0"/>
                <a:cs typeface="Times New Roman" pitchFamily="18" charset="0"/>
              </a:rPr>
              <a:t>Completeness</a:t>
            </a:r>
            <a:endParaRPr lang="bn-BD" dirty="0">
              <a:solidFill>
                <a:srgbClr val="0000FF"/>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This algorithm is complete is if the branching factor is finite.</a:t>
            </a:r>
          </a:p>
          <a:p>
            <a:pPr algn="just">
              <a:spcBef>
                <a:spcPts val="0"/>
              </a:spcBef>
            </a:pPr>
            <a:r>
              <a:rPr lang="en-US" dirty="0">
                <a:solidFill>
                  <a:srgbClr val="0000FF"/>
                </a:solidFill>
                <a:latin typeface="Times New Roman" pitchFamily="18" charset="0"/>
                <a:cs typeface="Times New Roman" pitchFamily="18" charset="0"/>
              </a:rPr>
              <a:t>Optimality</a:t>
            </a:r>
            <a:endParaRPr lang="en-US" sz="2000" dirty="0">
              <a:solidFill>
                <a:schemeClr val="tx1"/>
              </a:solidFill>
              <a:latin typeface="Times New Roman" pitchFamily="18" charset="0"/>
              <a:cs typeface="Times New Roman" pitchFamily="18" charset="0"/>
            </a:endParaRPr>
          </a:p>
          <a:p>
            <a:pPr lvl="1" algn="just"/>
            <a:r>
              <a:rPr lang="en-US" sz="2000" dirty="0">
                <a:solidFill>
                  <a:schemeClr val="tx1"/>
                </a:solidFill>
                <a:latin typeface="Times New Roman" pitchFamily="18" charset="0"/>
                <a:cs typeface="Times New Roman" pitchFamily="18" charset="0"/>
              </a:rPr>
              <a:t>IDDFS algorithm is optimal if path cost is a non- decreasing function of the depth of the node.</a:t>
            </a:r>
          </a:p>
          <a:p>
            <a:pPr marL="0" indent="0">
              <a:buNone/>
            </a:pPr>
            <a:br>
              <a:rPr lang="en-US" sz="2000" dirty="0">
                <a:solidFill>
                  <a:schemeClr val="tx1"/>
                </a:solidFill>
              </a:rPr>
            </a:br>
            <a:r>
              <a:rPr lang="en-US" dirty="0">
                <a:solidFill>
                  <a:srgbClr val="0000FF"/>
                </a:solidFill>
                <a:latin typeface="Times New Roman" pitchFamily="18" charset="0"/>
                <a:cs typeface="Times New Roman" pitchFamily="18" charset="0"/>
              </a:rPr>
              <a:t> </a:t>
            </a:r>
          </a:p>
          <a:p>
            <a:pPr lvl="1" algn="just">
              <a:buFont typeface="Wingdings" pitchFamily="2" charset="2"/>
              <a:buChar char="v"/>
            </a:pPr>
            <a:endParaRPr lang="en-US" sz="24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8654396" cy="484632"/>
          </a:xfrm>
          <a:prstGeom prst="rect">
            <a:avLst/>
          </a:prstGeom>
        </p:spPr>
        <p:txBody>
          <a:bodyPr vert="horz" lIns="91440" tIns="45720" rIns="91440" bIns="45720" rtlCol="0">
            <a:noAutofit/>
          </a:bodyPr>
          <a:lstStyle/>
          <a:p>
            <a:pPr marL="454025" indent="-454025">
              <a:spcBef>
                <a:spcPts val="2000"/>
              </a:spcBef>
              <a:buClr>
                <a:schemeClr val="bg1">
                  <a:lumMod val="65000"/>
                </a:schemeClr>
              </a:buClr>
              <a:buSzPct val="90000"/>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Bidirectional Search</a:t>
            </a:r>
          </a:p>
          <a:p>
            <a:pPr marL="454025" lvl="0" indent="-454025">
              <a:spcBef>
                <a:spcPts val="2000"/>
              </a:spcBef>
              <a:buClr>
                <a:schemeClr val="bg1">
                  <a:lumMod val="65000"/>
                </a:schemeClr>
              </a:buClr>
              <a:buSzPct val="90000"/>
              <a:defRPr/>
            </a:pPr>
            <a:endParaRPr lang="en-US" sz="4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19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1843-2591-ED5A-3B0A-0C32EDCE54A8}"/>
              </a:ext>
            </a:extLst>
          </p:cNvPr>
          <p:cNvSpPr>
            <a:spLocks noGrp="1"/>
          </p:cNvSpPr>
          <p:nvPr>
            <p:ph type="title"/>
          </p:nvPr>
        </p:nvSpPr>
        <p:spPr/>
        <p:txBody>
          <a:bodyPr>
            <a:normAutofit fontScale="90000"/>
          </a:bodyPr>
          <a:lstStyle/>
          <a:p>
            <a:pPr marL="454025" indent="-454025" algn="l">
              <a:spcBef>
                <a:spcPts val="2000"/>
              </a:spcBef>
              <a:buClr>
                <a:schemeClr val="bg1">
                  <a:lumMod val="65000"/>
                </a:schemeClr>
              </a:buClr>
              <a:buSzPct val="90000"/>
              <a:defRPr/>
            </a:pPr>
            <a:r>
              <a:rPr lang="en-US" sz="4400" dirty="0">
                <a:solidFill>
                  <a:srgbClr val="0000FF"/>
                </a:solidFill>
                <a:highlight>
                  <a:srgbClr val="FFFF00"/>
                </a:highlight>
                <a:latin typeface="Times New Roman" panose="02020603050405020304" pitchFamily="18" charset="0"/>
                <a:cs typeface="Times New Roman" panose="02020603050405020304" pitchFamily="18" charset="0"/>
              </a:rPr>
              <a:t>Bidirectional Search</a:t>
            </a:r>
            <a:br>
              <a:rPr lang="en-US" sz="4400" dirty="0">
                <a:solidFill>
                  <a:srgbClr val="0000FF"/>
                </a:solidFill>
                <a:highlight>
                  <a:srgbClr val="FFFF00"/>
                </a:highlight>
                <a:latin typeface="Times New Roman" panose="02020603050405020304" pitchFamily="18" charset="0"/>
                <a:cs typeface="Times New Roman" panose="02020603050405020304" pitchFamily="18" charset="0"/>
              </a:rPr>
            </a:br>
            <a:endParaRPr lang="en-US" sz="44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DAF8BA-127A-EC61-E7AF-CB4A05CA6DC2}"/>
              </a:ext>
            </a:extLst>
          </p:cNvPr>
          <p:cNvSpPr>
            <a:spLocks noGrp="1"/>
          </p:cNvSpPr>
          <p:nvPr>
            <p:ph idx="1"/>
          </p:nvPr>
        </p:nvSpPr>
        <p:spPr>
          <a:xfrm>
            <a:off x="284163" y="1712068"/>
            <a:ext cx="8574087" cy="4414095"/>
          </a:xfrm>
        </p:spPr>
        <p:txBody>
          <a:bodyPr>
            <a:normAutofit/>
          </a:bodyPr>
          <a:lstStyle/>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Bidirectional search is fast.</a:t>
            </a: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Bidirectional search requires less memory</a:t>
            </a:r>
          </a:p>
          <a:p>
            <a:pPr algn="just"/>
            <a:r>
              <a:rPr lang="en-US" b="1" i="0" dirty="0">
                <a:solidFill>
                  <a:srgbClr val="0033CC"/>
                </a:solidFill>
                <a:effectLst/>
                <a:highlight>
                  <a:srgbClr val="FFFFFF"/>
                </a:highlight>
                <a:latin typeface="Times New Roman" panose="02020603050405020304" pitchFamily="18" charset="0"/>
                <a:cs typeface="Times New Roman" panose="02020603050405020304" pitchFamily="18" charset="0"/>
              </a:rPr>
              <a:t>Disadvantages:</a:t>
            </a:r>
            <a:endParaRPr lang="en-US" b="0" i="0" dirty="0">
              <a:solidFill>
                <a:srgbClr val="0033CC"/>
              </a:solidFill>
              <a:effectLst/>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Implementation of the bidirectional search tree is difficult.</a:t>
            </a:r>
          </a:p>
          <a:p>
            <a:pPr lvl="1" algn="just">
              <a:buFont typeface="Arial" panose="020B0604020202020204" pitchFamily="34" charset="0"/>
              <a:buChar char="•"/>
            </a:pPr>
            <a:r>
              <a:rPr lang="en-US" dirty="0">
                <a:solidFill>
                  <a:schemeClr val="tx1"/>
                </a:solidFill>
                <a:highlight>
                  <a:srgbClr val="FFFFFF"/>
                </a:highlight>
                <a:latin typeface="Times New Roman" panose="02020603050405020304" pitchFamily="18" charset="0"/>
                <a:cs typeface="Times New Roman" panose="02020603050405020304" pitchFamily="18" charset="0"/>
              </a:rPr>
              <a:t>In bidirectional search, one should know the goal state in advance.</a:t>
            </a:r>
          </a:p>
          <a:p>
            <a:pPr lvl="1" algn="just">
              <a:buFont typeface="Arial" panose="020B0604020202020204" pitchFamily="34" charset="0"/>
              <a:buChar char="•"/>
            </a:pPr>
            <a:endParaRPr lang="en-US" dirty="0">
              <a:solidFill>
                <a:srgbClr val="0033CC"/>
              </a:solidFill>
              <a:highlight>
                <a:srgbClr val="FFFFFF"/>
              </a:highligh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0033CC"/>
              </a:solidFill>
              <a:highlight>
                <a:srgbClr val="FFFFFF"/>
              </a:highlight>
              <a:latin typeface="Times New Roman" panose="02020603050405020304" pitchFamily="18" charset="0"/>
              <a:cs typeface="Times New Roman" panose="02020603050405020304" pitchFamily="18" charset="0"/>
            </a:endParaRPr>
          </a:p>
          <a:p>
            <a:endParaRPr lang="en-US"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49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02223"/>
            <a:ext cx="7808976" cy="1088136"/>
          </a:xfrm>
        </p:spPr>
        <p:txBody>
          <a:bodyPr>
            <a:normAutofit fontScale="90000"/>
          </a:bodyPr>
          <a:lstStyle/>
          <a:p>
            <a:r>
              <a:rPr lang="en-US" dirty="0"/>
              <a:t>PROBLEM FORMULATION:</a:t>
            </a:r>
            <a:br>
              <a:rPr lang="en-US" dirty="0"/>
            </a:br>
            <a:r>
              <a:rPr lang="en-US" dirty="0"/>
              <a:t>BASED ON ENVIRONMENT</a:t>
            </a:r>
          </a:p>
        </p:txBody>
      </p:sp>
      <p:sp>
        <p:nvSpPr>
          <p:cNvPr id="3" name="Rectangle 2">
            <a:extLst>
              <a:ext uri="{FF2B5EF4-FFF2-40B4-BE49-F238E27FC236}">
                <a16:creationId xmlns:a16="http://schemas.microsoft.com/office/drawing/2014/main" id="{568E15CF-9286-4A89-9013-8C04DA6D8BE6}"/>
              </a:ext>
            </a:extLst>
          </p:cNvPr>
          <p:cNvSpPr/>
          <p:nvPr/>
        </p:nvSpPr>
        <p:spPr>
          <a:xfrm>
            <a:off x="488018" y="1973250"/>
            <a:ext cx="8655982" cy="707886"/>
          </a:xfrm>
          <a:prstGeom prst="rect">
            <a:avLst/>
          </a:prstGeom>
        </p:spPr>
        <p:txBody>
          <a:bodyPr wrap="square">
            <a:spAutoFit/>
          </a:bodyPr>
          <a:lstStyle/>
          <a:p>
            <a:pPr algn="just"/>
            <a:r>
              <a:rPr lang="en-US" sz="2000" b="1" dirty="0"/>
              <a:t>Problem formulation </a:t>
            </a:r>
            <a:r>
              <a:rPr lang="en-US" sz="2000" dirty="0"/>
              <a:t>is the process of deciding what </a:t>
            </a:r>
            <a:r>
              <a:rPr lang="en-US" sz="2000" b="1" dirty="0">
                <a:solidFill>
                  <a:srgbClr val="FF0000"/>
                </a:solidFill>
              </a:rPr>
              <a:t>actions</a:t>
            </a:r>
            <a:r>
              <a:rPr lang="en-US" sz="900" dirty="0"/>
              <a:t>  </a:t>
            </a:r>
            <a:r>
              <a:rPr lang="en-US" sz="2000" dirty="0"/>
              <a:t>and </a:t>
            </a:r>
            <a:r>
              <a:rPr lang="en-US" sz="2000" b="1" dirty="0">
                <a:solidFill>
                  <a:srgbClr val="FF0000"/>
                </a:solidFill>
              </a:rPr>
              <a:t>states</a:t>
            </a:r>
            <a:r>
              <a:rPr lang="en-US" sz="2000" dirty="0">
                <a:solidFill>
                  <a:srgbClr val="FF0000"/>
                </a:solidFill>
              </a:rPr>
              <a:t> </a:t>
            </a:r>
            <a:r>
              <a:rPr lang="en-US" sz="2000" dirty="0"/>
              <a:t>to consider, given a goal.</a:t>
            </a:r>
          </a:p>
        </p:txBody>
      </p:sp>
      <p:sp>
        <p:nvSpPr>
          <p:cNvPr id="4" name="Rectangle 3">
            <a:extLst>
              <a:ext uri="{FF2B5EF4-FFF2-40B4-BE49-F238E27FC236}">
                <a16:creationId xmlns:a16="http://schemas.microsoft.com/office/drawing/2014/main" id="{B925E770-0B73-4732-94A4-2B335506D4EC}"/>
              </a:ext>
            </a:extLst>
          </p:cNvPr>
          <p:cNvSpPr/>
          <p:nvPr/>
        </p:nvSpPr>
        <p:spPr>
          <a:xfrm>
            <a:off x="488018" y="2823555"/>
            <a:ext cx="8287537" cy="2246769"/>
          </a:xfrm>
          <a:prstGeom prst="rect">
            <a:avLst/>
          </a:prstGeom>
        </p:spPr>
        <p:txBody>
          <a:bodyPr wrap="square">
            <a:spAutoFit/>
          </a:bodyPr>
          <a:lstStyle/>
          <a:p>
            <a:pPr algn="just"/>
            <a:r>
              <a:rPr lang="en-US" sz="2000" dirty="0"/>
              <a:t>In an </a:t>
            </a:r>
            <a:r>
              <a:rPr lang="en-US" sz="2000" b="1" dirty="0"/>
              <a:t>Unknown</a:t>
            </a:r>
            <a:r>
              <a:rPr lang="en-US" sz="2000" dirty="0"/>
              <a:t> environment the agent will not know which of its possible actions is best, because it does not yet know enough about the state that results from taking each action. </a:t>
            </a:r>
          </a:p>
          <a:p>
            <a:pPr algn="just"/>
            <a:endParaRPr lang="en-US" sz="2000" dirty="0"/>
          </a:p>
          <a:p>
            <a:pPr algn="just"/>
            <a:r>
              <a:rPr lang="en-US" sz="2000" dirty="0"/>
              <a:t>If the agent has no additional information—i.e., if the environment is </a:t>
            </a:r>
            <a:r>
              <a:rPr lang="en-US" sz="2000" b="1" dirty="0"/>
              <a:t>unknown </a:t>
            </a:r>
            <a:r>
              <a:rPr lang="en-US" sz="2000" dirty="0"/>
              <a:t>in the sense defined in Section 2.3—then it is having no choice but to try one of the actions at </a:t>
            </a:r>
            <a:r>
              <a:rPr lang="en-US" sz="2000" b="1" dirty="0"/>
              <a:t>random</a:t>
            </a:r>
            <a:r>
              <a:rPr lang="en-US" sz="2000" dirty="0"/>
              <a:t>.</a:t>
            </a:r>
          </a:p>
        </p:txBody>
      </p:sp>
      <p:sp>
        <p:nvSpPr>
          <p:cNvPr id="5" name="Rectangle 4">
            <a:extLst>
              <a:ext uri="{FF2B5EF4-FFF2-40B4-BE49-F238E27FC236}">
                <a16:creationId xmlns:a16="http://schemas.microsoft.com/office/drawing/2014/main" id="{E7364FC8-B16C-443F-BE0B-BEEAB2E3306E}"/>
              </a:ext>
            </a:extLst>
          </p:cNvPr>
          <p:cNvSpPr/>
          <p:nvPr/>
        </p:nvSpPr>
        <p:spPr>
          <a:xfrm>
            <a:off x="488018" y="5070324"/>
            <a:ext cx="8557508" cy="1211849"/>
          </a:xfrm>
          <a:prstGeom prst="rect">
            <a:avLst/>
          </a:prstGeom>
        </p:spPr>
        <p:txBody>
          <a:bodyPr wrap="square">
            <a:spAutoFit/>
          </a:bodyPr>
          <a:lstStyle/>
          <a:p>
            <a:pPr algn="just"/>
            <a:r>
              <a:rPr lang="en-US" sz="2400" i="1" dirty="0"/>
              <a:t>an agent with several immediate options of </a:t>
            </a:r>
            <a:r>
              <a:rPr lang="en-US" sz="2400" b="1" i="1" dirty="0"/>
              <a:t>unknown value </a:t>
            </a:r>
            <a:r>
              <a:rPr lang="en-US" sz="2400" i="1" dirty="0"/>
              <a:t>can decide what to do by first </a:t>
            </a:r>
            <a:r>
              <a:rPr lang="en-US" sz="2400" b="1" i="1" dirty="0"/>
              <a:t>examining </a:t>
            </a:r>
            <a:r>
              <a:rPr lang="en-US" sz="2400" b="1" dirty="0"/>
              <a:t>future </a:t>
            </a:r>
            <a:r>
              <a:rPr lang="en-US" sz="2400" b="1" i="1" dirty="0"/>
              <a:t>actions </a:t>
            </a:r>
            <a:r>
              <a:rPr lang="en-US" sz="2400" i="1" dirty="0"/>
              <a:t>that eventually lead to </a:t>
            </a:r>
            <a:r>
              <a:rPr lang="en-US" sz="2400" b="1" i="1" dirty="0"/>
              <a:t>states of known value.</a:t>
            </a:r>
            <a:endParaRPr lang="en-US" sz="2400" b="1" dirty="0"/>
          </a:p>
        </p:txBody>
      </p:sp>
    </p:spTree>
    <p:extLst>
      <p:ext uri="{BB962C8B-B14F-4D97-AF65-F5344CB8AC3E}">
        <p14:creationId xmlns:p14="http://schemas.microsoft.com/office/powerpoint/2010/main" val="1653403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90047"/>
            <a:ext cx="7808976" cy="1088136"/>
          </a:xfrm>
        </p:spPr>
        <p:txBody>
          <a:bodyPr>
            <a:normAutofit/>
          </a:bodyPr>
          <a:lstStyle/>
          <a:p>
            <a:r>
              <a:rPr lang="en-US" sz="4400" b="1" dirty="0"/>
              <a:t>BIDIRECTIONAL SEARCH</a:t>
            </a:r>
            <a:endParaRPr lang="en-US" sz="4400" dirty="0"/>
          </a:p>
        </p:txBody>
      </p:sp>
      <p:sp>
        <p:nvSpPr>
          <p:cNvPr id="3" name="Rectangle 2">
            <a:extLst>
              <a:ext uri="{FF2B5EF4-FFF2-40B4-BE49-F238E27FC236}">
                <a16:creationId xmlns:a16="http://schemas.microsoft.com/office/drawing/2014/main" id="{1EB5DD69-E4CC-481C-B6AA-9FBEFF23B8AC}"/>
              </a:ext>
            </a:extLst>
          </p:cNvPr>
          <p:cNvSpPr/>
          <p:nvPr/>
        </p:nvSpPr>
        <p:spPr>
          <a:xfrm>
            <a:off x="218048" y="1983214"/>
            <a:ext cx="8757139"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idea behind bidirectional search is to run two simultaneous searches—one forward from the initial state and the other backward from the goal—hoping that the two searches meet in the middle</a:t>
            </a:r>
          </a:p>
        </p:txBody>
      </p:sp>
      <p:pic>
        <p:nvPicPr>
          <p:cNvPr id="4" name="Picture 3">
            <a:extLst>
              <a:ext uri="{FF2B5EF4-FFF2-40B4-BE49-F238E27FC236}">
                <a16:creationId xmlns:a16="http://schemas.microsoft.com/office/drawing/2014/main" id="{6F1CDF1B-D2C8-4700-A8AB-18DF76DAAB5C}"/>
              </a:ext>
            </a:extLst>
          </p:cNvPr>
          <p:cNvPicPr>
            <a:picLocks noChangeAspect="1"/>
          </p:cNvPicPr>
          <p:nvPr/>
        </p:nvPicPr>
        <p:blipFill>
          <a:blip r:embed="rId2"/>
          <a:stretch>
            <a:fillRect/>
          </a:stretch>
        </p:blipFill>
        <p:spPr>
          <a:xfrm>
            <a:off x="0" y="3951457"/>
            <a:ext cx="9144000" cy="2743200"/>
          </a:xfrm>
          <a:prstGeom prst="rect">
            <a:avLst/>
          </a:prstGeom>
        </p:spPr>
      </p:pic>
      <p:sp>
        <p:nvSpPr>
          <p:cNvPr id="5" name="Rectangle 4">
            <a:extLst>
              <a:ext uri="{FF2B5EF4-FFF2-40B4-BE49-F238E27FC236}">
                <a16:creationId xmlns:a16="http://schemas.microsoft.com/office/drawing/2014/main" id="{A32F311E-760C-410F-A7A5-16D7DBE2C7BB}"/>
              </a:ext>
            </a:extLst>
          </p:cNvPr>
          <p:cNvSpPr/>
          <p:nvPr/>
        </p:nvSpPr>
        <p:spPr>
          <a:xfrm>
            <a:off x="196949" y="2962816"/>
            <a:ext cx="8778238" cy="707886"/>
          </a:xfrm>
          <a:prstGeom prst="rect">
            <a:avLst/>
          </a:prstGeom>
        </p:spPr>
        <p:txBody>
          <a:bodyPr wrap="square">
            <a:spAutoFit/>
          </a:bodyPr>
          <a:lstStyle/>
          <a:p>
            <a:pPr marL="342900" indent="-342900" algn="just">
              <a:buFont typeface="Arial" panose="020B0604020202020204" pitchFamily="34" charset="0"/>
              <a:buChar char="•"/>
            </a:pPr>
            <a:r>
              <a:rPr lang="en-US" sz="2000" dirty="0"/>
              <a:t>Bidirectional search is implemented by replacing the goal test with a check </a:t>
            </a:r>
            <a:r>
              <a:rPr lang="en-US" sz="2000" dirty="0">
                <a:solidFill>
                  <a:srgbClr val="FF0000"/>
                </a:solidFill>
              </a:rPr>
              <a:t>to see whether the frontiers of the two searches intersect;</a:t>
            </a:r>
          </a:p>
        </p:txBody>
      </p:sp>
    </p:spTree>
    <p:extLst>
      <p:ext uri="{BB962C8B-B14F-4D97-AF65-F5344CB8AC3E}">
        <p14:creationId xmlns:p14="http://schemas.microsoft.com/office/powerpoint/2010/main" val="6460766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772562"/>
            <a:ext cx="7808976" cy="1088136"/>
          </a:xfrm>
        </p:spPr>
        <p:txBody>
          <a:bodyPr>
            <a:noAutofit/>
          </a:bodyPr>
          <a:lstStyle/>
          <a:p>
            <a:r>
              <a:rPr lang="en-US" sz="3600" b="1" dirty="0"/>
              <a:t>COMPARING </a:t>
            </a:r>
            <a:br>
              <a:rPr lang="en-US" sz="3600" b="1" dirty="0"/>
            </a:br>
            <a:r>
              <a:rPr lang="en-US" sz="3600" b="1" dirty="0"/>
              <a:t>UNINFORMED SEARCH STRATEGIES</a:t>
            </a:r>
            <a:endParaRPr lang="en-US" sz="3600" dirty="0"/>
          </a:p>
        </p:txBody>
      </p:sp>
      <p:pic>
        <p:nvPicPr>
          <p:cNvPr id="1331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9435" y="2056895"/>
            <a:ext cx="6979570" cy="321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3C95DAF6-487F-5B40-E3A2-65FA0292C635}"/>
              </a:ext>
            </a:extLst>
          </p:cNvPr>
          <p:cNvSpPr txBox="1"/>
          <p:nvPr/>
        </p:nvSpPr>
        <p:spPr>
          <a:xfrm>
            <a:off x="282700" y="5268864"/>
            <a:ext cx="8578600" cy="923330"/>
          </a:xfrm>
          <a:prstGeom prst="rect">
            <a:avLst/>
          </a:prstGeom>
          <a:noFill/>
        </p:spPr>
        <p:txBody>
          <a:bodyPr wrap="square" rtlCol="0">
            <a:spAutoFit/>
          </a:bodyPr>
          <a:lstStyle/>
          <a:p>
            <a:pPr algn="l"/>
            <a:r>
              <a:rPr lang="en-US" sz="1800" b="0" i="0" u="none" strike="noStrike" baseline="0" dirty="0">
                <a:latin typeface="NimbusRomNo9L-Regu"/>
              </a:rPr>
              <a:t>This comparison is for </a:t>
            </a:r>
            <a:r>
              <a:rPr lang="en-US" sz="1800" b="0" i="0" u="none" strike="noStrike" baseline="0" dirty="0">
                <a:solidFill>
                  <a:srgbClr val="FF0000"/>
                </a:solidFill>
                <a:latin typeface="NimbusRomNo9L-Regu"/>
              </a:rPr>
              <a:t>tree-like search </a:t>
            </a:r>
            <a:r>
              <a:rPr lang="en-US" sz="1800" b="0" i="0" u="none" strike="noStrike" baseline="0" dirty="0">
                <a:latin typeface="NimbusRomNo9L-Regu"/>
              </a:rPr>
              <a:t>versions which don’t check for repeated states. For graph searches which do check, the main differences are that depth-first search is </a:t>
            </a:r>
            <a:r>
              <a:rPr lang="en-US" sz="1800" b="0" i="0" u="none" strike="noStrike" baseline="0" dirty="0">
                <a:solidFill>
                  <a:srgbClr val="FF0000"/>
                </a:solidFill>
                <a:latin typeface="NimbusRomNo9L-Regu"/>
              </a:rPr>
              <a:t>complete</a:t>
            </a:r>
            <a:r>
              <a:rPr lang="en-US" sz="1800" b="0" i="0" u="none" strike="noStrike" baseline="0" dirty="0">
                <a:latin typeface="NimbusRomNo9L-Regu"/>
              </a:rPr>
              <a:t> for finite state spaces.</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B598B2C-A213-80DF-24F9-CFFC1871B9BB}"/>
                  </a:ext>
                </a:extLst>
              </p14:cNvPr>
              <p14:cNvContentPartPr/>
              <p14:nvPr/>
            </p14:nvContentPartPr>
            <p14:xfrm>
              <a:off x="689447" y="640328"/>
              <a:ext cx="7441920" cy="1126800"/>
            </p14:xfrm>
          </p:contentPart>
        </mc:Choice>
        <mc:Fallback>
          <p:pic>
            <p:nvPicPr>
              <p:cNvPr id="4" name="Ink 3">
                <a:extLst>
                  <a:ext uri="{FF2B5EF4-FFF2-40B4-BE49-F238E27FC236}">
                    <a16:creationId xmlns:a16="http://schemas.microsoft.com/office/drawing/2014/main" id="{BB598B2C-A213-80DF-24F9-CFFC1871B9BB}"/>
                  </a:ext>
                </a:extLst>
              </p:cNvPr>
              <p:cNvPicPr/>
              <p:nvPr/>
            </p:nvPicPr>
            <p:blipFill>
              <a:blip r:embed="rId4"/>
              <a:stretch>
                <a:fillRect/>
              </a:stretch>
            </p:blipFill>
            <p:spPr>
              <a:xfrm>
                <a:off x="635807" y="532328"/>
                <a:ext cx="7549560" cy="1342440"/>
              </a:xfrm>
              <a:prstGeom prst="rect">
                <a:avLst/>
              </a:prstGeom>
            </p:spPr>
          </p:pic>
        </mc:Fallback>
      </mc:AlternateContent>
    </p:spTree>
    <p:extLst>
      <p:ext uri="{BB962C8B-B14F-4D97-AF65-F5344CB8AC3E}">
        <p14:creationId xmlns:p14="http://schemas.microsoft.com/office/powerpoint/2010/main" val="18414424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64-91</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B4FAE-694C-C592-95AE-8EABADDF3E6F}"/>
              </a:ext>
            </a:extLst>
          </p:cNvPr>
          <p:cNvSpPr>
            <a:spLocks noGrp="1"/>
          </p:cNvSpPr>
          <p:nvPr>
            <p:ph idx="1"/>
          </p:nvPr>
        </p:nvSpPr>
        <p:spPr>
          <a:xfrm>
            <a:off x="327805" y="1716657"/>
            <a:ext cx="8530446" cy="4873923"/>
          </a:xfrm>
        </p:spPr>
        <p:txBody>
          <a:bodyPr>
            <a:noAutofit/>
          </a:bodyPr>
          <a:lstStyle/>
          <a:p>
            <a:pPr algn="just">
              <a:spcBef>
                <a:spcPts val="0"/>
              </a:spcBef>
              <a:buFont typeface="Wingdings" pitchFamily="2" charset="2"/>
              <a:buChar char="ü"/>
            </a:pPr>
            <a:r>
              <a:rPr lang="en-US" b="0" i="0" dirty="0">
                <a:solidFill>
                  <a:schemeClr val="tx1"/>
                </a:solidFill>
                <a:effectLst/>
                <a:latin typeface="Times New Roman" pitchFamily="18" charset="0"/>
                <a:cs typeface="Times New Roman" pitchFamily="18" charset="0"/>
              </a:rPr>
              <a:t>It is the most important step of problem-solving which decides what actions should be taken to achieve the formulated goal</a:t>
            </a:r>
          </a:p>
          <a:p>
            <a:pPr algn="just">
              <a:spcBef>
                <a:spcPts val="0"/>
              </a:spcBef>
              <a:buFont typeface="Wingdings" pitchFamily="2" charset="2"/>
              <a:buChar char="ü"/>
            </a:pPr>
            <a:r>
              <a:rPr lang="en-US" b="0" i="0" dirty="0">
                <a:solidFill>
                  <a:schemeClr val="tx1"/>
                </a:solidFill>
                <a:effectLst/>
                <a:latin typeface="Times New Roman" pitchFamily="18" charset="0"/>
                <a:cs typeface="Times New Roman" pitchFamily="18" charset="0"/>
              </a:rPr>
              <a:t>There are following five components involved in problem formulation</a:t>
            </a:r>
          </a:p>
          <a:p>
            <a:pPr lvl="1" algn="just">
              <a:spcBef>
                <a:spcPts val="0"/>
              </a:spcBef>
              <a:buFont typeface="Wingdings" pitchFamily="2" charset="2"/>
              <a:buChar char="ü"/>
            </a:pPr>
            <a:r>
              <a:rPr lang="en-US" sz="2100" b="1" i="0" dirty="0">
                <a:solidFill>
                  <a:srgbClr val="FF0000"/>
                </a:solidFill>
                <a:effectLst/>
                <a:latin typeface="Times New Roman" pitchFamily="18" charset="0"/>
                <a:cs typeface="Times New Roman" pitchFamily="18" charset="0"/>
              </a:rPr>
              <a:t>Initial State</a:t>
            </a:r>
          </a:p>
          <a:p>
            <a:pPr lvl="2" algn="just">
              <a:spcBef>
                <a:spcPts val="0"/>
              </a:spcBef>
              <a:buFont typeface="Wingdings" pitchFamily="2" charset="2"/>
              <a:buChar char="ü"/>
            </a:pPr>
            <a:r>
              <a:rPr lang="en-US" sz="1800" b="0" i="0" dirty="0">
                <a:solidFill>
                  <a:srgbClr val="0000FF"/>
                </a:solidFill>
                <a:effectLst/>
                <a:latin typeface="Times New Roman" pitchFamily="18" charset="0"/>
                <a:cs typeface="Times New Roman" pitchFamily="18" charset="0"/>
              </a:rPr>
              <a:t>It is the starting state or initial step of the agent towards its goal</a:t>
            </a:r>
            <a:r>
              <a:rPr lang="bn-BD" sz="1800" b="0" i="0" dirty="0">
                <a:solidFill>
                  <a:srgbClr val="0000FF"/>
                </a:solidFill>
                <a:effectLst/>
                <a:latin typeface="Times New Roman" pitchFamily="18" charset="0"/>
              </a:rPr>
              <a:t> </a:t>
            </a:r>
            <a:endParaRPr lang="en-US" sz="1800" b="0" i="0" dirty="0">
              <a:solidFill>
                <a:srgbClr val="0000FF"/>
              </a:solidFill>
              <a:effectLst/>
              <a:latin typeface="Times New Roman" pitchFamily="18" charset="0"/>
            </a:endParaRPr>
          </a:p>
          <a:p>
            <a:pPr lvl="2" algn="just">
              <a:spcBef>
                <a:spcPts val="0"/>
              </a:spcBef>
              <a:buFont typeface="Wingdings" pitchFamily="2" charset="2"/>
              <a:buChar char="ü"/>
            </a:pPr>
            <a:r>
              <a:rPr lang="en-US" sz="1800" b="0" i="0" dirty="0">
                <a:solidFill>
                  <a:srgbClr val="242424"/>
                </a:solidFill>
                <a:effectLst/>
                <a:latin typeface="Times New Roman" pitchFamily="18" charset="0"/>
                <a:cs typeface="Times New Roman" pitchFamily="18" charset="0"/>
              </a:rPr>
              <a:t>For example, if a taxi agent needs to get to location(B) but the taxi is currently at location(A) then the initial state of the problem would be location(A)</a:t>
            </a:r>
            <a:endParaRPr lang="en-US" sz="1800" b="0" i="0" dirty="0">
              <a:solidFill>
                <a:srgbClr val="0000FF"/>
              </a:solidFill>
              <a:effectLst/>
              <a:latin typeface="Times New Roman" pitchFamily="18" charset="0"/>
              <a:cs typeface="Times New Roman" pitchFamily="18" charset="0"/>
            </a:endParaRPr>
          </a:p>
          <a:p>
            <a:pPr lvl="1" algn="just">
              <a:spcBef>
                <a:spcPts val="0"/>
              </a:spcBef>
              <a:buFont typeface="Wingdings" pitchFamily="2" charset="2"/>
              <a:buChar char="ü"/>
            </a:pPr>
            <a:r>
              <a:rPr lang="en-US" sz="2100" b="1" i="0" dirty="0">
                <a:solidFill>
                  <a:srgbClr val="FF0000"/>
                </a:solidFill>
                <a:effectLst/>
                <a:latin typeface="Times New Roman" pitchFamily="18" charset="0"/>
                <a:cs typeface="Times New Roman" pitchFamily="18" charset="0"/>
              </a:rPr>
              <a:t>Actions</a:t>
            </a:r>
          </a:p>
          <a:p>
            <a:pPr lvl="2" algn="just">
              <a:spcBef>
                <a:spcPts val="0"/>
              </a:spcBef>
              <a:buFont typeface="Wingdings" pitchFamily="2" charset="2"/>
              <a:buChar char="ü"/>
            </a:pPr>
            <a:r>
              <a:rPr lang="en-US" sz="1800" b="0" i="0" dirty="0">
                <a:solidFill>
                  <a:srgbClr val="0000FF"/>
                </a:solidFill>
                <a:effectLst/>
                <a:latin typeface="Times New Roman" pitchFamily="18" charset="0"/>
                <a:cs typeface="Times New Roman" pitchFamily="18" charset="0"/>
              </a:rPr>
              <a:t>It is the description of the possible actions available to the agent</a:t>
            </a:r>
          </a:p>
          <a:p>
            <a:pPr lvl="2" algn="just">
              <a:spcBef>
                <a:spcPts val="0"/>
              </a:spcBef>
              <a:buFont typeface="Wingdings" pitchFamily="2" charset="2"/>
              <a:buChar char="ü"/>
            </a:pPr>
            <a:r>
              <a:rPr lang="en-US" sz="1800" b="0" i="0" dirty="0">
                <a:solidFill>
                  <a:srgbClr val="242424"/>
                </a:solidFill>
                <a:effectLst/>
                <a:latin typeface="Times New Roman" pitchFamily="18" charset="0"/>
                <a:cs typeface="Times New Roman" pitchFamily="18" charset="0"/>
              </a:rPr>
              <a:t>Given a state </a:t>
            </a:r>
            <a:r>
              <a:rPr lang="en-US" sz="1800" b="0" i="1" dirty="0">
                <a:solidFill>
                  <a:srgbClr val="242424"/>
                </a:solidFill>
                <a:effectLst/>
                <a:latin typeface="Times New Roman" pitchFamily="18" charset="0"/>
                <a:cs typeface="Times New Roman" pitchFamily="18" charset="0"/>
              </a:rPr>
              <a:t>s</a:t>
            </a:r>
            <a:r>
              <a:rPr lang="en-US" sz="1800" b="0" i="0" dirty="0">
                <a:solidFill>
                  <a:srgbClr val="242424"/>
                </a:solidFill>
                <a:effectLst/>
                <a:latin typeface="Times New Roman" pitchFamily="18" charset="0"/>
                <a:cs typeface="Times New Roman" pitchFamily="18" charset="0"/>
              </a:rPr>
              <a:t>, </a:t>
            </a:r>
            <a:r>
              <a:rPr lang="en-US" sz="1800" b="1" i="0" dirty="0">
                <a:solidFill>
                  <a:srgbClr val="242424"/>
                </a:solidFill>
                <a:effectLst/>
                <a:latin typeface="Times New Roman" pitchFamily="18" charset="0"/>
                <a:cs typeface="Times New Roman" pitchFamily="18" charset="0"/>
              </a:rPr>
              <a:t>Actions(s)</a:t>
            </a:r>
            <a:r>
              <a:rPr lang="en-US" sz="1800" b="0" i="0" dirty="0">
                <a:solidFill>
                  <a:srgbClr val="242424"/>
                </a:solidFill>
                <a:effectLst/>
                <a:latin typeface="Times New Roman" pitchFamily="18" charset="0"/>
                <a:cs typeface="Times New Roman" pitchFamily="18" charset="0"/>
              </a:rPr>
              <a:t> returns the set of actions that can be executed in </a:t>
            </a:r>
            <a:r>
              <a:rPr lang="en-US" sz="1800" b="0" i="1" dirty="0">
                <a:solidFill>
                  <a:srgbClr val="242424"/>
                </a:solidFill>
                <a:effectLst/>
                <a:latin typeface="Times New Roman" pitchFamily="18" charset="0"/>
                <a:cs typeface="Times New Roman" pitchFamily="18" charset="0"/>
              </a:rPr>
              <a:t>s</a:t>
            </a:r>
          </a:p>
          <a:p>
            <a:pPr lvl="2" algn="just">
              <a:spcBef>
                <a:spcPts val="0"/>
              </a:spcBef>
              <a:buFont typeface="Wingdings" pitchFamily="2" charset="2"/>
              <a:buChar char="ü"/>
            </a:pPr>
            <a:r>
              <a:rPr lang="en-US" sz="1800" b="0" i="0" dirty="0">
                <a:solidFill>
                  <a:srgbClr val="242424"/>
                </a:solidFill>
                <a:effectLst/>
                <a:latin typeface="Times New Roman" pitchFamily="18" charset="0"/>
                <a:cs typeface="Times New Roman" pitchFamily="18" charset="0"/>
              </a:rPr>
              <a:t>We say that each of these actions is </a:t>
            </a:r>
            <a:r>
              <a:rPr lang="en-US" sz="1800" b="1" i="0" dirty="0">
                <a:solidFill>
                  <a:srgbClr val="242424"/>
                </a:solidFill>
                <a:effectLst/>
                <a:latin typeface="Times New Roman" pitchFamily="18" charset="0"/>
                <a:cs typeface="Times New Roman" pitchFamily="18" charset="0"/>
              </a:rPr>
              <a:t>applicable</a:t>
            </a:r>
            <a:r>
              <a:rPr lang="en-US" sz="1800" b="0" i="0" dirty="0">
                <a:solidFill>
                  <a:srgbClr val="242424"/>
                </a:solidFill>
                <a:effectLst/>
                <a:latin typeface="Times New Roman" pitchFamily="18" charset="0"/>
                <a:cs typeface="Times New Roman" pitchFamily="18" charset="0"/>
              </a:rPr>
              <a:t> in </a:t>
            </a:r>
            <a:r>
              <a:rPr lang="en-US" sz="1800" b="0" i="1" dirty="0">
                <a:solidFill>
                  <a:srgbClr val="242424"/>
                </a:solidFill>
                <a:effectLst/>
                <a:latin typeface="Times New Roman" pitchFamily="18" charset="0"/>
                <a:cs typeface="Times New Roman" pitchFamily="18" charset="0"/>
              </a:rPr>
              <a:t>s</a:t>
            </a:r>
            <a:endParaRPr lang="en-US" sz="1800" b="0" i="0" dirty="0">
              <a:solidFill>
                <a:srgbClr val="0000FF"/>
              </a:solidFill>
              <a:effectLst/>
              <a:latin typeface="Times New Roman" pitchFamily="18" charset="0"/>
              <a:cs typeface="Times New Roman" pitchFamily="18" charset="0"/>
            </a:endParaRPr>
          </a:p>
          <a:p>
            <a:pPr lvl="1" algn="just"/>
            <a:endParaRPr lang="en-US" sz="1900" dirty="0">
              <a:solidFill>
                <a:srgbClr val="0000FF"/>
              </a:solidFill>
              <a:latin typeface="Times New Roman" pitchFamily="18" charset="0"/>
              <a:cs typeface="Times New Roman" pitchFamily="18" charset="0"/>
            </a:endParaRPr>
          </a:p>
        </p:txBody>
      </p:sp>
      <p:sp>
        <p:nvSpPr>
          <p:cNvPr id="4" name="Subtitle 2"/>
          <p:cNvSpPr txBox="1">
            <a:spLocks/>
          </p:cNvSpPr>
          <p:nvPr/>
        </p:nvSpPr>
        <p:spPr>
          <a:xfrm>
            <a:off x="203854" y="385816"/>
            <a:ext cx="4954741" cy="484632"/>
          </a:xfrm>
          <a:prstGeom prst="rect">
            <a:avLst/>
          </a:prstGeom>
        </p:spPr>
        <p:txBody>
          <a:bodyPr vert="horz" lIns="91440" tIns="45720" rIns="91440" bIns="45720" rtlCol="0">
            <a:noAutofit/>
          </a:bodyPr>
          <a:lstStyle/>
          <a:p>
            <a:pPr marL="454025" marR="0" lvl="0" indent="-454025" algn="l" defTabSz="914400" rtl="0" eaLnBrk="1" fontAlgn="auto" latinLnBrk="0" hangingPunct="1">
              <a:lnSpc>
                <a:spcPct val="100000"/>
              </a:lnSpc>
              <a:spcBef>
                <a:spcPts val="2000"/>
              </a:spcBef>
              <a:spcAft>
                <a:spcPts val="0"/>
              </a:spcAft>
              <a:buClr>
                <a:schemeClr val="bg1">
                  <a:lumMod val="65000"/>
                </a:schemeClr>
              </a:buClr>
              <a:buSzPct val="90000"/>
              <a:tabLst/>
              <a:defRPr/>
            </a:pP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Problem Formation</a:t>
            </a:r>
            <a:endParaRPr kumimoji="0" lang="en-US" sz="4000" b="0" i="0" u="none" strike="noStrike" kern="1200" cap="none" spc="0" normalizeH="0" baseline="0" noProof="0" dirty="0">
              <a:ln>
                <a:noFill/>
              </a:ln>
              <a:solidFill>
                <a:srgbClr val="0000FF"/>
              </a:solidFill>
              <a:effectLst/>
              <a:highlight>
                <a:srgbClr val="FFFF00"/>
              </a:highligh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4937219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535829-AEF6-4504-A0F1-86B0570A9509}">
  <ds:schemaRefs>
    <ds:schemaRef ds:uri="http://schemas.microsoft.com/sharepoint/v3/contenttype/forms"/>
  </ds:schemaRefs>
</ds:datastoreItem>
</file>

<file path=customXml/itemProps2.xml><?xml version="1.0" encoding="utf-8"?>
<ds:datastoreItem xmlns:ds="http://schemas.openxmlformats.org/officeDocument/2006/customXml" ds:itemID="{77BF5235-ACB2-4168-AA8E-EDF4072F82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210A0F1-6DAE-4064-BF10-FE76C61874A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2147</TotalTime>
  <Words>5488</Words>
  <Application>Microsoft Office PowerPoint</Application>
  <PresentationFormat>On-screen Show (4:3)</PresentationFormat>
  <Paragraphs>485</Paragraphs>
  <Slides>83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83</vt:i4>
      </vt:variant>
    </vt:vector>
  </HeadingPairs>
  <TitlesOfParts>
    <vt:vector size="95" baseType="lpstr">
      <vt:lpstr>Arial</vt:lpstr>
      <vt:lpstr>Calibri</vt:lpstr>
      <vt:lpstr>CMMI10</vt:lpstr>
      <vt:lpstr>CMR10</vt:lpstr>
      <vt:lpstr>Corbel</vt:lpstr>
      <vt:lpstr>Forte</vt:lpstr>
      <vt:lpstr>NimbusRomNo9L-Regu</vt:lpstr>
      <vt:lpstr>Times New Roman</vt:lpstr>
      <vt:lpstr>Times-Bold</vt:lpstr>
      <vt:lpstr>Times-Roman</vt:lpstr>
      <vt:lpstr>Wingdings</vt:lpstr>
      <vt:lpstr>Spectrum</vt:lpstr>
      <vt:lpstr>   Solving Problem by Searching : Uninformed Search</vt:lpstr>
      <vt:lpstr>Lecture Outline</vt:lpstr>
      <vt:lpstr>PROBLEM SOLVING AGENTS</vt:lpstr>
      <vt:lpstr>PowerPoint Presentation</vt:lpstr>
      <vt:lpstr>PowerPoint Presentation</vt:lpstr>
      <vt:lpstr> GOAL FORMULATION  </vt:lpstr>
      <vt:lpstr>PowerPoint Presentation</vt:lpstr>
      <vt:lpstr>PROBLEM FORMULATION: BASED ON ENVIRONMENT</vt:lpstr>
      <vt:lpstr>PowerPoint Presentation</vt:lpstr>
      <vt:lpstr>PowerPoint Presentation</vt:lpstr>
      <vt:lpstr>PowerPoint Presentation</vt:lpstr>
      <vt:lpstr>PowerPoint Presentation</vt:lpstr>
      <vt:lpstr>PowerPoint Presentation</vt:lpstr>
      <vt:lpstr>PowerPoint Presentation</vt:lpstr>
      <vt:lpstr>SEARCH-SOLUTION-EXECUTE</vt:lpstr>
      <vt:lpstr>ROMANIAN MAP</vt:lpstr>
      <vt:lpstr>PowerPoint Presentation</vt:lpstr>
      <vt:lpstr>SEARCH-SOLUTION-EXECUTE: OPEN LOOP SYSTEM</vt:lpstr>
      <vt:lpstr>WELL-DEFINED PROBLEMS</vt:lpstr>
      <vt:lpstr>Vacuum World Problem</vt:lpstr>
      <vt:lpstr>VACUUM WORLD: PROBLEM FORMULATION</vt:lpstr>
      <vt:lpstr>8-PUZZLE: PROBLEM FORMULATION</vt:lpstr>
      <vt:lpstr>8-PUZZLE: PROBLEM FORMULATION</vt:lpstr>
      <vt:lpstr>SEARCHING FOR SOLUTIONS</vt:lpstr>
      <vt:lpstr>SEARCH TREE</vt:lpstr>
      <vt:lpstr>SEARCH TREE</vt:lpstr>
      <vt:lpstr>SEARCH STRATEGY</vt:lpstr>
      <vt:lpstr>TREE SEARCH / GRAPH SEARCH</vt:lpstr>
      <vt:lpstr>INFRASTRUCTURE  FOR SEARCH ALGORITHMS</vt:lpstr>
      <vt:lpstr>FRONTIER [FRINGE]</vt:lpstr>
      <vt:lpstr>MEASURING PROBLEM-SOLVING PERFORMANCE</vt:lpstr>
      <vt:lpstr>SEARCH ALGORITHMS</vt:lpstr>
      <vt:lpstr>UNINFORMED  SEARCH STRATEGIES</vt:lpstr>
      <vt:lpstr>BREADTH-FIRST SEARCH</vt:lpstr>
      <vt:lpstr>PowerPoint Presentation</vt:lpstr>
      <vt:lpstr>PowerPoint Presentation</vt:lpstr>
      <vt:lpstr>PowerPoint Presentation</vt:lpstr>
      <vt:lpstr>Breadth First Search </vt:lpstr>
      <vt:lpstr>BREADTH-FIRST SEARCH: PSEUDOCODE</vt:lpstr>
      <vt:lpstr>BREADTH-FIRST SEARCH:  FOUR CRITERIA</vt:lpstr>
      <vt:lpstr>BREADTH-FIRST SEARCH: MEMORY REQUIREMENTS</vt:lpstr>
      <vt:lpstr>PowerPoint Presentation</vt:lpstr>
      <vt:lpstr>PowerPoint Presentation</vt:lpstr>
      <vt:lpstr>PowerPoint Presentation</vt:lpstr>
      <vt:lpstr>Uniform Cost Search </vt:lpstr>
      <vt:lpstr>UNIFORM-COST SEARCH</vt:lpstr>
      <vt:lpstr>UNIFORM-COST SEARCH: PSEUDOCODE</vt:lpstr>
      <vt:lpstr>UNIFORM-COST SEARCH: Arad  Bucharest</vt:lpstr>
      <vt:lpstr>UNIFORM-COST SEARCH: ILLUSTRATION</vt:lpstr>
      <vt:lpstr>UNIFORM-COST SEARCH: OPTIMALITY</vt:lpstr>
      <vt:lpstr>UNIFORM-COST SEARCH: COMPLETENESS &amp; COMPLEXITY</vt:lpstr>
      <vt:lpstr>PowerPoint Presentation</vt:lpstr>
      <vt:lpstr>PowerPoint Presentation</vt:lpstr>
      <vt:lpstr>PowerPoint Presentation</vt:lpstr>
      <vt:lpstr>Depth First Search </vt:lpstr>
      <vt:lpstr>DEPTH-FIRST SEARCH</vt:lpstr>
      <vt:lpstr>DEPTH-FIRST SEARCH: SEARCH TREE</vt:lpstr>
      <vt:lpstr>DEPTH-FIRST SEARCH: SEARCH TREE</vt:lpstr>
      <vt:lpstr>DEPTH-FIRST SEARCH: Optimality, Complexity, Completeness</vt:lpstr>
      <vt:lpstr>DFS v/s BFS</vt:lpstr>
      <vt:lpstr>DFS v/s BFS</vt:lpstr>
      <vt:lpstr>PowerPoint Presentation</vt:lpstr>
      <vt:lpstr>PowerPoint Presentation</vt:lpstr>
      <vt:lpstr>PowerPoint Presentation</vt:lpstr>
      <vt:lpstr>Depth-Limited Seatch </vt:lpstr>
      <vt:lpstr>DEPTH-LIMITED SEARCH</vt:lpstr>
      <vt:lpstr>DEPTH-LIMITED SEARCH: PSEUDOCODE</vt:lpstr>
      <vt:lpstr>PowerPoint Presentation</vt:lpstr>
      <vt:lpstr>PowerPoint Presentation</vt:lpstr>
      <vt:lpstr>PowerPoint Presentation</vt:lpstr>
      <vt:lpstr>Iterative Deepening Depth-First Search </vt:lpstr>
      <vt:lpstr>ITERATIVE DEEPENING  DEPTH-FIRST SEARCH</vt:lpstr>
      <vt:lpstr>ITERATIVE DEEPENING  DEPTH-FIRST SEARCH TREE</vt:lpstr>
      <vt:lpstr>ITERATIVE DEEPENING  DEPTH-FIRST SEARCH TREE</vt:lpstr>
      <vt:lpstr>IDP: COMPLEXITY</vt:lpstr>
      <vt:lpstr>PowerPoint Presentation</vt:lpstr>
      <vt:lpstr>PowerPoint Presentation</vt:lpstr>
      <vt:lpstr>PowerPoint Presentation</vt:lpstr>
      <vt:lpstr>Bidirectional Search </vt:lpstr>
      <vt:lpstr>BIDIRECTIONAL SEARCH</vt:lpstr>
      <vt:lpstr>COMPARING  UNINFORMED SEARCH STRATEGIES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RIFAH SANZIDA</cp:lastModifiedBy>
  <cp:revision>281</cp:revision>
  <dcterms:created xsi:type="dcterms:W3CDTF">2018-12-10T17:20:29Z</dcterms:created>
  <dcterms:modified xsi:type="dcterms:W3CDTF">2024-07-06T19:02:22Z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