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8" r:id="rId5"/>
    <p:sldId id="257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94" r:id="rId14"/>
    <p:sldId id="275" r:id="rId15"/>
    <p:sldId id="276" r:id="rId16"/>
    <p:sldId id="295" r:id="rId17"/>
    <p:sldId id="296" r:id="rId18"/>
    <p:sldId id="277" r:id="rId19"/>
    <p:sldId id="278" r:id="rId20"/>
    <p:sldId id="279" r:id="rId21"/>
    <p:sldId id="280" r:id="rId22"/>
    <p:sldId id="292" r:id="rId23"/>
    <p:sldId id="265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6T18:53:13.57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1 338,'321'-7,"-17"-4,1914-132,-540 27,-1616 113,1424-54,1808 61,-2568 21,-456-12,94 0,241 13,-9 48,-371-20,-22-4,-199-49,1 1,0-1,-1 1,0 1,1-1,-1 0,7 7,-10-9,-1 0,1 1,0-1,-1 1,1-1,-1 1,1-1,-1 1,1 0,-1-1,1 1,-1 0,1-1,-1 1,0 0,0-1,1 1,-1 0,0 0,0 0,0-1,0 1,1 0,-1 0,0-1,-1 1,1 0,0 0,0 0,0-1,0 1,-1 0,1 0,0-1,-1 1,1 0,0-1,-1 1,1 0,-1-1,1 1,-1-1,1 1,-1 0,0-1,1 0,-1 1,0-1,1 1,-1-1,0 0,1 1,-1-1,0 0,0 0,1 0,-1 1,-1-1,-9 3,1-1,-1 0,1 0,-19 0,-468 10,269-12,-501 2,-2610-77,2950 56,-1557-52,174 142,174 115,1365-155,-174 38,329-54,7 3,60-12,18-1,53 2,759 46,26-17,-515-23,3955 127,-3702-128,-155-8,42-17,-446 11,1 1,1-1,-1-1,0-2,43-13,-61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6T18:53:38.73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1299,'245'0,"51"-1,133-5,2102-27,-2036 40,-2 23,608 113,-982-122,584 96,4-57,-672-59,16 0,85-7,-135 6,0 0,0 0,0 0,0 0,0 0,0 0,0 0,0 0,0-1,0 1,0 0,0 0,0-1,0 1,-1-1,1 1,0-1,0 1,0-1,-1 1,1-1,0 0,0 0,-1 1,1-1,-1 0,1 0,0-1,-3 0,0-1,0 1,0 0,0 0,0 0,0 0,-1 0,1 0,-1 1,1-1,-1 1,0 0,0-1,-3 0,-372-144,300 119,-394-134,-979-254,-42 128,1112 244,-415 8,-362 89,1039-44,0 5,-132 34,200-38,0-4,-1-1,0-2,-62-5,22 2,167-5,249-19,342-25,309-20,4123-342,-4604 356,-438 48,-28 3,47-10,-115 9,-152 15,-388 53,44 14,-109 24,-2543 556,2805-555,-473 203,521-158,269-119,-89 54,135-64,19-19,1 0,0 1,0-1,0 0,0 1,0-1,0 1,0-1,0 1,0-1,0 0,0 1,0-1,0 1,0-1,0 0,0 1,0-1,0 1,0-1,1 0,-1 1,0-1,0 0,1 1,-1-1,0 0,0 1,1-1,-1 0,0 0,1 1,-1-1,1 0,4 3,1-2,-1 1,1-1,-1 1,1-1,0-1,0 1,11-2,327-18,-194 6,398-34,1001-106,6-48,-805 58,-743 141,32-7,-1-2,0-1,58-29,-95 41,1-1,-1 1,0-1,0 1,0-1,1 0,-1 1,0-1,0 0,0 0,0 0,0 0,-1 0,1 0,0 0,0 0,-1 0,1 0,0-1,-1 1,1 0,-1 0,1-3,-1 3,-1-1,1 1,-1 0,0 0,1 0,-1 0,0-1,0 1,1 0,-1 0,0 1,0-1,0 0,0 0,0 0,0 1,-1-1,1 0,-2 0,-9-4,0 0,0 1,-26-5,-109-10,65 11,-153-21,-121-14,-2467-121,2666 165,-608 24,694-15,47 1,24-11,0 0,0 1,0-1,1 0,-1 1,0-1,0 1,0-1,0 0,0 1,0-1,1 0,-1 1,0-1,0 0,1 0,-1 1,0-1,0 0,1 1,-1-1,0 0,1 0,-1 0,0 1,1-1,-1 0,0 0,1 0,-1 0,0 0,1 0,-1 0,1 0,-1 0,60 11,116-6,269-3,338-7,2725-68,-2981 53,-166 6,-20-1,-318 12,-29 1,-47-3,51 5,-399-21,326 18,-397-12,-1312-4,-9 134,1380-59,-54 24,25 36,431-112,-13 4,2 0,-32 17,50-23,0-1,1 1,-1 1,1-1,-1 0,1 1,0 0,0 0,0 0,1 0,-1 0,1 0,-1 1,1-1,0 1,0 0,1-1,-1 1,1 0,0 0,-1 4,2-6,1 0,-1 0,1 1,-1-1,1 0,-1-1,1 1,0 0,0 0,0 0,0 0,1-1,-1 1,0 0,1-1,-1 1,1-1,-1 0,1 0,0 1,0-1,-1 0,4 1,53 22,8-7,0-2,1-3,79 3,-138-14,394 33,150-1,959-19,-3-129,-1184 66,-296 44,16-1,-1-2,0-2,-1-1,0-3,42-19,-55 11,-28 22,-1-1,0 1,1-1,-1 0,1 1,-1-1,0 1,0-1,0 0,1 0,-1 1,0-1,0 0,0 1,0-1,0 0,0 1,0-1,0 0,0 1,0-1,-1 0,1 1,0-1,0 0,-1 1,0-2,-3-2,0 1,0-1,-1 1,0 0,0 0,0 0,0 1,0-1,0 1,-11-2,-50-15,-77-11,-269-34,-185-5,-2246-117,2285 179,84 17,-176 29,497-20,1 6,-173 52,296-68,-53 23,75-29,0 1,1 0,-1 0,1 0,0 1,0 0,0 0,0 0,1 1,0 0,-8 12,12-17,1 0,-1 0,0 0,1 0,0 0,-1 0,1 0,0 0,-1 0,1 0,0 0,0 1,0-1,0 0,0 0,0 0,0 0,1 0,-1 0,0 0,1 0,-1 0,0 0,1 0,-1 0,1 0,0 0,-1 0,1 0,0 0,0 0,-1 0,1-1,0 1,0 0,1 0,4 2,0 0,1 0,-1 0,1-1,0 0,7 1,75 13,159 8,-179-20,411 25,2029 55,-2092-83,63-16,-367 7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99704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INFORMED (HEURISTIC) </a:t>
            </a:r>
            <a:b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SEARCH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73" y="1620915"/>
            <a:ext cx="2789509" cy="48463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CSC4226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91475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66808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081548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97858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Four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Four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Summer-2023-24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Prof. Dr. Firoz Ahmed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	       </a:t>
                      </a:r>
                      <a:r>
                        <a:rPr lang="en-US" i="1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fahmed@aiub.edu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38287" y="1622632"/>
            <a:ext cx="523257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Expert System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5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867" y="7162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BEST-FIRST </a:t>
            </a:r>
            <a:br>
              <a:rPr lang="en-US" dirty="0"/>
            </a:br>
            <a:r>
              <a:rPr lang="en-US" dirty="0"/>
              <a:t>TREE SEARCH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178500"/>
            <a:ext cx="872490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59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72562"/>
            <a:ext cx="8300628" cy="10881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A* SEARCH: </a:t>
            </a:r>
            <a:br>
              <a:rPr lang="en-US" b="1" dirty="0"/>
            </a:br>
            <a:r>
              <a:rPr lang="en-US" sz="2700" b="1" dirty="0"/>
              <a:t>MINIMIZING THE TOTAL ESTIMATED SOLUTION COST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D43F9B-087A-4583-8566-9287E4CA9F50}"/>
              </a:ext>
            </a:extLst>
          </p:cNvPr>
          <p:cNvSpPr/>
          <p:nvPr/>
        </p:nvSpPr>
        <p:spPr>
          <a:xfrm>
            <a:off x="189913" y="2008555"/>
            <a:ext cx="88134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most widely known form of best-first search is called </a:t>
            </a:r>
            <a:r>
              <a:rPr lang="en-US" sz="2000" b="1" dirty="0"/>
              <a:t>A</a:t>
            </a:r>
            <a:r>
              <a:rPr lang="en-US" sz="2000" b="1" baseline="30000" dirty="0"/>
              <a:t>*</a:t>
            </a:r>
            <a:r>
              <a:rPr lang="en-US" sz="2000" b="1" dirty="0"/>
              <a:t>search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C634B2-C65C-4041-A403-3959BDA0DCC4}"/>
              </a:ext>
            </a:extLst>
          </p:cNvPr>
          <p:cNvSpPr/>
          <p:nvPr/>
        </p:nvSpPr>
        <p:spPr>
          <a:xfrm>
            <a:off x="189912" y="2387706"/>
            <a:ext cx="86727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It evaluates nodes by combining </a:t>
            </a:r>
          </a:p>
          <a:p>
            <a:pPr algn="just"/>
            <a:r>
              <a:rPr lang="en-US" sz="2000" b="1" dirty="0"/>
              <a:t>	g(n), the cost to reach the node</a:t>
            </a:r>
            <a:r>
              <a:rPr lang="en-US" sz="2000" dirty="0"/>
              <a:t>, and </a:t>
            </a:r>
          </a:p>
          <a:p>
            <a:pPr algn="just"/>
            <a:r>
              <a:rPr lang="en-US" sz="2000" b="1" dirty="0"/>
              <a:t>	h(n), the cost to get from the node to the goal</a:t>
            </a:r>
            <a:r>
              <a:rPr lang="en-US" sz="2000" dirty="0"/>
              <a:t>:</a:t>
            </a:r>
            <a:r>
              <a:rPr lang="en-US" sz="2000" b="1" i="1" dirty="0"/>
              <a:t> </a:t>
            </a:r>
          </a:p>
          <a:p>
            <a:pPr algn="just"/>
            <a:r>
              <a:rPr lang="en-US" sz="2000" b="1" i="1" dirty="0"/>
              <a:t>	</a:t>
            </a:r>
            <a:r>
              <a:rPr lang="pt-BR" sz="2000" b="1" i="1" dirty="0"/>
              <a:t>f(n) = g(n) + h(n) .</a:t>
            </a:r>
            <a:endParaRPr lang="en-US" sz="2000" b="1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68619-E8D8-4642-84E0-F66983D613CE}"/>
              </a:ext>
            </a:extLst>
          </p:cNvPr>
          <p:cNvSpPr/>
          <p:nvPr/>
        </p:nvSpPr>
        <p:spPr>
          <a:xfrm>
            <a:off x="189912" y="3612669"/>
            <a:ext cx="89540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Since </a:t>
            </a:r>
          </a:p>
          <a:p>
            <a:pPr algn="just"/>
            <a:r>
              <a:rPr lang="en-US" sz="2000" dirty="0"/>
              <a:t>	g(n) gives the path cost from the start node to node n, and </a:t>
            </a:r>
          </a:p>
          <a:p>
            <a:pPr algn="just"/>
            <a:r>
              <a:rPr lang="en-US" sz="2000" dirty="0"/>
              <a:t>	h(n) is the estimated cost of the cheapest path from n to the goal, </a:t>
            </a:r>
          </a:p>
          <a:p>
            <a:pPr algn="just"/>
            <a:r>
              <a:rPr lang="en-US" sz="2000" dirty="0"/>
              <a:t>we have f(n) = estimated cost of the cheapest solution through n 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EB2000-6CE5-4DA5-975C-B180B7426674}"/>
              </a:ext>
            </a:extLst>
          </p:cNvPr>
          <p:cNvSpPr/>
          <p:nvPr/>
        </p:nvSpPr>
        <p:spPr>
          <a:xfrm>
            <a:off x="189913" y="4920324"/>
            <a:ext cx="86727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A∗ search is both </a:t>
            </a:r>
            <a:r>
              <a:rPr lang="en-US" sz="2000" dirty="0">
                <a:solidFill>
                  <a:srgbClr val="FF0000"/>
                </a:solidFill>
              </a:rPr>
              <a:t>complete and optimal</a:t>
            </a:r>
            <a:r>
              <a:rPr lang="en-US" sz="2000" dirty="0"/>
              <a:t>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algorithm is identical to UNIFORM-COST-SEARCH except that </a:t>
            </a:r>
          </a:p>
          <a:p>
            <a:pPr algn="just"/>
            <a:r>
              <a:rPr lang="en-US" sz="2000" dirty="0"/>
              <a:t>	A∗ uses </a:t>
            </a:r>
            <a:r>
              <a:rPr lang="en-US" sz="2000" b="1" dirty="0"/>
              <a:t>g + h </a:t>
            </a:r>
            <a:r>
              <a:rPr lang="en-US" sz="2000" dirty="0"/>
              <a:t>instead of </a:t>
            </a:r>
            <a:r>
              <a:rPr lang="en-US" sz="2000" b="1" dirty="0"/>
              <a:t>g</a:t>
            </a:r>
            <a:r>
              <a:rPr lang="en-US" sz="2000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74E140B-C128-1FC6-6121-09FE82C4D379}"/>
                  </a:ext>
                </a:extLst>
              </p14:cNvPr>
              <p14:cNvContentPartPr/>
              <p14:nvPr/>
            </p14:nvContentPartPr>
            <p14:xfrm>
              <a:off x="539327" y="626648"/>
              <a:ext cx="2883960" cy="590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74E140B-C128-1FC6-6121-09FE82C4D3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687" y="519008"/>
                <a:ext cx="2991600" cy="80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018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A∗ SEARCH FOR BUCHAREST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92" y="2142693"/>
            <a:ext cx="74009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45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A∗ SEARCH FOR BUCHAREST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42" y="2092038"/>
            <a:ext cx="7419975" cy="448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575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A∗ SEARCH FOR BUCHAREST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40" y="2154815"/>
            <a:ext cx="8822765" cy="389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561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437" y="793805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CONDITIONS FOR OPTIMALITY: </a:t>
            </a:r>
            <a:r>
              <a:rPr lang="en-US" sz="4000" b="1" dirty="0"/>
              <a:t>ADMISSIBILITY AND CONSISTENCY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4EC9BD-8FB1-4F10-8408-3766633FBD2D}"/>
              </a:ext>
            </a:extLst>
          </p:cNvPr>
          <p:cNvSpPr/>
          <p:nvPr/>
        </p:nvSpPr>
        <p:spPr>
          <a:xfrm>
            <a:off x="154054" y="2064826"/>
            <a:ext cx="86945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first condition we require for optimality is that h(n) be an </a:t>
            </a:r>
            <a:r>
              <a:rPr lang="en-US" sz="2400" b="1" dirty="0"/>
              <a:t>admissible heuristic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34A38-CC11-4077-B304-F076B8B994E9}"/>
              </a:ext>
            </a:extLst>
          </p:cNvPr>
          <p:cNvSpPr/>
          <p:nvPr/>
        </p:nvSpPr>
        <p:spPr>
          <a:xfrm>
            <a:off x="175501" y="2819946"/>
            <a:ext cx="86945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An admissible heuristic is one that </a:t>
            </a:r>
            <a:r>
              <a:rPr lang="en-US" sz="2400" i="1" dirty="0"/>
              <a:t>never overestimates </a:t>
            </a:r>
            <a:r>
              <a:rPr lang="en-US" sz="2400" dirty="0"/>
              <a:t>the cost to reach the goal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34004F-D711-422D-AEA4-7C991F714EE8}"/>
              </a:ext>
            </a:extLst>
          </p:cNvPr>
          <p:cNvSpPr/>
          <p:nvPr/>
        </p:nvSpPr>
        <p:spPr>
          <a:xfrm>
            <a:off x="175501" y="3764320"/>
            <a:ext cx="87929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Because g(n) is the actual cost to reach n along the current path, and f(n)=g(n) + h(n), we have as an immediate consequence that f(n) never overestimates the true cost of a solution along the current path through 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40508E-BB66-4BAE-90E0-B7C469E36DD0}"/>
              </a:ext>
            </a:extLst>
          </p:cNvPr>
          <p:cNvSpPr/>
          <p:nvPr/>
        </p:nvSpPr>
        <p:spPr>
          <a:xfrm>
            <a:off x="175501" y="5333980"/>
            <a:ext cx="86945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Admissible heuristics are by nature optimistic because they think the cost of solving the problem is less than it actually is.</a:t>
            </a:r>
          </a:p>
        </p:txBody>
      </p:sp>
    </p:spTree>
    <p:extLst>
      <p:ext uri="{BB962C8B-B14F-4D97-AF65-F5344CB8AC3E}">
        <p14:creationId xmlns:p14="http://schemas.microsoft.com/office/powerpoint/2010/main" val="2465002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ADMISSIBILITY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42BB0C-BE37-4DA7-B9CF-0805E4524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2128035"/>
            <a:ext cx="8834510" cy="433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45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-Bold"/>
              </a:rPr>
              <a:t>CONSISTENCY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A547FC-1AF7-444D-8CD7-829C1294E1FB}"/>
              </a:ext>
            </a:extLst>
          </p:cNvPr>
          <p:cNvSpPr/>
          <p:nvPr/>
        </p:nvSpPr>
        <p:spPr>
          <a:xfrm>
            <a:off x="232116" y="1972880"/>
            <a:ext cx="87290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second, slightly stronger condition  called </a:t>
            </a:r>
            <a:r>
              <a:rPr lang="en-US" sz="2400" b="1" dirty="0"/>
              <a:t>consistency </a:t>
            </a:r>
            <a:r>
              <a:rPr lang="en-US" sz="2400" dirty="0"/>
              <a:t>(or sometimes </a:t>
            </a:r>
            <a:r>
              <a:rPr lang="en-US" sz="2400" b="1" dirty="0"/>
              <a:t>monotonicity</a:t>
            </a:r>
            <a:r>
              <a:rPr lang="en-US" sz="2400" dirty="0"/>
              <a:t>) is required only for applications of A</a:t>
            </a:r>
            <a:r>
              <a:rPr lang="en-US" sz="2400" baseline="30000" dirty="0"/>
              <a:t>∗</a:t>
            </a:r>
            <a:r>
              <a:rPr lang="en-US" sz="2400" dirty="0"/>
              <a:t> to graph search.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345533-F091-465C-8856-B0F1735C058D}"/>
              </a:ext>
            </a:extLst>
          </p:cNvPr>
          <p:cNvSpPr/>
          <p:nvPr/>
        </p:nvSpPr>
        <p:spPr>
          <a:xfrm>
            <a:off x="232115" y="3176058"/>
            <a:ext cx="87290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heuristic h(n) is consistent if, for every node n and every successor n’ of n generated by any action a, the estimated cost of reaching the goal from n is no greater than the step cost of getting to n’ plus the estimated cost of reaching the goal from n’ :</a:t>
            </a:r>
            <a:r>
              <a:rPr lang="en-US" sz="2400" b="1" dirty="0"/>
              <a:t>   </a:t>
            </a:r>
          </a:p>
          <a:p>
            <a:pPr algn="ctr"/>
            <a:r>
              <a:rPr lang="pt-BR" sz="2400" b="1" dirty="0"/>
              <a:t>h(n) ≤ c(n, a, n’</a:t>
            </a:r>
            <a:r>
              <a:rPr lang="en-US" sz="2400" b="1" dirty="0"/>
              <a:t>) + h(n’).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2D9CE-C3FF-4ADF-9683-E37D204CAEFD}"/>
              </a:ext>
            </a:extLst>
          </p:cNvPr>
          <p:cNvSpPr/>
          <p:nvPr/>
        </p:nvSpPr>
        <p:spPr>
          <a:xfrm>
            <a:off x="232117" y="5152773"/>
            <a:ext cx="8729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is a form of the general </a:t>
            </a:r>
            <a:r>
              <a:rPr lang="en-US" sz="2400" b="1" dirty="0"/>
              <a:t>triangle inequality</a:t>
            </a:r>
            <a:r>
              <a:rPr lang="en-US" sz="2400" dirty="0"/>
              <a:t>, which stipulates that each side of a triangle cannot be longer than the sum of the other two sides</a:t>
            </a:r>
          </a:p>
        </p:txBody>
      </p:sp>
    </p:spTree>
    <p:extLst>
      <p:ext uri="{BB962C8B-B14F-4D97-AF65-F5344CB8AC3E}">
        <p14:creationId xmlns:p14="http://schemas.microsoft.com/office/powerpoint/2010/main" val="712136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OPTIMALITY OF A*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2B7AA-2078-4106-A41D-5C4861EE92CD}"/>
              </a:ext>
            </a:extLst>
          </p:cNvPr>
          <p:cNvSpPr/>
          <p:nvPr/>
        </p:nvSpPr>
        <p:spPr>
          <a:xfrm>
            <a:off x="147711" y="2043222"/>
            <a:ext cx="88556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A∗ has the following properties: </a:t>
            </a:r>
            <a:r>
              <a:rPr lang="en-US" sz="2000" i="1" dirty="0"/>
              <a:t>the tree-search version of </a:t>
            </a:r>
            <a:r>
              <a:rPr lang="en-US" sz="2000" dirty="0"/>
              <a:t>A</a:t>
            </a:r>
            <a:r>
              <a:rPr lang="en-US" sz="2000" baseline="30000" dirty="0"/>
              <a:t>∗</a:t>
            </a:r>
            <a:r>
              <a:rPr lang="en-US" sz="2000" dirty="0"/>
              <a:t> </a:t>
            </a:r>
            <a:r>
              <a:rPr lang="en-US" sz="2000" i="1" dirty="0"/>
              <a:t>is optimal if </a:t>
            </a:r>
            <a:r>
              <a:rPr lang="en-US" sz="2000" dirty="0"/>
              <a:t>h(n) </a:t>
            </a:r>
            <a:r>
              <a:rPr lang="en-US" sz="2000" i="1" dirty="0"/>
              <a:t>is admissible, while the graph-search version is optimal if </a:t>
            </a:r>
            <a:r>
              <a:rPr lang="en-US" sz="2000" dirty="0"/>
              <a:t>h(n) </a:t>
            </a:r>
            <a:r>
              <a:rPr lang="en-US" sz="2000" i="1" dirty="0"/>
              <a:t>is consistent.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0ADD01-A3A0-4698-A110-5A7A027BF378}"/>
              </a:ext>
            </a:extLst>
          </p:cNvPr>
          <p:cNvSpPr/>
          <p:nvPr/>
        </p:nvSpPr>
        <p:spPr>
          <a:xfrm>
            <a:off x="147710" y="2977853"/>
            <a:ext cx="89962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i="1" dirty="0"/>
              <a:t>if </a:t>
            </a:r>
            <a:r>
              <a:rPr lang="en-US" sz="2000" dirty="0"/>
              <a:t>h(n) </a:t>
            </a:r>
            <a:r>
              <a:rPr lang="en-US" sz="2000" i="1" dirty="0"/>
              <a:t>is consistent, then the values of </a:t>
            </a:r>
            <a:r>
              <a:rPr lang="en-US" sz="2000" dirty="0"/>
              <a:t>f(n) </a:t>
            </a:r>
            <a:r>
              <a:rPr lang="en-US" sz="2000" i="1" dirty="0"/>
              <a:t>along any path are nondecreasing. </a:t>
            </a:r>
          </a:p>
          <a:p>
            <a:pPr algn="just"/>
            <a:r>
              <a:rPr lang="en-US" sz="2000" dirty="0"/>
              <a:t>The proof follows directly from the definition of consistency. Suppose n  is a successor of n; then g(n’</a:t>
            </a:r>
            <a:r>
              <a:rPr lang="pt-BR" sz="2000" dirty="0"/>
              <a:t>)=g(n) + c(n, a, n’</a:t>
            </a:r>
            <a:r>
              <a:rPr lang="en-US" sz="2000" dirty="0"/>
              <a:t>) for some action a, and we have</a:t>
            </a:r>
          </a:p>
          <a:p>
            <a:pPr algn="just"/>
            <a:r>
              <a:rPr lang="en-US" sz="2000" b="1" dirty="0"/>
              <a:t>f(n’) = g(n’) + h(n’</a:t>
            </a:r>
            <a:r>
              <a:rPr lang="pt-BR" sz="2000" b="1" dirty="0"/>
              <a:t>) </a:t>
            </a:r>
          </a:p>
          <a:p>
            <a:pPr algn="just"/>
            <a:r>
              <a:rPr lang="pt-BR" sz="2000" b="1" dirty="0"/>
              <a:t>	= </a:t>
            </a:r>
            <a:r>
              <a:rPr lang="pt-BR" sz="2000" b="1" dirty="0">
                <a:solidFill>
                  <a:srgbClr val="00B050"/>
                </a:solidFill>
              </a:rPr>
              <a:t>g(n) + c(n, a, n’</a:t>
            </a:r>
            <a:r>
              <a:rPr lang="en-US" sz="2000" b="1" dirty="0">
                <a:solidFill>
                  <a:srgbClr val="00B050"/>
                </a:solidFill>
              </a:rPr>
              <a:t>) </a:t>
            </a:r>
            <a:r>
              <a:rPr lang="en-US" sz="2000" b="1" dirty="0"/>
              <a:t>+ h(n’</a:t>
            </a:r>
            <a:r>
              <a:rPr lang="pt-BR" sz="2000" b="1" dirty="0"/>
              <a:t>) because g(n’) = </a:t>
            </a:r>
            <a:r>
              <a:rPr lang="pt-BR" sz="2000" b="1" dirty="0">
                <a:solidFill>
                  <a:srgbClr val="00B050"/>
                </a:solidFill>
              </a:rPr>
              <a:t>g(n) + c(n, a, n’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  <a:endParaRPr lang="pt-BR" sz="2000" b="1" dirty="0"/>
          </a:p>
          <a:p>
            <a:pPr algn="just"/>
            <a:r>
              <a:rPr lang="pt-BR" sz="2000" b="1" dirty="0"/>
              <a:t>	≥ g(n) + h(n)   because </a:t>
            </a:r>
            <a:r>
              <a:rPr lang="pt-BR" sz="2000" b="1" dirty="0">
                <a:solidFill>
                  <a:srgbClr val="00B050"/>
                </a:solidFill>
              </a:rPr>
              <a:t>c(n, a, n’</a:t>
            </a:r>
            <a:r>
              <a:rPr lang="en-US" sz="2000" b="1" dirty="0">
                <a:solidFill>
                  <a:srgbClr val="00B050"/>
                </a:solidFill>
              </a:rPr>
              <a:t>) </a:t>
            </a:r>
            <a:r>
              <a:rPr lang="en-US" sz="2000" b="1" dirty="0"/>
              <a:t>+ h(n’</a:t>
            </a:r>
            <a:r>
              <a:rPr lang="pt-BR" sz="2000" b="1" dirty="0"/>
              <a:t>) &gt;= h(n)</a:t>
            </a:r>
          </a:p>
          <a:p>
            <a:pPr algn="just"/>
            <a:r>
              <a:rPr lang="pt-BR" sz="2000" b="1" dirty="0"/>
              <a:t>	= f(n) </a:t>
            </a:r>
          </a:p>
          <a:p>
            <a:pPr algn="just"/>
            <a:r>
              <a:rPr lang="pt-BR" sz="2000" b="1" dirty="0"/>
              <a:t>So, f(n’) &gt;= f(n)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9389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OPTIMALITY OF A*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ED39EB-58C7-4A2B-8BA6-4EBC2456F32E}"/>
              </a:ext>
            </a:extLst>
          </p:cNvPr>
          <p:cNvSpPr/>
          <p:nvPr/>
        </p:nvSpPr>
        <p:spPr>
          <a:xfrm>
            <a:off x="688039" y="2854296"/>
            <a:ext cx="70982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 next step is to prove that </a:t>
            </a:r>
            <a:r>
              <a:rPr lang="en-US" sz="2000" i="1" dirty="0"/>
              <a:t>whenever </a:t>
            </a:r>
            <a:r>
              <a:rPr lang="en-US" sz="2000" dirty="0"/>
              <a:t>A</a:t>
            </a:r>
            <a:r>
              <a:rPr lang="en-US" sz="2000" baseline="30000" dirty="0"/>
              <a:t>∗</a:t>
            </a:r>
            <a:r>
              <a:rPr lang="en-US" sz="2000" dirty="0"/>
              <a:t> </a:t>
            </a:r>
            <a:r>
              <a:rPr lang="en-US" sz="2000" i="1" dirty="0"/>
              <a:t>selects a node </a:t>
            </a:r>
            <a:r>
              <a:rPr lang="en-US" sz="2000" dirty="0"/>
              <a:t>n </a:t>
            </a:r>
            <a:r>
              <a:rPr lang="en-US" sz="2000" i="1" dirty="0"/>
              <a:t>for expansion, the optimal path to that node has been found. </a:t>
            </a:r>
            <a:r>
              <a:rPr lang="en-US" sz="2000" dirty="0"/>
              <a:t>Were this not the case, there would have to be another frontier node n’ on the optimal path from the start node to n; because f is nondecreasing along any path, n’  would have lower f-cost than n and would have been selected first.</a:t>
            </a:r>
          </a:p>
        </p:txBody>
      </p:sp>
    </p:spTree>
    <p:extLst>
      <p:ext uri="{BB962C8B-B14F-4D97-AF65-F5344CB8AC3E}">
        <p14:creationId xmlns:p14="http://schemas.microsoft.com/office/powerpoint/2010/main" val="115966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BEST-FIRST SEARCH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GREEDY BEST-FIRST SEARCH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A* SEARCH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CONDITIONS FOR OPTIMALITY</a:t>
            </a:r>
          </a:p>
          <a:p>
            <a:pPr marL="342900" indent="-342900">
              <a:buAutoNum type="arabicPeriod"/>
            </a:pPr>
            <a:endParaRPr lang="en-US" sz="20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OPTIMALITY OF A*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77768"/>
            <a:ext cx="862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Chapter 3: Solving Problem by Searching ,  Pages 92-97</a:t>
            </a:r>
          </a:p>
          <a:p>
            <a:r>
              <a:rPr lang="en-US" dirty="0"/>
              <a:t>“Artificial Intelligence: A Modern Approach,” by Stuart J. Russell and Peter </a:t>
            </a:r>
            <a:r>
              <a:rPr lang="en-US" dirty="0" err="1"/>
              <a:t>Norvig</a:t>
            </a:r>
            <a:r>
              <a:rPr lang="en-US" dirty="0"/>
              <a:t>,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168812" y="1423023"/>
            <a:ext cx="89751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000" dirty="0"/>
              <a:t>“Artificial Intelligence: A Modern Approach,” by Stuart J. Russell and Peter </a:t>
            </a:r>
            <a:r>
              <a:rPr lang="en-US" sz="2000" dirty="0" err="1"/>
              <a:t>Norvig</a:t>
            </a:r>
            <a:r>
              <a:rPr lang="en-US" sz="2000" dirty="0"/>
              <a:t>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"Artificial Intelligence: Structures and Strategies for Complex Problem Solving", by George F. Luger, (2002) 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"Artificial Intelligence: Theory and Practice", by Thomas Dean.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"AI: A New Synthesis", by Nils J. Nilsson.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“Programming for machine learning,” by J. Ross Quinlan, 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“Neural Computing Theory and Practice,” by Philip D. Wasserman, 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“Neural Network Design,” by Martin T. Hagan, Howard B. Demuth, Mark H. Beale, 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“Practical Genetic Algorithms,” by Randy L. Haupt and Sue Ellen Haupt.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“Genetic Algorithms in Search, optimization and Machine learning,” by David E. Goldberg.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"Computational Intelligence: A Logical Approach", by David Poole, Alan Mackworth, and Randy Goebel.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“Introduction to Turbo Prolog”,  by Carl Townsend.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25" y="518182"/>
            <a:ext cx="7808976" cy="108813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-Bold"/>
              </a:rPr>
              <a:t>INFORMED </a:t>
            </a:r>
            <a:r>
              <a:rPr lang="en-US" sz="1200" dirty="0">
                <a:latin typeface="Helvetica-Narrow"/>
              </a:rPr>
              <a:t> </a:t>
            </a:r>
            <a:r>
              <a:rPr lang="en-US" sz="3600" dirty="0">
                <a:latin typeface="Times-Bold"/>
              </a:rPr>
              <a:t>SEARCH </a:t>
            </a:r>
            <a:r>
              <a:rPr lang="en-US" sz="3600" dirty="0">
                <a:latin typeface="Times-Roman"/>
              </a:rPr>
              <a:t>STRATEGY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9D52A-3155-45EA-801B-423D6A71BC0D}"/>
              </a:ext>
            </a:extLst>
          </p:cNvPr>
          <p:cNvSpPr/>
          <p:nvPr/>
        </p:nvSpPr>
        <p:spPr>
          <a:xfrm>
            <a:off x="210324" y="2151017"/>
            <a:ext cx="78089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Informed </a:t>
            </a:r>
            <a:r>
              <a:rPr lang="en-US" sz="2000" dirty="0"/>
              <a:t> </a:t>
            </a:r>
            <a:r>
              <a:rPr lang="en-US" sz="2000" b="1" dirty="0"/>
              <a:t>search </a:t>
            </a:r>
            <a:r>
              <a:rPr lang="en-US" sz="2000" dirty="0"/>
              <a:t>strategy—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one that uses </a:t>
            </a:r>
            <a:r>
              <a:rPr lang="en-US" sz="2000" b="1" dirty="0"/>
              <a:t>problem-specific knowledge </a:t>
            </a:r>
            <a:r>
              <a:rPr lang="en-US" sz="2000" dirty="0"/>
              <a:t>beyond the </a:t>
            </a:r>
            <a:r>
              <a:rPr lang="en-US" sz="2000" b="1" dirty="0"/>
              <a:t>definition of the problem itself</a:t>
            </a:r>
            <a:endParaRPr lang="en-US" sz="2000" dirty="0"/>
          </a:p>
          <a:p>
            <a:pPr algn="just"/>
            <a:r>
              <a:rPr lang="en-US" sz="2000" dirty="0"/>
              <a:t>	</a:t>
            </a:r>
          </a:p>
          <a:p>
            <a:pPr algn="just"/>
            <a:r>
              <a:rPr lang="en-US" sz="2000" dirty="0"/>
              <a:t>can find solutions more efficiently than can an uninformed strategy.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C4DD16-F0A0-4837-A716-680CCB488525}"/>
              </a:ext>
            </a:extLst>
          </p:cNvPr>
          <p:cNvSpPr/>
          <p:nvPr/>
        </p:nvSpPr>
        <p:spPr>
          <a:xfrm>
            <a:off x="210324" y="4436373"/>
            <a:ext cx="82132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problem-specific knowledge  is the extra bit of information the program uses rather than the problem formulation, thus known as </a:t>
            </a:r>
            <a:r>
              <a:rPr lang="en-US" sz="2000" b="1" dirty="0"/>
              <a:t>Informed Search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dirty="0">
                <a:latin typeface="+mn-lt"/>
              </a:rPr>
              <a:t>BEST-FIRST 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DC475-FF4B-488D-8F3A-E37AD77A5073}"/>
              </a:ext>
            </a:extLst>
          </p:cNvPr>
          <p:cNvSpPr/>
          <p:nvPr/>
        </p:nvSpPr>
        <p:spPr>
          <a:xfrm>
            <a:off x="232115" y="2205503"/>
            <a:ext cx="81381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general approach to informed search is called </a:t>
            </a:r>
            <a:r>
              <a:rPr lang="en-US" sz="2000" b="1" dirty="0"/>
              <a:t>best-first search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7F7EE5-5954-490E-96A3-40D34AE1EEF5}"/>
              </a:ext>
            </a:extLst>
          </p:cNvPr>
          <p:cNvSpPr/>
          <p:nvPr/>
        </p:nvSpPr>
        <p:spPr>
          <a:xfrm>
            <a:off x="232115" y="2690336"/>
            <a:ext cx="8785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Best-first search is an instance of the general </a:t>
            </a:r>
            <a:r>
              <a:rPr lang="en-US" sz="2000" b="1" dirty="0"/>
              <a:t>T</a:t>
            </a:r>
            <a:r>
              <a:rPr lang="en-US" sz="1200" b="1" dirty="0"/>
              <a:t>REE</a:t>
            </a:r>
            <a:r>
              <a:rPr lang="en-US" sz="2000" b="1" dirty="0"/>
              <a:t>-S</a:t>
            </a:r>
            <a:r>
              <a:rPr lang="en-US" sz="1200" b="1" dirty="0"/>
              <a:t>EARCH</a:t>
            </a:r>
            <a:r>
              <a:rPr lang="en-US" sz="1200" dirty="0"/>
              <a:t> </a:t>
            </a:r>
            <a:r>
              <a:rPr lang="en-US" sz="2000" dirty="0"/>
              <a:t>or </a:t>
            </a:r>
            <a:r>
              <a:rPr lang="en-US" sz="2000" b="1" dirty="0"/>
              <a:t>G</a:t>
            </a:r>
            <a:r>
              <a:rPr lang="en-US" sz="1200" b="1" dirty="0"/>
              <a:t>RAPH</a:t>
            </a:r>
            <a:r>
              <a:rPr lang="en-US" sz="2000" b="1" dirty="0"/>
              <a:t>-S</a:t>
            </a:r>
            <a:r>
              <a:rPr lang="en-US" sz="1200" b="1" dirty="0"/>
              <a:t>EARCH</a:t>
            </a:r>
            <a:r>
              <a:rPr lang="en-US" sz="1200" dirty="0"/>
              <a:t> </a:t>
            </a:r>
            <a:r>
              <a:rPr lang="en-US" sz="2000" dirty="0"/>
              <a:t>algorithm in which a node is selected for expansion based on an </a:t>
            </a:r>
            <a:r>
              <a:rPr lang="en-US" sz="2000" b="1" dirty="0"/>
              <a:t>evaluation function</a:t>
            </a:r>
            <a:r>
              <a:rPr lang="en-US" sz="2000" dirty="0"/>
              <a:t>, </a:t>
            </a:r>
            <a:r>
              <a:rPr lang="en-US" sz="2000" b="1" i="1" dirty="0"/>
              <a:t>f(n).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30828C-8108-4227-B1AA-4C3B818E3A08}"/>
              </a:ext>
            </a:extLst>
          </p:cNvPr>
          <p:cNvSpPr/>
          <p:nvPr/>
        </p:nvSpPr>
        <p:spPr>
          <a:xfrm>
            <a:off x="232115" y="3474071"/>
            <a:ext cx="8785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evaluation function is construed as a cost estimate, so the node with the </a:t>
            </a:r>
            <a:r>
              <a:rPr lang="en-US" sz="2000" i="1" dirty="0"/>
              <a:t>lowest </a:t>
            </a:r>
            <a:r>
              <a:rPr lang="en-US" sz="2000" dirty="0"/>
              <a:t>evaluation is expanded first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C09532-84DB-4E26-8CA8-093826D84A5B}"/>
              </a:ext>
            </a:extLst>
          </p:cNvPr>
          <p:cNvSpPr/>
          <p:nvPr/>
        </p:nvSpPr>
        <p:spPr>
          <a:xfrm>
            <a:off x="232115" y="4475093"/>
            <a:ext cx="8785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implementation of best-first graph search is identical to that for</a:t>
            </a:r>
            <a:r>
              <a:rPr lang="en-US" sz="2000" b="1" dirty="0"/>
              <a:t> uniform-cost search</a:t>
            </a:r>
            <a:r>
              <a:rPr lang="en-US" sz="2000" dirty="0"/>
              <a:t>, except for the </a:t>
            </a:r>
            <a:r>
              <a:rPr lang="en-US" sz="2000" b="1" dirty="0"/>
              <a:t>use of f instead of g </a:t>
            </a:r>
            <a:r>
              <a:rPr lang="en-US" sz="2000" dirty="0"/>
              <a:t>to order the priority queue.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E08F31-B577-4506-A434-B7A50C700D02}"/>
              </a:ext>
            </a:extLst>
          </p:cNvPr>
          <p:cNvSpPr/>
          <p:nvPr/>
        </p:nvSpPr>
        <p:spPr>
          <a:xfrm>
            <a:off x="246183" y="5526854"/>
            <a:ext cx="5455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choice of f determines the search strategy. </a:t>
            </a:r>
          </a:p>
        </p:txBody>
      </p:sp>
    </p:spTree>
    <p:extLst>
      <p:ext uri="{BB962C8B-B14F-4D97-AF65-F5344CB8AC3E}">
        <p14:creationId xmlns:p14="http://schemas.microsoft.com/office/powerpoint/2010/main" val="111985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02224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HEURISTIC SEARCH COMPARED</a:t>
            </a:r>
            <a:br>
              <a:rPr lang="en-US" dirty="0"/>
            </a:br>
            <a:r>
              <a:rPr lang="en-US" dirty="0"/>
              <a:t>WITH BLIND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30C66-0F00-42E3-A921-FF4B0AE9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23" y="2115843"/>
            <a:ext cx="7675418" cy="38769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079666-FB28-CDA9-7BDD-015AF4D8D8DB}"/>
                  </a:ext>
                </a:extLst>
              </p14:cNvPr>
              <p14:cNvContentPartPr/>
              <p14:nvPr/>
            </p14:nvContentPartPr>
            <p14:xfrm>
              <a:off x="554087" y="747608"/>
              <a:ext cx="4465800" cy="303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079666-FB28-CDA9-7BDD-015AF4D8D8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447" y="639968"/>
                <a:ext cx="4573440" cy="51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263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HEURISTIC 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4C16DE-9D09-4466-99A5-36EB6B86BB2B}"/>
              </a:ext>
            </a:extLst>
          </p:cNvPr>
          <p:cNvSpPr/>
          <p:nvPr/>
        </p:nvSpPr>
        <p:spPr>
          <a:xfrm>
            <a:off x="98477" y="2090616"/>
            <a:ext cx="8890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choice of </a:t>
            </a:r>
            <a:r>
              <a:rPr lang="en-US" sz="2000" b="1" dirty="0"/>
              <a:t>f(evaluation function)</a:t>
            </a:r>
            <a:r>
              <a:rPr lang="en-US" sz="2000" dirty="0"/>
              <a:t> determines the search strategy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A5358F-8532-48C9-985C-F013650F0A51}"/>
              </a:ext>
            </a:extLst>
          </p:cNvPr>
          <p:cNvSpPr/>
          <p:nvPr/>
        </p:nvSpPr>
        <p:spPr>
          <a:xfrm>
            <a:off x="98477" y="2592434"/>
            <a:ext cx="90455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Best-first algorithms include as a component of </a:t>
            </a:r>
            <a:r>
              <a:rPr lang="en-US" sz="2000" b="1" dirty="0"/>
              <a:t>f</a:t>
            </a:r>
            <a:r>
              <a:rPr lang="en-US" sz="2000" dirty="0"/>
              <a:t> a </a:t>
            </a:r>
            <a:r>
              <a:rPr lang="en-US" sz="2000" b="1" dirty="0"/>
              <a:t>heuristic function</a:t>
            </a:r>
            <a:r>
              <a:rPr lang="en-US" sz="2000" dirty="0"/>
              <a:t>, denoted </a:t>
            </a:r>
            <a:r>
              <a:rPr lang="en-US" sz="2000" b="1" dirty="0"/>
              <a:t>h(n)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DA1DE3-4F0E-4C76-97D5-5150BEC64486}"/>
              </a:ext>
            </a:extLst>
          </p:cNvPr>
          <p:cNvSpPr/>
          <p:nvPr/>
        </p:nvSpPr>
        <p:spPr>
          <a:xfrm>
            <a:off x="98476" y="3354496"/>
            <a:ext cx="88907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h(n) = estimated cost of the cheapest path from the state at node </a:t>
            </a:r>
            <a:r>
              <a:rPr lang="en-US" sz="2000" i="1" dirty="0"/>
              <a:t>n </a:t>
            </a:r>
            <a:r>
              <a:rPr lang="en-US" sz="2000" dirty="0"/>
              <a:t>to a goal state.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655E9E-DA0F-4171-8E64-35A8C07158C5}"/>
              </a:ext>
            </a:extLst>
          </p:cNvPr>
          <p:cNvSpPr/>
          <p:nvPr/>
        </p:nvSpPr>
        <p:spPr>
          <a:xfrm>
            <a:off x="98476" y="4026573"/>
            <a:ext cx="90625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h(n) takes a </a:t>
            </a:r>
            <a:r>
              <a:rPr lang="en-US" sz="2000" i="1" dirty="0"/>
              <a:t>node </a:t>
            </a:r>
            <a:r>
              <a:rPr lang="en-US" sz="2000" dirty="0"/>
              <a:t>as input, but, unlike g(n), it depends only on the </a:t>
            </a:r>
            <a:r>
              <a:rPr lang="en-US" sz="2000" i="1" dirty="0"/>
              <a:t>state </a:t>
            </a:r>
            <a:r>
              <a:rPr lang="en-US" sz="2000" dirty="0"/>
              <a:t>at that node.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E9C76-5558-48BE-8BF4-DB3FC4EC484C}"/>
              </a:ext>
            </a:extLst>
          </p:cNvPr>
          <p:cNvSpPr/>
          <p:nvPr/>
        </p:nvSpPr>
        <p:spPr>
          <a:xfrm>
            <a:off x="98476" y="4758726"/>
            <a:ext cx="88907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Heuristic functions are the most common form in which additional knowledge of the problem is imparted to the search algorithm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1AD072-A09D-4F71-8EBB-12CE36412704}"/>
              </a:ext>
            </a:extLst>
          </p:cNvPr>
          <p:cNvSpPr/>
          <p:nvPr/>
        </p:nvSpPr>
        <p:spPr>
          <a:xfrm>
            <a:off x="98477" y="5497270"/>
            <a:ext cx="88907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Consider them to be arbitrary, nonnegative, problem-specific functions, with one constraint: </a:t>
            </a:r>
            <a:r>
              <a:rPr lang="en-US" sz="2000" b="1" dirty="0"/>
              <a:t>if n is a goal node, then h(n)=0.</a:t>
            </a:r>
          </a:p>
        </p:txBody>
      </p:sp>
    </p:spTree>
    <p:extLst>
      <p:ext uri="{BB962C8B-B14F-4D97-AF65-F5344CB8AC3E}">
        <p14:creationId xmlns:p14="http://schemas.microsoft.com/office/powerpoint/2010/main" val="351639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060114" cy="1088136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400" b="1" dirty="0"/>
              <a:t>GREEDY BEST-FIRST SEARCH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20E4E3-1DB6-4308-B3CD-85C7B45B05CE}"/>
              </a:ext>
            </a:extLst>
          </p:cNvPr>
          <p:cNvSpPr/>
          <p:nvPr/>
        </p:nvSpPr>
        <p:spPr>
          <a:xfrm>
            <a:off x="203981" y="2089854"/>
            <a:ext cx="87852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-Bold"/>
              </a:rPr>
              <a:t>Greedy best-first search</a:t>
            </a:r>
            <a:r>
              <a:rPr lang="en-US" sz="1200" dirty="0">
                <a:latin typeface="Times-Roman"/>
              </a:rPr>
              <a:t> </a:t>
            </a:r>
            <a:r>
              <a:rPr lang="en-US" sz="2000" dirty="0">
                <a:latin typeface="Times-Roman"/>
              </a:rPr>
              <a:t>tries to expand the node that is closest to the goal, on the grounds that this is likely to lead to a solution quickly.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5E2C9-64ED-4237-A132-3A3F5C889E71}"/>
              </a:ext>
            </a:extLst>
          </p:cNvPr>
          <p:cNvSpPr/>
          <p:nvPr/>
        </p:nvSpPr>
        <p:spPr>
          <a:xfrm>
            <a:off x="203980" y="3334942"/>
            <a:ext cx="87852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Thus, it evaluates nodes by using just the heuristic function; that is, </a:t>
            </a:r>
            <a:r>
              <a:rPr lang="en-US" sz="2000" b="1" i="1" dirty="0">
                <a:latin typeface="CMMI10"/>
              </a:rPr>
              <a:t>f</a:t>
            </a:r>
            <a:r>
              <a:rPr lang="en-US" sz="2000" b="1" i="1" dirty="0">
                <a:latin typeface="CMR10"/>
              </a:rPr>
              <a:t>(</a:t>
            </a:r>
            <a:r>
              <a:rPr lang="en-US" sz="2000" b="1" i="1" dirty="0">
                <a:latin typeface="CMMI10"/>
              </a:rPr>
              <a:t>n</a:t>
            </a:r>
            <a:r>
              <a:rPr lang="en-US" sz="2000" b="1" i="1" dirty="0">
                <a:latin typeface="CMR10"/>
              </a:rPr>
              <a:t>) = </a:t>
            </a:r>
            <a:r>
              <a:rPr lang="en-US" sz="2000" b="1" i="1" dirty="0">
                <a:latin typeface="CMMI10"/>
              </a:rPr>
              <a:t>h</a:t>
            </a:r>
            <a:r>
              <a:rPr lang="en-US" sz="2000" b="1" i="1" dirty="0">
                <a:latin typeface="CMR10"/>
              </a:rPr>
              <a:t>(</a:t>
            </a:r>
            <a:r>
              <a:rPr lang="en-US" sz="2000" b="1" i="1" dirty="0">
                <a:latin typeface="CMMI10"/>
              </a:rPr>
              <a:t>n</a:t>
            </a:r>
            <a:r>
              <a:rPr lang="en-US" sz="2000" b="1" i="1" dirty="0">
                <a:latin typeface="CMR10"/>
              </a:rPr>
              <a:t>)</a:t>
            </a:r>
            <a:r>
              <a:rPr lang="en-US" sz="2000" b="1" i="1" dirty="0">
                <a:latin typeface="Times-Roman"/>
              </a:rPr>
              <a:t>.</a:t>
            </a:r>
            <a:endParaRPr lang="en-US" sz="2000" b="1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49944-8551-4418-9558-225F3363E65A}"/>
              </a:ext>
            </a:extLst>
          </p:cNvPr>
          <p:cNvSpPr/>
          <p:nvPr/>
        </p:nvSpPr>
        <p:spPr>
          <a:xfrm>
            <a:off x="200478" y="4167413"/>
            <a:ext cx="8648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“greedy”—at each step it tries to get as close to the goal as it can.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7F9E3E-FF8C-408B-A428-BBB3CD1E0DD2}"/>
              </a:ext>
            </a:extLst>
          </p:cNvPr>
          <p:cNvSpPr/>
          <p:nvPr/>
        </p:nvSpPr>
        <p:spPr>
          <a:xfrm>
            <a:off x="203982" y="4828962"/>
            <a:ext cx="8461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Its search cost is minimal. It is </a:t>
            </a:r>
            <a:r>
              <a:rPr lang="en-US" sz="2000" dirty="0">
                <a:solidFill>
                  <a:srgbClr val="FF0000"/>
                </a:solidFill>
                <a:latin typeface="Times-Roman"/>
              </a:rPr>
              <a:t>not optimal</a:t>
            </a:r>
            <a:r>
              <a:rPr lang="en-US" sz="2000" dirty="0">
                <a:latin typeface="Times-Roman"/>
              </a:rPr>
              <a:t>.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3CDBBF-E4C9-4A8E-A581-12EDC3514266}"/>
              </a:ext>
            </a:extLst>
          </p:cNvPr>
          <p:cNvSpPr/>
          <p:nvPr/>
        </p:nvSpPr>
        <p:spPr>
          <a:xfrm>
            <a:off x="203982" y="5372968"/>
            <a:ext cx="8785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Greedy best-first tree search is also </a:t>
            </a:r>
            <a:r>
              <a:rPr lang="en-US" sz="2000" dirty="0">
                <a:solidFill>
                  <a:srgbClr val="FF0000"/>
                </a:solidFill>
                <a:latin typeface="Times-Roman"/>
              </a:rPr>
              <a:t>incomplete</a:t>
            </a:r>
            <a:r>
              <a:rPr lang="en-US" sz="2000" dirty="0">
                <a:latin typeface="Times-Roman"/>
              </a:rPr>
              <a:t> even in a finite state space, much like depth-first search.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354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86630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STRAIGHT-LINE DISTANCE HEURISTIC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05" y="2369993"/>
            <a:ext cx="8241928" cy="347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45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867" y="7162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BEST-FIRST </a:t>
            </a:r>
            <a:br>
              <a:rPr lang="en-US" dirty="0"/>
            </a:br>
            <a:r>
              <a:rPr lang="en-US" dirty="0"/>
              <a:t>TREE SEARCH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4" y="2133598"/>
            <a:ext cx="8444779" cy="419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07646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10BBF67D7AB47AE77F6C7A7504E11" ma:contentTypeVersion="0" ma:contentTypeDescription="Create a new document." ma:contentTypeScope="" ma:versionID="a248ef2cc14f185a9cb005221174113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B3F95-F0F8-4273-B9A5-E90A876AD57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10BE134-6860-4378-B54D-9AA0773E2A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31430F-21C4-417E-8348-72B23CB0EF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571</TotalTime>
  <Words>1406</Words>
  <Application>Microsoft Office PowerPoint</Application>
  <PresentationFormat>On-screen Show (4:3)</PresentationFormat>
  <Paragraphs>107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CMMI10</vt:lpstr>
      <vt:lpstr>CMR10</vt:lpstr>
      <vt:lpstr>Corbel</vt:lpstr>
      <vt:lpstr>Helvetica-Narrow</vt:lpstr>
      <vt:lpstr>Times New Roman</vt:lpstr>
      <vt:lpstr>Times-Bold</vt:lpstr>
      <vt:lpstr>Times-Roman</vt:lpstr>
      <vt:lpstr>Wingdings</vt:lpstr>
      <vt:lpstr>Spectrum</vt:lpstr>
      <vt:lpstr>INFORMED (HEURISTIC)  SEARCH STRATEGIES</vt:lpstr>
      <vt:lpstr>LECTURE OUTLINE</vt:lpstr>
      <vt:lpstr>INFORMED  SEARCH STRATEGY</vt:lpstr>
      <vt:lpstr>BEST-FIRST SEARCH</vt:lpstr>
      <vt:lpstr>HEURISTIC SEARCH COMPARED WITH BLIND SEARCH</vt:lpstr>
      <vt:lpstr>HEURISTIC FUNCTION</vt:lpstr>
      <vt:lpstr>GREEDY BEST-FIRST SEARCH</vt:lpstr>
      <vt:lpstr>STRAIGHT-LINE DISTANCE HEURISTIC</vt:lpstr>
      <vt:lpstr>GREEDY BEST-FIRST  TREE SEARCH</vt:lpstr>
      <vt:lpstr>GREEDY BEST-FIRST  TREE SEARCH</vt:lpstr>
      <vt:lpstr>A* SEARCH:  MINIMIZING THE TOTAL ESTIMATED SOLUTION COST</vt:lpstr>
      <vt:lpstr>A∗ SEARCH FOR BUCHAREST</vt:lpstr>
      <vt:lpstr>A∗ SEARCH FOR BUCHAREST</vt:lpstr>
      <vt:lpstr>A∗ SEARCH FOR BUCHAREST</vt:lpstr>
      <vt:lpstr>CONDITIONS FOR OPTIMALITY: ADMISSIBILITY AND CONSISTENCY</vt:lpstr>
      <vt:lpstr>ADMISSIBILITY</vt:lpstr>
      <vt:lpstr>CONSISTENCY</vt:lpstr>
      <vt:lpstr>OPTIMALITY OF A*</vt:lpstr>
      <vt:lpstr>OPTIMALITY OF A*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RIFAH SANZIDA</cp:lastModifiedBy>
  <cp:revision>91</cp:revision>
  <dcterms:created xsi:type="dcterms:W3CDTF">2018-12-10T17:20:29Z</dcterms:created>
  <dcterms:modified xsi:type="dcterms:W3CDTF">2024-07-06T19:02:26Z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0x0101001F810BBF67D7AB47AE77F6C7A7504E11</vt:lpwstr>
  </property>
</Properties>
</file>