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4"/>
  </p:sldMasterIdLst>
  <p:sldIdLst>
    <p:sldId id="256" r:id="rId5"/>
    <p:sldId id="257" r:id="rId6"/>
    <p:sldId id="258" r:id="rId7"/>
    <p:sldId id="259" r:id="rId8"/>
    <p:sldId id="260" r:id="rId9"/>
    <p:sldId id="263" r:id="rId10"/>
    <p:sldId id="261" r:id="rId11"/>
    <p:sldId id="262"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F7E237-C309-4B26-B8CA-9DC3A6C2C652}"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E64C367-B733-402F-95DD-2CA6B7267BD3}" type="slidenum">
              <a:rPr lang="en-US" smtClean="0"/>
              <a:t>‹#›</a:t>
            </a:fld>
            <a:endParaRPr lang="en-US"/>
          </a:p>
        </p:txBody>
      </p:sp>
    </p:spTree>
    <p:extLst>
      <p:ext uri="{BB962C8B-B14F-4D97-AF65-F5344CB8AC3E}">
        <p14:creationId xmlns:p14="http://schemas.microsoft.com/office/powerpoint/2010/main" val="105325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F7E237-C309-4B26-B8CA-9DC3A6C2C652}"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4C367-B733-402F-95DD-2CA6B7267BD3}" type="slidenum">
              <a:rPr lang="en-US" smtClean="0"/>
              <a:t>‹#›</a:t>
            </a:fld>
            <a:endParaRPr lang="en-US"/>
          </a:p>
        </p:txBody>
      </p:sp>
    </p:spTree>
    <p:extLst>
      <p:ext uri="{BB962C8B-B14F-4D97-AF65-F5344CB8AC3E}">
        <p14:creationId xmlns:p14="http://schemas.microsoft.com/office/powerpoint/2010/main" val="101034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F7E237-C309-4B26-B8CA-9DC3A6C2C652}"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4C367-B733-402F-95DD-2CA6B7267BD3}" type="slidenum">
              <a:rPr lang="en-US" smtClean="0"/>
              <a:t>‹#›</a:t>
            </a:fld>
            <a:endParaRPr lang="en-US"/>
          </a:p>
        </p:txBody>
      </p:sp>
    </p:spTree>
    <p:extLst>
      <p:ext uri="{BB962C8B-B14F-4D97-AF65-F5344CB8AC3E}">
        <p14:creationId xmlns:p14="http://schemas.microsoft.com/office/powerpoint/2010/main" val="282136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F7E237-C309-4B26-B8CA-9DC3A6C2C652}"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4C367-B733-402F-95DD-2CA6B7267BD3}" type="slidenum">
              <a:rPr lang="en-US" smtClean="0"/>
              <a:t>‹#›</a:t>
            </a:fld>
            <a:endParaRPr lang="en-US"/>
          </a:p>
        </p:txBody>
      </p:sp>
    </p:spTree>
    <p:extLst>
      <p:ext uri="{BB962C8B-B14F-4D97-AF65-F5344CB8AC3E}">
        <p14:creationId xmlns:p14="http://schemas.microsoft.com/office/powerpoint/2010/main" val="2117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A8F7E237-C309-4B26-B8CA-9DC3A6C2C652}" type="datetimeFigureOut">
              <a:rPr lang="en-US" smtClean="0"/>
              <a:t>8/23/2023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E64C367-B733-402F-95DD-2CA6B7267BD3}" type="slidenum">
              <a:rPr lang="en-US" smtClean="0"/>
              <a:t>‹#›</a:t>
            </a:fld>
            <a:endParaRPr lang="en-US"/>
          </a:p>
        </p:txBody>
      </p:sp>
    </p:spTree>
    <p:extLst>
      <p:ext uri="{BB962C8B-B14F-4D97-AF65-F5344CB8AC3E}">
        <p14:creationId xmlns:p14="http://schemas.microsoft.com/office/powerpoint/2010/main" val="3071042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F7E237-C309-4B26-B8CA-9DC3A6C2C652}"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4C367-B733-402F-95DD-2CA6B7267BD3}" type="slidenum">
              <a:rPr lang="en-US" smtClean="0"/>
              <a:t>‹#›</a:t>
            </a:fld>
            <a:endParaRPr lang="en-US"/>
          </a:p>
        </p:txBody>
      </p:sp>
    </p:spTree>
    <p:extLst>
      <p:ext uri="{BB962C8B-B14F-4D97-AF65-F5344CB8AC3E}">
        <p14:creationId xmlns:p14="http://schemas.microsoft.com/office/powerpoint/2010/main" val="345051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F7E237-C309-4B26-B8CA-9DC3A6C2C652}" type="datetimeFigureOut">
              <a:rPr lang="en-US" smtClean="0"/>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64C367-B733-402F-95DD-2CA6B7267BD3}" type="slidenum">
              <a:rPr lang="en-US" smtClean="0"/>
              <a:t>‹#›</a:t>
            </a:fld>
            <a:endParaRPr lang="en-US"/>
          </a:p>
        </p:txBody>
      </p:sp>
    </p:spTree>
    <p:extLst>
      <p:ext uri="{BB962C8B-B14F-4D97-AF65-F5344CB8AC3E}">
        <p14:creationId xmlns:p14="http://schemas.microsoft.com/office/powerpoint/2010/main" val="369390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F7E237-C309-4B26-B8CA-9DC3A6C2C652}" type="datetimeFigureOut">
              <a:rPr lang="en-US" smtClean="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64C367-B733-402F-95DD-2CA6B7267BD3}" type="slidenum">
              <a:rPr lang="en-US" smtClean="0"/>
              <a:t>‹#›</a:t>
            </a:fld>
            <a:endParaRPr lang="en-US"/>
          </a:p>
        </p:txBody>
      </p:sp>
    </p:spTree>
    <p:extLst>
      <p:ext uri="{BB962C8B-B14F-4D97-AF65-F5344CB8AC3E}">
        <p14:creationId xmlns:p14="http://schemas.microsoft.com/office/powerpoint/2010/main" val="186769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7E237-C309-4B26-B8CA-9DC3A6C2C652}" type="datetimeFigureOut">
              <a:rPr lang="en-US" smtClean="0"/>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64C367-B733-402F-95DD-2CA6B7267BD3}" type="slidenum">
              <a:rPr lang="en-US" smtClean="0"/>
              <a:t>‹#›</a:t>
            </a:fld>
            <a:endParaRPr lang="en-US"/>
          </a:p>
        </p:txBody>
      </p:sp>
    </p:spTree>
    <p:extLst>
      <p:ext uri="{BB962C8B-B14F-4D97-AF65-F5344CB8AC3E}">
        <p14:creationId xmlns:p14="http://schemas.microsoft.com/office/powerpoint/2010/main" val="117866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F7E237-C309-4B26-B8CA-9DC3A6C2C652}"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E64C367-B733-402F-95DD-2CA6B7267BD3}" type="slidenum">
              <a:rPr lang="en-US" smtClean="0"/>
              <a:t>‹#›</a:t>
            </a:fld>
            <a:endParaRPr lang="en-US"/>
          </a:p>
        </p:txBody>
      </p:sp>
    </p:spTree>
    <p:extLst>
      <p:ext uri="{BB962C8B-B14F-4D97-AF65-F5344CB8AC3E}">
        <p14:creationId xmlns:p14="http://schemas.microsoft.com/office/powerpoint/2010/main" val="371894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F7E237-C309-4B26-B8CA-9DC3A6C2C652}" type="datetimeFigureOut">
              <a:rPr lang="en-US" smtClean="0"/>
              <a:t>8/23/2023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E64C367-B733-402F-95DD-2CA6B7267BD3}" type="slidenum">
              <a:rPr lang="en-US" smtClean="0"/>
              <a:t>‹#›</a:t>
            </a:fld>
            <a:endParaRPr lang="en-US"/>
          </a:p>
        </p:txBody>
      </p:sp>
    </p:spTree>
    <p:extLst>
      <p:ext uri="{BB962C8B-B14F-4D97-AF65-F5344CB8AC3E}">
        <p14:creationId xmlns:p14="http://schemas.microsoft.com/office/powerpoint/2010/main" val="4272971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8F7E237-C309-4B26-B8CA-9DC3A6C2C652}" type="datetimeFigureOut">
              <a:rPr lang="en-US" smtClean="0"/>
              <a:t>8/23/2023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E64C367-B733-402F-95DD-2CA6B7267BD3}" type="slidenum">
              <a:rPr lang="en-US" smtClean="0"/>
              <a:t>‹#›</a:t>
            </a:fld>
            <a:endParaRPr lang="en-US"/>
          </a:p>
        </p:txBody>
      </p:sp>
    </p:spTree>
    <p:extLst>
      <p:ext uri="{BB962C8B-B14F-4D97-AF65-F5344CB8AC3E}">
        <p14:creationId xmlns:p14="http://schemas.microsoft.com/office/powerpoint/2010/main" val="2796270243"/>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0228" y="2167390"/>
            <a:ext cx="9144000" cy="2387600"/>
          </a:xfrm>
        </p:spPr>
        <p:txBody>
          <a:bodyPr>
            <a:normAutofit fontScale="90000"/>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Bangabondhu: A visionary statement 7th MARCH SPPECH</a:t>
            </a:r>
            <a:r>
              <a:rPr lang="en-US"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4370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10312"/>
            <a:ext cx="10058400" cy="1609344"/>
          </a:xfrm>
        </p:spPr>
        <p:txBody>
          <a:bodyPr>
            <a:normAutofit/>
          </a:bodyPr>
          <a:lstStyle/>
          <a:p>
            <a:r>
              <a:rPr lang="en-US" sz="3200" dirty="0">
                <a:latin typeface="Times New Roman" panose="02020603050405020304" pitchFamily="18" charset="0"/>
                <a:cs typeface="Times New Roman" panose="02020603050405020304" pitchFamily="18" charset="0"/>
              </a:rPr>
              <a:t>Analysis</a:t>
            </a:r>
          </a:p>
        </p:txBody>
      </p:sp>
      <p:sp>
        <p:nvSpPr>
          <p:cNvPr id="3" name="Content Placeholder 2"/>
          <p:cNvSpPr>
            <a:spLocks noGrp="1"/>
          </p:cNvSpPr>
          <p:nvPr>
            <p:ph idx="1"/>
          </p:nvPr>
        </p:nvSpPr>
        <p:spPr>
          <a:xfrm>
            <a:off x="838200" y="1394552"/>
            <a:ext cx="10492409" cy="4860474"/>
          </a:xfrm>
        </p:spPr>
        <p:txBody>
          <a:bodyPr>
            <a:noAutofit/>
          </a:bodyPr>
          <a:lstStyle/>
          <a:p>
            <a:r>
              <a:rPr lang="en-US" sz="2400" dirty="0">
                <a:latin typeface="Times New Roman" panose="02020603050405020304" pitchFamily="18" charset="0"/>
                <a:cs typeface="Times New Roman" panose="02020603050405020304" pitchFamily="18" charset="0"/>
              </a:rPr>
              <a:t>The speech continued for about </a:t>
            </a:r>
            <a:r>
              <a:rPr lang="en-US" sz="2400" dirty="0">
                <a:highlight>
                  <a:srgbClr val="FFFF00"/>
                </a:highlight>
                <a:latin typeface="Times New Roman" panose="02020603050405020304" pitchFamily="18" charset="0"/>
                <a:cs typeface="Times New Roman" panose="02020603050405020304" pitchFamily="18" charset="0"/>
              </a:rPr>
              <a:t>19 minutes, or 18 minutes and 59 seconds. </a:t>
            </a:r>
            <a:r>
              <a:rPr lang="en-US" sz="2400" dirty="0">
                <a:latin typeface="Times New Roman" panose="02020603050405020304" pitchFamily="18" charset="0"/>
                <a:cs typeface="Times New Roman" panose="02020603050405020304" pitchFamily="18" charset="0"/>
              </a:rPr>
              <a:t>During this 19 minute the population of 75 million people was looking upon the father of the nation for hope of directions. Sheikh Mujibur Rahman, before to giving that speech had talked to various ambassadors in Dhaka and knew if he declared immediate independence some of those countries which befriends Pakistan will not support the newly formed Bangladesh, this included The United States of America too. On the other hand, on 7th March of 1971, the two million people were being guarded by of a force of </a:t>
            </a:r>
            <a:r>
              <a:rPr lang="en-US" sz="2400" dirty="0">
                <a:highlight>
                  <a:srgbClr val="FFFF00"/>
                </a:highlight>
                <a:latin typeface="Times New Roman" panose="02020603050405020304" pitchFamily="18" charset="0"/>
                <a:cs typeface="Times New Roman" panose="02020603050405020304" pitchFamily="18" charset="0"/>
              </a:rPr>
              <a:t>10,000 Pakistani army personnel</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Bangabandhu also knew that if anything wrong takes place</a:t>
            </a:r>
            <a:r>
              <a:rPr lang="en-US" sz="2400" dirty="0">
                <a:highlight>
                  <a:srgbClr val="FFFF00"/>
                </a:highlight>
                <a:latin typeface="Times New Roman" panose="02020603050405020304" pitchFamily="18" charset="0"/>
                <a:cs typeface="Times New Roman" panose="02020603050405020304" pitchFamily="18" charset="0"/>
              </a:rPr>
              <a:t>, the lives of these 2 million will be at stake. Finally, “The struggle this time is the struggle for our emancipation. The struggle this time is the struggle for our independence.” </a:t>
            </a:r>
            <a:r>
              <a:rPr lang="en-US" sz="2400" dirty="0">
                <a:latin typeface="Times New Roman" panose="02020603050405020304" pitchFamily="18" charset="0"/>
                <a:cs typeface="Times New Roman" panose="02020603050405020304" pitchFamily="18" charset="0"/>
              </a:rPr>
              <a:t>– in a fabricated tone he declared that Bangladesh from onwards whatever happens is considered independent and so he calls upon the countrymen to confront the military junta and bring their rightful country to birth. </a:t>
            </a:r>
          </a:p>
        </p:txBody>
      </p:sp>
    </p:spTree>
    <p:extLst>
      <p:ext uri="{BB962C8B-B14F-4D97-AF65-F5344CB8AC3E}">
        <p14:creationId xmlns:p14="http://schemas.microsoft.com/office/powerpoint/2010/main" val="1892827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8370"/>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1394551"/>
            <a:ext cx="10515600" cy="4966492"/>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speech of 7th March has inspired the </a:t>
            </a:r>
            <a:r>
              <a:rPr lang="en-US" sz="2400" dirty="0">
                <a:highlight>
                  <a:srgbClr val="FFFF00"/>
                </a:highlight>
                <a:latin typeface="Times New Roman" panose="02020603050405020304" pitchFamily="18" charset="0"/>
                <a:cs typeface="Times New Roman" panose="02020603050405020304" pitchFamily="18" charset="0"/>
              </a:rPr>
              <a:t>200,000 people </a:t>
            </a:r>
            <a:r>
              <a:rPr lang="en-US" sz="2400" dirty="0">
                <a:latin typeface="Times New Roman" panose="02020603050405020304" pitchFamily="18" charset="0"/>
                <a:cs typeface="Times New Roman" panose="02020603050405020304" pitchFamily="18" charset="0"/>
              </a:rPr>
              <a:t>who were present on the Ramana Racecourse and the whole nation to take part in liberation war and free our country from the enemy. The speech of 7th March was an eye-opening declaration for the nation that we should stand together and free our country from West Pakistan. This speech stands as an oratory version of our declaration of independence. It also inspires the world today to seek for every individual’s rights. It is so much moving that </a:t>
            </a:r>
            <a:r>
              <a:rPr lang="en-US" sz="2400" dirty="0">
                <a:highlight>
                  <a:srgbClr val="FFFF00"/>
                </a:highlight>
                <a:latin typeface="Times New Roman" panose="02020603050405020304" pitchFamily="18" charset="0"/>
                <a:cs typeface="Times New Roman" panose="02020603050405020304" pitchFamily="18" charset="0"/>
              </a:rPr>
              <a:t>only after 18 days of the event when Operation Searchlight </a:t>
            </a:r>
            <a:r>
              <a:rPr lang="en-US" sz="2400" dirty="0">
                <a:latin typeface="Times New Roman" panose="02020603050405020304" pitchFamily="18" charset="0"/>
                <a:cs typeface="Times New Roman" panose="02020603050405020304" pitchFamily="18" charset="0"/>
              </a:rPr>
              <a:t>began, the people of the country stood against the militia without any fear and without any immediate indications. We must acknowledge the fact that though the declaration of independence came later, but this speech is the one that represented as the declaration for the 75 million people in general. We are proud that Bangladesh’s Father of Nation had driven us with such a speech that we can hold dear to and gather strength defying the barriers of time and space. It is, our Declaration of Independence. </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050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123" y="1895421"/>
            <a:ext cx="10058400" cy="1609344"/>
          </a:xfrm>
        </p:spPr>
        <p:txBody>
          <a:bodyPr>
            <a:normAutofit/>
          </a:bodyPr>
          <a:lstStyle/>
          <a:p>
            <a:r>
              <a:rPr lang="en-US" sz="8000" dirty="0"/>
              <a:t>Thank You Everyone</a:t>
            </a:r>
          </a:p>
        </p:txBody>
      </p:sp>
      <p:sp>
        <p:nvSpPr>
          <p:cNvPr id="3" name="Content Placeholder 2"/>
          <p:cNvSpPr>
            <a:spLocks noGrp="1"/>
          </p:cNvSpPr>
          <p:nvPr>
            <p:ph idx="1"/>
          </p:nvPr>
        </p:nvSpPr>
        <p:spPr>
          <a:xfrm>
            <a:off x="4126557" y="3504765"/>
            <a:ext cx="3671969" cy="4050792"/>
          </a:xfrm>
        </p:spPr>
        <p:txBody>
          <a:bodyPr>
            <a:normAutofit/>
          </a:bodyPr>
          <a:lstStyle/>
          <a:p>
            <a:pPr marL="0" indent="0">
              <a:buNone/>
            </a:pPr>
            <a:endParaRPr lang="en-US" sz="3600" dirty="0"/>
          </a:p>
        </p:txBody>
      </p:sp>
    </p:spTree>
    <p:extLst>
      <p:ext uri="{BB962C8B-B14F-4D97-AF65-F5344CB8AC3E}">
        <p14:creationId xmlns:p14="http://schemas.microsoft.com/office/powerpoint/2010/main" val="26841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a:t>
            </a:r>
            <a:r>
              <a:rPr lang="en-US" sz="3200" dirty="0">
                <a:latin typeface="Times New Roman" panose="02020603050405020304" pitchFamily="18" charset="0"/>
                <a:cs typeface="Times New Roman" panose="02020603050405020304" pitchFamily="18" charset="0"/>
              </a:rPr>
              <a:t>he Beginning of the End </a:t>
            </a:r>
          </a:p>
        </p:txBody>
      </p:sp>
      <p:sp>
        <p:nvSpPr>
          <p:cNvPr id="3" name="Content Placeholder 2"/>
          <p:cNvSpPr>
            <a:spLocks noGrp="1"/>
          </p:cNvSpPr>
          <p:nvPr>
            <p:ph idx="1"/>
          </p:nvPr>
        </p:nvSpPr>
        <p:spPr>
          <a:xfrm>
            <a:off x="1069848" y="1938528"/>
            <a:ext cx="10058400" cy="4050792"/>
          </a:xfrm>
        </p:spPr>
        <p:txBody>
          <a:bodyPr>
            <a:normAutofit/>
          </a:bodyPr>
          <a:lstStyle/>
          <a:p>
            <a:r>
              <a:rPr lang="en-US" sz="2400" dirty="0">
                <a:latin typeface="Times New Roman" panose="02020603050405020304" pitchFamily="18" charset="0"/>
                <a:cs typeface="Times New Roman" panose="02020603050405020304" pitchFamily="18" charset="0"/>
              </a:rPr>
              <a:t>On March the 7th, 1971 Bangabandhu Sheikh Mujibur Rahman delivered an epoch-making speech on </a:t>
            </a:r>
            <a:r>
              <a:rPr lang="en-US" sz="2400" dirty="0">
                <a:highlight>
                  <a:srgbClr val="FFFF00"/>
                </a:highlight>
                <a:latin typeface="Times New Roman" panose="02020603050405020304" pitchFamily="18" charset="0"/>
                <a:cs typeface="Times New Roman" panose="02020603050405020304" pitchFamily="18" charset="0"/>
              </a:rPr>
              <a:t>the Racecourse Field of Ramana</a:t>
            </a:r>
            <a:r>
              <a:rPr lang="en-US" sz="2400" dirty="0">
                <a:latin typeface="Times New Roman" panose="02020603050405020304" pitchFamily="18" charset="0"/>
                <a:cs typeface="Times New Roman" panose="02020603050405020304" pitchFamily="18" charset="0"/>
              </a:rPr>
              <a:t>, Dhaka to a gathering of over two million people that shaped the birth of a nation called Bangladesh – our motherland. Bangabandhu spoke for about </a:t>
            </a:r>
            <a:r>
              <a:rPr lang="en-US" sz="2400" dirty="0">
                <a:highlight>
                  <a:srgbClr val="FFFF00"/>
                </a:highlight>
                <a:latin typeface="Times New Roman" panose="02020603050405020304" pitchFamily="18" charset="0"/>
                <a:cs typeface="Times New Roman" panose="02020603050405020304" pitchFamily="18" charset="0"/>
              </a:rPr>
              <a:t>18 minutes</a:t>
            </a:r>
            <a:r>
              <a:rPr lang="en-US" sz="2400" dirty="0">
                <a:latin typeface="Times New Roman" panose="02020603050405020304" pitchFamily="18" charset="0"/>
                <a:cs typeface="Times New Roman" panose="02020603050405020304" pitchFamily="18" charset="0"/>
              </a:rPr>
              <a:t>, but the speech moved the countrymen to snatch their long-desired independence. A speech that can move </a:t>
            </a:r>
            <a:r>
              <a:rPr lang="en-US" sz="2400" dirty="0">
                <a:highlight>
                  <a:srgbClr val="FFFF00"/>
                </a:highlight>
                <a:latin typeface="Times New Roman" panose="02020603050405020304" pitchFamily="18" charset="0"/>
                <a:cs typeface="Times New Roman" panose="02020603050405020304" pitchFamily="18" charset="0"/>
              </a:rPr>
              <a:t>75 million people </a:t>
            </a:r>
            <a:r>
              <a:rPr lang="en-US" sz="2400" dirty="0">
                <a:latin typeface="Times New Roman" panose="02020603050405020304" pitchFamily="18" charset="0"/>
                <a:cs typeface="Times New Roman" panose="02020603050405020304" pitchFamily="18" charset="0"/>
              </a:rPr>
              <a:t>towards a 9 months bloodshed struggle for freedom from the usurping the then West Pakistan can surely be named as a historical speech of all-time. The speech is not only significant for its appeal towards the war of independence of Bangladesh, but also for the everlasting interest for mankind, peacemaking, absolute democracy and strong diplomatic structure. When we talk about this speech, we must not forget the incidents and legitimate reasons behind such a historical event.</a:t>
            </a:r>
          </a:p>
        </p:txBody>
      </p:sp>
    </p:spTree>
    <p:extLst>
      <p:ext uri="{BB962C8B-B14F-4D97-AF65-F5344CB8AC3E}">
        <p14:creationId xmlns:p14="http://schemas.microsoft.com/office/powerpoint/2010/main" val="467943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246" y="5808049"/>
            <a:ext cx="10515600" cy="763226"/>
          </a:xfrm>
        </p:spPr>
        <p:txBody>
          <a:bodyPr>
            <a:normAutofit fontScale="90000"/>
          </a:bodyPr>
          <a:lstStyle/>
          <a:p>
            <a:r>
              <a:rPr lang="en-US" sz="2800" b="1" dirty="0">
                <a:latin typeface="Times New Roman" panose="02020603050405020304" pitchFamily="18" charset="0"/>
                <a:cs typeface="Times New Roman" panose="02020603050405020304" pitchFamily="18" charset="0"/>
              </a:rPr>
              <a:t>Father of the nation bangabandhu sheikh mujibur rahman</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7874" y="525756"/>
            <a:ext cx="9065623" cy="5099413"/>
          </a:xfrm>
        </p:spPr>
      </p:pic>
    </p:spTree>
    <p:extLst>
      <p:ext uri="{BB962C8B-B14F-4D97-AF65-F5344CB8AC3E}">
        <p14:creationId xmlns:p14="http://schemas.microsoft.com/office/powerpoint/2010/main" val="609259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777" y="364901"/>
            <a:ext cx="10515600" cy="666840"/>
          </a:xfrm>
        </p:spPr>
        <p:txBody>
          <a:bodyPr>
            <a:normAutofit/>
          </a:bodyPr>
          <a:lstStyle/>
          <a:p>
            <a:r>
              <a:rPr lang="en-US" sz="3200" dirty="0">
                <a:latin typeface="Times New Roman" panose="02020603050405020304" pitchFamily="18" charset="0"/>
                <a:cs typeface="Times New Roman" panose="02020603050405020304" pitchFamily="18" charset="0"/>
              </a:rPr>
              <a:t>The Speech</a:t>
            </a:r>
          </a:p>
        </p:txBody>
      </p:sp>
      <p:sp>
        <p:nvSpPr>
          <p:cNvPr id="3" name="Content Placeholder 2"/>
          <p:cNvSpPr>
            <a:spLocks noGrp="1"/>
          </p:cNvSpPr>
          <p:nvPr>
            <p:ph idx="1"/>
          </p:nvPr>
        </p:nvSpPr>
        <p:spPr>
          <a:xfrm>
            <a:off x="945776" y="4893266"/>
            <a:ext cx="10515600" cy="3422105"/>
          </a:xfrm>
        </p:spPr>
        <p:txBody>
          <a:bodyPr>
            <a:noAutofit/>
          </a:bodyPr>
          <a:lstStyle/>
          <a:p>
            <a:r>
              <a:rPr lang="en-US" sz="2400" dirty="0">
                <a:latin typeface="Times New Roman" panose="02020603050405020304" pitchFamily="18" charset="0"/>
                <a:cs typeface="Times New Roman" panose="02020603050405020304" pitchFamily="18" charset="0"/>
              </a:rPr>
              <a:t>Bangabandhu gave everyone a patient hearing but said very little. He knew exactly what his options were and their possible outcomes</a:t>
            </a:r>
            <a:r>
              <a:rPr lang="en-US" sz="2400" dirty="0">
                <a:highlight>
                  <a:srgbClr val="FFFF00"/>
                </a:highlight>
                <a:latin typeface="Times New Roman" panose="02020603050405020304" pitchFamily="18" charset="0"/>
                <a:cs typeface="Times New Roman" panose="02020603050405020304" pitchFamily="18" charset="0"/>
              </a:rPr>
              <a:t>. By midday</a:t>
            </a:r>
            <a:r>
              <a:rPr lang="en-US" sz="2400" dirty="0">
                <a:latin typeface="Times New Roman" panose="02020603050405020304" pitchFamily="18" charset="0"/>
                <a:cs typeface="Times New Roman" panose="02020603050405020304" pitchFamily="18" charset="0"/>
              </a:rPr>
              <a:t>, the vast </a:t>
            </a:r>
            <a:r>
              <a:rPr lang="en-US" sz="2400" dirty="0" err="1">
                <a:latin typeface="Times New Roman" panose="02020603050405020304" pitchFamily="18" charset="0"/>
                <a:cs typeface="Times New Roman" panose="02020603050405020304" pitchFamily="18" charset="0"/>
              </a:rPr>
              <a:t>Ramna</a:t>
            </a:r>
            <a:r>
              <a:rPr lang="en-US" sz="2400" dirty="0">
                <a:latin typeface="Times New Roman" panose="02020603050405020304" pitchFamily="18" charset="0"/>
                <a:cs typeface="Times New Roman" panose="02020603050405020304" pitchFamily="18" charset="0"/>
              </a:rPr>
              <a:t> Racecourse was teeming with millions to hear from </a:t>
            </a:r>
            <a:r>
              <a:rPr lang="en-US" sz="2400" dirty="0">
                <a:highlight>
                  <a:srgbClr val="FFFF00"/>
                </a:highlight>
                <a:latin typeface="Times New Roman" panose="02020603050405020304" pitchFamily="18" charset="0"/>
                <a:cs typeface="Times New Roman" panose="02020603050405020304" pitchFamily="18" charset="0"/>
              </a:rPr>
              <a:t>the 'Poet of Politics,' a title given to him earlier by Newsweek.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87" y="1149496"/>
            <a:ext cx="6936377" cy="3461882"/>
          </a:xfrm>
          <a:prstGeom prst="rect">
            <a:avLst/>
          </a:prstGeom>
        </p:spPr>
      </p:pic>
    </p:spTree>
    <p:extLst>
      <p:ext uri="{BB962C8B-B14F-4D97-AF65-F5344CB8AC3E}">
        <p14:creationId xmlns:p14="http://schemas.microsoft.com/office/powerpoint/2010/main" val="340264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942" y="911224"/>
            <a:ext cx="10515600" cy="4351338"/>
          </a:xfrm>
        </p:spPr>
        <p:txBody>
          <a:bodyPr>
            <a:noAutofit/>
          </a:bodyPr>
          <a:lstStyle/>
          <a:p>
            <a:r>
              <a:rPr lang="en-US" sz="2600" dirty="0">
                <a:highlight>
                  <a:srgbClr val="FFFF00"/>
                </a:highlight>
                <a:latin typeface="Times New Roman" panose="02020603050405020304" pitchFamily="18" charset="0"/>
                <a:cs typeface="Times New Roman" panose="02020603050405020304" pitchFamily="18" charset="0"/>
              </a:rPr>
              <a:t>Syed Shahid Husain writes: “I had noted in my diary that Sheikh Mujib was likely to declare independence on March 7. As a matter of fact, I had heard this on the BBC.</a:t>
            </a:r>
            <a:r>
              <a:rPr lang="en-US" sz="2600" dirty="0">
                <a:latin typeface="Times New Roman" panose="02020603050405020304" pitchFamily="18" charset="0"/>
                <a:cs typeface="Times New Roman" panose="02020603050405020304" pitchFamily="18" charset="0"/>
              </a:rPr>
              <a:t> On March 7, Mujib addressed a vast really but did not declare independence. Yahya must have been disappointed as he had probably hoped that Mujib would proclaim independence and thus provide him the justification to arrest the East Pakistan leader.” </a:t>
            </a:r>
          </a:p>
          <a:p>
            <a:r>
              <a:rPr lang="en-US" sz="2600" dirty="0">
                <a:highlight>
                  <a:srgbClr val="FFFF00"/>
                </a:highlight>
                <a:latin typeface="Times New Roman" panose="02020603050405020304" pitchFamily="18" charset="0"/>
                <a:cs typeface="Times New Roman" panose="02020603050405020304" pitchFamily="18" charset="0"/>
              </a:rPr>
              <a:t>Bangabandhu arrived at the venue at 2.45 in the afternoon and spoke for only 19 minutes. It was electrifying 19 minutes.</a:t>
            </a:r>
            <a:r>
              <a:rPr lang="en-US" sz="2600" dirty="0">
                <a:latin typeface="Times New Roman" panose="02020603050405020304" pitchFamily="18" charset="0"/>
                <a:cs typeface="Times New Roman" panose="02020603050405020304" pitchFamily="18" charset="0"/>
              </a:rPr>
              <a:t> Not only the people of entire Pakistan and East Bengal were glued to their radios, but the world was holding its breath. However, on orders from the central government, both the radio and the TV had to abstain from broadcasting the historic speech. In protest, the staff of the radio and TV walked out of their broadcasting stations. The speech was extempore and became one of the memorable speeches ever given by a politician.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97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03065"/>
            <a:ext cx="10515600" cy="4351338"/>
          </a:xfrm>
        </p:spPr>
        <p:txBody>
          <a:bodyPr/>
          <a:lstStyle/>
          <a:p>
            <a:pPr marL="0" indent="0">
              <a:buNone/>
            </a:pPr>
            <a:r>
              <a:rPr lang="en-US" sz="2400" dirty="0">
                <a:latin typeface="Times New Roman" panose="02020603050405020304" pitchFamily="18" charset="0"/>
                <a:cs typeface="Times New Roman" panose="02020603050405020304" pitchFamily="18" charset="0"/>
              </a:rPr>
              <a:t>Bangabandhu started with the lines, "Today, I appeared before you with a heavy heart. You know everything and understand as well. We tried with our lives, but the painful matter is that today, in </a:t>
            </a:r>
            <a:r>
              <a:rPr lang="en-US" sz="2400" dirty="0">
                <a:highlight>
                  <a:srgbClr val="FFFF00"/>
                </a:highlight>
                <a:latin typeface="Times New Roman" panose="02020603050405020304" pitchFamily="18" charset="0"/>
                <a:cs typeface="Times New Roman" panose="02020603050405020304" pitchFamily="18" charset="0"/>
              </a:rPr>
              <a:t>Dhaka, Chittagong, Khulna, Rajshahi and Rangpur</a:t>
            </a:r>
            <a:r>
              <a:rPr lang="en-US" sz="2400" dirty="0">
                <a:latin typeface="Times New Roman" panose="02020603050405020304" pitchFamily="18" charset="0"/>
                <a:cs typeface="Times New Roman" panose="02020603050405020304" pitchFamily="18" charset="0"/>
              </a:rPr>
              <a:t>, the streets are dyed red with the blood of our brother. Today the people of Bengal want freedom, the people of Bengal want to survive, the people of Bengal want to have their rights. What wrong did we do?"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154" y="651783"/>
            <a:ext cx="5924550" cy="3333750"/>
          </a:xfrm>
          <a:prstGeom prst="rect">
            <a:avLst/>
          </a:prstGeom>
        </p:spPr>
      </p:pic>
    </p:spTree>
    <p:extLst>
      <p:ext uri="{BB962C8B-B14F-4D97-AF65-F5344CB8AC3E}">
        <p14:creationId xmlns:p14="http://schemas.microsoft.com/office/powerpoint/2010/main" val="57850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1471" y="1405562"/>
            <a:ext cx="10058400" cy="4050792"/>
          </a:xfrm>
        </p:spPr>
        <p:txBody>
          <a:bodyPr>
            <a:noAutofit/>
          </a:bodyPr>
          <a:lstStyle/>
          <a:p>
            <a:pPr marL="0" indent="0">
              <a:buNone/>
            </a:pPr>
            <a:r>
              <a:rPr lang="en-US" sz="2800" dirty="0">
                <a:highlight>
                  <a:srgbClr val="FFFF00"/>
                </a:highlight>
                <a:latin typeface="Times New Roman" panose="02020603050405020304" pitchFamily="18" charset="0"/>
                <a:cs typeface="Times New Roman" panose="02020603050405020304" pitchFamily="18" charset="0"/>
              </a:rPr>
              <a:t>He mentioned four conditions for joining the National Assembly on   25 March: </a:t>
            </a:r>
          </a:p>
          <a:p>
            <a:pPr marL="0" indent="0">
              <a:buNone/>
            </a:pP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1. The immediate lifting of martial law.</a:t>
            </a:r>
          </a:p>
          <a:p>
            <a:r>
              <a:rPr lang="en-US" sz="2800" dirty="0">
                <a:latin typeface="Times New Roman" panose="02020603050405020304" pitchFamily="18" charset="0"/>
                <a:cs typeface="Times New Roman" panose="02020603050405020304" pitchFamily="18" charset="0"/>
              </a:rPr>
              <a:t>2. The immediate withdrawal of all military personnel to their barracks.</a:t>
            </a:r>
          </a:p>
          <a:p>
            <a:r>
              <a:rPr lang="en-US" sz="2800" dirty="0">
                <a:latin typeface="Times New Roman" panose="02020603050405020304" pitchFamily="18" charset="0"/>
                <a:cs typeface="Times New Roman" panose="02020603050405020304" pitchFamily="18" charset="0"/>
              </a:rPr>
              <a:t>3. A proper inquiry into the loss of life during the conflict. </a:t>
            </a:r>
          </a:p>
          <a:p>
            <a:r>
              <a:rPr lang="en-US" sz="2800" dirty="0">
                <a:latin typeface="Times New Roman" panose="02020603050405020304" pitchFamily="18" charset="0"/>
                <a:cs typeface="Times New Roman" panose="02020603050405020304" pitchFamily="18" charset="0"/>
              </a:rPr>
              <a:t>4. The immediate transfer of power to elected representatives of the people;.</a:t>
            </a:r>
          </a:p>
        </p:txBody>
      </p:sp>
    </p:spTree>
    <p:extLst>
      <p:ext uri="{BB962C8B-B14F-4D97-AF65-F5344CB8AC3E}">
        <p14:creationId xmlns:p14="http://schemas.microsoft.com/office/powerpoint/2010/main" val="545318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7571" y="1146356"/>
            <a:ext cx="10515600" cy="4351338"/>
          </a:xfrm>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He also gave several directives for a civil disobedience movement, instructing that: </a:t>
            </a:r>
          </a:p>
          <a:p>
            <a:r>
              <a:rPr lang="en-US" sz="2800" dirty="0">
                <a:latin typeface="Times New Roman" panose="02020603050405020304" pitchFamily="18" charset="0"/>
                <a:cs typeface="Times New Roman" panose="02020603050405020304" pitchFamily="18" charset="0"/>
              </a:rPr>
              <a:t> People should not pay taxes.</a:t>
            </a:r>
          </a:p>
          <a:p>
            <a:r>
              <a:rPr lang="en-US" sz="2800" dirty="0">
                <a:latin typeface="Times New Roman" panose="02020603050405020304" pitchFamily="18" charset="0"/>
                <a:cs typeface="Times New Roman" panose="02020603050405020304" pitchFamily="18" charset="0"/>
              </a:rPr>
              <a:t>Government servants should take orders only from him.</a:t>
            </a:r>
          </a:p>
          <a:p>
            <a:r>
              <a:rPr lang="en-US" sz="2800" dirty="0">
                <a:latin typeface="Times New Roman" panose="02020603050405020304" pitchFamily="18" charset="0"/>
                <a:cs typeface="Times New Roman" panose="02020603050405020304" pitchFamily="18" charset="0"/>
              </a:rPr>
              <a:t>The secretariat, government and semi-government offices, and courts in East Pakistan should observe strikes, with necessary exemptions announced from time to time.</a:t>
            </a:r>
          </a:p>
          <a:p>
            <a:r>
              <a:rPr lang="en-US" sz="2800" dirty="0">
                <a:latin typeface="Times New Roman" panose="02020603050405020304" pitchFamily="18" charset="0"/>
                <a:cs typeface="Times New Roman" panose="02020603050405020304" pitchFamily="18" charset="0"/>
              </a:rPr>
              <a:t>Only local and inter-district telephone lines should function.</a:t>
            </a:r>
          </a:p>
          <a:p>
            <a:r>
              <a:rPr lang="en-US" sz="2800" dirty="0">
                <a:latin typeface="Times New Roman" panose="02020603050405020304" pitchFamily="18" charset="0"/>
                <a:cs typeface="Times New Roman" panose="02020603050405020304" pitchFamily="18" charset="0"/>
              </a:rPr>
              <a:t>Railways and ports could continue to function, but their workers should not cooperate if they were used to repress the people of East Pakistan. </a:t>
            </a:r>
          </a:p>
        </p:txBody>
      </p:sp>
    </p:spTree>
    <p:extLst>
      <p:ext uri="{BB962C8B-B14F-4D97-AF65-F5344CB8AC3E}">
        <p14:creationId xmlns:p14="http://schemas.microsoft.com/office/powerpoint/2010/main" val="2726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560" y="858974"/>
            <a:ext cx="10515600" cy="4351338"/>
          </a:xfrm>
        </p:spPr>
        <p:txBody>
          <a:bodyPr>
            <a:noAutofit/>
          </a:bodyPr>
          <a:lstStyle/>
          <a:p>
            <a:r>
              <a:rPr lang="en-US" sz="2400" dirty="0">
                <a:latin typeface="Times New Roman" panose="02020603050405020304" pitchFamily="18" charset="0"/>
                <a:cs typeface="Times New Roman" panose="02020603050405020304" pitchFamily="18" charset="0"/>
              </a:rPr>
              <a:t>While Bangabandhu was speaking the Dhaka</a:t>
            </a:r>
          </a:p>
          <a:p>
            <a:pPr marL="0" indent="0">
              <a:buNone/>
            </a:pPr>
            <a:r>
              <a:rPr lang="en-US" sz="2400" dirty="0">
                <a:latin typeface="Times New Roman" panose="02020603050405020304" pitchFamily="18" charset="0"/>
                <a:cs typeface="Times New Roman" panose="02020603050405020304" pitchFamily="18" charset="0"/>
              </a:rPr>
              <a:t>  Garrison was preparing for an assault on the </a:t>
            </a:r>
          </a:p>
          <a:p>
            <a:pPr marL="0" indent="0">
              <a:buNone/>
            </a:pPr>
            <a:r>
              <a:rPr lang="en-US" sz="2400" dirty="0">
                <a:latin typeface="Times New Roman" panose="02020603050405020304" pitchFamily="18" charset="0"/>
                <a:cs typeface="Times New Roman" panose="02020603050405020304" pitchFamily="18" charset="0"/>
              </a:rPr>
              <a:t>  unarmed civilians in case there was a declaration</a:t>
            </a:r>
          </a:p>
          <a:p>
            <a:pPr marL="0" indent="0">
              <a:buNone/>
            </a:pPr>
            <a:r>
              <a:rPr lang="en-US" sz="2400" dirty="0">
                <a:latin typeface="Times New Roman" panose="02020603050405020304" pitchFamily="18" charset="0"/>
                <a:cs typeface="Times New Roman" panose="02020603050405020304" pitchFamily="18" charset="0"/>
              </a:rPr>
              <a:t>  of independence. Bangabandhu did not disappoint</a:t>
            </a:r>
          </a:p>
          <a:p>
            <a:pPr marL="0" indent="0">
              <a:buNone/>
            </a:pPr>
            <a:r>
              <a:rPr lang="en-US" sz="2400" dirty="0">
                <a:latin typeface="Times New Roman" panose="02020603050405020304" pitchFamily="18" charset="0"/>
                <a:cs typeface="Times New Roman" panose="02020603050405020304" pitchFamily="18" charset="0"/>
              </a:rPr>
              <a:t>  the waiting millions, but said what he had to in an </a:t>
            </a:r>
          </a:p>
          <a:p>
            <a:pPr marL="0" indent="0">
              <a:buNone/>
            </a:pPr>
            <a:r>
              <a:rPr lang="en-US" sz="2400" dirty="0">
                <a:latin typeface="Times New Roman" panose="02020603050405020304" pitchFamily="18" charset="0"/>
                <a:cs typeface="Times New Roman" panose="02020603050405020304" pitchFamily="18" charset="0"/>
              </a:rPr>
              <a:t>  intelligent and statesman-like way. He ended his</a:t>
            </a:r>
          </a:p>
          <a:p>
            <a:pPr marL="0" indent="0">
              <a:buNone/>
            </a:pPr>
            <a:r>
              <a:rPr lang="en-US" sz="2400" dirty="0">
                <a:latin typeface="Times New Roman" panose="02020603050405020304" pitchFamily="18" charset="0"/>
                <a:cs typeface="Times New Roman" panose="02020603050405020304" pitchFamily="18" charset="0"/>
              </a:rPr>
              <a:t>  speech saying:</a:t>
            </a:r>
          </a:p>
          <a:p>
            <a:pPr marL="0" indent="0">
              <a:buNone/>
            </a:pPr>
            <a:r>
              <a:rPr lang="en-US" sz="2400" dirty="0">
                <a:latin typeface="Times New Roman" panose="02020603050405020304" pitchFamily="18" charset="0"/>
                <a:cs typeface="Times New Roman" panose="02020603050405020304" pitchFamily="18" charset="0"/>
              </a:rPr>
              <a:t> </a:t>
            </a:r>
            <a:r>
              <a:rPr lang="en-US" sz="2400" dirty="0">
                <a:highlight>
                  <a:srgbClr val="FFFF00"/>
                </a:highlight>
                <a:latin typeface="Times New Roman" panose="02020603050405020304" pitchFamily="18" charset="0"/>
                <a:cs typeface="Times New Roman" panose="02020603050405020304" pitchFamily="18" charset="0"/>
              </a:rPr>
              <a:t>“</a:t>
            </a:r>
            <a:r>
              <a:rPr lang="en-US" sz="2400" b="1" dirty="0">
                <a:highlight>
                  <a:srgbClr val="FFFF00"/>
                </a:highlight>
                <a:latin typeface="Times New Roman" panose="02020603050405020304" pitchFamily="18" charset="0"/>
                <a:cs typeface="Times New Roman" panose="02020603050405020304" pitchFamily="18" charset="0"/>
              </a:rPr>
              <a:t>The struggle this time is for emancipation,</a:t>
            </a:r>
          </a:p>
          <a:p>
            <a:pPr marL="0" indent="0">
              <a:buNone/>
            </a:pPr>
            <a:r>
              <a:rPr lang="en-US" sz="2400" b="1" dirty="0">
                <a:highlight>
                  <a:srgbClr val="FFFF00"/>
                </a:highlight>
                <a:latin typeface="Times New Roman" panose="02020603050405020304" pitchFamily="18" charset="0"/>
                <a:cs typeface="Times New Roman" panose="02020603050405020304" pitchFamily="18" charset="0"/>
              </a:rPr>
              <a:t>  the struggle this time is for independence</a:t>
            </a:r>
            <a:r>
              <a:rPr lang="en-US" sz="2400" dirty="0">
                <a:highlight>
                  <a:srgbClr val="FFFF00"/>
                </a:highlight>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 straight declaration would have branded him a </a:t>
            </a:r>
          </a:p>
          <a:p>
            <a:pPr marL="0" indent="0">
              <a:buNone/>
            </a:pPr>
            <a:r>
              <a:rPr lang="en-US" sz="2400" dirty="0">
                <a:latin typeface="Times New Roman" panose="02020603050405020304" pitchFamily="18" charset="0"/>
                <a:cs typeface="Times New Roman" panose="02020603050405020304" pitchFamily="18" charset="0"/>
              </a:rPr>
              <a:t>  secessionist and he would have lost world sympathy.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9443" y="858974"/>
            <a:ext cx="4423437" cy="4689565"/>
          </a:xfrm>
          <a:prstGeom prst="rect">
            <a:avLst/>
          </a:prstGeom>
        </p:spPr>
      </p:pic>
    </p:spTree>
    <p:extLst>
      <p:ext uri="{BB962C8B-B14F-4D97-AF65-F5344CB8AC3E}">
        <p14:creationId xmlns:p14="http://schemas.microsoft.com/office/powerpoint/2010/main" val="1605575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9963C3EF55DC24284ACEF8BF50AE43F" ma:contentTypeVersion="5" ma:contentTypeDescription="Create a new document." ma:contentTypeScope="" ma:versionID="d09219f12acefd188eefe44a80dca43e">
  <xsd:schema xmlns:xsd="http://www.w3.org/2001/XMLSchema" xmlns:xs="http://www.w3.org/2001/XMLSchema" xmlns:p="http://schemas.microsoft.com/office/2006/metadata/properties" xmlns:ns2="ccda0397-d1cc-49e6-9ca9-c0a167e49c13" xmlns:ns3="7255c6f0-b364-4621-a5fb-9906202e67d8" targetNamespace="http://schemas.microsoft.com/office/2006/metadata/properties" ma:root="true" ma:fieldsID="7c7c8c75582a6c90a2fd493eec45b9a7" ns2:_="" ns3:_="">
    <xsd:import namespace="ccda0397-d1cc-49e6-9ca9-c0a167e49c13"/>
    <xsd:import namespace="7255c6f0-b364-4621-a5fb-9906202e67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da0397-d1cc-49e6-9ca9-c0a167e49c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55c6f0-b364-4621-a5fb-9906202e67d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2EA2E2-7DCC-43ED-8B45-BE7435E00DE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C720A9-6F60-45C7-BCB6-C2EDB8922F92}">
  <ds:schemaRefs>
    <ds:schemaRef ds:uri="http://schemas.microsoft.com/sharepoint/v3/contenttype/forms"/>
  </ds:schemaRefs>
</ds:datastoreItem>
</file>

<file path=customXml/itemProps3.xml><?xml version="1.0" encoding="utf-8"?>
<ds:datastoreItem xmlns:ds="http://schemas.openxmlformats.org/officeDocument/2006/customXml" ds:itemID="{59BE2F13-7932-4EEB-8393-6AC76FF2FA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da0397-d1cc-49e6-9ca9-c0a167e49c13"/>
    <ds:schemaRef ds:uri="7255c6f0-b364-4621-a5fb-9906202e67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Wood Type</Template>
  <TotalTime>258</TotalTime>
  <Words>1158</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Rockwell</vt:lpstr>
      <vt:lpstr>Rockwell Condensed</vt:lpstr>
      <vt:lpstr>Times New Roman</vt:lpstr>
      <vt:lpstr>Wingdings</vt:lpstr>
      <vt:lpstr>Wood Type</vt:lpstr>
      <vt:lpstr>Bangabondhu: A visionary statement 7th MARCH SPPECH.</vt:lpstr>
      <vt:lpstr>The Beginning of the End </vt:lpstr>
      <vt:lpstr>Father of the nation bangabandhu sheikh mujibur rahman</vt:lpstr>
      <vt:lpstr>The Speech</vt:lpstr>
      <vt:lpstr>PowerPoint Presentation</vt:lpstr>
      <vt:lpstr>PowerPoint Presentation</vt:lpstr>
      <vt:lpstr>PowerPoint Presentation</vt:lpstr>
      <vt:lpstr>PowerPoint Presentation</vt:lpstr>
      <vt:lpstr>PowerPoint Presentation</vt:lpstr>
      <vt:lpstr>Analysis</vt:lpstr>
      <vt:lpstr>Conclusion</vt:lpstr>
      <vt:lpstr>Thank You Everyone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Bangabondhu: A visionary statement 7th MARCH SPPECH.</dc:title>
  <dc:creator>SEZAN</dc:creator>
  <cp:lastModifiedBy>RIFAH SANZIDA</cp:lastModifiedBy>
  <cp:revision>23</cp:revision>
  <dcterms:created xsi:type="dcterms:W3CDTF">2020-04-02T11:43:52Z</dcterms:created>
  <dcterms:modified xsi:type="dcterms:W3CDTF">2023-08-23T17:06:37Z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0x010100B9963C3EF55DC24284ACEF8BF50AE43F</vt:lpwstr>
  </property>
</Properties>
</file>