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9" r:id="rId4"/>
    <p:sldId id="303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27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 showGuide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9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6205" y="5186042"/>
          <a:ext cx="8335798" cy="12931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GB" altLang="en-US" i="1" dirty="0"/>
                        <a:t>Shahnaj Parvin</a:t>
                      </a:r>
                      <a:endParaRPr lang="en-US" i="1" dirty="0"/>
                    </a:p>
                    <a:p>
                      <a:r>
                        <a:rPr lang="en-GB" alt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sparvin@aiub.edu</a:t>
                      </a:r>
                      <a:endParaRPr lang="en-US" i="1" dirty="0"/>
                    </a:p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(Interpreter)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  <p:pic>
        <p:nvPicPr>
          <p:cNvPr id="133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2672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(Assembler)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 assembler is third type of translator program. It is used to translate the program written in Assembly language into machine code. 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An assembler performs the translation process in similar way as compiler. But assembler is the translator program for low-level programming language, while a compiler is the translator program for high-level programming languages.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85" y="802640"/>
            <a:ext cx="7809230" cy="963295"/>
          </a:xfrm>
        </p:spPr>
        <p:txBody>
          <a:bodyPr>
            <a:normAutofit fontScale="90000"/>
          </a:bodyPr>
          <a:lstStyle/>
          <a:p>
            <a:r>
              <a:rPr dirty="0">
                <a:highlight>
                  <a:srgbClr val="FF00FF"/>
                </a:highlight>
              </a:rPr>
              <a:t>Difference between Interpreter &amp; Compiler</a:t>
            </a:r>
            <a:r>
              <a:rPr lang="en-GB" alt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  <p:pic>
        <p:nvPicPr>
          <p:cNvPr id="18437" name="Picture 2" descr="C:\Users\Faculty\Desktop\compiler &amp; interpreter differenc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0959"/>
          <a:stretch>
            <a:fillRect/>
          </a:stretch>
        </p:blipFill>
        <p:spPr>
          <a:xfrm>
            <a:off x="265430" y="2112645"/>
            <a:ext cx="8463280" cy="470598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charset="0"/>
              <a:buChar char="q"/>
            </a:pPr>
            <a:r>
              <a:rPr 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Hybrid compiler is a compiler which translates a human readable source code to an intermediate byte code for later interpretation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 So these languages do have both features of a compiler and an interpreter. These types of compilers are commonly known as </a:t>
            </a:r>
            <a:r>
              <a:rPr 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Just In-time Compilers (JIT). </a:t>
            </a:r>
          </a:p>
          <a:p>
            <a:pPr marL="457200" indent="-457200" algn="just">
              <a:buFont typeface="Wingdings" panose="05000000000000000000" charset="0"/>
              <a:buChar char="q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Java is one good example for these types of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 compilers.</a:t>
            </a:r>
          </a:p>
          <a:p>
            <a:pPr indent="0" algn="just">
              <a:buFont typeface="Wingdings" panose="05000000000000000000" charset="0"/>
              <a:buNone/>
            </a:pP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Wingdings" panose="05000000000000000000" charset="0"/>
              <a:buNone/>
            </a:pPr>
            <a:br>
              <a:rPr lang="en-US" b="1" dirty="0"/>
            </a:b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charset="0"/>
              <a:buChar char="q"/>
            </a:pPr>
            <a:endParaRPr lang="en-US" b="1" dirty="0"/>
          </a:p>
          <a:p>
            <a:pPr indent="0" algn="just">
              <a:buFont typeface="Wingdings" panose="05000000000000000000" charset="0"/>
              <a:buNone/>
            </a:pPr>
            <a:r>
              <a:rPr lang="en-US" b="1" dirty="0"/>
              <a:t>                                             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23557" name="Picture 6"/>
          <p:cNvPicPr/>
          <p:nvPr/>
        </p:nvPicPr>
        <p:blipFill>
          <a:blip r:embed="rId2"/>
          <a:srcRect l="7458" t="10001" r="8372" b="19591"/>
          <a:stretch>
            <a:fillRect/>
          </a:stretch>
        </p:blipFill>
        <p:spPr>
          <a:xfrm>
            <a:off x="1600200" y="2016760"/>
            <a:ext cx="6019800" cy="3720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05765" y="5737225"/>
            <a:ext cx="86010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A" altLang="x-none" sz="200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Java language processors combine compilation and interpretation.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dirty="0"/>
              <a:t>Hybrid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288540"/>
            <a:ext cx="840359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Java source program may first be compiled into an intermediate form called bytecodes. The bytecodes are then interpreted by a virtual machine.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A benefit of this arrangement is that bytecodes compiled on one machine can be interpreted on another machine, perhaps across a network.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order to achieve faster processing of inputs to outputs, some Java compilers, called just-in-time compilers, translate the bytecodes into machine language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immediately.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Language Processing System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456" y="1224576"/>
            <a:ext cx="726108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sz="1400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		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3144129" y="1261730"/>
            <a:ext cx="1589649" cy="4997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Program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31920" y="1769852"/>
            <a:ext cx="7034" cy="281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144129" y="2065728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31919" y="2549320"/>
            <a:ext cx="7034" cy="469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3261" y="2723728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source program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179299" y="2998683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53261" y="3780695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assembly program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74123" y="3545888"/>
            <a:ext cx="7034" cy="60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3158195" y="4155689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25126" y="4956022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Relocatable machine code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50678" y="4639842"/>
            <a:ext cx="7034" cy="67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3155853" y="5316444"/>
            <a:ext cx="1589649" cy="4846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Linker/ Loader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57712" y="5805291"/>
            <a:ext cx="7034" cy="393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3162887" y="6171782"/>
            <a:ext cx="1589649" cy="49976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Program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47205" y="5887066"/>
            <a:ext cx="2617280" cy="198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Absolute machine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288540"/>
            <a:ext cx="840359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In addition to a compiler, several other programs may be required to create an executable target program.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 source program may be divided into modules stored in separate files.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task of collecting the source program is sometimes entrusted to a separate program, called a preprocessor.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In addition to a compiler, several other programs may be required to create an executable target program.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 source program may be divided into modules stored in separate files.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task of collecting the source program is sometimes entrusted to a separate program, called a preprocessor.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A macro  or "macro-instruction" in computer science is a rule or pattern that specifies how a certain input sequence (often a sequence of characters) should be mapped to a replacement input sequence (also often a sequence of characters) according to a defined procedure. </a:t>
            </a:r>
          </a:p>
          <a:p>
            <a:pPr indent="0">
              <a:buFont typeface="Wingdings" panose="05000000000000000000" charset="0"/>
              <a:buNone/>
            </a:pPr>
            <a:endParaRPr lang="en-GB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The modified source program is then fed to a compiler.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The compiler may produce an assembly-language program as its output, because assembly language is easier to produce as</a:t>
            </a:r>
            <a:b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output and is easier to debug.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assembly language is then processed by a program called</a:t>
            </a:r>
            <a:b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an assembler that produces re-locatable machine code as its</a:t>
            </a:r>
            <a:b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output .It is also known as object files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Language Processing System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Phases of a Compiler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Linker takes one or more object files or libraries as input and combines them to produce a single (usually executable) file.</a:t>
            </a:r>
          </a:p>
          <a:p>
            <a:endParaRPr lang="en-GB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loader then puts together all of the executable object files into memory for execution.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 high level languages, some built in header files or libraries are stored. 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These libraries are predefined and these contain basic functions which are essential for executing the program. 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These functions are linked to the libraries by a program called Linker. 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linker does not find a library of a function then it informs to compiler and then compiler generates an error.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802640"/>
            <a:ext cx="7536815" cy="633095"/>
          </a:xfrm>
        </p:spPr>
        <p:txBody>
          <a:bodyPr>
            <a:normAutofit fontScale="90000"/>
          </a:bodyPr>
          <a:lstStyle/>
          <a:p>
            <a:r>
              <a:rPr lang="en-GB" dirty="0"/>
              <a:t>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29260" y="2113280"/>
            <a:ext cx="8714740" cy="365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Loader is a program that loads machine codes of a program into the system memory. 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In Computing, a loader is the part of an Operating System that is responsible for loading programs. 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It is one of the essential stages in the process of starting a program. Because it places programs into memory and prepares them for execution.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/>
          </p:cNvPicPr>
          <p:nvPr/>
        </p:nvPicPr>
        <p:blipFill>
          <a:blip r:embed="rId2"/>
          <a:srcRect l="4826" t="2499" r="9557" b="4874"/>
          <a:stretch>
            <a:fillRect/>
          </a:stretch>
        </p:blipFill>
        <p:spPr>
          <a:xfrm>
            <a:off x="158750" y="367665"/>
            <a:ext cx="7239000" cy="594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2"/>
          <p:cNvPicPr>
            <a:picLocks noChangeAspect="1"/>
          </p:cNvPicPr>
          <p:nvPr/>
        </p:nvPicPr>
        <p:blipFill>
          <a:blip r:embed="rId2"/>
          <a:srcRect l="2682" t="9221" r="4301" b="17409"/>
          <a:stretch>
            <a:fillRect/>
          </a:stretch>
        </p:blipFill>
        <p:spPr>
          <a:xfrm>
            <a:off x="609600" y="1577975"/>
            <a:ext cx="81534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The Structure of a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Up to this point we have treated a compiler as a single box that maps a source program into a semantically equivalent target program.</a:t>
            </a:r>
          </a:p>
          <a:p>
            <a:pPr marL="342900" indent="-342900">
              <a:buFont typeface="Wingdings" panose="05000000000000000000" charset="0"/>
              <a:buChar char="q"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we open up this box a little, we see that there are two parts to this mapping: analysis and synthesis.</a:t>
            </a:r>
          </a:p>
        </p:txBody>
      </p:sp>
      <p:pic>
        <p:nvPicPr>
          <p:cNvPr id="32775" name="Picture 2" descr="COMPILER DESIGN: compi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585335"/>
            <a:ext cx="62484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The Structure of a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The analysis part breaks up the source program into constituent pieces and imposes a grammatical structure on them.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It then uses this structure to create an intermediate representation of the source program.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If the analysis part detects that the source program is either syntactically ill formed or semantically unsound, then it must provide informative messages, so the user can take corrective action.</a:t>
            </a:r>
          </a:p>
          <a:p>
            <a:pPr marL="342900" indent="-342900">
              <a:buFont typeface="Wingdings" panose="05000000000000000000" charset="0"/>
              <a:buChar char="q"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The Structure of a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12445" y="2278380"/>
            <a:ext cx="811720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analysis part also collects information about the source program and stores it in a data structure called a symbol table, </a:t>
            </a: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which is passed along with the intermediate representation to the synthesis part.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latin typeface="Times New Roman" panose="02020603050405020304" charset="0"/>
                <a:cs typeface="Times New Roman" panose="02020603050405020304" charset="0"/>
              </a:rPr>
              <a:t>The synthesis part constructs the desired target program from the intermediate representation and the information in the symbol table.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GB" altLang="en-US" sz="2400" dirty="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analysis part is often called the front end of the compiler; the synthesis part is the back 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72" y="2435897"/>
            <a:ext cx="7151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13145" y="69775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21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108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530" indent="-34480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430" indent="-34480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341" y="2112340"/>
            <a:ext cx="85257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structure of a language processing system.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structure of a compiler.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tools involved( Scanner generator, Parser generator,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Outcomes: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understand how a language is processed step by step.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will analyze the phases of a compiler.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Computer can only understands instructions in machine code, i.e. in the form of 0s and 1s.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It is difficult to write computer program directly in machine code.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Nowadays, the programs are written mostly in high-level languages, i.e. BASIC, C, C#, Java, PASCAL, etc.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 program written in any high-level programming language (or written in assembly language) is called the Source Program.</a:t>
            </a:r>
          </a:p>
          <a:p>
            <a:pPr lvl="1" algn="just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1831340"/>
            <a:ext cx="8307070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source program must be converted into machine code to run it on the computer.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program translated into machine code is known as Object Program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Every language has its own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language processor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(or translator).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Therefore,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language processor is defined as: The special translator system software that is used to translate the program written in high-level language (or Assembly language) into machine code is called language processor or translator program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392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language processor are divided intro three types-</a:t>
            </a: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Compilers</a:t>
            </a: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Interpreters</a:t>
            </a:r>
          </a:p>
          <a:p>
            <a:pPr marL="742950" lvl="1" indent="-285750" algn="just">
              <a:buFont typeface="Wingdings" panose="05000000000000000000" charset="0"/>
              <a:buChar char="v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Assemblers</a:t>
            </a:r>
            <a:endParaRPr sz="2400" dirty="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  <p:pic>
        <p:nvPicPr>
          <p:cNvPr id="10246" name="Picture 5" descr="get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3429000"/>
            <a:ext cx="4779645" cy="2486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(Compiler)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1925320"/>
            <a:ext cx="83070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language processor that translates the complete source program as a whole in machine code before execution is called compiler</a:t>
            </a: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. The C and C++ compilers are best examples of compilers.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program translated into machine code is called the object program</a:t>
            </a: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. 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source code is translated to object code successfully if it is free of errors. 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If there are any errors in the source code, the compiler specifies the errors at the end of compilation. 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errors must be removed before the compiler can successfully compile the</a:t>
            </a:r>
            <a:r>
              <a:rPr lang="en-GB"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 source code.</a:t>
            </a:r>
          </a:p>
          <a:p>
            <a:pPr algn="just"/>
            <a:r>
              <a:rPr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br>
              <a:rPr dirty="0">
                <a:latin typeface="Tahoma" panose="020B0604030504040204" pitchFamily="34" charset="0"/>
                <a:ea typeface="Tahoma" panose="020B0604030504040204" pitchFamily="34" charset="0"/>
              </a:rPr>
            </a:b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(Compiler)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br>
              <a:rPr dirty="0">
                <a:latin typeface="Tahoma" panose="020B0604030504040204" pitchFamily="34" charset="0"/>
                <a:ea typeface="Tahoma" panose="020B0604030504040204" pitchFamily="34" charset="0"/>
              </a:rPr>
            </a:br>
            <a:endParaRPr dirty="0">
              <a:latin typeface="Tahoma" panose="020B0604030504040204" pitchFamily="34" charset="0"/>
              <a:ea typeface="Tahoma" panose="020B060403050404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</a:p>
        </p:txBody>
      </p:sp>
      <p:grpSp>
        <p:nvGrpSpPr>
          <p:cNvPr id="21509" name="Group 2"/>
          <p:cNvGrpSpPr/>
          <p:nvPr/>
        </p:nvGrpSpPr>
        <p:grpSpPr>
          <a:xfrm>
            <a:off x="1451610" y="2028190"/>
            <a:ext cx="6324600" cy="3035300"/>
            <a:chOff x="4487" y="10584"/>
            <a:chExt cx="5176" cy="2447"/>
          </a:xfrm>
        </p:grpSpPr>
        <p:sp>
          <p:nvSpPr>
            <p:cNvPr id="21511" name="AutoShape 3"/>
            <p:cNvSpPr/>
            <p:nvPr/>
          </p:nvSpPr>
          <p:spPr>
            <a:xfrm>
              <a:off x="4487" y="11843"/>
              <a:ext cx="1596" cy="1188"/>
            </a:xfrm>
            <a:prstGeom prst="wedgeEllipseCallout">
              <a:avLst>
                <a:gd name="adj1" fmla="val -12583"/>
                <a:gd name="adj2" fmla="val 48287"/>
              </a:avLst>
            </a:prstGeom>
            <a:solidFill>
              <a:srgbClr val="FFFFFF"/>
            </a:solidFill>
            <a:ln w="12700">
              <a:noFill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sz="2000" dirty="0">
                  <a:latin typeface="Tahoma" panose="020B0604030504040204" pitchFamily="34" charset="0"/>
                  <a:cs typeface="Tahoma" panose="020B0604030504040204" pitchFamily="34" charset="0"/>
                </a:rPr>
                <a:t>Source            program</a:t>
              </a:r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grpSp>
          <p:nvGrpSpPr>
            <p:cNvPr id="21512" name="Group 4"/>
            <p:cNvGrpSpPr/>
            <p:nvPr/>
          </p:nvGrpSpPr>
          <p:grpSpPr>
            <a:xfrm>
              <a:off x="5715" y="10584"/>
              <a:ext cx="2525" cy="1152"/>
              <a:chOff x="6483" y="10644"/>
              <a:chExt cx="2525" cy="1152"/>
            </a:xfrm>
          </p:grpSpPr>
          <p:sp>
            <p:nvSpPr>
              <p:cNvPr id="21521" name="AutoShape 5"/>
              <p:cNvSpPr/>
              <p:nvPr/>
            </p:nvSpPr>
            <p:spPr>
              <a:xfrm>
                <a:off x="6483" y="10704"/>
                <a:ext cx="2525" cy="976"/>
              </a:xfrm>
              <a:prstGeom prst="wedgeEllipseCallout">
                <a:avLst>
                  <a:gd name="adj1" fmla="val -29954"/>
                  <a:gd name="adj2" fmla="val 48727"/>
                </a:avLst>
              </a:pr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sz="2000" dirty="0">
                    <a:latin typeface="Tahoma" panose="020B0604030504040204" pitchFamily="34" charset="0"/>
                    <a:cs typeface="Tahoma" panose="020B0604030504040204" pitchFamily="34" charset="0"/>
                  </a:rPr>
                  <a:t>Error &amp; diagnostic message</a:t>
                </a:r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1522" name="Oval 6"/>
              <p:cNvSpPr/>
              <p:nvPr/>
            </p:nvSpPr>
            <p:spPr>
              <a:xfrm>
                <a:off x="6814" y="10644"/>
                <a:ext cx="1913" cy="1152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</p:grpSp>
        <p:grpSp>
          <p:nvGrpSpPr>
            <p:cNvPr id="21513" name="Group 7"/>
            <p:cNvGrpSpPr/>
            <p:nvPr/>
          </p:nvGrpSpPr>
          <p:grpSpPr>
            <a:xfrm>
              <a:off x="7929" y="11827"/>
              <a:ext cx="1734" cy="887"/>
              <a:chOff x="7821" y="11827"/>
              <a:chExt cx="1734" cy="887"/>
            </a:xfrm>
          </p:grpSpPr>
          <p:sp>
            <p:nvSpPr>
              <p:cNvPr id="21519" name="AutoShape 8"/>
              <p:cNvSpPr/>
              <p:nvPr/>
            </p:nvSpPr>
            <p:spPr>
              <a:xfrm>
                <a:off x="7821" y="11839"/>
                <a:ext cx="1734" cy="875"/>
              </a:xfrm>
              <a:prstGeom prst="wedgeEllipseCallout">
                <a:avLst>
                  <a:gd name="adj1" fmla="val -12583"/>
                  <a:gd name="adj2" fmla="val 48287"/>
                </a:avLst>
              </a:prstGeom>
              <a:solidFill>
                <a:srgbClr val="FFFFFF"/>
              </a:solidFill>
              <a:ln w="12700">
                <a:noFill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sz="2000" dirty="0">
                    <a:latin typeface="Tahoma" panose="020B0604030504040204" pitchFamily="34" charset="0"/>
                    <a:cs typeface="Tahoma" panose="020B0604030504040204" pitchFamily="34" charset="0"/>
                  </a:rPr>
                  <a:t>Target program</a:t>
                </a:r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  <p:sp>
            <p:nvSpPr>
              <p:cNvPr id="21520" name="Oval 9"/>
              <p:cNvSpPr/>
              <p:nvPr/>
            </p:nvSpPr>
            <p:spPr>
              <a:xfrm>
                <a:off x="7881" y="11827"/>
                <a:ext cx="1268" cy="875"/>
              </a:xfrm>
              <a:prstGeom prst="ellipse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sz="2000" dirty="0">
                  <a:latin typeface="Tahoma" panose="020B0604030504040204" pitchFamily="34" charset="0"/>
                  <a:ea typeface="Tahoma" panose="020B0604030504040204" pitchFamily="34" charset="0"/>
                </a:endParaRPr>
              </a:p>
            </p:txBody>
          </p:sp>
        </p:grpSp>
        <p:sp>
          <p:nvSpPr>
            <p:cNvPr id="21514" name="Oval 10"/>
            <p:cNvSpPr/>
            <p:nvPr/>
          </p:nvSpPr>
          <p:spPr>
            <a:xfrm>
              <a:off x="4791" y="11843"/>
              <a:ext cx="1268" cy="875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1515" name="Text Box 11"/>
            <p:cNvSpPr txBox="1"/>
            <p:nvPr/>
          </p:nvSpPr>
          <p:spPr>
            <a:xfrm>
              <a:off x="6440" y="11942"/>
              <a:ext cx="1152" cy="68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sz="2000" dirty="0">
                  <a:latin typeface="Tahoma" panose="020B0604030504040204" pitchFamily="34" charset="0"/>
                  <a:cs typeface="Tahoma" panose="020B0604030504040204" pitchFamily="34" charset="0"/>
                </a:rPr>
                <a:t>Compiler</a:t>
              </a:r>
              <a:endParaRPr sz="2000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1516" name="Line 12"/>
            <p:cNvSpPr/>
            <p:nvPr/>
          </p:nvSpPr>
          <p:spPr>
            <a:xfrm>
              <a:off x="6059" y="12280"/>
              <a:ext cx="38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/>
            <p:nvPr/>
          </p:nvSpPr>
          <p:spPr>
            <a:xfrm rot="5400000" flipV="1">
              <a:off x="6895" y="11822"/>
              <a:ext cx="209" cy="3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/>
            <p:nvPr/>
          </p:nvSpPr>
          <p:spPr>
            <a:xfrm>
              <a:off x="7592" y="12280"/>
              <a:ext cx="381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0" name="TextBox 21"/>
          <p:cNvSpPr txBox="1"/>
          <p:nvPr/>
        </p:nvSpPr>
        <p:spPr>
          <a:xfrm>
            <a:off x="457200" y="4800600"/>
            <a:ext cx="8305800" cy="150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300" b="1" u="sng" dirty="0">
                <a:highlight>
                  <a:srgbClr val="FFFF00"/>
                </a:highlight>
                <a:latin typeface="Tahoma" panose="020B0604030504040204" pitchFamily="34" charset="0"/>
                <a:cs typeface="Tahoma" panose="020B0604030504040204" pitchFamily="34" charset="0"/>
              </a:rPr>
              <a:t>Source languages: </a:t>
            </a:r>
            <a:r>
              <a:rPr sz="2300" dirty="0">
                <a:highlight>
                  <a:srgbClr val="FFFF00"/>
                </a:highlight>
                <a:latin typeface="Tahoma" panose="020B0604030504040204" pitchFamily="34" charset="0"/>
                <a:cs typeface="Tahoma" panose="020B0604030504040204" pitchFamily="34" charset="0"/>
              </a:rPr>
              <a:t>Programming languages, FORTRAN, PASCAL, C, etc.</a:t>
            </a:r>
          </a:p>
          <a:p>
            <a:r>
              <a:rPr sz="2300" b="1" u="sng" dirty="0">
                <a:highlight>
                  <a:srgbClr val="FFFF00"/>
                </a:highlight>
                <a:latin typeface="Tahoma" panose="020B0604030504040204" pitchFamily="34" charset="0"/>
                <a:cs typeface="Tahoma" panose="020B0604030504040204" pitchFamily="34" charset="0"/>
              </a:rPr>
              <a:t>Target language:</a:t>
            </a:r>
            <a:r>
              <a:rPr sz="2300" u="sng" dirty="0">
                <a:highlight>
                  <a:srgbClr val="FFFF00"/>
                </a:highligh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300" dirty="0">
                <a:highlight>
                  <a:srgbClr val="FFFF00"/>
                </a:highlight>
                <a:latin typeface="Tahoma" panose="020B0604030504040204" pitchFamily="34" charset="0"/>
                <a:cs typeface="Tahoma" panose="020B0604030504040204" pitchFamily="34" charset="0"/>
              </a:rPr>
              <a:t>machine code for the Central processing unit being used (target machine).</a:t>
            </a:r>
            <a:endParaRPr sz="2300" dirty="0"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6" y="449005"/>
            <a:ext cx="7808976" cy="1088136"/>
          </a:xfrm>
        </p:spPr>
        <p:txBody>
          <a:bodyPr/>
          <a:lstStyle/>
          <a:p>
            <a:r>
              <a:rPr lang="en-US" dirty="0"/>
              <a:t>Language Processors</a:t>
            </a:r>
            <a:r>
              <a:rPr lang="en-GB" altLang="en-US" dirty="0"/>
              <a:t> (Interpreter)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640" y="2112645"/>
            <a:ext cx="83070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highlight>
                  <a:srgbClr val="FFFF00"/>
                </a:highlight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language processor that translates (converts) each statement of source program into machine code and executes it immediately before to translate the next statement is called Interpreter</a:t>
            </a: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If there is an error in the statement the interpreter terminates its translating process at that statement and displays an error message.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sz="2400" dirty="0"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The OWBASIC is an example of interpreter.</a:t>
            </a: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</TotalTime>
  <Words>1469</Words>
  <Application>Microsoft Office PowerPoint</Application>
  <PresentationFormat>On-screen Show (4:3)</PresentationFormat>
  <Paragraphs>234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Tahoma</vt:lpstr>
      <vt:lpstr>Times New Roman</vt:lpstr>
      <vt:lpstr>Wingdings</vt:lpstr>
      <vt:lpstr>Spectrum</vt:lpstr>
      <vt:lpstr>Introduction To Compiler</vt:lpstr>
      <vt:lpstr>Lecture Outline</vt:lpstr>
      <vt:lpstr>Objectives and Outcomes</vt:lpstr>
      <vt:lpstr>Language Processors</vt:lpstr>
      <vt:lpstr>Language Processors</vt:lpstr>
      <vt:lpstr>Language Processors</vt:lpstr>
      <vt:lpstr>Language Processors (Compiler)</vt:lpstr>
      <vt:lpstr>Language Processors (Compiler)</vt:lpstr>
      <vt:lpstr>Language Processors (Interpreter)</vt:lpstr>
      <vt:lpstr>Language Processors (Interpreter)</vt:lpstr>
      <vt:lpstr>Language Processors (Assembler)</vt:lpstr>
      <vt:lpstr>Difference between Interpreter &amp; Compiler)</vt:lpstr>
      <vt:lpstr>Hybrid Compiler</vt:lpstr>
      <vt:lpstr>Hybrid Compiler</vt:lpstr>
      <vt:lpstr>Hybrid Compiler</vt:lpstr>
      <vt:lpstr>PowerPoint Presentation</vt:lpstr>
      <vt:lpstr>Language Processing System</vt:lpstr>
      <vt:lpstr>Language Processing System</vt:lpstr>
      <vt:lpstr>Language Processing System</vt:lpstr>
      <vt:lpstr>Language Processing System</vt:lpstr>
      <vt:lpstr>Linker</vt:lpstr>
      <vt:lpstr>Loader</vt:lpstr>
      <vt:lpstr>PowerPoint Presentation</vt:lpstr>
      <vt:lpstr>PowerPoint Presentation</vt:lpstr>
      <vt:lpstr>The Structure of a Compiler</vt:lpstr>
      <vt:lpstr>The Structure of a Compiler</vt:lpstr>
      <vt:lpstr>The Structure of a Compiler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73</cp:revision>
  <dcterms:created xsi:type="dcterms:W3CDTF">2018-12-10T17:20:00Z</dcterms:created>
  <dcterms:modified xsi:type="dcterms:W3CDTF">2023-11-10T14:37:23Z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416EBCD95E1E46E1984D7417F5F1399F_12</vt:lpwstr>
  </property>
  <property fmtid="{D5CDD505-2E9C-101B-9397-08002B2CF9AE}" pid="3" name="KSOProductBuildVer">
    <vt:lpwstr>2057-12.2.0.13215</vt:lpwstr>
  </property>
</Properties>
</file>