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9" r:id="rId4"/>
    <p:sldId id="308" r:id="rId5"/>
    <p:sldId id="309" r:id="rId6"/>
    <p:sldId id="310" r:id="rId7"/>
    <p:sldId id="311" r:id="rId8"/>
    <p:sldId id="312" r:id="rId9"/>
    <p:sldId id="313" r:id="rId10"/>
    <p:sldId id="314" r:id="rId11"/>
    <p:sldId id="315" r:id="rId12"/>
    <p:sldId id="316" r:id="rId13"/>
    <p:sldId id="317" r:id="rId14"/>
    <p:sldId id="272" r:id="rId15"/>
    <p:sldId id="273" r:id="rId16"/>
    <p:sldId id="274" r:id="rId17"/>
    <p:sldId id="275" r:id="rId18"/>
    <p:sldId id="278" r:id="rId19"/>
    <p:sldId id="279" r:id="rId20"/>
    <p:sldId id="280" r:id="rId21"/>
    <p:sldId id="288" r:id="rId22"/>
    <p:sldId id="277" r:id="rId23"/>
    <p:sldId id="287" r:id="rId24"/>
    <p:sldId id="281" r:id="rId25"/>
    <p:sldId id="282" r:id="rId26"/>
    <p:sldId id="283" r:id="rId27"/>
    <p:sldId id="284" r:id="rId28"/>
    <p:sldId id="285" r:id="rId29"/>
    <p:sldId id="286"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24" autoAdjust="0"/>
  </p:normalViewPr>
  <p:slideViewPr>
    <p:cSldViewPr snapToGrid="0" snapToObjects="1" showGuides="1">
      <p:cViewPr varScale="1">
        <p:scale>
          <a:sx n="64" d="100"/>
          <a:sy n="64" d="100"/>
        </p:scale>
        <p:origin x="1566" y="78"/>
      </p:cViewPr>
      <p:guideLst>
        <p:guide orient="horz" pos="216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Date Placeholder 2"/>
          <p:cNvSpPr>
            <a:spLocks noGrp="1"/>
          </p:cNvSpPr>
          <p:nvPr>
            <p:ph type="dt" sz="half" idx="10"/>
          </p:nvPr>
        </p:nvSpPr>
        <p:spPr/>
        <p:txBody>
          <a:bodyPr/>
          <a:lstStyle/>
          <a:p>
            <a:fld id="{4251665B-C24A-4702-B522-6A4334602E03}"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12931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9">
                  <a:extLst>
                    <a:ext uri="{9D8B030D-6E8A-4147-A177-3AD203B41FA5}">
                      <a16:colId xmlns:a16="http://schemas.microsoft.com/office/drawing/2014/main" val="20002"/>
                    </a:ext>
                  </a:extLst>
                </a:gridCol>
                <a:gridCol w="1228725">
                  <a:extLst>
                    <a:ext uri="{9D8B030D-6E8A-4147-A177-3AD203B41FA5}">
                      <a16:colId xmlns:a16="http://schemas.microsoft.com/office/drawing/2014/main" val="20003"/>
                    </a:ext>
                  </a:extLst>
                </a:gridCol>
                <a:gridCol w="1199515">
                  <a:extLst>
                    <a:ext uri="{9D8B030D-6E8A-4147-A177-3AD203B41FA5}">
                      <a16:colId xmlns:a16="http://schemas.microsoft.com/office/drawing/2014/main" val="20004"/>
                    </a:ext>
                  </a:extLst>
                </a:gridCol>
                <a:gridCol w="1798700">
                  <a:extLst>
                    <a:ext uri="{9D8B030D-6E8A-4147-A177-3AD203B41FA5}">
                      <a16:colId xmlns:a16="http://schemas.microsoft.com/office/drawing/2014/main" val="20005"/>
                    </a:ext>
                  </a:extLst>
                </a:gridCol>
              </a:tblGrid>
              <a:tr h="378736">
                <a:tc>
                  <a:txBody>
                    <a:bodyPr/>
                    <a:lstStyle/>
                    <a:p>
                      <a:r>
                        <a:rPr lang="en-US" dirty="0"/>
                        <a:t>Lecture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GB" altLang="en-US" dirty="0"/>
                        <a:t>Fall 2023-2024</a:t>
                      </a:r>
                    </a:p>
                  </a:txBody>
                  <a:tcPr/>
                </a:tc>
                <a:extLst>
                  <a:ext uri="{0D108BD9-81ED-4DB2-BD59-A6C34878D82A}">
                    <a16:rowId xmlns:a16="http://schemas.microsoft.com/office/drawing/2014/main" val="10000"/>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GB" altLang="en-US" i="1" dirty="0"/>
                        <a:t>Shahnaj Parvin</a:t>
                      </a:r>
                      <a:endParaRPr lang="en-US" i="1" dirty="0"/>
                    </a:p>
                    <a:p>
                      <a:r>
                        <a:rPr lang="en-GB" altLang="en-US" i="1" dirty="0">
                          <a:hlinkClick r:id="rId2"/>
                        </a:rPr>
                        <a:t>sparvin</a:t>
                      </a:r>
                      <a:r>
                        <a:rPr lang="en-US" i="1" dirty="0">
                          <a:hlinkClick r:id="rId2"/>
                        </a:rPr>
                        <a:t>@aiub.edu</a:t>
                      </a:r>
                      <a:endParaRPr lang="en-US" i="1" dirty="0"/>
                    </a:p>
                    <a:p>
                      <a:endParaRPr lang="en-US" i="1"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219032"/>
            <a:ext cx="7626847" cy="566229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tree has an interior node labeled * with </a:t>
            </a:r>
            <a:r>
              <a:rPr lang="en-US" b="1" dirty="0">
                <a:latin typeface="Times New Roman" panose="02020603050405020304" pitchFamily="18" charset="0"/>
                <a:cs typeface="Times New Roman" panose="02020603050405020304" pitchFamily="18" charset="0"/>
              </a:rPr>
              <a:t>(id, 3) </a:t>
            </a:r>
            <a:r>
              <a:rPr lang="en-US" dirty="0">
                <a:latin typeface="Times New Roman" panose="02020603050405020304" pitchFamily="18" charset="0"/>
                <a:cs typeface="Times New Roman" panose="02020603050405020304" pitchFamily="18" charset="0"/>
              </a:rPr>
              <a:t>as its left child and the integer </a:t>
            </a:r>
            <a:r>
              <a:rPr lang="en-US" b="1" dirty="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as its right child. The node </a:t>
            </a:r>
            <a:r>
              <a:rPr lang="en-US" b="1" dirty="0">
                <a:latin typeface="Times New Roman" panose="02020603050405020304" pitchFamily="18" charset="0"/>
                <a:cs typeface="Times New Roman" panose="02020603050405020304" pitchFamily="18" charset="0"/>
              </a:rPr>
              <a:t>(id, 3) </a:t>
            </a:r>
            <a:r>
              <a:rPr lang="en-US" dirty="0">
                <a:latin typeface="Times New Roman" panose="02020603050405020304" pitchFamily="18" charset="0"/>
                <a:cs typeface="Times New Roman" panose="02020603050405020304" pitchFamily="18" charset="0"/>
              </a:rPr>
              <a:t>represents the identifier </a:t>
            </a:r>
            <a:r>
              <a:rPr lang="en-US" b="1" dirty="0">
                <a:latin typeface="Times New Roman" panose="02020603050405020304" pitchFamily="18" charset="0"/>
                <a:cs typeface="Times New Roman" panose="02020603050405020304" pitchFamily="18" charset="0"/>
              </a:rPr>
              <a:t>rate. </a:t>
            </a:r>
            <a:r>
              <a:rPr lang="en-US" dirty="0">
                <a:latin typeface="Times New Roman" panose="02020603050405020304" pitchFamily="18" charset="0"/>
                <a:cs typeface="Times New Roman" panose="02020603050405020304" pitchFamily="18" charset="0"/>
              </a:rPr>
              <a:t>The node labeled * makes it explicit that we must first multiply the value of </a:t>
            </a:r>
            <a:r>
              <a:rPr lang="en-US" b="1" dirty="0">
                <a:latin typeface="Times New Roman" panose="02020603050405020304" pitchFamily="18" charset="0"/>
                <a:cs typeface="Times New Roman" panose="02020603050405020304" pitchFamily="18" charset="0"/>
              </a:rPr>
              <a:t>r a t e </a:t>
            </a:r>
            <a:r>
              <a:rPr lang="en-US" dirty="0">
                <a:latin typeface="Times New Roman" panose="02020603050405020304" pitchFamily="18" charset="0"/>
                <a:cs typeface="Times New Roman" panose="02020603050405020304" pitchFamily="18" charset="0"/>
              </a:rPr>
              <a:t>by </a:t>
            </a:r>
            <a:r>
              <a:rPr lang="en-US" b="1" dirty="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The node labeled + indicates that we must add the result of this multiplication to the value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 . The root of the tree, labeled =, indicates that we must store the result of this addition into the location for the identifier 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nn-NO" sz="2000" b="1" dirty="0">
              <a:latin typeface="Times New Roman" panose="02020603050405020304" pitchFamily="18" charset="0"/>
              <a:cs typeface="Times New Roman" panose="02020603050405020304" pitchFamily="18" charset="0"/>
            </a:endParaRPr>
          </a:p>
          <a:p>
            <a:r>
              <a:rPr lang="nn-NO" sz="2000" b="1" dirty="0">
                <a:highlight>
                  <a:srgbClr val="00FFFF"/>
                </a:highlight>
                <a:latin typeface="Times New Roman" panose="02020603050405020304" pitchFamily="18" charset="0"/>
                <a:cs typeface="Times New Roman" panose="02020603050405020304" pitchFamily="18" charset="0"/>
              </a:rPr>
              <a:t>Syntax Error: </a:t>
            </a:r>
            <a:r>
              <a:rPr lang="en-US" dirty="0">
                <a:highlight>
                  <a:srgbClr val="00FFFF"/>
                </a:highlight>
                <a:latin typeface="Times New Roman" panose="02020603050405020304" pitchFamily="18" charset="0"/>
                <a:cs typeface="Times New Roman" panose="02020603050405020304" pitchFamily="18" charset="0"/>
              </a:rPr>
              <a:t>A grammatical error is a one that violates the (grammatical) rules of the language, for example if x = 7 y := 4 (missing </a:t>
            </a:r>
            <a:r>
              <a:rPr lang="en-US" b="1" dirty="0">
                <a:highlight>
                  <a:srgbClr val="00FFFF"/>
                </a:highlight>
                <a:latin typeface="Times New Roman" panose="02020603050405020304" pitchFamily="18" charset="0"/>
                <a:cs typeface="Times New Roman" panose="02020603050405020304" pitchFamily="18" charset="0"/>
              </a:rPr>
              <a:t>then</a:t>
            </a:r>
            <a:r>
              <a:rPr lang="en-US" dirty="0">
                <a:highlight>
                  <a:srgbClr val="00FFFF"/>
                </a:highlight>
                <a:latin typeface="Times New Roman" panose="02020603050405020304" pitchFamily="18" charset="0"/>
                <a:cs typeface="Times New Roman" panose="02020603050405020304" pitchFamily="18" charset="0"/>
              </a:rPr>
              <a:t>).</a:t>
            </a:r>
            <a:endParaRPr lang="nn-NO" b="1" dirty="0">
              <a:highlight>
                <a:srgbClr val="00FFFF"/>
              </a:highligh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p:cNvSpPr txBox="1"/>
          <p:nvPr/>
        </p:nvSpPr>
        <p:spPr>
          <a:xfrm>
            <a:off x="994491" y="1718131"/>
            <a:ext cx="7556508" cy="48310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Semantic Analyzer: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semantic analyzer </a:t>
            </a:r>
            <a:r>
              <a:rPr lang="en-US" dirty="0">
                <a:latin typeface="Times New Roman" panose="02020603050405020304" pitchFamily="18" charset="0"/>
                <a:cs typeface="Times New Roman" panose="02020603050405020304" pitchFamily="18" charset="0"/>
              </a:rPr>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p>
        </p:txBody>
      </p:sp>
      <p:grpSp>
        <p:nvGrpSpPr>
          <p:cNvPr id="4" name="Group 40"/>
          <p:cNvGrpSpPr/>
          <p:nvPr/>
        </p:nvGrpSpPr>
        <p:grpSpPr bwMode="auto">
          <a:xfrm>
            <a:off x="1960273" y="1899819"/>
            <a:ext cx="3742610" cy="2348743"/>
            <a:chOff x="247" y="2201"/>
            <a:chExt cx="1865" cy="895"/>
          </a:xfrm>
        </p:grpSpPr>
        <p:sp>
          <p:nvSpPr>
            <p:cNvPr id="5" name="Text Box 41"/>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p:cNvSpPr>
              <a:spLocks noChangeShapeType="1"/>
            </p:cNvSpPr>
            <p:nvPr/>
          </p:nvSpPr>
          <p:spPr bwMode="auto">
            <a:xfrm flipH="1">
              <a:off x="656" y="2314"/>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p:cNvSpPr>
              <a:spLocks noChangeShapeType="1"/>
            </p:cNvSpPr>
            <p:nvPr/>
          </p:nvSpPr>
          <p:spPr bwMode="auto">
            <a:xfrm>
              <a:off x="912" y="2304"/>
              <a:ext cx="104" cy="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p:cNvSpPr>
              <a:spLocks noChangeShapeType="1"/>
            </p:cNvSpPr>
            <p:nvPr/>
          </p:nvSpPr>
          <p:spPr bwMode="auto">
            <a:xfrm flipH="1">
              <a:off x="820" y="24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p:cNvSpPr>
              <a:spLocks noChangeShapeType="1"/>
            </p:cNvSpPr>
            <p:nvPr/>
          </p:nvSpPr>
          <p:spPr bwMode="auto">
            <a:xfrm>
              <a:off x="1200" y="24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p:cNvSpPr>
              <a:spLocks noChangeShapeType="1"/>
            </p:cNvSpPr>
            <p:nvPr/>
          </p:nvSpPr>
          <p:spPr bwMode="auto">
            <a:xfrm>
              <a:off x="1136" y="2463"/>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p:cNvSpPr>
              <a:spLocks noChangeShapeType="1"/>
            </p:cNvSpPr>
            <p:nvPr/>
          </p:nvSpPr>
          <p:spPr bwMode="auto">
            <a:xfrm flipH="1">
              <a:off x="1206" y="2760"/>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p:cNvSpPr>
              <a:spLocks noChangeShapeType="1"/>
            </p:cNvSpPr>
            <p:nvPr/>
          </p:nvSpPr>
          <p:spPr bwMode="auto">
            <a:xfrm>
              <a:off x="1488" y="278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p:cNvSpPr>
            <a:spLocks noChangeShapeType="1"/>
          </p:cNvSpPr>
          <p:nvPr/>
        </p:nvSpPr>
        <p:spPr bwMode="auto">
          <a:xfrm>
            <a:off x="5008098" y="4150509"/>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3999865"/>
          </a:xfrm>
          <a:prstGeom prst="rect">
            <a:avLst/>
          </a:prstGeom>
          <a:noFill/>
        </p:spPr>
        <p:txBody>
          <a:bodyPr wrap="square" rtlCol="0">
            <a:spAutoFit/>
          </a:bodyPr>
          <a:lstStyle/>
          <a:p>
            <a:pPr algn="just"/>
            <a:r>
              <a:rPr lang="en-US" sz="2000" b="1" dirty="0">
                <a:highlight>
                  <a:srgbClr val="00FFFF"/>
                </a:highlight>
                <a:latin typeface="Times New Roman" panose="02020603050405020304" pitchFamily="18" charset="0"/>
                <a:cs typeface="Times New Roman" panose="02020603050405020304" pitchFamily="18" charset="0"/>
              </a:rPr>
              <a:t>Semantic Errors: </a:t>
            </a:r>
            <a:r>
              <a:rPr lang="en-US" dirty="0">
                <a:highlight>
                  <a:srgbClr val="00FFFF"/>
                </a:highlight>
                <a:latin typeface="Times New Roman" panose="02020603050405020304" pitchFamily="18" charset="0"/>
                <a:cs typeface="Times New Roman" panose="02020603050405020304" pitchFamily="18" charset="0"/>
              </a:rPr>
              <a:t>During compilation Semantic analyzer will recognize the following semantic errors.</a:t>
            </a:r>
          </a:p>
          <a:p>
            <a:pPr algn="just"/>
            <a:endParaRPr lang="en-US" dirty="0">
              <a:highlight>
                <a:srgbClr val="00FFFF"/>
              </a:highlight>
              <a:latin typeface="Times New Roman" panose="02020603050405020304" pitchFamily="18" charset="0"/>
              <a:cs typeface="Times New Roman" panose="02020603050405020304" pitchFamily="18" charset="0"/>
            </a:endParaRPr>
          </a:p>
          <a:p>
            <a:pPr algn="just"/>
            <a:endParaRPr lang="en-US" dirty="0">
              <a:highlight>
                <a:srgbClr val="00FFFF"/>
              </a:highligh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dirty="0">
                <a:highlight>
                  <a:srgbClr val="00FFFF"/>
                </a:highlight>
                <a:latin typeface="Times New Roman" panose="02020603050405020304" pitchFamily="18" charset="0"/>
                <a:cs typeface="Times New Roman" panose="02020603050405020304" pitchFamily="18" charset="0"/>
              </a:rPr>
              <a:t>Datatype mismatch</a:t>
            </a:r>
          </a:p>
          <a:p>
            <a:pPr marL="742950" lvl="1" indent="-285750" algn="just">
              <a:buFont typeface="Wingdings" panose="05000000000000000000" pitchFamily="2" charset="2"/>
              <a:buChar char="v"/>
            </a:pPr>
            <a:r>
              <a:rPr lang="en-US" dirty="0">
                <a:highlight>
                  <a:srgbClr val="00FFFF"/>
                </a:highlight>
                <a:latin typeface="Times New Roman" panose="02020603050405020304" pitchFamily="18" charset="0"/>
                <a:cs typeface="Times New Roman" panose="02020603050405020304" pitchFamily="18" charset="0"/>
              </a:rPr>
              <a:t>Undeclared variable</a:t>
            </a:r>
          </a:p>
          <a:p>
            <a:pPr marL="742950" lvl="1" indent="-285750" algn="just">
              <a:buFont typeface="Wingdings" panose="05000000000000000000" pitchFamily="2" charset="2"/>
              <a:buChar char="v"/>
            </a:pPr>
            <a:r>
              <a:rPr lang="en-US" dirty="0">
                <a:highlight>
                  <a:srgbClr val="00FFFF"/>
                </a:highlight>
                <a:latin typeface="Times New Roman" panose="02020603050405020304" pitchFamily="18" charset="0"/>
                <a:cs typeface="Times New Roman" panose="02020603050405020304" pitchFamily="18" charset="0"/>
              </a:rPr>
              <a:t>Multiple declaration of a variable in a scope </a:t>
            </a:r>
          </a:p>
          <a:p>
            <a:pPr marL="742950" lvl="1" indent="-285750" algn="just">
              <a:buFont typeface="Wingdings" panose="05000000000000000000" pitchFamily="2" charset="2"/>
              <a:buChar char="v"/>
            </a:pPr>
            <a:r>
              <a:rPr lang="en-US" dirty="0">
                <a:highlight>
                  <a:srgbClr val="00FFFF"/>
                </a:highlight>
                <a:latin typeface="Times New Roman" panose="02020603050405020304" pitchFamily="18" charset="0"/>
                <a:cs typeface="Times New Roman" panose="02020603050405020304" pitchFamily="18" charset="0"/>
              </a:rPr>
              <a:t>Actual and formal parameter mismatch</a:t>
            </a:r>
          </a:p>
          <a:p>
            <a:pPr lvl="1"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4584700"/>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Intermediate Code generator: </a:t>
            </a:r>
            <a:r>
              <a:rPr lang="en-US" dirty="0">
                <a:latin typeface="Times New Roman" panose="02020603050405020304" pitchFamily="18" charset="0"/>
                <a:cs typeface="Times New Roman" panose="02020603050405020304" pitchFamily="18" charset="0"/>
              </a:rPr>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Easy to Produce and </a:t>
            </a:r>
          </a:p>
          <a:p>
            <a:pPr marL="7429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Easy to translate into target program</a:t>
            </a:r>
          </a:p>
          <a:p>
            <a:pPr lvl="1"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r>
              <a:rPr lang="en-US" dirty="0">
                <a:highlight>
                  <a:srgbClr val="00FFFF"/>
                </a:highlight>
                <a:latin typeface="Times New Roman" panose="02020603050405020304" pitchFamily="18" charset="0"/>
                <a:cs typeface="Times New Roman" panose="02020603050405020304" pitchFamily="18" charset="0"/>
              </a:rPr>
              <a:t>The intermediate representation can have a variety of forms. In this course we consider an intermediate  form called “ </a:t>
            </a:r>
            <a:r>
              <a:rPr lang="en-US" b="1" dirty="0">
                <a:highlight>
                  <a:srgbClr val="00FFFF"/>
                </a:highlight>
                <a:latin typeface="Times New Roman" panose="02020603050405020304" pitchFamily="18" charset="0"/>
                <a:cs typeface="Times New Roman" panose="02020603050405020304" pitchFamily="18" charset="0"/>
              </a:rPr>
              <a:t>three address code</a:t>
            </a:r>
            <a:r>
              <a:rPr lang="en-US" dirty="0">
                <a:highlight>
                  <a:srgbClr val="00FFFF"/>
                </a:highligh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479996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need to follow some steps to generate three address code.</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three address instruction has at most one operator on the right side.</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compiler must generate a temporary name to hold the value computed by each instruction.</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three address instructions have fewer than three operands. </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 the output of the intermediate code generator will be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p>
        </p:txBody>
      </p:sp>
      <p:sp>
        <p:nvSpPr>
          <p:cNvPr id="4" name="Text Box 73"/>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375348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Code Optimizer: </a:t>
            </a:r>
            <a:r>
              <a:rPr lang="en-US" dirty="0">
                <a:latin typeface="Times New Roman" panose="02020603050405020304" pitchFamily="18" charset="0"/>
                <a:cs typeface="Times New Roman" panose="02020603050405020304" pitchFamily="18" charset="0"/>
              </a:rPr>
              <a:t>The machine-independent code-optimization phase attempts to improve the intermediate code so that better target code will result. </a:t>
            </a:r>
          </a:p>
          <a:p>
            <a:pPr algn="just"/>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Find More Efficient Ways to Execute Code</a:t>
            </a:r>
          </a:p>
          <a:p>
            <a:pPr marL="742950" lvl="1"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Replace Code With More Optimal Statements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Significantly improve the running time of the target program</a:t>
            </a:r>
          </a:p>
          <a:p>
            <a:pPr lvl="1"/>
            <a:endParaRPr lang="en-US"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this phase optimized the code and produced the output as follows</a:t>
            </a:r>
          </a:p>
          <a:p>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p>
        </p:txBody>
      </p:sp>
      <p:sp>
        <p:nvSpPr>
          <p:cNvPr id="5" name="Text Box 74"/>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541591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Code Generator: </a:t>
            </a:r>
            <a:r>
              <a:rPr lang="en-US" dirty="0">
                <a:latin typeface="Times New Roman" panose="02020603050405020304" pitchFamily="18" charset="0"/>
                <a:cs typeface="Times New Roman" panose="02020603050405020304" pitchFamily="18" charset="0"/>
              </a:rPr>
              <a:t>The final phase of the compiler is to generate code for a specific machine. In this phase we consider:</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memory management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register assignment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output from this phase is usually assembly language or relocatable machine code.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7" name="Text Box 75"/>
          <p:cNvSpPr txBox="1">
            <a:spLocks noChangeArrowheads="1"/>
          </p:cNvSpPr>
          <p:nvPr/>
        </p:nvSpPr>
        <p:spPr bwMode="auto">
          <a:xfrm>
            <a:off x="3581400" y="4821555"/>
            <a:ext cx="249682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 LDF  R2,  id3</a:t>
            </a:r>
          </a:p>
          <a:p>
            <a:pPr algn="l">
              <a:spcBef>
                <a:spcPct val="50000"/>
              </a:spcBef>
            </a:pPr>
            <a:r>
              <a:rPr lang="en-US" altLang="en-US" sz="1600" dirty="0">
                <a:latin typeface="Times New Roman" panose="02020603050405020304" pitchFamily="18" charset="0"/>
              </a:rPr>
              <a:t> MULF  R2,  R2,  #60.0</a:t>
            </a:r>
            <a:br>
              <a:rPr lang="en-US" altLang="en-US" sz="1600" dirty="0">
                <a:latin typeface="Times New Roman" panose="02020603050405020304" pitchFamily="18" charset="0"/>
              </a:rPr>
            </a:br>
            <a:r>
              <a:rPr lang="en-US" altLang="en-US" sz="1600" dirty="0">
                <a:latin typeface="Times New Roman" panose="02020603050405020304" pitchFamily="18" charset="0"/>
              </a:rPr>
              <a:t> LDF  R1,  id2</a:t>
            </a:r>
          </a:p>
          <a:p>
            <a:pPr algn="l">
              <a:spcBef>
                <a:spcPct val="50000"/>
              </a:spcBef>
            </a:pPr>
            <a:r>
              <a:rPr lang="en-US" altLang="en-US" sz="1600" dirty="0">
                <a:latin typeface="Times New Roman" panose="02020603050405020304" pitchFamily="18" charset="0"/>
              </a:rPr>
              <a:t> ADDF  R1,  R1,  R2</a:t>
            </a:r>
            <a:br>
              <a:rPr lang="en-US" altLang="en-US" sz="1600" dirty="0">
                <a:latin typeface="Times New Roman" panose="02020603050405020304" pitchFamily="18" charset="0"/>
              </a:rPr>
            </a:br>
            <a:r>
              <a:rPr lang="en-US" altLang="en-US" sz="1600" dirty="0">
                <a:latin typeface="Times New Roman" panose="02020603050405020304" pitchFamily="18" charset="0"/>
              </a:rPr>
              <a:t> STF  id1,  R1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p:cNvGrpSpPr/>
          <p:nvPr/>
        </p:nvGrpSpPr>
        <p:grpSpPr bwMode="auto">
          <a:xfrm>
            <a:off x="2552700" y="2639377"/>
            <a:ext cx="4038600" cy="336550"/>
            <a:chOff x="912" y="528"/>
            <a:chExt cx="2544" cy="212"/>
          </a:xfrm>
        </p:grpSpPr>
        <p:sp>
          <p:nvSpPr>
            <p:cNvPr id="9" name="Rectangle 20"/>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p:cNvGrpSpPr/>
          <p:nvPr/>
        </p:nvGrpSpPr>
        <p:grpSpPr bwMode="auto">
          <a:xfrm>
            <a:off x="2552700" y="3728898"/>
            <a:ext cx="4038600" cy="336550"/>
            <a:chOff x="912" y="528"/>
            <a:chExt cx="2544" cy="212"/>
          </a:xfrm>
        </p:grpSpPr>
        <p:sp>
          <p:nvSpPr>
            <p:cNvPr id="16" name="Rectangle 23"/>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p:cNvGrpSpPr/>
          <p:nvPr/>
        </p:nvGrpSpPr>
        <p:grpSpPr bwMode="auto">
          <a:xfrm>
            <a:off x="2840499" y="4395560"/>
            <a:ext cx="3429000" cy="1281113"/>
            <a:chOff x="1344" y="1392"/>
            <a:chExt cx="2160" cy="807"/>
          </a:xfrm>
        </p:grpSpPr>
        <p:sp>
          <p:nvSpPr>
            <p:cNvPr id="35" name="Text Box 33"/>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p:cNvSpPr>
              <a:spLocks noChangeShapeType="1"/>
            </p:cNvSpPr>
            <p:nvPr/>
          </p:nvSpPr>
          <p:spPr bwMode="auto">
            <a:xfrm>
              <a:off x="2352" y="1777"/>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p:cNvSpPr>
              <a:spLocks noChangeShapeType="1"/>
            </p:cNvSpPr>
            <p:nvPr/>
          </p:nvSpPr>
          <p:spPr bwMode="auto">
            <a:xfrm flipH="1">
              <a:off x="1728" y="1584"/>
              <a:ext cx="14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p:cNvSpPr>
              <a:spLocks noChangeShapeType="1"/>
            </p:cNvSpPr>
            <p:nvPr/>
          </p:nvSpPr>
          <p:spPr bwMode="auto">
            <a:xfrm>
              <a:off x="2112" y="1584"/>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p:cNvSpPr>
              <a:spLocks noChangeShapeType="1"/>
            </p:cNvSpPr>
            <p:nvPr/>
          </p:nvSpPr>
          <p:spPr bwMode="auto">
            <a:xfrm>
              <a:off x="2544" y="1728"/>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p:cNvSpPr>
              <a:spLocks noChangeShapeType="1"/>
            </p:cNvSpPr>
            <p:nvPr/>
          </p:nvSpPr>
          <p:spPr bwMode="auto">
            <a:xfrm>
              <a:off x="3024" y="1920"/>
              <a:ext cx="24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p:cNvSpPr>
              <a:spLocks noChangeShapeType="1"/>
            </p:cNvSpPr>
            <p:nvPr/>
          </p:nvSpPr>
          <p:spPr bwMode="auto">
            <a:xfrm flipH="1">
              <a:off x="2784" y="192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p:cNvSpPr>
              <a:spLocks noChangeShapeType="1"/>
            </p:cNvSpPr>
            <p:nvPr/>
          </p:nvSpPr>
          <p:spPr bwMode="auto">
            <a:xfrm flipH="1">
              <a:off x="2304" y="172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p:cNvGrpSpPr/>
          <p:nvPr/>
        </p:nvGrpSpPr>
        <p:grpSpPr bwMode="auto">
          <a:xfrm>
            <a:off x="2552700" y="1964120"/>
            <a:ext cx="4038600" cy="336550"/>
            <a:chOff x="912" y="528"/>
            <a:chExt cx="2544" cy="212"/>
          </a:xfrm>
        </p:grpSpPr>
        <p:sp>
          <p:nvSpPr>
            <p:cNvPr id="9" name="Rectangle 20"/>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p:cNvGrpSpPr/>
          <p:nvPr/>
        </p:nvGrpSpPr>
        <p:grpSpPr bwMode="auto">
          <a:xfrm>
            <a:off x="2494673" y="2191630"/>
            <a:ext cx="4038600" cy="1662113"/>
            <a:chOff x="1056" y="2304"/>
            <a:chExt cx="2544" cy="1047"/>
          </a:xfrm>
        </p:grpSpPr>
        <p:sp>
          <p:nvSpPr>
            <p:cNvPr id="68" name="Text Box 48"/>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p:cNvSpPr>
              <a:spLocks noChangeShapeType="1"/>
            </p:cNvSpPr>
            <p:nvPr/>
          </p:nvSpPr>
          <p:spPr bwMode="auto">
            <a:xfrm>
              <a:off x="2064" y="2689"/>
              <a:ext cx="1"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p:cNvSpPr>
              <a:spLocks noChangeShapeType="1"/>
            </p:cNvSpPr>
            <p:nvPr/>
          </p:nvSpPr>
          <p:spPr bwMode="auto">
            <a:xfrm flipH="1">
              <a:off x="1440" y="2496"/>
              <a:ext cx="16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a:off x="1824" y="2496"/>
              <a:ext cx="32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p:cNvSpPr>
              <a:spLocks noChangeShapeType="1"/>
            </p:cNvSpPr>
            <p:nvPr/>
          </p:nvSpPr>
          <p:spPr bwMode="auto">
            <a:xfrm>
              <a:off x="2256" y="2640"/>
              <a:ext cx="32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p:cNvSpPr>
              <a:spLocks noChangeShapeType="1"/>
            </p:cNvSpPr>
            <p:nvPr/>
          </p:nvSpPr>
          <p:spPr bwMode="auto">
            <a:xfrm>
              <a:off x="2736" y="2832"/>
              <a:ext cx="27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p:cNvSpPr>
              <a:spLocks noChangeShapeType="1"/>
            </p:cNvSpPr>
            <p:nvPr/>
          </p:nvSpPr>
          <p:spPr bwMode="auto">
            <a:xfrm flipH="1">
              <a:off x="2496" y="2832"/>
              <a:ext cx="10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p:cNvSpPr>
              <a:spLocks noChangeShapeType="1"/>
            </p:cNvSpPr>
            <p:nvPr/>
          </p:nvSpPr>
          <p:spPr bwMode="auto">
            <a:xfrm flipH="1">
              <a:off x="1902" y="2640"/>
              <a:ext cx="22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p:cNvSpPr>
              <a:spLocks noChangeShapeType="1"/>
            </p:cNvSpPr>
            <p:nvPr/>
          </p:nvSpPr>
          <p:spPr bwMode="auto">
            <a:xfrm>
              <a:off x="3216" y="3120"/>
              <a:ext cx="0"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p:cNvGrpSpPr/>
          <p:nvPr/>
        </p:nvGrpSpPr>
        <p:grpSpPr bwMode="auto">
          <a:xfrm>
            <a:off x="2552700" y="3846172"/>
            <a:ext cx="4038600" cy="361950"/>
            <a:chOff x="912" y="492"/>
            <a:chExt cx="2544" cy="228"/>
          </a:xfrm>
        </p:grpSpPr>
        <p:sp>
          <p:nvSpPr>
            <p:cNvPr id="85" name="Rectangle 29"/>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p:cNvSpPr txBox="1">
            <a:spLocks noChangeArrowheads="1"/>
          </p:cNvSpPr>
          <p:nvPr/>
        </p:nvSpPr>
        <p:spPr bwMode="auto">
          <a:xfrm>
            <a:off x="3183985" y="4507526"/>
            <a:ext cx="33528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a:t>
            </a:r>
            <a:r>
              <a:rPr lang="en-GB" altLang="en-US" sz="1600" dirty="0" err="1">
                <a:latin typeface="Times New Roman" panose="02020603050405020304" pitchFamily="18" charset="0"/>
              </a:rPr>
              <a:t>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p:cNvGrpSpPr/>
          <p:nvPr/>
        </p:nvGrpSpPr>
        <p:grpSpPr bwMode="auto">
          <a:xfrm>
            <a:off x="2467707" y="1966539"/>
            <a:ext cx="4038600" cy="336550"/>
            <a:chOff x="912" y="528"/>
            <a:chExt cx="2544" cy="212"/>
          </a:xfrm>
        </p:grpSpPr>
        <p:sp>
          <p:nvSpPr>
            <p:cNvPr id="32" name="Rectangle 68"/>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p:cNvGrpSpPr/>
          <p:nvPr/>
        </p:nvGrpSpPr>
        <p:grpSpPr bwMode="auto">
          <a:xfrm>
            <a:off x="2453640" y="3443654"/>
            <a:ext cx="4038600" cy="336550"/>
            <a:chOff x="912" y="528"/>
            <a:chExt cx="2544" cy="212"/>
          </a:xfrm>
        </p:grpSpPr>
        <p:sp>
          <p:nvSpPr>
            <p:cNvPr id="36" name="Rectangle 71"/>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p:cNvSpPr txBox="1">
            <a:spLocks noChangeArrowheads="1"/>
          </p:cNvSpPr>
          <p:nvPr/>
        </p:nvSpPr>
        <p:spPr bwMode="auto">
          <a:xfrm>
            <a:off x="3581400" y="3865245"/>
            <a:ext cx="252857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 LDF  R2,  id3</a:t>
            </a:r>
          </a:p>
          <a:p>
            <a:pPr algn="l">
              <a:spcBef>
                <a:spcPct val="50000"/>
              </a:spcBef>
            </a:pPr>
            <a:r>
              <a:rPr lang="en-US" altLang="en-US" sz="1600" dirty="0">
                <a:latin typeface="Times New Roman" panose="02020603050405020304" pitchFamily="18" charset="0"/>
              </a:rPr>
              <a:t> MULF  R2,  R2,  #60.0</a:t>
            </a:r>
            <a:br>
              <a:rPr lang="en-US" altLang="en-US" sz="1600" dirty="0">
                <a:latin typeface="Times New Roman" panose="02020603050405020304" pitchFamily="18" charset="0"/>
              </a:rPr>
            </a:br>
            <a:r>
              <a:rPr lang="en-US" altLang="en-US" sz="1600" dirty="0">
                <a:latin typeface="Times New Roman" panose="02020603050405020304" pitchFamily="18" charset="0"/>
              </a:rPr>
              <a:t> LDF  R1,  id2</a:t>
            </a:r>
          </a:p>
          <a:p>
            <a:pPr algn="l">
              <a:spcBef>
                <a:spcPct val="50000"/>
              </a:spcBef>
            </a:pPr>
            <a:r>
              <a:rPr lang="en-US" altLang="en-US" sz="1600" dirty="0">
                <a:latin typeface="Times New Roman" panose="02020603050405020304" pitchFamily="18" charset="0"/>
              </a:rPr>
              <a:t> ADDF  R1,  R1,  R2</a:t>
            </a:r>
            <a:br>
              <a:rPr lang="en-US" altLang="en-US" sz="1600" dirty="0">
                <a:latin typeface="Times New Roman" panose="02020603050405020304" pitchFamily="18" charset="0"/>
              </a:rPr>
            </a:br>
            <a:r>
              <a:rPr lang="en-US" altLang="en-US" sz="1600" dirty="0">
                <a:latin typeface="Times New Roman" panose="02020603050405020304" pitchFamily="18" charset="0"/>
              </a:rPr>
              <a:t> STF  id1,  R1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p:cNvSpPr txBox="1"/>
          <p:nvPr/>
        </p:nvSpPr>
        <p:spPr>
          <a:xfrm>
            <a:off x="994491" y="1718131"/>
            <a:ext cx="7556508" cy="2861310"/>
          </a:xfrm>
          <a:prstGeom prst="rect">
            <a:avLst/>
          </a:prstGeom>
          <a:noFill/>
        </p:spPr>
        <p:txBody>
          <a:bodyPr wrap="square" rtlCol="0">
            <a:spAutoFit/>
          </a:bodyPr>
          <a:lstStyle/>
          <a:p>
            <a:pPr algn="just"/>
            <a:r>
              <a:rPr lang="en-US" sz="3600" dirty="0"/>
              <a:t>Find the output for the following expressions</a:t>
            </a:r>
          </a:p>
          <a:p>
            <a:pPr marL="800100" lvl="1" indent="-342900">
              <a:buFont typeface="+mj-lt"/>
              <a:buAutoNum type="arabicPeriod"/>
            </a:pPr>
            <a:r>
              <a:rPr lang="en-US" sz="3600"/>
              <a:t>a=a +b *c *2</a:t>
            </a:r>
            <a:endParaRPr lang="en-US" sz="3600" dirty="0"/>
          </a:p>
          <a:p>
            <a:pPr marL="800100" lvl="1" indent="-342900">
              <a:buFont typeface="+mj-lt"/>
              <a:buAutoNum type="arabicPeriod"/>
            </a:pPr>
            <a:r>
              <a:rPr lang="en-US" sz="3600" dirty="0"/>
              <a:t>Y= b+c-d+20</a:t>
            </a:r>
          </a:p>
          <a:p>
            <a:pPr lvl="1"/>
            <a:endParaRPr lang="en-US" dirty="0"/>
          </a:p>
          <a:p>
            <a:pPr lvl="1"/>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highlight>
                  <a:srgbClr val="FF00FF"/>
                </a:highlight>
              </a:rPr>
              <a:t>Linker and Loader</a:t>
            </a:r>
          </a:p>
        </p:txBody>
      </p:sp>
      <p:sp>
        <p:nvSpPr>
          <p:cNvPr id="6" name="TextBox 5"/>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046" y="1390659"/>
            <a:ext cx="7512148" cy="49439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highlight>
                  <a:srgbClr val="00FFFF"/>
                </a:highlight>
              </a:rPr>
              <a:t>A loader is a special type of a program that copies programs from a storage device to the main memory, where they can be executed.</a:t>
            </a:r>
            <a:r>
              <a:rPr lang="en-US" sz="2000" b="1" dirty="0">
                <a:highlight>
                  <a:srgbClr val="00FFFF"/>
                </a:highlight>
              </a:rPr>
              <a:t> </a:t>
            </a:r>
            <a:r>
              <a:rPr lang="en-US" dirty="0">
                <a:highlight>
                  <a:srgbClr val="00FFFF"/>
                </a:highlight>
              </a:rPr>
              <a:t>	</a:t>
            </a:r>
          </a:p>
          <a:p>
            <a:pPr lvl="1"/>
            <a:endParaRPr lang="en-US" dirty="0">
              <a:highlight>
                <a:srgbClr val="FF00FF"/>
              </a:highlight>
            </a:endParaRPr>
          </a:p>
          <a:p>
            <a:pPr lvl="1"/>
            <a:endParaRPr lang="en-US" dirty="0"/>
          </a:p>
          <a:p>
            <a:pPr lvl="1"/>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highlight>
                  <a:srgbClr val="00FFFF"/>
                </a:highlight>
              </a:rPr>
              <a:t>Advantages of Using Front-end and Back- end </a:t>
            </a:r>
          </a:p>
        </p:txBody>
      </p:sp>
      <p:sp>
        <p:nvSpPr>
          <p:cNvPr id="3" name="TextBox 2"/>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p:cNvSpPr txBox="1"/>
          <p:nvPr/>
        </p:nvSpPr>
        <p:spPr>
          <a:xfrm>
            <a:off x="783772" y="2435897"/>
            <a:ext cx="184731" cy="369332"/>
          </a:xfrm>
          <a:prstGeom prst="rect">
            <a:avLst/>
          </a:prstGeom>
          <a:noFill/>
        </p:spPr>
        <p:txBody>
          <a:bodyPr wrap="none" rtlCol="0">
            <a:spAutoFit/>
          </a:bodyPr>
          <a:lstStyle/>
          <a:p>
            <a:endParaRPr lang="en-US" dirty="0"/>
          </a:p>
        </p:txBody>
      </p:sp>
      <p:sp>
        <p:nvSpPr>
          <p:cNvPr id="2" name="Rectangle 1"/>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p:cNvGrpSpPr/>
          <p:nvPr/>
        </p:nvGrpSpPr>
        <p:grpSpPr bwMode="auto">
          <a:xfrm>
            <a:off x="1828800" y="1066800"/>
            <a:ext cx="6172200" cy="5554663"/>
            <a:chOff x="144" y="816"/>
            <a:chExt cx="3984" cy="4367"/>
          </a:xfrm>
        </p:grpSpPr>
        <p:sp>
          <p:nvSpPr>
            <p:cNvPr id="6" name="Text Box 5"/>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p:cNvGrpSpPr/>
            <p:nvPr/>
          </p:nvGrpSpPr>
          <p:grpSpPr bwMode="auto">
            <a:xfrm>
              <a:off x="1487" y="1248"/>
              <a:ext cx="1345" cy="432"/>
              <a:chOff x="1487" y="1248"/>
              <a:chExt cx="1345" cy="432"/>
            </a:xfrm>
          </p:grpSpPr>
          <p:sp>
            <p:nvSpPr>
              <p:cNvPr id="54" name="Rectangle 7"/>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p:cNvGrpSpPr/>
            <p:nvPr/>
          </p:nvGrpSpPr>
          <p:grpSpPr bwMode="auto">
            <a:xfrm>
              <a:off x="1487" y="1824"/>
              <a:ext cx="1345" cy="432"/>
              <a:chOff x="1487" y="1248"/>
              <a:chExt cx="1345" cy="432"/>
            </a:xfrm>
          </p:grpSpPr>
          <p:sp>
            <p:nvSpPr>
              <p:cNvPr id="51" name="Rectangle 11"/>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p:cNvGrpSpPr/>
            <p:nvPr/>
          </p:nvGrpSpPr>
          <p:grpSpPr bwMode="auto">
            <a:xfrm>
              <a:off x="1487" y="2400"/>
              <a:ext cx="1585" cy="432"/>
              <a:chOff x="1487" y="2400"/>
              <a:chExt cx="1585" cy="432"/>
            </a:xfrm>
          </p:grpSpPr>
          <p:sp>
            <p:nvSpPr>
              <p:cNvPr id="48" name="Rectangle 15"/>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p:cNvGrpSpPr/>
            <p:nvPr/>
          </p:nvGrpSpPr>
          <p:grpSpPr bwMode="auto">
            <a:xfrm>
              <a:off x="1487" y="3024"/>
              <a:ext cx="1345" cy="454"/>
              <a:chOff x="1487" y="3024"/>
              <a:chExt cx="1345" cy="454"/>
            </a:xfrm>
          </p:grpSpPr>
          <p:sp>
            <p:nvSpPr>
              <p:cNvPr id="45" name="Rectangle 19"/>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p:cNvGrpSpPr/>
            <p:nvPr/>
          </p:nvGrpSpPr>
          <p:grpSpPr bwMode="auto">
            <a:xfrm>
              <a:off x="1487" y="3695"/>
              <a:ext cx="1345" cy="433"/>
              <a:chOff x="1487" y="1247"/>
              <a:chExt cx="1345" cy="433"/>
            </a:xfrm>
          </p:grpSpPr>
          <p:sp>
            <p:nvSpPr>
              <p:cNvPr id="42" name="Rectangle 23"/>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p:cNvGrpSpPr/>
            <p:nvPr/>
          </p:nvGrpSpPr>
          <p:grpSpPr bwMode="auto">
            <a:xfrm>
              <a:off x="1487" y="4320"/>
              <a:ext cx="1345" cy="432"/>
              <a:chOff x="1487" y="1248"/>
              <a:chExt cx="1345" cy="432"/>
            </a:xfrm>
          </p:grpSpPr>
          <p:sp>
            <p:nvSpPr>
              <p:cNvPr id="39" name="Rectangle 27"/>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p:cNvSpPr>
              <a:spLocks noChangeShapeType="1"/>
            </p:cNvSpPr>
            <p:nvPr/>
          </p:nvSpPr>
          <p:spPr bwMode="auto">
            <a:xfrm>
              <a:off x="2112" y="1056"/>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p:cNvSpPr>
              <a:spLocks noChangeShapeType="1"/>
            </p:cNvSpPr>
            <p:nvPr/>
          </p:nvSpPr>
          <p:spPr bwMode="auto">
            <a:xfrm>
              <a:off x="2112" y="1680"/>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p:cNvSpPr>
              <a:spLocks noChangeShapeType="1"/>
            </p:cNvSpPr>
            <p:nvPr/>
          </p:nvSpPr>
          <p:spPr bwMode="auto">
            <a:xfrm>
              <a:off x="2112" y="2256"/>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p:cNvSpPr>
              <a:spLocks noChangeShapeType="1"/>
            </p:cNvSpPr>
            <p:nvPr/>
          </p:nvSpPr>
          <p:spPr bwMode="auto">
            <a:xfrm>
              <a:off x="2112" y="2832"/>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p:cNvSpPr>
              <a:spLocks noChangeShapeType="1"/>
            </p:cNvSpPr>
            <p:nvPr/>
          </p:nvSpPr>
          <p:spPr bwMode="auto">
            <a:xfrm>
              <a:off x="2112" y="3456"/>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p:cNvSpPr>
              <a:spLocks noChangeShapeType="1"/>
            </p:cNvSpPr>
            <p:nvPr/>
          </p:nvSpPr>
          <p:spPr bwMode="auto">
            <a:xfrm>
              <a:off x="2112" y="4128"/>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p:cNvSpPr>
              <a:spLocks noChangeShapeType="1"/>
            </p:cNvSpPr>
            <p:nvPr/>
          </p:nvSpPr>
          <p:spPr bwMode="auto">
            <a:xfrm>
              <a:off x="2112" y="4752"/>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p:cNvGrpSpPr/>
            <p:nvPr/>
          </p:nvGrpSpPr>
          <p:grpSpPr bwMode="auto">
            <a:xfrm>
              <a:off x="144" y="2640"/>
              <a:ext cx="1104" cy="576"/>
              <a:chOff x="144" y="2640"/>
              <a:chExt cx="1104" cy="576"/>
            </a:xfrm>
          </p:grpSpPr>
          <p:sp>
            <p:nvSpPr>
              <p:cNvPr id="37" name="Rectangle 39"/>
              <p:cNvSpPr>
                <a:spLocks noChangeArrowheads="1"/>
              </p:cNvSpPr>
              <p:nvPr/>
            </p:nvSpPr>
            <p:spPr bwMode="auto">
              <a:xfrm>
                <a:off x="144" y="2640"/>
                <a:ext cx="1104" cy="576"/>
              </a:xfrm>
              <a:prstGeom prst="rect">
                <a:avLst/>
              </a:prstGeom>
              <a:solidFill>
                <a:srgbClr val="FFFF99"/>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p:cNvGrpSpPr/>
            <p:nvPr/>
          </p:nvGrpSpPr>
          <p:grpSpPr bwMode="auto">
            <a:xfrm>
              <a:off x="3024" y="2640"/>
              <a:ext cx="1104" cy="576"/>
              <a:chOff x="144" y="2640"/>
              <a:chExt cx="1104" cy="576"/>
            </a:xfrm>
          </p:grpSpPr>
          <p:sp>
            <p:nvSpPr>
              <p:cNvPr id="35" name="Rectangle 42"/>
              <p:cNvSpPr>
                <a:spLocks noChangeArrowheads="1"/>
              </p:cNvSpPr>
              <p:nvPr/>
            </p:nvSpPr>
            <p:spPr bwMode="auto">
              <a:xfrm>
                <a:off x="144" y="2640"/>
                <a:ext cx="1104" cy="576"/>
              </a:xfrm>
              <a:prstGeom prst="rect">
                <a:avLst/>
              </a:prstGeom>
              <a:solidFill>
                <a:srgbClr val="FFFF99"/>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p:cNvSpPr>
              <a:spLocks noChangeShapeType="1"/>
            </p:cNvSpPr>
            <p:nvPr/>
          </p:nvSpPr>
          <p:spPr bwMode="auto">
            <a:xfrm flipH="1">
              <a:off x="384" y="1440"/>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p:cNvSpPr>
              <a:spLocks noChangeShapeType="1"/>
            </p:cNvSpPr>
            <p:nvPr/>
          </p:nvSpPr>
          <p:spPr bwMode="auto">
            <a:xfrm flipH="1">
              <a:off x="720" y="20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p:cNvSpPr>
              <a:spLocks noChangeShapeType="1"/>
            </p:cNvSpPr>
            <p:nvPr/>
          </p:nvSpPr>
          <p:spPr bwMode="auto">
            <a:xfrm flipH="1">
              <a:off x="1056" y="2544"/>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p:cNvSpPr>
              <a:spLocks noChangeShapeType="1"/>
            </p:cNvSpPr>
            <p:nvPr/>
          </p:nvSpPr>
          <p:spPr bwMode="auto">
            <a:xfrm flipH="1" flipV="1">
              <a:off x="2832" y="2544"/>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p:cNvSpPr>
              <a:spLocks noChangeShapeType="1"/>
            </p:cNvSpPr>
            <p:nvPr/>
          </p:nvSpPr>
          <p:spPr bwMode="auto">
            <a:xfrm flipH="1" flipV="1">
              <a:off x="2832" y="20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p:cNvSpPr>
              <a:spLocks noChangeShapeType="1"/>
            </p:cNvSpPr>
            <p:nvPr/>
          </p:nvSpPr>
          <p:spPr bwMode="auto">
            <a:xfrm flipH="1" flipV="1">
              <a:off x="2832" y="1440"/>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p:cNvSpPr>
              <a:spLocks noChangeShapeType="1"/>
            </p:cNvSpPr>
            <p:nvPr/>
          </p:nvSpPr>
          <p:spPr bwMode="auto">
            <a:xfrm flipV="1">
              <a:off x="2832" y="3216"/>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p:cNvSpPr>
              <a:spLocks noChangeShapeType="1"/>
            </p:cNvSpPr>
            <p:nvPr/>
          </p:nvSpPr>
          <p:spPr bwMode="auto">
            <a:xfrm>
              <a:off x="384" y="3216"/>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p:cNvSpPr>
              <a:spLocks noChangeShapeType="1"/>
            </p:cNvSpPr>
            <p:nvPr/>
          </p:nvSpPr>
          <p:spPr bwMode="auto">
            <a:xfrm flipV="1">
              <a:off x="2832" y="32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p:cNvSpPr>
              <a:spLocks noChangeShapeType="1"/>
            </p:cNvSpPr>
            <p:nvPr/>
          </p:nvSpPr>
          <p:spPr bwMode="auto">
            <a:xfrm>
              <a:off x="720" y="32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p:cNvSpPr>
              <a:spLocks noChangeShapeType="1"/>
            </p:cNvSpPr>
            <p:nvPr/>
          </p:nvSpPr>
          <p:spPr bwMode="auto">
            <a:xfrm flipV="1">
              <a:off x="2832" y="3216"/>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p:cNvSpPr>
              <a:spLocks noChangeShapeType="1"/>
            </p:cNvSpPr>
            <p:nvPr/>
          </p:nvSpPr>
          <p:spPr bwMode="auto">
            <a:xfrm>
              <a:off x="1056" y="3216"/>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p:cNvSpPr txBox="1"/>
          <p:nvPr/>
        </p:nvSpPr>
        <p:spPr>
          <a:xfrm>
            <a:off x="1066987" y="1795817"/>
            <a:ext cx="7626847" cy="5446395"/>
          </a:xfrm>
          <a:prstGeom prst="rect">
            <a:avLst/>
          </a:prstGeom>
          <a:noFill/>
        </p:spPr>
        <p:txBody>
          <a:bodyPr wrap="square" rtlCol="0">
            <a:spAutoFit/>
          </a:bodyPr>
          <a:lstStyle/>
          <a:p>
            <a:pPr marL="457200" indent="-457200" algn="just">
              <a:buAutoNum type="arabicPeriod"/>
            </a:pPr>
            <a:r>
              <a:rPr lang="en-US" sz="2400" b="1" dirty="0">
                <a:latin typeface="Times New Roman" panose="02020603050405020304" pitchFamily="18" charset="0"/>
                <a:cs typeface="Times New Roman" panose="02020603050405020304" pitchFamily="18" charset="0"/>
              </a:rPr>
              <a:t>Analysis Phase</a:t>
            </a:r>
            <a:r>
              <a:rPr lang="en-US" sz="2000" dirty="0">
                <a:latin typeface="Times New Roman" panose="02020603050405020304" pitchFamily="18" charset="0"/>
                <a:cs typeface="Times New Roman" panose="02020603050405020304" pitchFamily="18" charset="0"/>
              </a:rPr>
              <a:t>: </a:t>
            </a:r>
            <a:r>
              <a:rPr lang="en-US" sz="2000" dirty="0">
                <a:highlight>
                  <a:srgbClr val="00FFFF"/>
                </a:highlight>
                <a:latin typeface="Times New Roman" panose="02020603050405020304" pitchFamily="18" charset="0"/>
                <a:cs typeface="Times New Roman" panose="02020603050405020304" pitchFamily="18" charset="0"/>
              </a:rPr>
              <a:t>Breaks up a source program into constituent pieces and produces an internal representation of it called intermediate code.</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Lexical Analyzer</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Syntax Analyzer</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Semantic Analyzer</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Intermediate code generator</a:t>
            </a:r>
          </a:p>
          <a:p>
            <a:pPr lvl="2"/>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400" b="1" dirty="0">
                <a:latin typeface="Times New Roman" panose="02020603050405020304" pitchFamily="18" charset="0"/>
                <a:cs typeface="Times New Roman" panose="02020603050405020304" pitchFamily="18" charset="0"/>
              </a:rPr>
              <a:t>Synthesis Phase</a:t>
            </a:r>
            <a:r>
              <a:rPr lang="en-US" sz="2000" dirty="0">
                <a:latin typeface="Times New Roman" panose="02020603050405020304" pitchFamily="18" charset="0"/>
                <a:cs typeface="Times New Roman" panose="02020603050405020304" pitchFamily="18" charset="0"/>
              </a:rPr>
              <a:t>: </a:t>
            </a:r>
            <a:r>
              <a:rPr lang="en-US" sz="2000" dirty="0">
                <a:highlight>
                  <a:srgbClr val="00FFFF"/>
                </a:highlight>
                <a:latin typeface="Times New Roman" panose="02020603050405020304" pitchFamily="18" charset="0"/>
                <a:cs typeface="Times New Roman" panose="02020603050405020304" pitchFamily="18" charset="0"/>
              </a:rPr>
              <a:t>Translates the intermediate code into the target program.</a:t>
            </a:r>
          </a:p>
          <a:p>
            <a:pPr lvl="2" algn="just"/>
            <a:r>
              <a:rPr lang="en-US" sz="2000" dirty="0">
                <a:latin typeface="Times New Roman" panose="02020603050405020304" pitchFamily="18" charset="0"/>
                <a:cs typeface="Times New Roman" panose="02020603050405020304" pitchFamily="18" charset="0"/>
              </a:rPr>
              <a:t>V.     Code optimizer</a:t>
            </a:r>
          </a:p>
          <a:p>
            <a:pPr lvl="2" algn="just"/>
            <a:r>
              <a:rPr lang="en-US" sz="2000" dirty="0">
                <a:latin typeface="Times New Roman" panose="02020603050405020304" pitchFamily="18" charset="0"/>
                <a:cs typeface="Times New Roman" panose="02020603050405020304" pitchFamily="18" charset="0"/>
              </a:rPr>
              <a:t>VI.   Code generator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795817"/>
            <a:ext cx="7626847" cy="677037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Lexical Analyzer: </a:t>
            </a:r>
            <a:r>
              <a:rPr lang="en-US" dirty="0">
                <a:highlight>
                  <a:srgbClr val="00FFFF"/>
                </a:highlight>
                <a:latin typeface="Times New Roman" panose="02020603050405020304" pitchFamily="18" charset="0"/>
                <a:cs typeface="Times New Roman" panose="02020603050405020304" pitchFamily="18" charset="0"/>
              </a:rPr>
              <a:t>The first phase of a compiler is called lexical analysis or scanning. The lexical analyzer reads the stream of characters making up the source program and groups the characters into meaningful sequences called lexemes.</a:t>
            </a:r>
            <a:r>
              <a:rPr lang="en-US" dirty="0">
                <a:latin typeface="Times New Roman" panose="02020603050405020304" pitchFamily="18" charset="0"/>
                <a:cs typeface="Times New Roman" panose="02020603050405020304" pitchFamily="18" charset="0"/>
              </a:rPr>
              <a:t> For each lexeme, the lexical analyzer produces as output a token of the form </a:t>
            </a:r>
            <a:r>
              <a:rPr lang="en-US" i="1" dirty="0">
                <a:latin typeface="Times New Roman" panose="02020603050405020304" pitchFamily="18" charset="0"/>
                <a:cs typeface="Times New Roman" panose="02020603050405020304" pitchFamily="18" charset="0"/>
              </a:rPr>
              <a:t>(token-name, attribute-value). </a:t>
            </a:r>
            <a:r>
              <a:rPr lang="en-US" dirty="0">
                <a:latin typeface="Times New Roman" panose="02020603050405020304" pitchFamily="18" charset="0"/>
                <a:cs typeface="Times New Roman" panose="02020603050405020304" pitchFamily="18" charset="0"/>
              </a:rPr>
              <a:t>For example, suppose a source program contains the assignment statement </a:t>
            </a:r>
          </a:p>
          <a:p>
            <a:pPr algn="just"/>
            <a:endParaRPr lang="en-US" b="1" dirty="0">
              <a:latin typeface="Times New Roman" panose="02020603050405020304" pitchFamily="18" charset="0"/>
              <a:cs typeface="Times New Roman" panose="02020603050405020304" pitchFamily="18" charset="0"/>
            </a:endParaRPr>
          </a:p>
          <a:p>
            <a:pPr algn="ctr"/>
            <a:r>
              <a:rPr lang="pt-BR" b="1" dirty="0">
                <a:latin typeface="Times New Roman" panose="02020603050405020304" pitchFamily="18" charset="0"/>
                <a:cs typeface="Times New Roman" panose="02020603050405020304" pitchFamily="18" charset="0"/>
              </a:rPr>
              <a:t>p o s i t i o n = i n i t i a l + r a t e * 60    </a:t>
            </a:r>
          </a:p>
          <a:p>
            <a:pPr algn="ctr"/>
            <a:endParaRPr lang="pt-BR"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characters in this assignment could be grouped into the following lexemes and mapped into the following tokens passed on to the syntax analyzer:</a:t>
            </a:r>
          </a:p>
          <a:p>
            <a:pPr algn="just"/>
            <a:endParaRPr lang="en-US"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is a lexeme that would be mapped into a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1), where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is an abstract symbol standing for </a:t>
            </a:r>
            <a:r>
              <a:rPr lang="en-US" i="1" dirty="0">
                <a:latin typeface="Times New Roman" panose="02020603050405020304" pitchFamily="18" charset="0"/>
                <a:cs typeface="Times New Roman" panose="02020603050405020304" pitchFamily="18" charset="0"/>
              </a:rPr>
              <a:t>identifier </a:t>
            </a:r>
            <a:r>
              <a:rPr lang="en-US" dirty="0">
                <a:latin typeface="Times New Roman" panose="02020603050405020304" pitchFamily="18" charset="0"/>
                <a:cs typeface="Times New Roman" panose="02020603050405020304" pitchFamily="18" charset="0"/>
              </a:rPr>
              <a:t>and 1 points to the symbol table entry for 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 The symbol-table entry for an identifier holds information about the identifier, such as its name and type.</a:t>
            </a:r>
          </a:p>
          <a:p>
            <a:pPr algn="just"/>
            <a:endParaRPr lang="pt-BR"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528528"/>
            <a:ext cx="7626847" cy="673925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The assignment symbol = is a lexeme that is mapped into the token (=).Since this token needs no attribute-value, we have omitted the 	second component. We could have used any abstract symbol such as 	</a:t>
            </a:r>
            <a:r>
              <a:rPr lang="en-US" b="1" dirty="0">
                <a:latin typeface="Times New Roman" panose="02020603050405020304" pitchFamily="18" charset="0"/>
                <a:cs typeface="Times New Roman" panose="02020603050405020304" pitchFamily="18" charset="0"/>
              </a:rPr>
              <a:t>assign </a:t>
            </a:r>
            <a:r>
              <a:rPr lang="en-US" dirty="0">
                <a:latin typeface="Times New Roman" panose="02020603050405020304" pitchFamily="18" charset="0"/>
                <a:cs typeface="Times New Roman" panose="02020603050405020304" pitchFamily="18" charset="0"/>
              </a:rPr>
              <a:t>for the token-name, but for notational convenience we have 	chosen to use the lexeme itself as the name of the abstract symbol.</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Initial is a lexeme that is mapped into the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2), where 2 points to the symbol-table entry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 is a lexeme that is mapped into the token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r a t e is a lexeme that is mapped into the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3), where 3 points to the symbol-table entry for r a t 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 is a lexeme that is mapped into the token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60 is a lexeme that is mapped into the token (60).</a:t>
            </a:r>
            <a:endParaRPr lang="pt-BR"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528528"/>
            <a:ext cx="7626847" cy="372300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lexical analyzer compiled the above expression the output of lexical analyzer would be </a:t>
            </a:r>
          </a:p>
          <a:p>
            <a:pPr algn="ctr"/>
            <a:r>
              <a:rPr lang="nn-NO" b="1" dirty="0">
                <a:latin typeface="Times New Roman" panose="02020603050405020304" pitchFamily="18" charset="0"/>
                <a:cs typeface="Times New Roman" panose="02020603050405020304" pitchFamily="18" charset="0"/>
              </a:rPr>
              <a:t>&lt;i d , l &gt; </a:t>
            </a:r>
            <a:r>
              <a:rPr lang="nn-NO" b="1" dirty="0">
                <a:latin typeface="Times New Roman" panose="02020603050405020304" pitchFamily="18" charset="0"/>
                <a:cs typeface="Times New Roman" panose="02020603050405020304" pitchFamily="18" charset="0"/>
                <a:sym typeface="Wingdings" panose="05000000000000000000" pitchFamily="2" charset="2"/>
              </a:rPr>
              <a:t>&lt;=&gt;</a:t>
            </a:r>
            <a:r>
              <a:rPr lang="nn-NO" b="1" dirty="0">
                <a:latin typeface="Times New Roman" panose="02020603050405020304" pitchFamily="18" charset="0"/>
                <a:cs typeface="Times New Roman" panose="02020603050405020304" pitchFamily="18" charset="0"/>
              </a:rPr>
              <a:t> &lt;id, </a:t>
            </a:r>
            <a:r>
              <a:rPr lang="nn-NO" dirty="0">
                <a:latin typeface="Times New Roman" panose="02020603050405020304" pitchFamily="18" charset="0"/>
                <a:cs typeface="Times New Roman" panose="02020603050405020304" pitchFamily="18" charset="0"/>
              </a:rPr>
              <a:t>2&gt; &lt;+&gt; </a:t>
            </a:r>
            <a:r>
              <a:rPr lang="nn-NO" b="1" dirty="0">
                <a:latin typeface="Times New Roman" panose="02020603050405020304" pitchFamily="18" charset="0"/>
                <a:cs typeface="Times New Roman" panose="02020603050405020304" pitchFamily="18" charset="0"/>
              </a:rPr>
              <a:t>&lt;id, </a:t>
            </a:r>
            <a:r>
              <a:rPr lang="nn-NO" dirty="0">
                <a:latin typeface="Times New Roman" panose="02020603050405020304" pitchFamily="18" charset="0"/>
                <a:cs typeface="Times New Roman" panose="02020603050405020304" pitchFamily="18" charset="0"/>
              </a:rPr>
              <a:t>3&gt; &lt;*&gt; &lt;60&gt;</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r>
              <a:rPr lang="en-US" sz="2000" b="1" dirty="0">
                <a:highlight>
                  <a:srgbClr val="00FFFF"/>
                </a:highlight>
                <a:latin typeface="Times New Roman" panose="02020603050405020304" pitchFamily="18" charset="0"/>
                <a:cs typeface="Times New Roman" panose="02020603050405020304" pitchFamily="18" charset="0"/>
              </a:rPr>
              <a:t>Lexical Errors</a:t>
            </a:r>
            <a:r>
              <a:rPr lang="en-US" b="1" dirty="0">
                <a:highlight>
                  <a:srgbClr val="00FFFF"/>
                </a:highlight>
                <a:latin typeface="Times New Roman" panose="02020603050405020304" pitchFamily="18" charset="0"/>
                <a:cs typeface="Times New Roman" panose="02020603050405020304" pitchFamily="18" charset="0"/>
              </a:rPr>
              <a:t>: </a:t>
            </a:r>
            <a:r>
              <a:rPr lang="en-US" dirty="0">
                <a:highlight>
                  <a:srgbClr val="00FFFF"/>
                </a:highlight>
                <a:latin typeface="Times New Roman" panose="02020603050405020304" pitchFamily="18" charset="0"/>
                <a:cs typeface="Times New Roman" panose="02020603050405020304" pitchFamily="18" charset="0"/>
              </a:rPr>
              <a:t>A lexical error is a mistake in a lexeme, for examples, typing </a:t>
            </a:r>
            <a:r>
              <a:rPr lang="en-US" b="1" dirty="0" err="1">
                <a:highlight>
                  <a:srgbClr val="00FFFF"/>
                </a:highlight>
                <a:latin typeface="Times New Roman" panose="02020603050405020304" pitchFamily="18" charset="0"/>
                <a:cs typeface="Times New Roman" panose="02020603050405020304" pitchFamily="18" charset="0"/>
              </a:rPr>
              <a:t>tehn</a:t>
            </a:r>
            <a:r>
              <a:rPr lang="en-US" dirty="0">
                <a:highlight>
                  <a:srgbClr val="00FFFF"/>
                </a:highlight>
                <a:latin typeface="Times New Roman" panose="02020603050405020304" pitchFamily="18" charset="0"/>
                <a:cs typeface="Times New Roman" panose="02020603050405020304" pitchFamily="18" charset="0"/>
              </a:rPr>
              <a:t> instead of </a:t>
            </a:r>
            <a:r>
              <a:rPr lang="en-US" b="1" dirty="0">
                <a:highlight>
                  <a:srgbClr val="00FFFF"/>
                </a:highlight>
                <a:latin typeface="Times New Roman" panose="02020603050405020304" pitchFamily="18" charset="0"/>
                <a:cs typeface="Times New Roman" panose="02020603050405020304" pitchFamily="18" charset="0"/>
              </a:rPr>
              <a:t>then</a:t>
            </a:r>
            <a:r>
              <a:rPr lang="en-US" dirty="0">
                <a:highlight>
                  <a:srgbClr val="00FFFF"/>
                </a:highlight>
                <a:latin typeface="Times New Roman" panose="02020603050405020304" pitchFamily="18" charset="0"/>
                <a:cs typeface="Times New Roman" panose="02020603050405020304" pitchFamily="18" charset="0"/>
              </a:rPr>
              <a:t>, or missing off one of the quotes in a literal.</a:t>
            </a:r>
            <a:endParaRPr lang="en-US" b="1" dirty="0">
              <a:highlight>
                <a:srgbClr val="00FFFF"/>
              </a:highlight>
              <a:latin typeface="Times New Roman" panose="02020603050405020304" pitchFamily="18" charset="0"/>
              <a:cs typeface="Times New Roman" panose="02020603050405020304" pitchFamily="18" charset="0"/>
            </a:endParaRPr>
          </a:p>
          <a:p>
            <a:pPr lvl="2" algn="just"/>
            <a:endParaRPr lang="en-US" dirty="0">
              <a:highlight>
                <a:srgbClr val="00FFFF"/>
              </a:highligh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219032"/>
            <a:ext cx="7626847" cy="5107940"/>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endParaRPr lang="nn-NO" dirty="0">
              <a:latin typeface="Times New Roman" panose="02020603050405020304" pitchFamily="18" charset="0"/>
              <a:cs typeface="Times New Roman" panose="02020603050405020304" pitchFamily="18" charset="0"/>
            </a:endParaRPr>
          </a:p>
          <a:p>
            <a:pPr algn="just"/>
            <a:r>
              <a:rPr lang="nn-NO" sz="2000" b="1" dirty="0">
                <a:latin typeface="Times New Roman" panose="02020603050405020304" pitchFamily="18" charset="0"/>
                <a:cs typeface="Times New Roman" panose="02020603050405020304" pitchFamily="18" charset="0"/>
              </a:rPr>
              <a:t>Syntax Analyzer:  </a:t>
            </a:r>
            <a:r>
              <a:rPr lang="en-US" dirty="0">
                <a:latin typeface="Times New Roman" panose="02020603050405020304" pitchFamily="18" charset="0"/>
                <a:cs typeface="Times New Roman" panose="02020603050405020304" pitchFamily="18" charset="0"/>
              </a:rPr>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nn-NO" sz="2000" b="1" dirty="0">
              <a:latin typeface="Times New Roman" panose="02020603050405020304" pitchFamily="18" charset="0"/>
              <a:cs typeface="Times New Roman" panose="02020603050405020304" pitchFamily="18" charset="0"/>
            </a:endParaRPr>
          </a:p>
          <a:p>
            <a:pPr algn="just"/>
            <a:endParaRPr lang="nn-NO"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grpSp>
        <p:nvGrpSpPr>
          <p:cNvPr id="4" name="Group 40"/>
          <p:cNvGrpSpPr/>
          <p:nvPr/>
        </p:nvGrpSpPr>
        <p:grpSpPr bwMode="auto">
          <a:xfrm>
            <a:off x="3200400" y="4836936"/>
            <a:ext cx="2743200" cy="1585913"/>
            <a:chOff x="192" y="2160"/>
            <a:chExt cx="1728" cy="999"/>
          </a:xfrm>
        </p:grpSpPr>
        <p:sp>
          <p:nvSpPr>
            <p:cNvPr id="6" name="Text Box 41"/>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p:cNvSpPr>
              <a:spLocks noChangeShapeType="1"/>
            </p:cNvSpPr>
            <p:nvPr/>
          </p:nvSpPr>
          <p:spPr bwMode="auto">
            <a:xfrm flipH="1">
              <a:off x="672" y="2352"/>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p:cNvSpPr>
              <a:spLocks noChangeShapeType="1"/>
            </p:cNvSpPr>
            <p:nvPr/>
          </p:nvSpPr>
          <p:spPr bwMode="auto">
            <a:xfrm>
              <a:off x="912" y="230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p:cNvSpPr>
              <a:spLocks noChangeShapeType="1"/>
            </p:cNvSpPr>
            <p:nvPr/>
          </p:nvSpPr>
          <p:spPr bwMode="auto">
            <a:xfrm flipH="1">
              <a:off x="884" y="2532"/>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p:cNvSpPr>
              <a:spLocks noChangeShapeType="1"/>
            </p:cNvSpPr>
            <p:nvPr/>
          </p:nvSpPr>
          <p:spPr bwMode="auto">
            <a:xfrm>
              <a:off x="1200" y="24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p:cNvSpPr>
              <a:spLocks noChangeShapeType="1"/>
            </p:cNvSpPr>
            <p:nvPr/>
          </p:nvSpPr>
          <p:spPr bwMode="auto">
            <a:xfrm>
              <a:off x="1152" y="249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p:cNvSpPr>
              <a:spLocks noChangeShapeType="1"/>
            </p:cNvSpPr>
            <p:nvPr/>
          </p:nvSpPr>
          <p:spPr bwMode="auto">
            <a:xfrm flipH="1">
              <a:off x="1248" y="2784"/>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p:cNvSpPr>
              <a:spLocks noChangeShapeType="1"/>
            </p:cNvSpPr>
            <p:nvPr/>
          </p:nvSpPr>
          <p:spPr bwMode="auto">
            <a:xfrm>
              <a:off x="1488" y="278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57</TotalTime>
  <Words>2150</Words>
  <Application>Microsoft Office PowerPoint</Application>
  <PresentationFormat>On-screen Show (4:3)</PresentationFormat>
  <Paragraphs>411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108</cp:revision>
  <dcterms:created xsi:type="dcterms:W3CDTF">2018-12-10T17:20:00Z</dcterms:created>
  <dcterms:modified xsi:type="dcterms:W3CDTF">2023-11-10T14:37:34Z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1A0FD336D48946738C06DF35CA7B6249_12</vt:lpwstr>
  </property>
  <property fmtid="{D5CDD505-2E9C-101B-9397-08002B2CF9AE}" pid="3" name="KSOProductBuildVer">
    <vt:lpwstr>2057-12.2.0.13215</vt:lpwstr>
  </property>
</Properties>
</file>