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6" r:id="rId5"/>
    <p:sldId id="302" r:id="rId6"/>
    <p:sldId id="268" r:id="rId7"/>
    <p:sldId id="290" r:id="rId8"/>
    <p:sldId id="295" r:id="rId9"/>
    <p:sldId id="291" r:id="rId10"/>
    <p:sldId id="292" r:id="rId11"/>
    <p:sldId id="293" r:id="rId12"/>
    <p:sldId id="294" r:id="rId13"/>
    <p:sldId id="296" r:id="rId14"/>
    <p:sldId id="297" r:id="rId15"/>
    <p:sldId id="298" r:id="rId16"/>
    <p:sldId id="299" r:id="rId17"/>
    <p:sldId id="300" r:id="rId18"/>
    <p:sldId id="264" r:id="rId19"/>
    <p:sldId id="301"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65"/>
  </p:normalViewPr>
  <p:slideViewPr>
    <p:cSldViewPr snapToGrid="0" snapToObjects="1" showGuides="1">
      <p:cViewPr varScale="1">
        <p:scale>
          <a:sx n="89" d="100"/>
          <a:sy n="89" d="100"/>
        </p:scale>
        <p:origin x="174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8" Type="http://schemas.openxmlformats.org/officeDocument/2006/relationships/slide" Target="slides/slide16.xml"/><Relationship Id="rId13" Type="http://schemas.openxmlformats.org/officeDocument/2006/relationships/slide" Target="slides/slide11.xml"/><Relationship Id="rId26" Type="http://schemas.openxmlformats.org/officeDocument/2006/relationships/customXml" Target="../customXml/item2.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7" Type="http://schemas.openxmlformats.org/officeDocument/2006/relationships/slide" Target="slides/slide15.xml"/><Relationship Id="rId12" Type="http://schemas.openxmlformats.org/officeDocument/2006/relationships/slide" Target="slides/slide10.xml"/><Relationship Id="rId25" Type="http://schemas.openxmlformats.org/officeDocument/2006/relationships/customXml" Target="../customXml/item1.xml"/><Relationship Id="rId20" Type="http://schemas.openxmlformats.org/officeDocument/2006/relationships/slide" Target="slides/slide18.xml"/><Relationship Id="rId2" Type="http://schemas.openxmlformats.org/officeDocument/2006/relationships/theme" Target="theme/theme1.xml"/><Relationship Id="rId16" Type="http://schemas.openxmlformats.org/officeDocument/2006/relationships/slide" Target="slides/slide14.xml"/><Relationship Id="rId6" Type="http://schemas.openxmlformats.org/officeDocument/2006/relationships/slide" Target="slides/slide4.xml"/><Relationship Id="rId24" Type="http://schemas.openxmlformats.org/officeDocument/2006/relationships/tableStyles" Target="tableStyles.xml"/><Relationship Id="rId11" Type="http://schemas.openxmlformats.org/officeDocument/2006/relationships/slide" Target="slides/slide9.xml"/><Relationship Id="rId1" Type="http://schemas.openxmlformats.org/officeDocument/2006/relationships/slideMaster" Target="slideMasters/slideMaster1.xml"/><Relationship Id="rId5" Type="http://schemas.openxmlformats.org/officeDocument/2006/relationships/slide" Target="slides/slide3.xml"/><Relationship Id="rId23" Type="http://schemas.openxmlformats.org/officeDocument/2006/relationships/viewProps" Target="viewProps.xml"/><Relationship Id="rId15" Type="http://schemas.openxmlformats.org/officeDocument/2006/relationships/slide" Target="slides/slide13.xml"/><Relationship Id="rId19" Type="http://schemas.openxmlformats.org/officeDocument/2006/relationships/slide" Target="slides/slide17.xml"/><Relationship Id="rId10" Type="http://schemas.openxmlformats.org/officeDocument/2006/relationships/slide" Target="slides/slide8.xml"/><Relationship Id="rId9" Type="http://schemas.openxmlformats.org/officeDocument/2006/relationships/slide" Target="slides/slide7.xml"/><Relationship Id="rId4" Type="http://schemas.openxmlformats.org/officeDocument/2006/relationships/slide" Target="slides/slide2.xml"/><Relationship Id="rId22" Type="http://schemas.openxmlformats.org/officeDocument/2006/relationships/presProps" Target="presProps.xml"/><Relationship Id="rId14" Type="http://schemas.openxmlformats.org/officeDocument/2006/relationships/slide" Target="slides/slide12.xml"/><Relationship Id="rId27"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lang="fi-FI"/>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pic>
        <p:nvPicPr>
          <p:cNvPr id="1026" name="Picture 2" descr="Image result for AIUB logo"/>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lang="fi-FI"/>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lang="fi-FI"/>
          </a:p>
        </p:txBody>
      </p:sp>
      <p:sp>
        <p:nvSpPr>
          <p:cNvPr id="3" name="Picture Placeholder 2"/>
          <p:cNvSpPr>
            <a:spLocks noGrp="1"/>
          </p:cNvSpPr>
          <p:nvPr>
            <p:ph type="pic" idx="1" hasCustomPrompt="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lang="fi-FI"/>
          </a:p>
        </p:txBody>
      </p:sp>
      <p:sp>
        <p:nvSpPr>
          <p:cNvPr id="3" name="Picture Placeholder 2"/>
          <p:cNvSpPr>
            <a:spLocks noGrp="1"/>
          </p:cNvSpPr>
          <p:nvPr>
            <p:ph type="pic" idx="1" hasCustomPrompt="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lang="fi-FI"/>
          </a:p>
        </p:txBody>
      </p:sp>
      <p:sp>
        <p:nvSpPr>
          <p:cNvPr id="14" name="Picture Placeholder 13"/>
          <p:cNvSpPr>
            <a:spLocks noGrp="1"/>
          </p:cNvSpPr>
          <p:nvPr>
            <p:ph type="pic" sz="quarter" idx="13" hasCustomPrompt="1"/>
          </p:nvPr>
        </p:nvSpPr>
        <p:spPr>
          <a:xfrm>
            <a:off x="284164" y="594360"/>
            <a:ext cx="2743200" cy="3675888"/>
          </a:xfrm>
        </p:spPr>
        <p:txBody>
          <a:bodyPr/>
          <a:lstStyle>
            <a:lvl1pPr>
              <a:buNone/>
              <a:defRPr/>
            </a:lvl1pPr>
          </a:lstStyle>
          <a:p>
            <a:r>
              <a:rPr lang="fi-FI"/>
              <a:t>Drag picture to placeholder or click icon to add</a:t>
            </a:r>
            <a:endParaRPr lang="fi-FI"/>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lang="fi-FI"/>
          </a:p>
        </p:txBody>
      </p:sp>
      <p:sp>
        <p:nvSpPr>
          <p:cNvPr id="3" name="Picture Placeholder 2"/>
          <p:cNvSpPr>
            <a:spLocks noGrp="1"/>
          </p:cNvSpPr>
          <p:nvPr>
            <p:ph type="pic" idx="1" hasCustomPrompt="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
        <p:nvSpPr>
          <p:cNvPr id="13" name="Picture Placeholder 2"/>
          <p:cNvSpPr>
            <a:spLocks noGrp="1"/>
          </p:cNvSpPr>
          <p:nvPr>
            <p:ph type="pic" idx="13" hasCustomPrompt="1"/>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14" name="Picture Placeholder 2"/>
          <p:cNvSpPr>
            <a:spLocks noGrp="1"/>
          </p:cNvSpPr>
          <p:nvPr>
            <p:ph type="pic" idx="14" hasCustomPrompt="1"/>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lang="fi-FI"/>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Content Placeholder 2"/>
          <p:cNvSpPr>
            <a:spLocks noGrp="1"/>
          </p:cNvSpPr>
          <p:nvPr>
            <p:ph idx="1"/>
          </p:nvPr>
        </p:nvSpPr>
        <p:spPr/>
        <p:txBody>
          <a:bodyPr/>
          <a:lstStyle>
            <a:lvl5pPr>
              <a:defRPr/>
            </a:lvl5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
        <p:nvSpPr>
          <p:cNvPr id="8" name="Picture Placeholder 7"/>
          <p:cNvSpPr>
            <a:spLocks noGrp="1"/>
          </p:cNvSpPr>
          <p:nvPr>
            <p:ph type="pic" sz="quarter" idx="13" hasCustomPrompt="1"/>
          </p:nvPr>
        </p:nvSpPr>
        <p:spPr>
          <a:xfrm>
            <a:off x="284162" y="2017058"/>
            <a:ext cx="8574087" cy="4377391"/>
          </a:xfrm>
        </p:spPr>
        <p:txBody>
          <a:bodyPr/>
          <a:lstStyle>
            <a:lvl1pPr>
              <a:buNone/>
              <a:defRPr/>
            </a:lvl1pPr>
          </a:lstStyle>
          <a:p>
            <a:r>
              <a:rPr lang="fi-FI"/>
              <a:t>Drag picture to placeholder or click icon to add</a:t>
            </a:r>
            <a:endParaRPr lang="fi-FI"/>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lang="fi-FI"/>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lang="fi-FI"/>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anose="05000000000000000000" pitchFamily="2" charset="2"/>
              <a:buNone/>
            </a:pPr>
            <a:r>
              <a:rPr lang="fi-FI"/>
              <a:t>Click to edit Master text styles</a:t>
            </a:r>
            <a:endParaRPr lang="fi-FI"/>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hasCustomPrompt="1"/>
          </p:nvPr>
        </p:nvSpPr>
        <p:spPr>
          <a:xfrm>
            <a:off x="284162" y="443754"/>
            <a:ext cx="8574087" cy="4370293"/>
          </a:xfrm>
        </p:spPr>
        <p:txBody>
          <a:bodyPr/>
          <a:lstStyle>
            <a:lvl1pPr>
              <a:buNone/>
              <a:defRPr/>
            </a:lvl1pPr>
          </a:lstStyle>
          <a:p>
            <a:r>
              <a:rPr lang="fi-FI"/>
              <a:t>Drag picture to placeholder or click icon to add</a:t>
            </a:r>
            <a:endParaRPr lang="fi-FI"/>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lang="fi-FI"/>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endParaRPr lang="fi-FI"/>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lvl1pPr>
              <a:defRPr/>
            </a:lvl1pPr>
          </a:lstStyle>
          <a:p>
            <a:r>
              <a:rPr lang="fi-FI"/>
              <a:t>Click to edit Master title style</a:t>
            </a:r>
            <a:endParaRPr lang="fi-FI"/>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endParaRPr lang="fi-FI"/>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endParaRPr lang="fi-FI"/>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Date Placeholder 2"/>
          <p:cNvSpPr>
            <a:spLocks noGrp="1"/>
          </p:cNvSpPr>
          <p:nvPr>
            <p:ph type="dt" sz="half" idx="10"/>
          </p:nvPr>
        </p:nvSpPr>
        <p:spPr/>
        <p:txBody>
          <a:bodyPr/>
          <a:lstStyle/>
          <a:p>
            <a:fld id="{4251665B-C24A-4702-B522-6A4334602E0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pic>
        <p:nvPicPr>
          <p:cNvPr id="2050" name="Picture 2" descr="Image result for AIUB logo"/>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lang="fi-FI"/>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4.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CSC3220</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endParaRPr lang="en-US" sz="2000" b="1" dirty="0">
              <a:solidFill>
                <a:srgbClr val="0070C0"/>
              </a:solidFill>
              <a:latin typeface="Arial" panose="020B0604020202020204" pitchFamily="34" charset="0"/>
              <a:cs typeface="Arial" panose="020B0604020202020204" pitchFamily="34" charset="0"/>
            </a:endParaRP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nvGraphicFramePr>
        <p:xfrm>
          <a:off x="476205" y="5186042"/>
          <a:ext cx="8335798" cy="757555"/>
        </p:xfrm>
        <a:graphic>
          <a:graphicData uri="http://schemas.openxmlformats.org/drawingml/2006/table">
            <a:tbl>
              <a:tblPr firstRow="1" bandRow="1">
                <a:tableStyleId>{D7AC3CCA-C797-4891-BE02-D94E43425B78}</a:tableStyleId>
              </a:tblPr>
              <a:tblGrid>
                <a:gridCol w="1483224"/>
                <a:gridCol w="1397725"/>
                <a:gridCol w="1227909"/>
                <a:gridCol w="1187450"/>
                <a:gridCol w="1177925"/>
                <a:gridCol w="1861565"/>
              </a:tblGrid>
              <a:tr h="378736">
                <a:tc>
                  <a:txBody>
                    <a:bodyPr/>
                    <a:lstStyle/>
                    <a:p>
                      <a:r>
                        <a:rPr lang="en-US" dirty="0"/>
                        <a:t>Lecture No:</a:t>
                      </a:r>
                      <a:endParaRPr lang="en-US" dirty="0"/>
                    </a:p>
                  </a:txBody>
                  <a:tcPr/>
                </a:tc>
                <a:tc>
                  <a:txBody>
                    <a:bodyPr/>
                    <a:lstStyle/>
                    <a:p>
                      <a:r>
                        <a:rPr lang="en-US" dirty="0"/>
                        <a:t>5</a:t>
                      </a:r>
                      <a:endParaRPr lang="en-US" dirty="0"/>
                    </a:p>
                  </a:txBody>
                  <a:tcPr/>
                </a:tc>
                <a:tc>
                  <a:txBody>
                    <a:bodyPr/>
                    <a:lstStyle/>
                    <a:p>
                      <a:r>
                        <a:rPr lang="en-US" dirty="0"/>
                        <a:t>Week No:</a:t>
                      </a:r>
                      <a:endParaRPr lang="en-US" dirty="0"/>
                    </a:p>
                  </a:txBody>
                  <a:tcPr/>
                </a:tc>
                <a:tc>
                  <a:txBody>
                    <a:bodyPr/>
                    <a:lstStyle/>
                    <a:p>
                      <a:r>
                        <a:rPr lang="en-US" dirty="0"/>
                        <a:t>5</a:t>
                      </a:r>
                      <a:endParaRPr lang="en-US" dirty="0"/>
                    </a:p>
                  </a:txBody>
                  <a:tcPr/>
                </a:tc>
                <a:tc>
                  <a:txBody>
                    <a:bodyPr/>
                    <a:lstStyle/>
                    <a:p>
                      <a:r>
                        <a:rPr lang="en-US" dirty="0"/>
                        <a:t>Semester:</a:t>
                      </a:r>
                      <a:endParaRPr lang="en-US" dirty="0"/>
                    </a:p>
                  </a:txBody>
                  <a:tcPr/>
                </a:tc>
                <a:tc>
                  <a:txBody>
                    <a:bodyPr/>
                    <a:lstStyle/>
                    <a:p>
                      <a:r>
                        <a:rPr lang="en-GB" altLang="en-US" dirty="0"/>
                        <a:t>Fall 2023-2024</a:t>
                      </a:r>
                      <a:endParaRPr lang="en-GB" altLang="en-US" dirty="0"/>
                    </a:p>
                  </a:txBody>
                  <a:tcPr/>
                </a:tc>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endParaRPr kumimoji="0" lang="en-US" sz="1800" b="1" i="0" u="none" strike="noStrike" kern="1200" cap="none" spc="0" normalizeH="0" baseline="0" noProof="0" dirty="0">
                        <a:ln>
                          <a:noFill/>
                        </a:ln>
                        <a:solidFill>
                          <a:prstClr val="black"/>
                        </a:solidFill>
                        <a:effectLst/>
                        <a:uLnTx/>
                        <a:uFillTx/>
                        <a:latin typeface="+mn-lt"/>
                        <a:ea typeface="+mn-ea"/>
                        <a:cs typeface="+mn-cs"/>
                      </a:endParaRPr>
                    </a:p>
                  </a:txBody>
                  <a:tcPr/>
                </a:tc>
                <a:tc gridSpan="5">
                  <a:txBody>
                    <a:bodyPr/>
                    <a:lstStyle/>
                    <a:p>
                      <a:r>
                        <a:rPr lang="en-GB" altLang="en-US" i="1" dirty="0"/>
                        <a:t>Shahnaj Parvin</a:t>
                      </a:r>
                      <a:r>
                        <a:rPr lang="en-US" i="1" dirty="0"/>
                        <a:t>, </a:t>
                      </a:r>
                      <a:r>
                        <a:rPr lang="en-GB" altLang="en-US" i="1" dirty="0"/>
                        <a:t> sparvin@aiub.edu</a:t>
                      </a:r>
                      <a:endParaRPr lang="en-US" i="1" dirty="0"/>
                    </a:p>
                  </a:txBody>
                  <a:tcPr/>
                </a:tc>
                <a:tc hMerge="1">
                  <a:tcPr/>
                </a:tc>
                <a:tc hMerge="1">
                  <a:tcPr/>
                </a:tc>
                <a:tc hMerge="1">
                  <a:tcPr/>
                </a:tc>
                <a:tc hMerge="1">
                  <a:tcPr/>
                </a:tc>
              </a:tr>
            </a:tbl>
          </a:graphicData>
        </a:graphic>
      </p:graphicFrame>
      <p:sp>
        <p:nvSpPr>
          <p:cNvPr id="8" name="Subtitle 2"/>
          <p:cNvSpPr txBox="1"/>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anose="05000000000000000000"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9pPr>
          </a:lstStyle>
          <a:p>
            <a:r>
              <a:rPr lang="en-US" dirty="0"/>
              <a:t>Course Title: Compiler Design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a:t>
            </a:r>
            <a:r>
              <a:rPr lang="en-GB" altLang="en-US" sz="2600" b="1" dirty="0">
                <a:solidFill>
                  <a:schemeClr val="tx1"/>
                </a:solidFill>
              </a:rPr>
              <a:t>Translation </a:t>
            </a:r>
            <a:r>
              <a:rPr lang="en-US" sz="2600" b="1" dirty="0">
                <a:solidFill>
                  <a:schemeClr val="tx1"/>
                </a:solidFill>
              </a:rPr>
              <a:t> </a:t>
            </a:r>
            <a:endParaRPr lang="en-US" sz="2600" b="1" dirty="0">
              <a:solidFill>
                <a:schemeClr val="tx1"/>
              </a:solidFill>
            </a:endParaRPr>
          </a:p>
        </p:txBody>
      </p:sp>
      <p:sp>
        <p:nvSpPr>
          <p:cNvPr id="3" name="TextBox 2"/>
          <p:cNvSpPr txBox="1"/>
          <p:nvPr/>
        </p:nvSpPr>
        <p:spPr>
          <a:xfrm>
            <a:off x="994491" y="1464907"/>
            <a:ext cx="7556508" cy="3693319"/>
          </a:xfrm>
          <a:prstGeom prst="rect">
            <a:avLst/>
          </a:prstGeom>
          <a:noFill/>
        </p:spPr>
        <p:txBody>
          <a:bodyPr wrap="square" rtlCol="0">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It starts at the root and recursively visits the children of  each node in left-to-right order.</a:t>
            </a:r>
            <a:endParaRPr lang="en-US" dirty="0"/>
          </a:p>
          <a:p>
            <a:endParaRPr lang="en-US" dirty="0"/>
          </a:p>
          <a:p>
            <a:pPr marL="285750" indent="-285750">
              <a:buFont typeface="Wingdings" panose="05000000000000000000" pitchFamily="2" charset="2"/>
              <a:buChar char="Ø"/>
            </a:pPr>
            <a:r>
              <a:rPr lang="en-US" dirty="0"/>
              <a:t>The semantic rules at a given node are evaluated once all descendants of that node have been visited.</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 parse tree showing all the attribute values at each node is called annotated parse tree.</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r>
              <a:rPr lang="en-US" dirty="0"/>
              <a: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a:t>
            </a:r>
            <a:r>
              <a:rPr lang="en-GB" altLang="en-US" sz="2600" b="1" dirty="0">
                <a:solidFill>
                  <a:schemeClr val="tx1"/>
                </a:solidFill>
              </a:rPr>
              <a:t>Translation</a:t>
            </a:r>
            <a:r>
              <a:rPr lang="en-US" sz="2600" b="1" dirty="0">
                <a:solidFill>
                  <a:schemeClr val="tx1"/>
                </a:solidFill>
              </a:rPr>
              <a:t> </a:t>
            </a:r>
            <a:endParaRPr lang="en-US" sz="2600" b="1" dirty="0">
              <a:solidFill>
                <a:schemeClr val="tx1"/>
              </a:solidFill>
            </a:endParaRPr>
          </a:p>
        </p:txBody>
      </p:sp>
      <p:sp>
        <p:nvSpPr>
          <p:cNvPr id="3" name="TextBox 2"/>
          <p:cNvSpPr txBox="1"/>
          <p:nvPr/>
        </p:nvSpPr>
        <p:spPr>
          <a:xfrm>
            <a:off x="994491" y="1464907"/>
            <a:ext cx="7556508" cy="5109091"/>
          </a:xfrm>
          <a:prstGeom prst="rect">
            <a:avLst/>
          </a:prstGeom>
          <a:noFill/>
        </p:spPr>
        <p:txBody>
          <a:bodyPr wrap="square" rtlCol="0">
            <a:spAutoFit/>
          </a:bodyPr>
          <a:lstStyle/>
          <a:p>
            <a:pPr algn="just"/>
            <a:r>
              <a:rPr lang="en-US" sz="2000" b="1" dirty="0"/>
              <a:t>Attribute Grammars: </a:t>
            </a:r>
            <a:r>
              <a:rPr lang="en-US" dirty="0"/>
              <a:t>Each grammar symbol has an associated set of attributes. An attribute</a:t>
            </a:r>
            <a:r>
              <a:rPr lang="en-US" b="1" dirty="0"/>
              <a:t> </a:t>
            </a:r>
            <a:r>
              <a:rPr lang="en-US" dirty="0"/>
              <a:t>can represent anything we choose:</a:t>
            </a:r>
            <a:endParaRPr lang="en-US" dirty="0"/>
          </a:p>
          <a:p>
            <a:endParaRPr lang="en-US" dirty="0"/>
          </a:p>
          <a:p>
            <a:pPr marL="742950" lvl="1" indent="-285750">
              <a:buFont typeface="Wingdings" panose="05000000000000000000" pitchFamily="2" charset="2"/>
              <a:buChar char="Ø"/>
            </a:pPr>
            <a:r>
              <a:rPr lang="en-US" dirty="0"/>
              <a:t>The value of an expression when literal constants are used</a:t>
            </a:r>
            <a:endParaRPr lang="en-US" dirty="0"/>
          </a:p>
          <a:p>
            <a:pPr lvl="1"/>
            <a:endParaRPr lang="en-US" dirty="0"/>
          </a:p>
          <a:p>
            <a:pPr marL="742950" lvl="1" indent="-285750">
              <a:buFont typeface="Wingdings" panose="05000000000000000000" pitchFamily="2" charset="2"/>
              <a:buChar char="Ø"/>
            </a:pPr>
            <a:r>
              <a:rPr lang="en-US" dirty="0"/>
              <a:t>The data type of a constant, variable, or expression</a:t>
            </a:r>
            <a:endParaRPr lang="en-US" dirty="0"/>
          </a:p>
          <a:p>
            <a:pPr lvl="1"/>
            <a:endParaRPr lang="en-US" dirty="0"/>
          </a:p>
          <a:p>
            <a:pPr marL="742950" lvl="1" indent="-285750">
              <a:buFont typeface="Wingdings" panose="05000000000000000000" pitchFamily="2" charset="2"/>
              <a:buChar char="Ø"/>
            </a:pPr>
            <a:r>
              <a:rPr lang="en-US" dirty="0"/>
              <a:t>The location (or offset) of a variable in memory</a:t>
            </a:r>
            <a:endParaRPr lang="en-US" dirty="0"/>
          </a:p>
          <a:p>
            <a:pPr lvl="1"/>
            <a:endParaRPr lang="en-US" dirty="0"/>
          </a:p>
          <a:p>
            <a:pPr marL="742950" lvl="1" indent="-285750">
              <a:buFont typeface="Wingdings" panose="05000000000000000000" pitchFamily="2" charset="2"/>
              <a:buChar char="Ø"/>
            </a:pPr>
            <a:r>
              <a:rPr lang="en-US" dirty="0"/>
              <a:t>The translated code of an expression, statement, or function</a:t>
            </a:r>
            <a:endParaRPr lang="en-US" dirty="0"/>
          </a:p>
          <a:p>
            <a:pPr marL="742950" lvl="1" indent="-285750">
              <a:buFont typeface="Wingdings" panose="05000000000000000000" pitchFamily="2" charset="2"/>
              <a:buChar char="Ø"/>
            </a:pPr>
            <a:endParaRPr lang="en-US" dirty="0"/>
          </a:p>
          <a:p>
            <a:r>
              <a:rPr lang="en-US" dirty="0"/>
              <a:t>We distinguish between two kinds of attributes:</a:t>
            </a:r>
            <a:endParaRPr lang="en-US" dirty="0"/>
          </a:p>
          <a:p>
            <a:endParaRPr lang="en-US" dirty="0"/>
          </a:p>
          <a:p>
            <a:pPr marL="857250" lvl="1" indent="-400050">
              <a:buFont typeface="+mj-lt"/>
              <a:buAutoNum type="romanUcPeriod"/>
            </a:pPr>
            <a:r>
              <a:rPr lang="en-US" dirty="0"/>
              <a:t>Synthesized Attributes.</a:t>
            </a:r>
            <a:endParaRPr lang="en-US" dirty="0"/>
          </a:p>
          <a:p>
            <a:pPr marL="857250" lvl="1" indent="-400050">
              <a:buFont typeface="+mj-lt"/>
              <a:buAutoNum type="romanUcPeriod"/>
            </a:pPr>
            <a:r>
              <a:rPr lang="en-US" dirty="0"/>
              <a:t>Inherited Attributes.</a:t>
            </a:r>
            <a:endParaRPr lang="en-US" dirty="0"/>
          </a:p>
          <a:p>
            <a:endParaRPr lang="en-US" dirty="0"/>
          </a:p>
          <a:p>
            <a:pPr marL="285750" indent="-285750">
              <a:buFont typeface="Wingdings" panose="05000000000000000000" pitchFamily="2" charset="2"/>
              <a:buChar char="Ø"/>
            </a:pPr>
            <a:endParaRPr lang="en-US" dirty="0"/>
          </a:p>
          <a:p>
            <a:r>
              <a:rPr lang="en-US" dirty="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a:t>
            </a:r>
            <a:r>
              <a:rPr lang="en-GB" altLang="en-US" sz="2600" b="1" dirty="0">
                <a:solidFill>
                  <a:schemeClr val="tx1"/>
                </a:solidFill>
              </a:rPr>
              <a:t>Translation</a:t>
            </a:r>
            <a:r>
              <a:rPr lang="en-US" sz="2600" b="1" dirty="0">
                <a:solidFill>
                  <a:schemeClr val="tx1"/>
                </a:solidFill>
              </a:rPr>
              <a:t> </a:t>
            </a:r>
            <a:endParaRPr lang="en-US" sz="2600" b="1" dirty="0">
              <a:solidFill>
                <a:schemeClr val="tx1"/>
              </a:solidFill>
            </a:endParaRPr>
          </a:p>
        </p:txBody>
      </p:sp>
      <p:sp>
        <p:nvSpPr>
          <p:cNvPr id="3" name="TextBox 2"/>
          <p:cNvSpPr txBox="1"/>
          <p:nvPr/>
        </p:nvSpPr>
        <p:spPr>
          <a:xfrm>
            <a:off x="994491" y="1464907"/>
            <a:ext cx="7556508" cy="4832092"/>
          </a:xfrm>
          <a:prstGeom prst="rect">
            <a:avLst/>
          </a:prstGeom>
          <a:noFill/>
        </p:spPr>
        <p:txBody>
          <a:bodyPr wrap="square" rtlCol="0">
            <a:spAutoFit/>
          </a:bodyPr>
          <a:lstStyle/>
          <a:p>
            <a:pPr algn="just"/>
            <a:r>
              <a:rPr lang="en-US" sz="2000" b="1" dirty="0"/>
              <a:t>Synthesized Attributes: </a:t>
            </a:r>
            <a:r>
              <a:rPr lang="en-US" dirty="0"/>
              <a:t>An attribute is synthesized if the attribute value of parent is determined from attribute values of children in the parse tree.</a:t>
            </a:r>
            <a:endParaRPr lang="en-US" dirty="0"/>
          </a:p>
          <a:p>
            <a:pPr algn="just"/>
            <a:endParaRPr lang="en-US" dirty="0"/>
          </a:p>
          <a:p>
            <a:pPr algn="just"/>
            <a:r>
              <a:rPr lang="en-US" dirty="0"/>
              <a:t>Example:</a:t>
            </a: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en-US" dirty="0"/>
          </a:p>
        </p:txBody>
      </p:sp>
      <p:grpSp>
        <p:nvGrpSpPr>
          <p:cNvPr id="4" name="Group 1038"/>
          <p:cNvGrpSpPr/>
          <p:nvPr/>
        </p:nvGrpSpPr>
        <p:grpSpPr bwMode="auto">
          <a:xfrm>
            <a:off x="1752600" y="3076136"/>
            <a:ext cx="6934200" cy="2606675"/>
            <a:chOff x="1152" y="1488"/>
            <a:chExt cx="3744" cy="1536"/>
          </a:xfrm>
        </p:grpSpPr>
        <p:sp>
          <p:nvSpPr>
            <p:cNvPr id="5" name="Text Box 1032"/>
            <p:cNvSpPr txBox="1">
              <a:spLocks noChangeArrowheads="1"/>
            </p:cNvSpPr>
            <p:nvPr/>
          </p:nvSpPr>
          <p:spPr bwMode="auto">
            <a:xfrm>
              <a:off x="1152" y="1536"/>
              <a:ext cx="3744" cy="1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Rule</a:t>
              </a:r>
              <a:endParaRPr lang="en-US" altLang="en-US" sz="1800" b="1" dirty="0">
                <a:latin typeface="Times New Roman" panose="02020603050405020304" pitchFamily="18" charset="0"/>
              </a:endParaRPr>
            </a:p>
            <a:p>
              <a:pPr algn="l"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endParaRPr lang="en-US" altLang="en-US" sz="1800" b="1" i="1" dirty="0">
                <a:latin typeface="Times New Roman" panose="02020603050405020304" pitchFamily="18" charset="0"/>
                <a:sym typeface="Symbol" panose="05050102010706020507" pitchFamily="18" charset="2"/>
              </a:endParaRP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endParaRPr lang="en-US" altLang="en-US" sz="1800" b="1" i="1" dirty="0">
                <a:latin typeface="Times New Roman" panose="02020603050405020304" pitchFamily="18" charset="0"/>
                <a:sym typeface="Symbol" panose="05050102010706020507" pitchFamily="18" charset="2"/>
              </a:endParaRP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expr.t := term.t</a:t>
              </a:r>
              <a:endParaRPr lang="en-US" altLang="en-US" sz="1800" b="1" i="1" dirty="0">
                <a:latin typeface="Times New Roman" panose="02020603050405020304" pitchFamily="18" charset="0"/>
                <a:sym typeface="Symbol" panose="05050102010706020507" pitchFamily="18" charset="2"/>
              </a:endParaRPr>
            </a:p>
            <a:p>
              <a:pPr algn="l" eaLnBrk="0" hangingPunct="0">
                <a:lnSpc>
                  <a:spcPct val="6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a:t>
              </a:r>
              <a:endParaRPr lang="en-US" altLang="en-US" sz="1800" b="1" i="1" dirty="0">
                <a:latin typeface="Times New Roman" panose="02020603050405020304" pitchFamily="18" charset="0"/>
                <a:sym typeface="Symbol" panose="05050102010706020507" pitchFamily="18" charset="2"/>
              </a:endParaRP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1</a:t>
              </a:r>
              <a:r>
                <a:rPr lang="en-US" altLang="en-US" sz="1800" b="1" i="1" dirty="0">
                  <a:latin typeface="Times New Roman" panose="02020603050405020304" pitchFamily="18" charset="0"/>
                  <a:sym typeface="Symbol" panose="05050102010706020507" pitchFamily="18" charset="2"/>
                </a:rPr>
                <a:t>’</a:t>
              </a:r>
              <a:endParaRPr lang="en-US" altLang="en-US" sz="1800"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endParaRPr lang="en-US" altLang="en-US" sz="1800"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a:t>
              </a:r>
              <a:endParaRPr lang="en-US" altLang="en-US" sz="1800" b="1" i="1" dirty="0">
                <a:latin typeface="Times New Roman" panose="02020603050405020304" pitchFamily="18" charset="0"/>
                <a:sym typeface="Symbol" panose="05050102010706020507" pitchFamily="18" charset="2"/>
              </a:endParaRPr>
            </a:p>
          </p:txBody>
        </p:sp>
        <p:sp>
          <p:nvSpPr>
            <p:cNvPr id="6" name="Line 1033"/>
            <p:cNvSpPr>
              <a:spLocks noChangeShapeType="1"/>
            </p:cNvSpPr>
            <p:nvPr/>
          </p:nvSpPr>
          <p:spPr bwMode="auto">
            <a:xfrm>
              <a:off x="1152" y="1536"/>
              <a:ext cx="31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 name="Line 1034"/>
            <p:cNvSpPr>
              <a:spLocks noChangeShapeType="1"/>
            </p:cNvSpPr>
            <p:nvPr/>
          </p:nvSpPr>
          <p:spPr bwMode="auto">
            <a:xfrm>
              <a:off x="1152" y="1488"/>
              <a:ext cx="31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1035"/>
            <p:cNvSpPr>
              <a:spLocks noChangeShapeType="1"/>
            </p:cNvSpPr>
            <p:nvPr/>
          </p:nvSpPr>
          <p:spPr bwMode="auto">
            <a:xfrm>
              <a:off x="1152" y="3024"/>
              <a:ext cx="31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036"/>
            <p:cNvSpPr>
              <a:spLocks noChangeShapeType="1"/>
            </p:cNvSpPr>
            <p:nvPr/>
          </p:nvSpPr>
          <p:spPr bwMode="auto">
            <a:xfrm>
              <a:off x="1152" y="1728"/>
              <a:ext cx="31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037"/>
            <p:cNvSpPr>
              <a:spLocks noChangeShapeType="1"/>
            </p:cNvSpPr>
            <p:nvPr/>
          </p:nvSpPr>
          <p:spPr bwMode="auto">
            <a:xfrm>
              <a:off x="2496" y="1536"/>
              <a:ext cx="0" cy="14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a:t>
            </a:r>
            <a:r>
              <a:rPr lang="en-GB" altLang="en-US" sz="2600" b="1" dirty="0">
                <a:solidFill>
                  <a:schemeClr val="tx1"/>
                </a:solidFill>
              </a:rPr>
              <a:t>Translation</a:t>
            </a:r>
            <a:r>
              <a:rPr lang="en-US" sz="2600" b="1" dirty="0">
                <a:solidFill>
                  <a:schemeClr val="tx1"/>
                </a:solidFill>
              </a:rPr>
              <a:t> </a:t>
            </a:r>
            <a:endParaRPr lang="en-US" sz="2600" b="1" dirty="0">
              <a:solidFill>
                <a:schemeClr val="tx1"/>
              </a:solidFill>
            </a:endParaRPr>
          </a:p>
        </p:txBody>
      </p:sp>
      <p:sp>
        <p:nvSpPr>
          <p:cNvPr id="3" name="TextBox 2"/>
          <p:cNvSpPr txBox="1"/>
          <p:nvPr/>
        </p:nvSpPr>
        <p:spPr>
          <a:xfrm>
            <a:off x="994491" y="1464907"/>
            <a:ext cx="7556508" cy="1200329"/>
          </a:xfrm>
          <a:prstGeom prst="rect">
            <a:avLst/>
          </a:prstGeom>
          <a:noFill/>
        </p:spPr>
        <p:txBody>
          <a:bodyPr wrap="square" rtlCol="0">
            <a:spAutoFit/>
          </a:bodyPr>
          <a:lstStyle/>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en-US" dirty="0"/>
          </a:p>
        </p:txBody>
      </p:sp>
      <p:grpSp>
        <p:nvGrpSpPr>
          <p:cNvPr id="33" name="Group 3"/>
          <p:cNvGrpSpPr/>
          <p:nvPr/>
        </p:nvGrpSpPr>
        <p:grpSpPr bwMode="auto">
          <a:xfrm>
            <a:off x="1765493" y="2012844"/>
            <a:ext cx="5181600" cy="3628301"/>
            <a:chOff x="576" y="768"/>
            <a:chExt cx="3264" cy="2074"/>
          </a:xfrm>
        </p:grpSpPr>
        <p:sp>
          <p:nvSpPr>
            <p:cNvPr id="34" name="Text Box 4"/>
            <p:cNvSpPr txBox="1">
              <a:spLocks noChangeArrowheads="1"/>
            </p:cNvSpPr>
            <p:nvPr/>
          </p:nvSpPr>
          <p:spPr bwMode="auto">
            <a:xfrm>
              <a:off x="1152"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95-</a:t>
              </a:r>
              <a:endParaRPr lang="en-US" altLang="en-US" b="1" i="1">
                <a:latin typeface="Times New Roman" panose="02020603050405020304" pitchFamily="18" charset="0"/>
              </a:endParaRPr>
            </a:p>
          </p:txBody>
        </p:sp>
        <p:sp>
          <p:nvSpPr>
            <p:cNvPr id="35" name="Text Box 5"/>
            <p:cNvSpPr txBox="1">
              <a:spLocks noChangeArrowheads="1"/>
            </p:cNvSpPr>
            <p:nvPr/>
          </p:nvSpPr>
          <p:spPr bwMode="auto">
            <a:xfrm>
              <a:off x="576"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36" name="Text Box 6"/>
            <p:cNvSpPr txBox="1">
              <a:spLocks noChangeArrowheads="1"/>
            </p:cNvSpPr>
            <p:nvPr/>
          </p:nvSpPr>
          <p:spPr bwMode="auto">
            <a:xfrm>
              <a:off x="2208" y="768"/>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95-2+</a:t>
              </a:r>
              <a:endParaRPr lang="en-US" altLang="en-US" b="1" i="1">
                <a:latin typeface="Times New Roman" panose="02020603050405020304" pitchFamily="18" charset="0"/>
              </a:endParaRPr>
            </a:p>
          </p:txBody>
        </p:sp>
        <p:sp>
          <p:nvSpPr>
            <p:cNvPr id="37" name="Text Box 7"/>
            <p:cNvSpPr txBox="1">
              <a:spLocks noChangeArrowheads="1"/>
            </p:cNvSpPr>
            <p:nvPr/>
          </p:nvSpPr>
          <p:spPr bwMode="auto">
            <a:xfrm>
              <a:off x="1584"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5</a:t>
              </a:r>
              <a:endParaRPr lang="en-US" altLang="en-US" b="1" i="1">
                <a:latin typeface="Times New Roman" panose="02020603050405020304" pitchFamily="18" charset="0"/>
              </a:endParaRPr>
            </a:p>
          </p:txBody>
        </p:sp>
        <p:sp>
          <p:nvSpPr>
            <p:cNvPr id="38" name="Text Box 8"/>
            <p:cNvSpPr txBox="1">
              <a:spLocks noChangeArrowheads="1"/>
            </p:cNvSpPr>
            <p:nvPr/>
          </p:nvSpPr>
          <p:spPr bwMode="auto">
            <a:xfrm>
              <a:off x="2976"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2</a:t>
              </a:r>
              <a:endParaRPr lang="en-US" altLang="en-US" b="1" i="1">
                <a:latin typeface="Times New Roman" panose="02020603050405020304" pitchFamily="18" charset="0"/>
              </a:endParaRPr>
            </a:p>
          </p:txBody>
        </p:sp>
        <p:sp>
          <p:nvSpPr>
            <p:cNvPr id="39" name="Text Box 9"/>
            <p:cNvSpPr txBox="1">
              <a:spLocks noChangeArrowheads="1"/>
            </p:cNvSpPr>
            <p:nvPr/>
          </p:nvSpPr>
          <p:spPr bwMode="auto">
            <a:xfrm>
              <a:off x="576" y="201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40" name="Line 10"/>
            <p:cNvSpPr>
              <a:spLocks noChangeShapeType="1"/>
            </p:cNvSpPr>
            <p:nvPr/>
          </p:nvSpPr>
          <p:spPr bwMode="auto">
            <a:xfrm>
              <a:off x="816" y="230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11"/>
            <p:cNvSpPr>
              <a:spLocks noChangeShapeType="1"/>
            </p:cNvSpPr>
            <p:nvPr/>
          </p:nvSpPr>
          <p:spPr bwMode="auto">
            <a:xfrm>
              <a:off x="2736" y="960"/>
              <a:ext cx="432"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12"/>
            <p:cNvSpPr>
              <a:spLocks noChangeShapeType="1"/>
            </p:cNvSpPr>
            <p:nvPr/>
          </p:nvSpPr>
          <p:spPr bwMode="auto">
            <a:xfrm>
              <a:off x="1536" y="1344"/>
              <a:ext cx="28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13"/>
            <p:cNvSpPr>
              <a:spLocks noChangeShapeType="1"/>
            </p:cNvSpPr>
            <p:nvPr/>
          </p:nvSpPr>
          <p:spPr bwMode="auto">
            <a:xfrm flipH="1">
              <a:off x="1392" y="912"/>
              <a:ext cx="816"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14"/>
            <p:cNvSpPr>
              <a:spLocks noChangeShapeType="1"/>
            </p:cNvSpPr>
            <p:nvPr/>
          </p:nvSpPr>
          <p:spPr bwMode="auto">
            <a:xfrm flipH="1">
              <a:off x="816" y="1344"/>
              <a:ext cx="33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5"/>
            <p:cNvSpPr>
              <a:spLocks noChangeShapeType="1"/>
            </p:cNvSpPr>
            <p:nvPr/>
          </p:nvSpPr>
          <p:spPr bwMode="auto">
            <a:xfrm>
              <a:off x="768" y="177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6"/>
            <p:cNvSpPr>
              <a:spLocks noChangeShapeType="1"/>
            </p:cNvSpPr>
            <p:nvPr/>
          </p:nvSpPr>
          <p:spPr bwMode="auto">
            <a:xfrm>
              <a:off x="1344" y="1440"/>
              <a:ext cx="0" cy="115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17"/>
            <p:cNvSpPr>
              <a:spLocks noChangeShapeType="1"/>
            </p:cNvSpPr>
            <p:nvPr/>
          </p:nvSpPr>
          <p:spPr bwMode="auto">
            <a:xfrm>
              <a:off x="2400" y="1056"/>
              <a:ext cx="0" cy="15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8"/>
            <p:cNvSpPr>
              <a:spLocks noChangeShapeType="1"/>
            </p:cNvSpPr>
            <p:nvPr/>
          </p:nvSpPr>
          <p:spPr bwMode="auto">
            <a:xfrm>
              <a:off x="1776" y="1776"/>
              <a:ext cx="0" cy="81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19"/>
            <p:cNvSpPr>
              <a:spLocks noChangeShapeType="1"/>
            </p:cNvSpPr>
            <p:nvPr/>
          </p:nvSpPr>
          <p:spPr bwMode="auto">
            <a:xfrm>
              <a:off x="3168" y="1440"/>
              <a:ext cx="0" cy="110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20"/>
            <p:cNvSpPr txBox="1">
              <a:spLocks noChangeArrowheads="1"/>
            </p:cNvSpPr>
            <p:nvPr/>
          </p:nvSpPr>
          <p:spPr bwMode="auto">
            <a:xfrm>
              <a:off x="3089" y="2544"/>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2</a:t>
              </a:r>
              <a:endParaRPr lang="en-US" altLang="en-US" b="1" dirty="0">
                <a:latin typeface="Times New Roman" panose="02020603050405020304" pitchFamily="18" charset="0"/>
              </a:endParaRPr>
            </a:p>
          </p:txBody>
        </p:sp>
        <p:sp>
          <p:nvSpPr>
            <p:cNvPr id="51" name="Text Box 21"/>
            <p:cNvSpPr txBox="1">
              <a:spLocks noChangeArrowheads="1"/>
            </p:cNvSpPr>
            <p:nvPr/>
          </p:nvSpPr>
          <p:spPr bwMode="auto">
            <a:xfrm>
              <a:off x="2304"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endParaRPr lang="en-US" altLang="en-US" b="1" dirty="0">
                <a:latin typeface="Times New Roman" panose="02020603050405020304" pitchFamily="18" charset="0"/>
              </a:endParaRPr>
            </a:p>
          </p:txBody>
        </p:sp>
        <p:sp>
          <p:nvSpPr>
            <p:cNvPr id="52" name="Text Box 22"/>
            <p:cNvSpPr txBox="1">
              <a:spLocks noChangeArrowheads="1"/>
            </p:cNvSpPr>
            <p:nvPr/>
          </p:nvSpPr>
          <p:spPr bwMode="auto">
            <a:xfrm>
              <a:off x="1683"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a:latin typeface="Times New Roman" panose="02020603050405020304" pitchFamily="18" charset="0"/>
                </a:rPr>
                <a:t>5</a:t>
              </a:r>
              <a:endParaRPr lang="en-US" altLang="en-US" b="1">
                <a:latin typeface="Times New Roman" panose="02020603050405020304" pitchFamily="18" charset="0"/>
              </a:endParaRPr>
            </a:p>
          </p:txBody>
        </p:sp>
        <p:sp>
          <p:nvSpPr>
            <p:cNvPr id="53" name="Text Box 23"/>
            <p:cNvSpPr txBox="1">
              <a:spLocks noChangeArrowheads="1"/>
            </p:cNvSpPr>
            <p:nvPr/>
          </p:nvSpPr>
          <p:spPr bwMode="auto">
            <a:xfrm>
              <a:off x="1272"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endParaRPr lang="en-US" altLang="en-US" b="1" dirty="0">
                <a:latin typeface="Times New Roman" panose="02020603050405020304" pitchFamily="18" charset="0"/>
              </a:endParaRPr>
            </a:p>
          </p:txBody>
        </p:sp>
        <p:sp>
          <p:nvSpPr>
            <p:cNvPr id="54" name="Text Box 24"/>
            <p:cNvSpPr txBox="1">
              <a:spLocks noChangeArrowheads="1"/>
            </p:cNvSpPr>
            <p:nvPr/>
          </p:nvSpPr>
          <p:spPr bwMode="auto">
            <a:xfrm>
              <a:off x="720"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9</a:t>
              </a:r>
              <a:endParaRPr lang="en-US" altLang="en-US" b="1" dirty="0">
                <a:latin typeface="Times New Roman" panose="02020603050405020304" pitchFamily="18" charset="0"/>
              </a:endParaRPr>
            </a:p>
          </p:txBody>
        </p:sp>
      </p:grpSp>
      <p:sp>
        <p:nvSpPr>
          <p:cNvPr id="55" name="Rectangle 54"/>
          <p:cNvSpPr/>
          <p:nvPr/>
        </p:nvSpPr>
        <p:spPr>
          <a:xfrm>
            <a:off x="3198617" y="5846863"/>
            <a:ext cx="2577950" cy="369332"/>
          </a:xfrm>
          <a:prstGeom prst="rect">
            <a:avLst/>
          </a:prstGeom>
        </p:spPr>
        <p:txBody>
          <a:bodyPr wrap="none">
            <a:spAutoFit/>
          </a:bodyPr>
          <a:lstStyle/>
          <a:p>
            <a:r>
              <a:rPr lang="en-US" dirty="0"/>
              <a:t>Fig: Annotated Parse Tree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a:t>
            </a:r>
            <a:r>
              <a:rPr lang="en-GB" altLang="en-US" sz="2600" b="1" dirty="0">
                <a:solidFill>
                  <a:schemeClr val="tx1"/>
                </a:solidFill>
              </a:rPr>
              <a:t>Translation</a:t>
            </a:r>
            <a:endParaRPr lang="en-GB" altLang="en-US" sz="2600" b="1" dirty="0">
              <a:solidFill>
                <a:schemeClr val="tx1"/>
              </a:solidFill>
            </a:endParaRPr>
          </a:p>
        </p:txBody>
      </p:sp>
      <p:sp>
        <p:nvSpPr>
          <p:cNvPr id="3" name="TextBox 2"/>
          <p:cNvSpPr txBox="1"/>
          <p:nvPr/>
        </p:nvSpPr>
        <p:spPr>
          <a:xfrm>
            <a:off x="994491" y="1464907"/>
            <a:ext cx="7556508" cy="5386090"/>
          </a:xfrm>
          <a:prstGeom prst="rect">
            <a:avLst/>
          </a:prstGeom>
          <a:noFill/>
        </p:spPr>
        <p:txBody>
          <a:bodyPr wrap="square" rtlCol="0">
            <a:spAutoFit/>
          </a:bodyPr>
          <a:lstStyle/>
          <a:p>
            <a:pPr algn="just"/>
            <a:r>
              <a:rPr lang="en-US" sz="2000" b="1" dirty="0"/>
              <a:t>Inherited Attributes: </a:t>
            </a:r>
            <a:r>
              <a:rPr lang="en-US" dirty="0"/>
              <a:t>An attribute is inherited if the attribute value of a parse-tree node is determined from attribute values of its parent and siblings.</a:t>
            </a:r>
            <a:endParaRPr lang="en-US" dirty="0"/>
          </a:p>
          <a:p>
            <a:pPr algn="just"/>
            <a:endParaRPr lang="en-US" dirty="0"/>
          </a:p>
          <a:p>
            <a:pPr algn="just"/>
            <a:r>
              <a:rPr lang="en-US" dirty="0"/>
              <a:t>Example:</a:t>
            </a: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en-US" dirty="0"/>
          </a:p>
        </p:txBody>
      </p:sp>
      <p:pic>
        <p:nvPicPr>
          <p:cNvPr id="11" name="Picture 10"/>
          <p:cNvPicPr>
            <a:picLocks noChangeAspect="1"/>
          </p:cNvPicPr>
          <p:nvPr/>
        </p:nvPicPr>
        <p:blipFill>
          <a:blip r:embed="rId1"/>
          <a:stretch>
            <a:fillRect/>
          </a:stretch>
        </p:blipFill>
        <p:spPr>
          <a:xfrm>
            <a:off x="1307049" y="3399916"/>
            <a:ext cx="3209925" cy="2562225"/>
          </a:xfrm>
          <a:prstGeom prst="rect">
            <a:avLst/>
          </a:prstGeom>
        </p:spPr>
      </p:pic>
      <p:pic>
        <p:nvPicPr>
          <p:cNvPr id="12" name="Picture 11"/>
          <p:cNvPicPr>
            <a:picLocks noChangeAspect="1"/>
          </p:cNvPicPr>
          <p:nvPr/>
        </p:nvPicPr>
        <p:blipFill>
          <a:blip r:embed="rId2"/>
          <a:stretch>
            <a:fillRect/>
          </a:stretch>
        </p:blipFill>
        <p:spPr>
          <a:xfrm>
            <a:off x="5633158" y="3352139"/>
            <a:ext cx="3209925" cy="25622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b="1" dirty="0"/>
              <a:t>Syntax Directed Translation Schemes</a:t>
            </a:r>
            <a:endParaRPr lang="en-US" b="1" dirty="0"/>
          </a:p>
        </p:txBody>
      </p:sp>
      <p:sp>
        <p:nvSpPr>
          <p:cNvPr id="3" name="TextBox 2"/>
          <p:cNvSpPr txBox="1"/>
          <p:nvPr/>
        </p:nvSpPr>
        <p:spPr>
          <a:xfrm>
            <a:off x="994491" y="1464907"/>
            <a:ext cx="7556508" cy="6247864"/>
          </a:xfrm>
          <a:prstGeom prst="rect">
            <a:avLst/>
          </a:prstGeom>
          <a:noFill/>
        </p:spPr>
        <p:txBody>
          <a:bodyPr wrap="square" rtlCol="0">
            <a:spAutoFit/>
          </a:bodyPr>
          <a:lstStyle/>
          <a:p>
            <a:pPr algn="just"/>
            <a:r>
              <a:rPr lang="en-US" sz="2000" b="1" dirty="0"/>
              <a:t>Syntax Directed Translation Schemes: </a:t>
            </a:r>
            <a:r>
              <a:rPr lang="en-US" dirty="0"/>
              <a:t>A translation scheme is a context free grammar in which</a:t>
            </a:r>
            <a:endParaRPr lang="en-US" dirty="0"/>
          </a:p>
          <a:p>
            <a:pPr algn="just"/>
            <a:endParaRPr lang="en-US" dirty="0"/>
          </a:p>
          <a:p>
            <a:pPr marL="742950" lvl="1" indent="-285750" algn="just">
              <a:buFont typeface="Wingdings" panose="05000000000000000000" pitchFamily="2" charset="2"/>
              <a:buChar char="Ø"/>
            </a:pPr>
            <a:r>
              <a:rPr lang="en-US" dirty="0"/>
              <a:t>Attributes are associated with grammar symbols</a:t>
            </a:r>
            <a:endParaRPr lang="en-US" dirty="0"/>
          </a:p>
          <a:p>
            <a:pPr lvl="1" algn="just"/>
            <a:endParaRPr lang="en-US" dirty="0"/>
          </a:p>
          <a:p>
            <a:pPr marL="742950" lvl="1" indent="-285750" algn="just">
              <a:buFont typeface="Wingdings" panose="05000000000000000000" pitchFamily="2" charset="2"/>
              <a:buChar char="Ø"/>
            </a:pPr>
            <a:r>
              <a:rPr lang="en-US" dirty="0"/>
              <a:t>Semantic actions are enclosed between braces {} and are inserted within the right-hand side of productions.</a:t>
            </a:r>
            <a:endParaRPr lang="en-US" dirty="0"/>
          </a:p>
          <a:p>
            <a:pPr marL="742950" lvl="1" indent="-285750" algn="just">
              <a:buFont typeface="Wingdings" panose="05000000000000000000" pitchFamily="2" charset="2"/>
              <a:buChar char="Ø"/>
            </a:pPr>
            <a:endParaRPr lang="en-US" dirty="0"/>
          </a:p>
          <a:p>
            <a:pPr marL="742950" lvl="1" indent="-285750" algn="just">
              <a:buFont typeface="Wingdings" panose="05000000000000000000" pitchFamily="2" charset="2"/>
              <a:buChar char="Ø"/>
            </a:pPr>
            <a:endParaRPr lang="en-US" dirty="0"/>
          </a:p>
          <a:p>
            <a:pPr algn="just"/>
            <a:r>
              <a:rPr lang="en-US" sz="2000" b="1" dirty="0"/>
              <a:t> </a:t>
            </a: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en-US" dirty="0"/>
          </a:p>
        </p:txBody>
      </p:sp>
      <p:grpSp>
        <p:nvGrpSpPr>
          <p:cNvPr id="11" name="Group 1038"/>
          <p:cNvGrpSpPr/>
          <p:nvPr/>
        </p:nvGrpSpPr>
        <p:grpSpPr bwMode="auto">
          <a:xfrm>
            <a:off x="1752600" y="3695116"/>
            <a:ext cx="6934200" cy="2796745"/>
            <a:chOff x="1152" y="1488"/>
            <a:chExt cx="3744" cy="1648"/>
          </a:xfrm>
        </p:grpSpPr>
        <p:sp>
          <p:nvSpPr>
            <p:cNvPr id="12" name="Text Box 1032"/>
            <p:cNvSpPr txBox="1">
              <a:spLocks noChangeArrowheads="1"/>
            </p:cNvSpPr>
            <p:nvPr/>
          </p:nvSpPr>
          <p:spPr bwMode="auto">
            <a:xfrm>
              <a:off x="1152" y="1536"/>
              <a:ext cx="3744" cy="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Action</a:t>
              </a:r>
              <a:endParaRPr lang="en-US" altLang="en-US" sz="1800" b="1" dirty="0">
                <a:latin typeface="Times New Roman" panose="02020603050405020304" pitchFamily="18" charset="0"/>
              </a:endParaRPr>
            </a:p>
            <a:p>
              <a:pPr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a:t>
              </a:r>
              <a:endParaRPr lang="en-US" altLang="en-US" sz="1800" b="1" i="1" dirty="0">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 - ’)}</a:t>
              </a:r>
              <a:endParaRPr lang="en-US" altLang="en-US" sz="1800" b="1" i="1" dirty="0">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      )}</a:t>
              </a:r>
              <a:endParaRPr lang="en-US" altLang="en-US" sz="1800" b="1" i="1" dirty="0">
                <a:latin typeface="Times New Roman" panose="02020603050405020304" pitchFamily="18" charset="0"/>
                <a:sym typeface="Symbol" panose="05050102010706020507" pitchFamily="18" charset="2"/>
              </a:endParaRP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(‘0’)}</a:t>
              </a:r>
              <a:endParaRPr lang="en-US" altLang="en-US" b="1" i="1" dirty="0">
                <a:latin typeface="Times New Roman" panose="02020603050405020304" pitchFamily="18" charset="0"/>
                <a:sym typeface="Symbol" panose="05050102010706020507" pitchFamily="18" charset="2"/>
              </a:endParaRP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(‘1’)}</a:t>
              </a:r>
              <a:endParaRPr lang="en-US" altLang="en-US"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endParaRPr lang="en-US" altLang="en-US" sz="1800" b="1" i="1" dirty="0">
                <a:latin typeface="Times New Roman" panose="02020603050405020304" pitchFamily="18" charset="0"/>
                <a:sym typeface="Symbol" panose="05050102010706020507" pitchFamily="18" charset="2"/>
              </a:endParaRP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(‘9’)}</a:t>
              </a:r>
              <a:endParaRPr lang="en-US" altLang="en-US"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endParaRPr lang="en-US" altLang="en-US" sz="1800" b="1" i="1" dirty="0">
                <a:latin typeface="Times New Roman" panose="02020603050405020304" pitchFamily="18" charset="0"/>
                <a:sym typeface="Symbol" panose="05050102010706020507" pitchFamily="18" charset="2"/>
              </a:endParaRPr>
            </a:p>
          </p:txBody>
        </p:sp>
        <p:sp>
          <p:nvSpPr>
            <p:cNvPr id="13" name="Line 1033"/>
            <p:cNvSpPr>
              <a:spLocks noChangeShapeType="1"/>
            </p:cNvSpPr>
            <p:nvPr/>
          </p:nvSpPr>
          <p:spPr bwMode="auto">
            <a:xfrm>
              <a:off x="1152" y="1536"/>
              <a:ext cx="31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4" name="Line 1034"/>
            <p:cNvSpPr>
              <a:spLocks noChangeShapeType="1"/>
            </p:cNvSpPr>
            <p:nvPr/>
          </p:nvSpPr>
          <p:spPr bwMode="auto">
            <a:xfrm>
              <a:off x="1152" y="1488"/>
              <a:ext cx="31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035"/>
            <p:cNvSpPr>
              <a:spLocks noChangeShapeType="1"/>
            </p:cNvSpPr>
            <p:nvPr/>
          </p:nvSpPr>
          <p:spPr bwMode="auto">
            <a:xfrm>
              <a:off x="1152" y="3024"/>
              <a:ext cx="31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036"/>
            <p:cNvSpPr>
              <a:spLocks noChangeShapeType="1"/>
            </p:cNvSpPr>
            <p:nvPr/>
          </p:nvSpPr>
          <p:spPr bwMode="auto">
            <a:xfrm>
              <a:off x="1152" y="1728"/>
              <a:ext cx="31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b="1" dirty="0"/>
              <a:t>Syntax Directed Translation Schemes</a:t>
            </a:r>
            <a:endParaRPr lang="en-US" b="1" dirty="0"/>
          </a:p>
        </p:txBody>
      </p:sp>
      <p:sp>
        <p:nvSpPr>
          <p:cNvPr id="3" name="TextBox 2"/>
          <p:cNvSpPr txBox="1"/>
          <p:nvPr/>
        </p:nvSpPr>
        <p:spPr>
          <a:xfrm>
            <a:off x="910085" y="1647789"/>
            <a:ext cx="7556508" cy="4555093"/>
          </a:xfrm>
          <a:prstGeom prst="rect">
            <a:avLst/>
          </a:prstGeom>
          <a:noFill/>
        </p:spPr>
        <p:txBody>
          <a:bodyPr wrap="square" rtlCol="0">
            <a:spAutoFit/>
          </a:bodyPr>
          <a:lstStyle/>
          <a:p>
            <a:pPr lvl="1" algn="ctr"/>
            <a:endParaRPr lang="en-US" dirty="0"/>
          </a:p>
          <a:p>
            <a:pPr marL="742950" lvl="1" indent="-285750" algn="ctr">
              <a:buFont typeface="Wingdings" panose="05000000000000000000" pitchFamily="2" charset="2"/>
              <a:buChar char="Ø"/>
            </a:pPr>
            <a:endParaRPr lang="en-US" dirty="0"/>
          </a:p>
          <a:p>
            <a:pPr marL="742950" lvl="1" indent="-285750" algn="ctr">
              <a:buFont typeface="Wingdings" panose="05000000000000000000" pitchFamily="2" charset="2"/>
              <a:buChar char="Ø"/>
            </a:pPr>
            <a:endParaRPr lang="en-US" dirty="0"/>
          </a:p>
          <a:p>
            <a:pPr algn="ctr"/>
            <a:r>
              <a:rPr lang="en-US" sz="2000" b="1" dirty="0"/>
              <a:t> </a:t>
            </a: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marL="285750" indent="-285750" algn="ctr">
              <a:buFont typeface="Wingdings" panose="05000000000000000000" pitchFamily="2" charset="2"/>
              <a:buChar char="Ø"/>
            </a:pPr>
            <a:endParaRPr lang="en-US" dirty="0"/>
          </a:p>
          <a:p>
            <a:pPr algn="ctr"/>
            <a:r>
              <a:rPr lang="en-US" dirty="0"/>
              <a:t>                                                                                                               </a:t>
            </a:r>
            <a:endParaRPr lang="en-US" dirty="0"/>
          </a:p>
        </p:txBody>
      </p:sp>
      <p:grpSp>
        <p:nvGrpSpPr>
          <p:cNvPr id="10" name="Group 8"/>
          <p:cNvGrpSpPr/>
          <p:nvPr/>
        </p:nvGrpSpPr>
        <p:grpSpPr bwMode="auto">
          <a:xfrm>
            <a:off x="645938" y="3092554"/>
            <a:ext cx="6701709" cy="3206469"/>
            <a:chOff x="288" y="3936"/>
            <a:chExt cx="3312" cy="1645"/>
          </a:xfrm>
        </p:grpSpPr>
        <p:sp>
          <p:nvSpPr>
            <p:cNvPr id="17" name="Text Box 9"/>
            <p:cNvSpPr txBox="1">
              <a:spLocks noChangeArrowheads="1"/>
            </p:cNvSpPr>
            <p:nvPr/>
          </p:nvSpPr>
          <p:spPr bwMode="auto">
            <a:xfrm>
              <a:off x="432" y="5136"/>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term</a:t>
              </a:r>
              <a:endParaRPr lang="en-US" altLang="en-US" sz="2000" b="1" i="1" dirty="0">
                <a:latin typeface="Times New Roman" panose="02020603050405020304" pitchFamily="18" charset="0"/>
              </a:endParaRPr>
            </a:p>
          </p:txBody>
        </p:sp>
        <p:sp>
          <p:nvSpPr>
            <p:cNvPr id="18" name="Text Box 10"/>
            <p:cNvSpPr txBox="1">
              <a:spLocks noChangeArrowheads="1"/>
            </p:cNvSpPr>
            <p:nvPr/>
          </p:nvSpPr>
          <p:spPr bwMode="auto">
            <a:xfrm>
              <a:off x="2592" y="4320"/>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a:latin typeface="Times New Roman" panose="02020603050405020304" pitchFamily="18" charset="0"/>
                </a:rPr>
                <a:t>term</a:t>
              </a:r>
              <a:endParaRPr lang="en-US" altLang="en-US" sz="2000" b="1" i="1">
                <a:latin typeface="Times New Roman" panose="02020603050405020304" pitchFamily="18" charset="0"/>
              </a:endParaRPr>
            </a:p>
          </p:txBody>
        </p:sp>
        <p:sp>
          <p:nvSpPr>
            <p:cNvPr id="19" name="Text Box 11"/>
            <p:cNvSpPr txBox="1">
              <a:spLocks noChangeArrowheads="1"/>
            </p:cNvSpPr>
            <p:nvPr/>
          </p:nvSpPr>
          <p:spPr bwMode="auto">
            <a:xfrm>
              <a:off x="1488" y="4800"/>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term</a:t>
              </a:r>
              <a:endParaRPr lang="en-US" altLang="en-US" sz="2000" b="1" i="1" dirty="0">
                <a:latin typeface="Times New Roman" panose="02020603050405020304" pitchFamily="18" charset="0"/>
              </a:endParaRPr>
            </a:p>
          </p:txBody>
        </p:sp>
        <p:sp>
          <p:nvSpPr>
            <p:cNvPr id="20" name="Text Box 12"/>
            <p:cNvSpPr txBox="1">
              <a:spLocks noChangeArrowheads="1"/>
            </p:cNvSpPr>
            <p:nvPr/>
          </p:nvSpPr>
          <p:spPr bwMode="auto">
            <a:xfrm>
              <a:off x="432" y="4800"/>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expr</a:t>
              </a:r>
              <a:endParaRPr lang="en-US" altLang="en-US" sz="2000" b="1" i="1" dirty="0">
                <a:latin typeface="Times New Roman" panose="02020603050405020304" pitchFamily="18" charset="0"/>
              </a:endParaRPr>
            </a:p>
          </p:txBody>
        </p:sp>
        <p:sp>
          <p:nvSpPr>
            <p:cNvPr id="21" name="Text Box 13"/>
            <p:cNvSpPr txBox="1">
              <a:spLocks noChangeArrowheads="1"/>
            </p:cNvSpPr>
            <p:nvPr/>
          </p:nvSpPr>
          <p:spPr bwMode="auto">
            <a:xfrm>
              <a:off x="1152" y="4320"/>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expr</a:t>
              </a:r>
              <a:endParaRPr lang="en-US" altLang="en-US" sz="2000" b="1" i="1" dirty="0">
                <a:latin typeface="Times New Roman" panose="02020603050405020304" pitchFamily="18" charset="0"/>
              </a:endParaRPr>
            </a:p>
          </p:txBody>
        </p:sp>
        <p:sp>
          <p:nvSpPr>
            <p:cNvPr id="22" name="Text Box 14"/>
            <p:cNvSpPr txBox="1">
              <a:spLocks noChangeArrowheads="1"/>
            </p:cNvSpPr>
            <p:nvPr/>
          </p:nvSpPr>
          <p:spPr bwMode="auto">
            <a:xfrm>
              <a:off x="2016" y="3936"/>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a:latin typeface="Times New Roman" panose="02020603050405020304" pitchFamily="18" charset="0"/>
                </a:rPr>
                <a:t>expr</a:t>
              </a:r>
              <a:endParaRPr lang="en-US" altLang="en-US" sz="2000" b="1" i="1">
                <a:latin typeface="Times New Roman" panose="02020603050405020304" pitchFamily="18" charset="0"/>
              </a:endParaRPr>
            </a:p>
          </p:txBody>
        </p:sp>
        <p:sp>
          <p:nvSpPr>
            <p:cNvPr id="23" name="Text Box 15"/>
            <p:cNvSpPr txBox="1">
              <a:spLocks noChangeArrowheads="1"/>
            </p:cNvSpPr>
            <p:nvPr/>
          </p:nvSpPr>
          <p:spPr bwMode="auto">
            <a:xfrm>
              <a:off x="288" y="5376"/>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9</a:t>
              </a:r>
              <a:endParaRPr lang="en-US" altLang="en-US" sz="2000" b="1">
                <a:latin typeface="Times New Roman" panose="02020603050405020304" pitchFamily="18" charset="0"/>
              </a:endParaRPr>
            </a:p>
          </p:txBody>
        </p:sp>
        <p:sp>
          <p:nvSpPr>
            <p:cNvPr id="24" name="Text Box 16"/>
            <p:cNvSpPr txBox="1">
              <a:spLocks noChangeArrowheads="1"/>
            </p:cNvSpPr>
            <p:nvPr/>
          </p:nvSpPr>
          <p:spPr bwMode="auto">
            <a:xfrm>
              <a:off x="1392" y="5040"/>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5</a:t>
              </a:r>
              <a:endParaRPr lang="en-US" altLang="en-US" sz="2000" b="1">
                <a:latin typeface="Times New Roman" panose="02020603050405020304" pitchFamily="18" charset="0"/>
              </a:endParaRPr>
            </a:p>
          </p:txBody>
        </p:sp>
        <p:sp>
          <p:nvSpPr>
            <p:cNvPr id="25" name="Text Box 17"/>
            <p:cNvSpPr txBox="1">
              <a:spLocks noChangeArrowheads="1"/>
            </p:cNvSpPr>
            <p:nvPr/>
          </p:nvSpPr>
          <p:spPr bwMode="auto">
            <a:xfrm>
              <a:off x="2496" y="4560"/>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2</a:t>
              </a:r>
              <a:endParaRPr lang="en-US" altLang="en-US" sz="2000" b="1">
                <a:latin typeface="Times New Roman" panose="02020603050405020304" pitchFamily="18" charset="0"/>
              </a:endParaRPr>
            </a:p>
          </p:txBody>
        </p:sp>
        <p:sp>
          <p:nvSpPr>
            <p:cNvPr id="26" name="Text Box 18"/>
            <p:cNvSpPr txBox="1">
              <a:spLocks noChangeArrowheads="1"/>
            </p:cNvSpPr>
            <p:nvPr/>
          </p:nvSpPr>
          <p:spPr bwMode="auto">
            <a:xfrm>
              <a:off x="1056" y="4608"/>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endParaRPr lang="en-US" altLang="en-US" sz="2000" b="1">
                <a:latin typeface="Times New Roman" panose="02020603050405020304" pitchFamily="18" charset="0"/>
              </a:endParaRPr>
            </a:p>
          </p:txBody>
        </p:sp>
        <p:sp>
          <p:nvSpPr>
            <p:cNvPr id="27" name="Text Box 19"/>
            <p:cNvSpPr txBox="1">
              <a:spLocks noChangeArrowheads="1"/>
            </p:cNvSpPr>
            <p:nvPr/>
          </p:nvSpPr>
          <p:spPr bwMode="auto">
            <a:xfrm>
              <a:off x="1872" y="4224"/>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endParaRPr lang="en-US" altLang="en-US" sz="2000" b="1">
                <a:latin typeface="Times New Roman" panose="02020603050405020304" pitchFamily="18" charset="0"/>
              </a:endParaRPr>
            </a:p>
          </p:txBody>
        </p:sp>
        <p:sp>
          <p:nvSpPr>
            <p:cNvPr id="28" name="Text Box 20"/>
            <p:cNvSpPr txBox="1">
              <a:spLocks noChangeArrowheads="1"/>
            </p:cNvSpPr>
            <p:nvPr/>
          </p:nvSpPr>
          <p:spPr bwMode="auto">
            <a:xfrm>
              <a:off x="1536" y="4560"/>
              <a:ext cx="76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a:t>
              </a:r>
              <a:endParaRPr lang="en-US" altLang="en-US" sz="2000" b="1">
                <a:latin typeface="Times New Roman" panose="02020603050405020304" pitchFamily="18" charset="0"/>
              </a:endParaRPr>
            </a:p>
          </p:txBody>
        </p:sp>
        <p:sp>
          <p:nvSpPr>
            <p:cNvPr id="29" name="Text Box 21"/>
            <p:cNvSpPr txBox="1">
              <a:spLocks noChangeArrowheads="1"/>
            </p:cNvSpPr>
            <p:nvPr/>
          </p:nvSpPr>
          <p:spPr bwMode="auto">
            <a:xfrm>
              <a:off x="625" y="5376"/>
              <a:ext cx="76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(‘9’)}</a:t>
              </a:r>
              <a:endParaRPr lang="en-US" altLang="en-US" sz="2000" b="1">
                <a:latin typeface="Times New Roman" panose="02020603050405020304" pitchFamily="18" charset="0"/>
              </a:endParaRPr>
            </a:p>
          </p:txBody>
        </p:sp>
        <p:sp>
          <p:nvSpPr>
            <p:cNvPr id="30" name="Text Box 22"/>
            <p:cNvSpPr txBox="1">
              <a:spLocks noChangeArrowheads="1"/>
            </p:cNvSpPr>
            <p:nvPr/>
          </p:nvSpPr>
          <p:spPr bwMode="auto">
            <a:xfrm>
              <a:off x="1729" y="5040"/>
              <a:ext cx="76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(‘5’)}</a:t>
              </a:r>
              <a:endParaRPr lang="en-US" altLang="en-US" sz="2000" b="1">
                <a:latin typeface="Times New Roman" panose="02020603050405020304" pitchFamily="18" charset="0"/>
              </a:endParaRPr>
            </a:p>
          </p:txBody>
        </p:sp>
        <p:sp>
          <p:nvSpPr>
            <p:cNvPr id="31" name="Text Box 23"/>
            <p:cNvSpPr txBox="1">
              <a:spLocks noChangeArrowheads="1"/>
            </p:cNvSpPr>
            <p:nvPr/>
          </p:nvSpPr>
          <p:spPr bwMode="auto">
            <a:xfrm>
              <a:off x="2833" y="4560"/>
              <a:ext cx="76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(‘2’)}</a:t>
              </a:r>
              <a:endParaRPr lang="en-US" altLang="en-US" sz="2000" b="1">
                <a:latin typeface="Times New Roman" panose="02020603050405020304" pitchFamily="18" charset="0"/>
              </a:endParaRPr>
            </a:p>
          </p:txBody>
        </p:sp>
        <p:sp>
          <p:nvSpPr>
            <p:cNvPr id="32" name="Text Box 24"/>
            <p:cNvSpPr txBox="1">
              <a:spLocks noChangeArrowheads="1"/>
            </p:cNvSpPr>
            <p:nvPr/>
          </p:nvSpPr>
          <p:spPr bwMode="auto">
            <a:xfrm>
              <a:off x="2496" y="4032"/>
              <a:ext cx="76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a:t>
              </a:r>
              <a:endParaRPr lang="en-US" altLang="en-US" sz="2000" b="1">
                <a:latin typeface="Times New Roman" panose="02020603050405020304" pitchFamily="18" charset="0"/>
              </a:endParaRPr>
            </a:p>
          </p:txBody>
        </p:sp>
        <p:sp>
          <p:nvSpPr>
            <p:cNvPr id="33" name="Line 25"/>
            <p:cNvSpPr>
              <a:spLocks noChangeShapeType="1"/>
            </p:cNvSpPr>
            <p:nvPr/>
          </p:nvSpPr>
          <p:spPr bwMode="auto">
            <a:xfrm flipH="1">
              <a:off x="384" y="5328"/>
              <a:ext cx="144"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4" name="Line 26"/>
            <p:cNvSpPr>
              <a:spLocks noChangeShapeType="1"/>
            </p:cNvSpPr>
            <p:nvPr/>
          </p:nvSpPr>
          <p:spPr bwMode="auto">
            <a:xfrm flipH="1">
              <a:off x="1152" y="4512"/>
              <a:ext cx="144"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5" name="Line 27"/>
            <p:cNvSpPr>
              <a:spLocks noChangeShapeType="1"/>
            </p:cNvSpPr>
            <p:nvPr/>
          </p:nvSpPr>
          <p:spPr bwMode="auto">
            <a:xfrm>
              <a:off x="576" y="4992"/>
              <a:ext cx="0"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6" name="Line 28"/>
            <p:cNvSpPr>
              <a:spLocks noChangeShapeType="1"/>
            </p:cNvSpPr>
            <p:nvPr/>
          </p:nvSpPr>
          <p:spPr bwMode="auto">
            <a:xfrm flipH="1">
              <a:off x="624" y="4512"/>
              <a:ext cx="576" cy="3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7" name="Line 29"/>
            <p:cNvSpPr>
              <a:spLocks noChangeShapeType="1"/>
            </p:cNvSpPr>
            <p:nvPr/>
          </p:nvSpPr>
          <p:spPr bwMode="auto">
            <a:xfrm>
              <a:off x="1344" y="4512"/>
              <a:ext cx="192" cy="3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8" name="Line 30"/>
            <p:cNvSpPr>
              <a:spLocks noChangeShapeType="1"/>
            </p:cNvSpPr>
            <p:nvPr/>
          </p:nvSpPr>
          <p:spPr bwMode="auto">
            <a:xfrm flipH="1">
              <a:off x="1488" y="4992"/>
              <a:ext cx="96"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9" name="Line 31"/>
            <p:cNvSpPr>
              <a:spLocks noChangeShapeType="1"/>
            </p:cNvSpPr>
            <p:nvPr/>
          </p:nvSpPr>
          <p:spPr bwMode="auto">
            <a:xfrm flipH="1">
              <a:off x="2592" y="4512"/>
              <a:ext cx="96"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0" name="Line 32"/>
            <p:cNvSpPr>
              <a:spLocks noChangeShapeType="1"/>
            </p:cNvSpPr>
            <p:nvPr/>
          </p:nvSpPr>
          <p:spPr bwMode="auto">
            <a:xfrm flipH="1">
              <a:off x="1968" y="4128"/>
              <a:ext cx="144" cy="14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1" name="Line 33"/>
            <p:cNvSpPr>
              <a:spLocks noChangeShapeType="1"/>
            </p:cNvSpPr>
            <p:nvPr/>
          </p:nvSpPr>
          <p:spPr bwMode="auto">
            <a:xfrm>
              <a:off x="2256" y="4128"/>
              <a:ext cx="384"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2" name="Line 34"/>
            <p:cNvSpPr>
              <a:spLocks noChangeShapeType="1"/>
            </p:cNvSpPr>
            <p:nvPr/>
          </p:nvSpPr>
          <p:spPr bwMode="auto">
            <a:xfrm flipH="1">
              <a:off x="1392" y="4080"/>
              <a:ext cx="624"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3" name="Line 35"/>
            <p:cNvSpPr>
              <a:spLocks noChangeShapeType="1"/>
            </p:cNvSpPr>
            <p:nvPr/>
          </p:nvSpPr>
          <p:spPr bwMode="auto">
            <a:xfrm>
              <a:off x="1728" y="4992"/>
              <a:ext cx="192" cy="96"/>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4" name="Line 36"/>
            <p:cNvSpPr>
              <a:spLocks noChangeShapeType="1"/>
            </p:cNvSpPr>
            <p:nvPr/>
          </p:nvSpPr>
          <p:spPr bwMode="auto">
            <a:xfrm>
              <a:off x="720" y="5328"/>
              <a:ext cx="96" cy="96"/>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5" name="Line 37"/>
            <p:cNvSpPr>
              <a:spLocks noChangeShapeType="1"/>
            </p:cNvSpPr>
            <p:nvPr/>
          </p:nvSpPr>
          <p:spPr bwMode="auto">
            <a:xfrm>
              <a:off x="1440" y="4464"/>
              <a:ext cx="192" cy="144"/>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6" name="Line 38"/>
            <p:cNvSpPr>
              <a:spLocks noChangeShapeType="1"/>
            </p:cNvSpPr>
            <p:nvPr/>
          </p:nvSpPr>
          <p:spPr bwMode="auto">
            <a:xfrm>
              <a:off x="2832" y="4512"/>
              <a:ext cx="192" cy="96"/>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7" name="Line 39"/>
            <p:cNvSpPr>
              <a:spLocks noChangeShapeType="1"/>
            </p:cNvSpPr>
            <p:nvPr/>
          </p:nvSpPr>
          <p:spPr bwMode="auto">
            <a:xfrm>
              <a:off x="2352" y="4080"/>
              <a:ext cx="192" cy="96"/>
            </a:xfrm>
            <a:prstGeom prst="line">
              <a:avLst/>
            </a:prstGeom>
            <a:noFill/>
            <a:ln w="952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grpSp>
      <p:sp>
        <p:nvSpPr>
          <p:cNvPr id="48" name="Text Box 72"/>
          <p:cNvSpPr txBox="1">
            <a:spLocks noChangeArrowheads="1"/>
          </p:cNvSpPr>
          <p:nvPr/>
        </p:nvSpPr>
        <p:spPr bwMode="auto">
          <a:xfrm>
            <a:off x="5368008" y="1219201"/>
            <a:ext cx="3691597" cy="1938992"/>
          </a:xfrm>
          <a:prstGeom prst="rect">
            <a:avLst/>
          </a:prstGeom>
          <a:solidFill>
            <a:srgbClr val="009999"/>
          </a:solidFill>
          <a:ln w="12700">
            <a:solidFill>
              <a:srgbClr val="0099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1" dirty="0">
                <a:solidFill>
                  <a:srgbClr val="FFFF66"/>
                </a:solidFill>
              </a:rPr>
              <a:t>A translation scheme is like a syntax-directed definition except the order of evaluation of the semantic rules is explicitly shown.</a:t>
            </a:r>
            <a:endParaRPr lang="en-US" altLang="en-US" sz="2400" b="1" dirty="0">
              <a:solidFill>
                <a:srgbClr val="FFFF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p:cTn id="12" dur="500" fill="hold"/>
                                        <p:tgtEl>
                                          <p:spTgt spid="48"/>
                                        </p:tgtEl>
                                        <p:attrNameLst>
                                          <p:attrName>ppt_w</p:attrName>
                                        </p:attrNameLst>
                                      </p:cBhvr>
                                      <p:tavLst>
                                        <p:tav tm="0">
                                          <p:val>
                                            <p:fltVal val="0"/>
                                          </p:val>
                                        </p:tav>
                                        <p:tav tm="100000">
                                          <p:val>
                                            <p:strVal val="#ppt_w"/>
                                          </p:val>
                                        </p:tav>
                                      </p:tavLst>
                                    </p:anim>
                                    <p:anim calcmode="lin" valueType="num">
                                      <p:cBhvr>
                                        <p:cTn id="13" dur="500" fill="hold"/>
                                        <p:tgtEl>
                                          <p:spTgt spid="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Class Exercises</a:t>
            </a:r>
            <a:endParaRPr lang="en-US" sz="2600" b="1" dirty="0">
              <a:solidFill>
                <a:schemeClr val="tx1"/>
              </a:solidFill>
            </a:endParaRPr>
          </a:p>
        </p:txBody>
      </p:sp>
      <p:sp>
        <p:nvSpPr>
          <p:cNvPr id="5" name="TextBox 4"/>
          <p:cNvSpPr txBox="1"/>
          <p:nvPr/>
        </p:nvSpPr>
        <p:spPr>
          <a:xfrm>
            <a:off x="783590" y="2435860"/>
            <a:ext cx="8139430" cy="3046095"/>
          </a:xfrm>
          <a:prstGeom prst="rect">
            <a:avLst/>
          </a:prstGeom>
          <a:noFill/>
        </p:spPr>
        <p:txBody>
          <a:bodyPr wrap="square" rtlCol="0">
            <a:spAutoFit/>
          </a:bodyPr>
          <a:lstStyle/>
          <a:p>
            <a:pPr marL="342900" indent="-342900">
              <a:buFont typeface="+mj-lt"/>
              <a:buAutoNum type="arabicPeriod"/>
            </a:pPr>
            <a:r>
              <a:rPr lang="en-US" sz="3200" dirty="0"/>
              <a:t>Show the annotated parse tree for the following expressions.</a:t>
            </a:r>
            <a:endParaRPr lang="en-US" sz="3200" dirty="0"/>
          </a:p>
          <a:p>
            <a:pPr marL="857250" lvl="1" indent="-400050">
              <a:buFont typeface="+mj-lt"/>
              <a:buAutoNum type="romanUcPeriod"/>
            </a:pPr>
            <a:r>
              <a:rPr lang="en-US" sz="3200" dirty="0"/>
              <a:t>2*3+4</a:t>
            </a:r>
            <a:endParaRPr lang="en-US" sz="3200" dirty="0"/>
          </a:p>
          <a:p>
            <a:pPr marL="857250" lvl="1" indent="-400050">
              <a:buFont typeface="+mj-lt"/>
              <a:buAutoNum type="romanUcPeriod"/>
            </a:pPr>
            <a:r>
              <a:rPr lang="en-US" sz="3200" dirty="0"/>
              <a:t>2+3-4/5 </a:t>
            </a:r>
            <a:endParaRPr lang="en-US" sz="3200" dirty="0"/>
          </a:p>
          <a:p>
            <a:pPr marL="857250" lvl="1" indent="-400050">
              <a:buFont typeface="+mj-lt"/>
              <a:buAutoNum type="romanUcPeriod"/>
            </a:pPr>
            <a:r>
              <a:rPr lang="en-US" sz="3200" dirty="0"/>
              <a:t>2*5+2/4</a:t>
            </a:r>
            <a:endParaRPr lang="en-US" sz="3200" dirty="0"/>
          </a:p>
          <a:p>
            <a:endParaRPr lang="en-US"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endParaRPr lang="en-US" sz="2600" b="1" dirty="0">
              <a:solidFill>
                <a:schemeClr val="tx1"/>
              </a:solidFill>
            </a:endParaRPr>
          </a:p>
        </p:txBody>
      </p:sp>
      <p:sp>
        <p:nvSpPr>
          <p:cNvPr id="5" name="TextBox 4"/>
          <p:cNvSpPr txBox="1"/>
          <p:nvPr/>
        </p:nvSpPr>
        <p:spPr>
          <a:xfrm>
            <a:off x="783772" y="2435897"/>
            <a:ext cx="7151958" cy="1477328"/>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endParaRPr lang="en-US" b="1" i="1" dirty="0"/>
          </a:p>
          <a:p>
            <a:r>
              <a:rPr lang="en-US" i="1" dirty="0"/>
              <a:t>(</a:t>
            </a:r>
            <a:r>
              <a:rPr lang="en-US" dirty="0"/>
              <a:t>The Dragon Book</a:t>
            </a:r>
            <a:r>
              <a:rPr lang="en-US" i="1" dirty="0"/>
              <a:t>)</a:t>
            </a:r>
            <a:r>
              <a:rPr lang="en-US" dirty="0"/>
              <a:t>,   [ Second Edition]</a:t>
            </a:r>
            <a:endParaRPr lang="en-US" dirty="0"/>
          </a:p>
          <a:p>
            <a:endParaRPr lang="en-US" dirty="0"/>
          </a:p>
          <a:p>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endParaRPr lang="en-US" sz="2600" b="1" dirty="0">
              <a:solidFill>
                <a:schemeClr val="tx1"/>
              </a:solidFill>
            </a:endParaRPr>
          </a:p>
        </p:txBody>
      </p:sp>
      <p:sp>
        <p:nvSpPr>
          <p:cNvPr id="3" name="TextBox 2"/>
          <p:cNvSpPr txBox="1"/>
          <p:nvPr/>
        </p:nvSpPr>
        <p:spPr>
          <a:xfrm>
            <a:off x="783772" y="2435897"/>
            <a:ext cx="184731" cy="369332"/>
          </a:xfrm>
          <a:prstGeom prst="rect">
            <a:avLst/>
          </a:prstGeom>
          <a:noFill/>
        </p:spPr>
        <p:txBody>
          <a:bodyPr wrap="none" rtlCol="0">
            <a:spAutoFit/>
          </a:bodyPr>
          <a:lstStyle/>
          <a:p>
            <a:endParaRPr lang="en-US" dirty="0"/>
          </a:p>
        </p:txBody>
      </p:sp>
      <p:sp>
        <p:nvSpPr>
          <p:cNvPr id="2" name="Rectangle 1"/>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endParaRPr lang="en-US" dirty="0"/>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endParaRPr lang="en-US" dirty="0"/>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endParaRPr lang="en-US" dirty="0"/>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Syntax Directed Translation</a:t>
            </a:r>
            <a:endParaRPr lang="en-US" sz="2400" dirty="0">
              <a:solidFill>
                <a:schemeClr val="tx1"/>
              </a:solidFill>
            </a:endParaRPr>
          </a:p>
          <a:p>
            <a:pPr marL="342900" indent="-342900">
              <a:buAutoNum type="arabicPeriod"/>
            </a:pPr>
            <a:r>
              <a:rPr lang="en-US" sz="2400" dirty="0">
                <a:solidFill>
                  <a:schemeClr val="tx1"/>
                </a:solidFill>
              </a:rPr>
              <a:t>Syntax Directed Definition</a:t>
            </a:r>
            <a:endParaRPr lang="en-US" sz="2400" dirty="0">
              <a:solidFill>
                <a:schemeClr val="tx1"/>
              </a:solidFill>
            </a:endParaRPr>
          </a:p>
          <a:p>
            <a:pPr marL="342900" indent="-342900">
              <a:buAutoNum type="arabicPeriod"/>
            </a:pPr>
            <a:r>
              <a:rPr lang="en-US" sz="2400" dirty="0">
                <a:solidFill>
                  <a:schemeClr val="tx1"/>
                </a:solidFill>
              </a:rPr>
              <a:t>Synthesized Attribute</a:t>
            </a:r>
            <a:endParaRPr lang="en-US" sz="2400" dirty="0">
              <a:solidFill>
                <a:schemeClr val="tx1"/>
              </a:solidFill>
            </a:endParaRPr>
          </a:p>
          <a:p>
            <a:pPr marL="342900" indent="-342900">
              <a:buAutoNum type="arabicPeriod"/>
            </a:pPr>
            <a:r>
              <a:rPr lang="en-US" sz="2400" dirty="0">
                <a:solidFill>
                  <a:schemeClr val="tx1"/>
                </a:solidFill>
              </a:rPr>
              <a:t>Inherited Attribute</a:t>
            </a:r>
            <a:endParaRPr lang="en-US" sz="2400" dirty="0">
              <a:solidFill>
                <a:schemeClr val="tx1"/>
              </a:solidFill>
            </a:endParaRPr>
          </a:p>
          <a:p>
            <a:pPr marL="342900" indent="-342900">
              <a:buAutoNum type="arabicPeriod"/>
            </a:pPr>
            <a:r>
              <a:rPr lang="en-US" sz="2400" dirty="0">
                <a:solidFill>
                  <a:schemeClr val="tx1"/>
                </a:solidFill>
              </a:rPr>
              <a:t>Syntax Directed Translation Scheme</a:t>
            </a:r>
            <a:endParaRPr lang="en-US" sz="2400" dirty="0">
              <a:solidFill>
                <a:schemeClr val="tx1"/>
              </a:solidFill>
            </a:endParaRPr>
          </a:p>
          <a:p>
            <a:pPr marL="342900" indent="-342900">
              <a:buAutoNum type="arabicPeriod"/>
            </a:pPr>
            <a:r>
              <a:rPr lang="en-US" sz="2400" dirty="0">
                <a:solidFill>
                  <a:schemeClr val="tx1"/>
                </a:solidFill>
              </a:rPr>
              <a:t>Class Exercises</a:t>
            </a: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endParaRPr lang="en-US" dirty="0"/>
          </a:p>
        </p:txBody>
      </p:sp>
      <p:sp>
        <p:nvSpPr>
          <p:cNvPr id="6" name="TextBox 5"/>
          <p:cNvSpPr txBox="1"/>
          <p:nvPr/>
        </p:nvSpPr>
        <p:spPr>
          <a:xfrm>
            <a:off x="783772" y="2435897"/>
            <a:ext cx="7561557" cy="2708434"/>
          </a:xfrm>
          <a:prstGeom prst="rect">
            <a:avLst/>
          </a:prstGeom>
          <a:noFill/>
        </p:spPr>
        <p:txBody>
          <a:bodyPr wrap="square" rtlCol="0">
            <a:spAutoFit/>
          </a:bodyPr>
          <a:lstStyle/>
          <a:p>
            <a:pPr algn="just"/>
            <a:r>
              <a:rPr lang="en-US" sz="2000" b="1" dirty="0"/>
              <a:t>Objectives:</a:t>
            </a:r>
            <a:endParaRPr lang="en-US" sz="2000" b="1" dirty="0"/>
          </a:p>
          <a:p>
            <a:pPr marL="800100" lvl="1" indent="-342900" algn="just">
              <a:buFont typeface="Wingdings" panose="05000000000000000000" pitchFamily="2" charset="2"/>
              <a:buChar char="Ø"/>
            </a:pPr>
            <a:r>
              <a:rPr lang="en-US" dirty="0"/>
              <a:t>Understand the Semantics of the language.</a:t>
            </a:r>
            <a:endParaRPr lang="en-US" dirty="0"/>
          </a:p>
          <a:p>
            <a:pPr marL="800100" lvl="1" indent="-342900" algn="just">
              <a:buFont typeface="Wingdings" panose="05000000000000000000" pitchFamily="2" charset="2"/>
              <a:buChar char="Ø"/>
            </a:pPr>
            <a:r>
              <a:rPr lang="en-US" dirty="0"/>
              <a:t>Understand the evaluation process of input by the compiler.</a:t>
            </a:r>
            <a:endParaRPr lang="en-US" dirty="0"/>
          </a:p>
          <a:p>
            <a:pPr marL="342900" indent="-342900" algn="just">
              <a:buFont typeface="Wingdings" panose="05000000000000000000" pitchFamily="2" charset="2"/>
              <a:buChar char="Ø"/>
            </a:pPr>
            <a:endParaRPr lang="en-US" dirty="0"/>
          </a:p>
          <a:p>
            <a:pPr marL="342900" indent="-342900" algn="just">
              <a:buFont typeface="Wingdings" panose="05000000000000000000" pitchFamily="2" charset="2"/>
              <a:buChar char="Ø"/>
            </a:pPr>
            <a:endParaRPr lang="en-US" sz="2000" b="1" dirty="0"/>
          </a:p>
          <a:p>
            <a:pPr algn="just"/>
            <a:r>
              <a:rPr lang="en-US" sz="2000" b="1" dirty="0"/>
              <a:t>Outcomes: </a:t>
            </a:r>
            <a:endParaRPr lang="en-US" b="1" dirty="0"/>
          </a:p>
          <a:p>
            <a:pPr marL="800100" lvl="1" indent="-342900" algn="just">
              <a:buFont typeface="Wingdings" panose="05000000000000000000" pitchFamily="2" charset="2"/>
              <a:buChar char="Ø"/>
            </a:pPr>
            <a:r>
              <a:rPr lang="en-US" dirty="0"/>
              <a:t>Students should be able to understand the annotated parse tree</a:t>
            </a:r>
            <a:r>
              <a:rPr lang="en-US" sz="2000" dirty="0"/>
              <a:t>.</a:t>
            </a:r>
            <a:endParaRPr lang="en-US" sz="2000" dirty="0"/>
          </a:p>
          <a:p>
            <a:pPr marL="800100" lvl="1" indent="-342900" algn="just">
              <a:buFont typeface="Wingdings" panose="05000000000000000000" pitchFamily="2" charset="2"/>
              <a:buChar char="Ø"/>
            </a:pPr>
            <a:r>
              <a:rPr lang="en-US" dirty="0"/>
              <a:t>Students will analyze how to construct the input from infix to postfix by the compiler</a:t>
            </a:r>
            <a:r>
              <a:rPr lang="en-US" sz="1600" dirty="0"/>
              <a:t>.</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endParaRPr lang="en-US" dirty="0"/>
          </a:p>
        </p:txBody>
      </p:sp>
      <p:sp>
        <p:nvSpPr>
          <p:cNvPr id="6" name="TextBox 5"/>
          <p:cNvSpPr txBox="1"/>
          <p:nvPr/>
        </p:nvSpPr>
        <p:spPr>
          <a:xfrm>
            <a:off x="783772" y="2435897"/>
            <a:ext cx="7561557" cy="3416320"/>
          </a:xfrm>
          <a:prstGeom prst="rect">
            <a:avLst/>
          </a:prstGeom>
          <a:noFill/>
        </p:spPr>
        <p:txBody>
          <a:bodyPr wrap="square" rtlCol="0">
            <a:spAutoFit/>
          </a:bodyPr>
          <a:lstStyle/>
          <a:p>
            <a:pPr algn="just"/>
            <a:r>
              <a:rPr lang="en-US" dirty="0"/>
              <a:t>Syntax-directed translation is done by attaching rules or program fragments to</a:t>
            </a:r>
            <a:endParaRPr lang="en-US" dirty="0"/>
          </a:p>
          <a:p>
            <a:pPr algn="just"/>
            <a:r>
              <a:rPr lang="en-US" dirty="0"/>
              <a:t>productions in a grammar. For example, consider an expression </a:t>
            </a:r>
            <a:r>
              <a:rPr lang="en-US" i="1" dirty="0"/>
              <a:t>expr </a:t>
            </a:r>
            <a:r>
              <a:rPr lang="en-US" dirty="0"/>
              <a:t>generated</a:t>
            </a:r>
            <a:endParaRPr lang="en-US" dirty="0"/>
          </a:p>
          <a:p>
            <a:pPr algn="just"/>
            <a:r>
              <a:rPr lang="en-US" dirty="0"/>
              <a:t>by the production</a:t>
            </a:r>
            <a:endParaRPr lang="en-US" dirty="0"/>
          </a:p>
          <a:p>
            <a:pPr algn="ctr"/>
            <a:r>
              <a:rPr lang="en-US" i="1" dirty="0"/>
              <a:t>expr -» expr + term</a:t>
            </a:r>
            <a:endParaRPr lang="en-US" i="1" dirty="0"/>
          </a:p>
          <a:p>
            <a:pPr algn="ctr"/>
            <a:endParaRPr lang="en-US" i="1" dirty="0"/>
          </a:p>
          <a:p>
            <a:pPr algn="just"/>
            <a:r>
              <a:rPr lang="en-US" dirty="0"/>
              <a:t>Here, </a:t>
            </a:r>
            <a:r>
              <a:rPr lang="en-US" i="1" dirty="0"/>
              <a:t>expr </a:t>
            </a:r>
            <a:r>
              <a:rPr lang="en-US" dirty="0"/>
              <a:t>is the sum of the two subexpressions </a:t>
            </a:r>
            <a:r>
              <a:rPr lang="en-US" i="1" dirty="0"/>
              <a:t>expr </a:t>
            </a:r>
            <a:r>
              <a:rPr lang="en-US" dirty="0"/>
              <a:t>and </a:t>
            </a:r>
            <a:r>
              <a:rPr lang="en-US" i="1" dirty="0"/>
              <a:t>term. </a:t>
            </a:r>
            <a:r>
              <a:rPr lang="en-US" dirty="0"/>
              <a:t>(The subscript</a:t>
            </a:r>
            <a:endParaRPr lang="en-US" dirty="0"/>
          </a:p>
          <a:p>
            <a:pPr algn="just"/>
            <a:r>
              <a:rPr lang="en-US" dirty="0"/>
              <a:t>in </a:t>
            </a:r>
            <a:r>
              <a:rPr lang="en-US" i="1" dirty="0"/>
              <a:t>expr </a:t>
            </a:r>
            <a:r>
              <a:rPr lang="en-US" dirty="0"/>
              <a:t>is used only to distinguish the instance of </a:t>
            </a:r>
            <a:r>
              <a:rPr lang="en-US" i="1" dirty="0"/>
              <a:t>expr </a:t>
            </a:r>
            <a:r>
              <a:rPr lang="en-US" dirty="0"/>
              <a:t>in the production body</a:t>
            </a:r>
            <a:endParaRPr lang="en-US" dirty="0"/>
          </a:p>
          <a:p>
            <a:pPr algn="just"/>
            <a:r>
              <a:rPr lang="en-US" dirty="0"/>
              <a:t>from the head of the production). We can translate </a:t>
            </a:r>
            <a:r>
              <a:rPr lang="en-US" i="1" dirty="0"/>
              <a:t>expr </a:t>
            </a:r>
            <a:r>
              <a:rPr lang="en-US" dirty="0"/>
              <a:t>by exploiting its</a:t>
            </a:r>
            <a:endParaRPr lang="en-US" dirty="0"/>
          </a:p>
          <a:p>
            <a:pPr algn="just"/>
            <a:r>
              <a:rPr lang="en-US" dirty="0"/>
              <a:t>structure, as in the following pseudo-code:</a:t>
            </a:r>
            <a:endParaRPr lang="en-US" dirty="0"/>
          </a:p>
          <a:p>
            <a:pPr algn="ctr"/>
            <a:r>
              <a:rPr lang="en-US" dirty="0"/>
              <a:t>translate </a:t>
            </a:r>
            <a:r>
              <a:rPr lang="en-US" i="1" dirty="0"/>
              <a:t>expr;</a:t>
            </a:r>
            <a:endParaRPr lang="en-US" i="1" dirty="0"/>
          </a:p>
          <a:p>
            <a:pPr algn="ctr"/>
            <a:r>
              <a:rPr lang="en-US" dirty="0"/>
              <a:t>translate </a:t>
            </a:r>
            <a:r>
              <a:rPr lang="en-US" i="1" dirty="0"/>
              <a:t>term;</a:t>
            </a:r>
            <a:endParaRPr lang="en-US" i="1" dirty="0"/>
          </a:p>
          <a:p>
            <a:pPr algn="ctr"/>
            <a:r>
              <a:rPr lang="en-US" dirty="0"/>
              <a:t>handle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endParaRPr lang="en-US" dirty="0"/>
          </a:p>
        </p:txBody>
      </p:sp>
      <p:sp>
        <p:nvSpPr>
          <p:cNvPr id="6" name="TextBox 5"/>
          <p:cNvSpPr txBox="1"/>
          <p:nvPr/>
        </p:nvSpPr>
        <p:spPr>
          <a:xfrm>
            <a:off x="783772" y="2435897"/>
            <a:ext cx="7561557" cy="2031325"/>
          </a:xfrm>
          <a:prstGeom prst="rect">
            <a:avLst/>
          </a:prstGeom>
          <a:noFill/>
        </p:spPr>
        <p:txBody>
          <a:bodyPr wrap="square" rtlCol="0">
            <a:spAutoFit/>
          </a:bodyPr>
          <a:lstStyle/>
          <a:p>
            <a:pPr algn="just"/>
            <a:r>
              <a:rPr lang="en-US" dirty="0"/>
              <a:t>There are two notations for attaching semantic rules:</a:t>
            </a:r>
            <a:endParaRPr lang="en-US" dirty="0"/>
          </a:p>
          <a:p>
            <a:pPr algn="just"/>
            <a:endParaRPr lang="en-US" dirty="0"/>
          </a:p>
          <a:p>
            <a:pPr algn="just"/>
            <a:endParaRPr lang="en-US" dirty="0"/>
          </a:p>
          <a:p>
            <a:pPr marL="285750" indent="-285750" algn="just">
              <a:buFont typeface="Wingdings" panose="05000000000000000000" pitchFamily="2" charset="2"/>
              <a:buChar char="Ø"/>
            </a:pPr>
            <a:r>
              <a:rPr lang="en-US" dirty="0"/>
              <a:t>Syntax Directed Definitions </a:t>
            </a:r>
            <a:endParaRPr lang="en-US" dirty="0"/>
          </a:p>
          <a:p>
            <a:pPr marL="285750" indent="-285750" algn="just">
              <a:buFont typeface="Wingdings" panose="05000000000000000000" pitchFamily="2" charset="2"/>
              <a:buChar char="Ø"/>
            </a:pPr>
            <a:r>
              <a:rPr lang="en-US" dirty="0"/>
              <a:t>Syntax Directed Translation Schemes</a:t>
            </a:r>
            <a:endParaRPr lang="en-US" dirty="0"/>
          </a:p>
          <a:p>
            <a:pPr algn="just"/>
            <a:endParaRPr lang="en-US" dirty="0"/>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a:t>
            </a:r>
            <a:r>
              <a:rPr lang="en-GB" altLang="en-US" sz="2600" b="1" dirty="0">
                <a:solidFill>
                  <a:schemeClr val="tx1"/>
                </a:solidFill>
              </a:rPr>
              <a:t>Translation</a:t>
            </a:r>
            <a:r>
              <a:rPr lang="en-US" sz="2600" b="1" dirty="0">
                <a:solidFill>
                  <a:schemeClr val="tx1"/>
                </a:solidFill>
              </a:rPr>
              <a:t> </a:t>
            </a:r>
            <a:endParaRPr lang="en-US" sz="2600" b="1" dirty="0">
              <a:solidFill>
                <a:schemeClr val="tx1"/>
              </a:solidFill>
            </a:endParaRPr>
          </a:p>
        </p:txBody>
      </p:sp>
      <p:sp>
        <p:nvSpPr>
          <p:cNvPr id="3" name="TextBox 2"/>
          <p:cNvSpPr txBox="1"/>
          <p:nvPr/>
        </p:nvSpPr>
        <p:spPr>
          <a:xfrm>
            <a:off x="994491" y="1464907"/>
            <a:ext cx="7556508" cy="3692525"/>
          </a:xfrm>
          <a:prstGeom prst="rect">
            <a:avLst/>
          </a:prstGeom>
          <a:noFill/>
        </p:spPr>
        <p:txBody>
          <a:bodyPr wrap="square" rtlCol="0">
            <a:spAutoFit/>
          </a:bodyPr>
          <a:lstStyle/>
          <a:p>
            <a:pPr algn="just"/>
            <a:r>
              <a:rPr lang="en-US" b="1" dirty="0"/>
              <a:t>Syntax Directed </a:t>
            </a:r>
            <a:r>
              <a:rPr lang="en-GB" altLang="en-US" b="1" dirty="0"/>
              <a:t>Translation</a:t>
            </a:r>
            <a:r>
              <a:rPr lang="en-US" b="1" dirty="0"/>
              <a:t> </a:t>
            </a:r>
            <a:r>
              <a:rPr lang="en-US" dirty="0"/>
              <a:t>are a generalization of context-free grammars in which:</a:t>
            </a:r>
            <a:endParaRPr lang="en-US" dirty="0"/>
          </a:p>
          <a:p>
            <a:pPr algn="just"/>
            <a:endParaRPr lang="en-US" dirty="0"/>
          </a:p>
          <a:p>
            <a:pPr marL="742950" lvl="1" indent="-285750">
              <a:buFont typeface="Wingdings" panose="05000000000000000000" pitchFamily="2" charset="2"/>
              <a:buChar char="Ø"/>
            </a:pPr>
            <a:r>
              <a:rPr lang="en-US" dirty="0"/>
              <a:t>Grammar symbols have an associated set of </a:t>
            </a:r>
            <a:r>
              <a:rPr lang="en-US" b="1" dirty="0"/>
              <a:t>Attributes</a:t>
            </a:r>
            <a:r>
              <a:rPr lang="en-US" dirty="0"/>
              <a:t>;</a:t>
            </a:r>
            <a:endParaRPr lang="en-US" dirty="0"/>
          </a:p>
          <a:p>
            <a:pPr lvl="1"/>
            <a:endParaRPr lang="en-US" dirty="0"/>
          </a:p>
          <a:p>
            <a:pPr marL="742950" lvl="1" indent="-285750">
              <a:buFont typeface="Wingdings" panose="05000000000000000000" pitchFamily="2" charset="2"/>
              <a:buChar char="Ø"/>
            </a:pPr>
            <a:r>
              <a:rPr lang="en-US" dirty="0"/>
              <a:t>Productions are associated with </a:t>
            </a:r>
            <a:r>
              <a:rPr lang="en-US" b="1" dirty="0"/>
              <a:t>Semantic Rules </a:t>
            </a:r>
            <a:r>
              <a:rPr lang="en-US" dirty="0"/>
              <a:t>for computing the</a:t>
            </a:r>
            <a:endParaRPr lang="en-US" dirty="0"/>
          </a:p>
          <a:p>
            <a:r>
              <a:rPr lang="en-US" dirty="0"/>
              <a:t>               values of attributes.</a:t>
            </a:r>
            <a:endParaRPr lang="en-US" dirty="0"/>
          </a:p>
          <a:p>
            <a:endParaRPr lang="en-US" dirty="0"/>
          </a:p>
          <a:p>
            <a:endParaRPr lang="en-US" dirty="0"/>
          </a:p>
          <a:p>
            <a:endParaRPr lang="en-US" dirty="0"/>
          </a:p>
          <a:p>
            <a:pPr algn="just"/>
            <a:r>
              <a:rPr lang="en-US" b="1" dirty="0"/>
              <a:t>Important Note: </a:t>
            </a:r>
            <a:r>
              <a:rPr lang="en-US" dirty="0"/>
              <a:t>Such formalism generates </a:t>
            </a:r>
            <a:r>
              <a:rPr lang="en-US" b="1" dirty="0"/>
              <a:t>Annotated Parse Tree </a:t>
            </a:r>
            <a:r>
              <a:rPr lang="en-US" dirty="0"/>
              <a:t>where each node of the tree is a record with a field for each attribute(  </a:t>
            </a:r>
            <a:r>
              <a:rPr lang="en-US" dirty="0" err="1"/>
              <a:t>e.g</a:t>
            </a:r>
            <a:r>
              <a:rPr lang="en-US" dirty="0"/>
              <a:t>   </a:t>
            </a:r>
            <a:r>
              <a:rPr lang="en-US" b="1" dirty="0"/>
              <a:t>expr.t </a:t>
            </a:r>
            <a:r>
              <a:rPr lang="en-US" dirty="0"/>
              <a:t>indicates the attribute</a:t>
            </a:r>
            <a:r>
              <a:rPr lang="en-US" b="1" dirty="0"/>
              <a:t> t  </a:t>
            </a:r>
            <a:r>
              <a:rPr lang="en-US" dirty="0"/>
              <a:t>of the grammar symbol </a:t>
            </a:r>
            <a:r>
              <a:rPr lang="en-US" b="1" dirty="0"/>
              <a:t>expr)                                                                                                 </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a:t>
            </a:r>
            <a:r>
              <a:rPr lang="en-GB" altLang="en-US" sz="2600" b="1" dirty="0">
                <a:solidFill>
                  <a:schemeClr val="tx1"/>
                </a:solidFill>
              </a:rPr>
              <a:t>Translation</a:t>
            </a:r>
            <a:r>
              <a:rPr lang="en-US" sz="2600" b="1" dirty="0">
                <a:solidFill>
                  <a:schemeClr val="tx1"/>
                </a:solidFill>
              </a:rPr>
              <a:t> </a:t>
            </a:r>
            <a:endParaRPr lang="en-US" sz="2600" b="1" dirty="0">
              <a:solidFill>
                <a:schemeClr val="tx1"/>
              </a:solidFill>
            </a:endParaRPr>
          </a:p>
        </p:txBody>
      </p:sp>
      <p:sp>
        <p:nvSpPr>
          <p:cNvPr id="3" name="TextBox 2"/>
          <p:cNvSpPr txBox="1"/>
          <p:nvPr/>
        </p:nvSpPr>
        <p:spPr>
          <a:xfrm>
            <a:off x="994491" y="1464907"/>
            <a:ext cx="7556508" cy="4524315"/>
          </a:xfrm>
          <a:prstGeom prst="rect">
            <a:avLst/>
          </a:prstGeom>
          <a:noFill/>
        </p:spPr>
        <p:txBody>
          <a:bodyPr wrap="square" rtlCol="0">
            <a:spAutoFit/>
          </a:bodyPr>
          <a:lstStyle/>
          <a:p>
            <a:endParaRPr lang="en-US" dirty="0"/>
          </a:p>
          <a:p>
            <a:pPr algn="just"/>
            <a:r>
              <a:rPr lang="en-US" dirty="0"/>
              <a:t>Here Semantic Rule is applied for one production of a context free grammar.</a:t>
            </a:r>
            <a:endParaRPr lang="en-US" dirty="0"/>
          </a:p>
          <a:p>
            <a:pPr algn="just"/>
            <a:endParaRPr lang="en-US" dirty="0"/>
          </a:p>
          <a:p>
            <a:endParaRPr lang="en-US" dirty="0"/>
          </a:p>
          <a:p>
            <a:pPr algn="just"/>
            <a:endParaRPr lang="en-US" dirty="0"/>
          </a:p>
          <a:p>
            <a:pPr algn="just"/>
            <a:endParaRPr lang="en-US" dirty="0"/>
          </a:p>
          <a:p>
            <a:pPr algn="just"/>
            <a:endParaRPr lang="en-US" dirty="0"/>
          </a:p>
          <a:p>
            <a:pPr algn="just"/>
            <a:endParaRPr lang="en-US" dirty="0"/>
          </a:p>
          <a:p>
            <a:pPr algn="just"/>
            <a:r>
              <a:rPr lang="en-US" dirty="0"/>
              <a:t>This production derives an expression containing a plus operator. The left operand of the plus operator is given by </a:t>
            </a:r>
            <a:r>
              <a:rPr lang="en-US" i="1" dirty="0"/>
              <a:t>expr </a:t>
            </a:r>
            <a:r>
              <a:rPr lang="en-US" dirty="0"/>
              <a:t>and the right operand by </a:t>
            </a:r>
            <a:r>
              <a:rPr lang="en-US" i="1" dirty="0"/>
              <a:t>term. </a:t>
            </a:r>
            <a:r>
              <a:rPr lang="en-US" dirty="0"/>
              <a:t>The semantic rule associated with this production constructs the value of attribute expr.t by concatenating the postfix forms expr.t and term.t of the left and right operands, respectively, and then appending the plus sign. This rule is a formalization of the definition of "postfix expression“. The symbol </a:t>
            </a:r>
            <a:r>
              <a:rPr lang="en-US" b="1" dirty="0"/>
              <a:t>||</a:t>
            </a:r>
            <a:r>
              <a:rPr lang="en-US" dirty="0"/>
              <a:t> in the semantic rule is the operator for string concatenation.</a:t>
            </a:r>
            <a:endParaRPr lang="en-US" dirty="0"/>
          </a:p>
          <a:p>
            <a:r>
              <a:rPr lang="en-US" dirty="0"/>
              <a:t>                                                                                                               </a:t>
            </a:r>
            <a:endParaRPr lang="en-US" dirty="0"/>
          </a:p>
        </p:txBody>
      </p:sp>
      <p:sp>
        <p:nvSpPr>
          <p:cNvPr id="4" name="Text Box 1032"/>
          <p:cNvSpPr txBox="1">
            <a:spLocks noChangeArrowheads="1"/>
          </p:cNvSpPr>
          <p:nvPr/>
        </p:nvSpPr>
        <p:spPr bwMode="auto">
          <a:xfrm>
            <a:off x="1400908" y="2608959"/>
            <a:ext cx="6934200" cy="664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800" b="1" dirty="0">
                <a:latin typeface="Times New Roman" panose="02020603050405020304" pitchFamily="18" charset="0"/>
              </a:rPr>
              <a:t>Production                                    Semantic Rule</a:t>
            </a:r>
            <a:endParaRPr lang="en-US" altLang="en-US" sz="1800" b="1" dirty="0">
              <a:latin typeface="Times New Roman" panose="02020603050405020304" pitchFamily="18" charset="0"/>
            </a:endParaRPr>
          </a:p>
          <a:p>
            <a:pPr algn="ctr"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endParaRPr lang="en-US" altLang="en-US" sz="1800" b="1" i="1" dirty="0">
              <a:latin typeface="Times New Roman" panose="02020603050405020304" pitchFamily="18" charset="0"/>
              <a:sym typeface="Symbol" panose="05050102010706020507" pitchFamily="18" charset="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a:t>
            </a:r>
            <a:r>
              <a:rPr lang="en-GB" altLang="en-US" sz="2600" b="1" dirty="0">
                <a:solidFill>
                  <a:schemeClr val="tx1"/>
                </a:solidFill>
              </a:rPr>
              <a:t>Translation</a:t>
            </a:r>
            <a:r>
              <a:rPr lang="en-US" sz="2600" b="1" dirty="0">
                <a:solidFill>
                  <a:schemeClr val="tx1"/>
                </a:solidFill>
              </a:rPr>
              <a:t> </a:t>
            </a:r>
            <a:endParaRPr lang="en-US" sz="2600" b="1" dirty="0">
              <a:solidFill>
                <a:schemeClr val="tx1"/>
              </a:solidFill>
            </a:endParaRPr>
          </a:p>
        </p:txBody>
      </p:sp>
      <p:sp>
        <p:nvSpPr>
          <p:cNvPr id="3" name="TextBox 2"/>
          <p:cNvSpPr txBox="1"/>
          <p:nvPr/>
        </p:nvSpPr>
        <p:spPr>
          <a:xfrm>
            <a:off x="994491" y="1464907"/>
            <a:ext cx="7556508" cy="4985980"/>
          </a:xfrm>
          <a:prstGeom prst="rect">
            <a:avLst/>
          </a:prstGeom>
          <a:noFill/>
        </p:spPr>
        <p:txBody>
          <a:bodyPr wrap="square" rtlCol="0">
            <a:spAutoFit/>
          </a:bodyPr>
          <a:lstStyle/>
          <a:p>
            <a:endParaRPr lang="en-US" sz="2000" b="1" dirty="0"/>
          </a:p>
          <a:p>
            <a:r>
              <a:rPr lang="en-US" sz="2000" b="1" dirty="0"/>
              <a:t>Example:  </a:t>
            </a:r>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r>
              <a:rPr lang="en-US" dirty="0"/>
              <a:t>                                                                                                             </a:t>
            </a:r>
            <a:endParaRPr lang="en-US" dirty="0"/>
          </a:p>
        </p:txBody>
      </p:sp>
      <p:grpSp>
        <p:nvGrpSpPr>
          <p:cNvPr id="5" name="Group 1038"/>
          <p:cNvGrpSpPr/>
          <p:nvPr/>
        </p:nvGrpSpPr>
        <p:grpSpPr bwMode="auto">
          <a:xfrm>
            <a:off x="1752600" y="2499363"/>
            <a:ext cx="6934200" cy="2606675"/>
            <a:chOff x="1152" y="1488"/>
            <a:chExt cx="3744" cy="1536"/>
          </a:xfrm>
        </p:grpSpPr>
        <p:sp>
          <p:nvSpPr>
            <p:cNvPr id="6" name="Text Box 1032"/>
            <p:cNvSpPr txBox="1">
              <a:spLocks noChangeArrowheads="1"/>
            </p:cNvSpPr>
            <p:nvPr/>
          </p:nvSpPr>
          <p:spPr bwMode="auto">
            <a:xfrm>
              <a:off x="1152" y="1536"/>
              <a:ext cx="3744" cy="1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Rule</a:t>
              </a:r>
              <a:endParaRPr lang="en-US" altLang="en-US" sz="1800" b="1" dirty="0">
                <a:latin typeface="Times New Roman" panose="02020603050405020304" pitchFamily="18" charset="0"/>
              </a:endParaRPr>
            </a:p>
            <a:p>
              <a:pPr algn="l"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endParaRPr lang="en-US" altLang="en-US" sz="1800" b="1" i="1" dirty="0">
                <a:latin typeface="Times New Roman" panose="02020603050405020304" pitchFamily="18" charset="0"/>
                <a:sym typeface="Symbol" panose="05050102010706020507" pitchFamily="18" charset="2"/>
              </a:endParaRP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endParaRPr lang="en-US" altLang="en-US" sz="1800" b="1" i="1" dirty="0">
                <a:latin typeface="Times New Roman" panose="02020603050405020304" pitchFamily="18" charset="0"/>
                <a:sym typeface="Symbol" panose="05050102010706020507" pitchFamily="18" charset="2"/>
              </a:endParaRP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expr.t := term.t</a:t>
              </a:r>
              <a:endParaRPr lang="en-US" altLang="en-US" sz="1800" b="1" i="1" dirty="0">
                <a:latin typeface="Times New Roman" panose="02020603050405020304" pitchFamily="18" charset="0"/>
                <a:sym typeface="Symbol" panose="05050102010706020507" pitchFamily="18" charset="2"/>
              </a:endParaRPr>
            </a:p>
            <a:p>
              <a:pPr algn="l" eaLnBrk="0" hangingPunct="0">
                <a:lnSpc>
                  <a:spcPct val="6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a:t>
              </a:r>
              <a:endParaRPr lang="en-US" altLang="en-US" sz="1800" b="1" i="1" dirty="0">
                <a:latin typeface="Times New Roman" panose="02020603050405020304" pitchFamily="18" charset="0"/>
                <a:sym typeface="Symbol" panose="05050102010706020507" pitchFamily="18" charset="2"/>
              </a:endParaRP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1</a:t>
              </a:r>
              <a:r>
                <a:rPr lang="en-US" altLang="en-US" sz="1800" b="1" i="1" dirty="0">
                  <a:latin typeface="Times New Roman" panose="02020603050405020304" pitchFamily="18" charset="0"/>
                  <a:sym typeface="Symbol" panose="05050102010706020507" pitchFamily="18" charset="2"/>
                </a:rPr>
                <a:t>’</a:t>
              </a:r>
              <a:endParaRPr lang="en-US" altLang="en-US" sz="1800"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endParaRPr lang="en-US" altLang="en-US" sz="1800"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a:t>
              </a:r>
              <a:endParaRPr lang="en-US" altLang="en-US" sz="1800" b="1" i="1" dirty="0">
                <a:latin typeface="Times New Roman" panose="02020603050405020304" pitchFamily="18" charset="0"/>
                <a:sym typeface="Symbol" panose="05050102010706020507" pitchFamily="18" charset="2"/>
              </a:endParaRPr>
            </a:p>
          </p:txBody>
        </p:sp>
        <p:sp>
          <p:nvSpPr>
            <p:cNvPr id="7" name="Line 1033"/>
            <p:cNvSpPr>
              <a:spLocks noChangeShapeType="1"/>
            </p:cNvSpPr>
            <p:nvPr/>
          </p:nvSpPr>
          <p:spPr bwMode="auto">
            <a:xfrm>
              <a:off x="1152" y="1536"/>
              <a:ext cx="31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 name="Line 1034"/>
            <p:cNvSpPr>
              <a:spLocks noChangeShapeType="1"/>
            </p:cNvSpPr>
            <p:nvPr/>
          </p:nvSpPr>
          <p:spPr bwMode="auto">
            <a:xfrm>
              <a:off x="1152" y="1488"/>
              <a:ext cx="31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035"/>
            <p:cNvSpPr>
              <a:spLocks noChangeShapeType="1"/>
            </p:cNvSpPr>
            <p:nvPr/>
          </p:nvSpPr>
          <p:spPr bwMode="auto">
            <a:xfrm>
              <a:off x="1152" y="3024"/>
              <a:ext cx="31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036"/>
            <p:cNvSpPr>
              <a:spLocks noChangeShapeType="1"/>
            </p:cNvSpPr>
            <p:nvPr/>
          </p:nvSpPr>
          <p:spPr bwMode="auto">
            <a:xfrm>
              <a:off x="1152" y="1728"/>
              <a:ext cx="316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037"/>
            <p:cNvSpPr>
              <a:spLocks noChangeShapeType="1"/>
            </p:cNvSpPr>
            <p:nvPr/>
          </p:nvSpPr>
          <p:spPr bwMode="auto">
            <a:xfrm>
              <a:off x="2496" y="1536"/>
              <a:ext cx="0" cy="14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a:t>
            </a:r>
            <a:r>
              <a:rPr lang="en-GB" altLang="en-US" sz="2600" b="1" dirty="0">
                <a:solidFill>
                  <a:schemeClr val="tx1"/>
                </a:solidFill>
              </a:rPr>
              <a:t>Translation</a:t>
            </a:r>
            <a:r>
              <a:rPr lang="en-US" sz="2600" b="1" dirty="0">
                <a:solidFill>
                  <a:schemeClr val="tx1"/>
                </a:solidFill>
              </a:rPr>
              <a:t> </a:t>
            </a:r>
            <a:endParaRPr lang="en-US" sz="2600" b="1" dirty="0">
              <a:solidFill>
                <a:schemeClr val="tx1"/>
              </a:solidFill>
            </a:endParaRPr>
          </a:p>
        </p:txBody>
      </p:sp>
      <p:sp>
        <p:nvSpPr>
          <p:cNvPr id="3" name="TextBox 2"/>
          <p:cNvSpPr txBox="1"/>
          <p:nvPr/>
        </p:nvSpPr>
        <p:spPr>
          <a:xfrm>
            <a:off x="994491" y="1464907"/>
            <a:ext cx="7556508" cy="5078313"/>
          </a:xfrm>
          <a:prstGeom prst="rect">
            <a:avLst/>
          </a:prstGeom>
          <a:noFill/>
        </p:spPr>
        <p:txBody>
          <a:bodyPr wrap="square" rtlCol="0">
            <a:spAutoFit/>
          </a:bodyPr>
          <a:lstStyle/>
          <a:p>
            <a:pPr algn="just"/>
            <a:r>
              <a:rPr lang="en-US" dirty="0"/>
              <a:t>We applied semantic rules for each production of a context-free grammar. Now we will see how semantic rules are embedded in parse tree.</a:t>
            </a:r>
            <a:endParaRPr lang="en-US" dirty="0"/>
          </a:p>
          <a:p>
            <a:pPr algn="just"/>
            <a:r>
              <a:rPr lang="en-US" dirty="0"/>
              <a:t> </a:t>
            </a:r>
            <a:endParaRPr lang="en-US" dirty="0"/>
          </a:p>
          <a:p>
            <a:pPr algn="just"/>
            <a:endParaRPr lang="en-US" dirty="0"/>
          </a:p>
          <a:p>
            <a:pPr algn="ctr"/>
            <a:endParaRPr lang="en-US" dirty="0"/>
          </a:p>
          <a:p>
            <a:endParaRPr lang="en-US" dirty="0"/>
          </a:p>
          <a:p>
            <a:r>
              <a:rPr lang="en-US" dirty="0"/>
              <a:t>                               </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ctr"/>
            <a:r>
              <a:rPr lang="en-US" dirty="0"/>
              <a:t>                         </a:t>
            </a:r>
            <a:endParaRPr lang="en-US" dirty="0"/>
          </a:p>
          <a:p>
            <a:pPr algn="ctr"/>
            <a:r>
              <a:rPr lang="en-US" dirty="0"/>
              <a:t>Fig: Annotated Parse Tree                                                       </a:t>
            </a:r>
            <a:endParaRPr lang="en-US" dirty="0"/>
          </a:p>
        </p:txBody>
      </p:sp>
      <p:grpSp>
        <p:nvGrpSpPr>
          <p:cNvPr id="5" name="Group 3"/>
          <p:cNvGrpSpPr/>
          <p:nvPr/>
        </p:nvGrpSpPr>
        <p:grpSpPr bwMode="auto">
          <a:xfrm>
            <a:off x="2384473" y="2589620"/>
            <a:ext cx="5181600" cy="3292476"/>
            <a:chOff x="576" y="768"/>
            <a:chExt cx="3264" cy="2074"/>
          </a:xfrm>
        </p:grpSpPr>
        <p:sp>
          <p:nvSpPr>
            <p:cNvPr id="6" name="Text Box 4"/>
            <p:cNvSpPr txBox="1">
              <a:spLocks noChangeArrowheads="1"/>
            </p:cNvSpPr>
            <p:nvPr/>
          </p:nvSpPr>
          <p:spPr bwMode="auto">
            <a:xfrm>
              <a:off x="1152"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dirty="0" err="1">
                  <a:latin typeface="Times New Roman" panose="02020603050405020304" pitchFamily="18" charset="0"/>
                </a:rPr>
                <a:t>expr.t</a:t>
              </a:r>
              <a:r>
                <a:rPr lang="en-US" altLang="en-US" b="1" i="1" dirty="0">
                  <a:latin typeface="Times New Roman" panose="02020603050405020304" pitchFamily="18" charset="0"/>
                </a:rPr>
                <a:t> =</a:t>
              </a:r>
              <a:r>
                <a:rPr lang="en-US" altLang="en-US" b="1" dirty="0">
                  <a:solidFill>
                    <a:srgbClr val="0066FF"/>
                  </a:solidFill>
                  <a:latin typeface="Times New Roman" panose="02020603050405020304" pitchFamily="18" charset="0"/>
                </a:rPr>
                <a:t>95-</a:t>
              </a:r>
              <a:endParaRPr lang="en-US" altLang="en-US" b="1" i="1" dirty="0">
                <a:latin typeface="Times New Roman" panose="02020603050405020304" pitchFamily="18" charset="0"/>
              </a:endParaRPr>
            </a:p>
          </p:txBody>
        </p:sp>
        <p:sp>
          <p:nvSpPr>
            <p:cNvPr id="7" name="Text Box 5"/>
            <p:cNvSpPr txBox="1">
              <a:spLocks noChangeArrowheads="1"/>
            </p:cNvSpPr>
            <p:nvPr/>
          </p:nvSpPr>
          <p:spPr bwMode="auto">
            <a:xfrm>
              <a:off x="576"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8" name="Text Box 6"/>
            <p:cNvSpPr txBox="1">
              <a:spLocks noChangeArrowheads="1"/>
            </p:cNvSpPr>
            <p:nvPr/>
          </p:nvSpPr>
          <p:spPr bwMode="auto">
            <a:xfrm>
              <a:off x="2208" y="768"/>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dirty="0" err="1">
                  <a:latin typeface="Times New Roman" panose="02020603050405020304" pitchFamily="18" charset="0"/>
                </a:rPr>
                <a:t>expr.t</a:t>
              </a:r>
              <a:r>
                <a:rPr lang="en-US" altLang="en-US" b="1" i="1" dirty="0">
                  <a:latin typeface="Times New Roman" panose="02020603050405020304" pitchFamily="18" charset="0"/>
                </a:rPr>
                <a:t> =</a:t>
              </a:r>
              <a:r>
                <a:rPr lang="en-US" altLang="en-US" b="1" dirty="0">
                  <a:solidFill>
                    <a:srgbClr val="0066FF"/>
                  </a:solidFill>
                  <a:latin typeface="Times New Roman" panose="02020603050405020304" pitchFamily="18" charset="0"/>
                </a:rPr>
                <a:t>95-2+</a:t>
              </a:r>
              <a:endParaRPr lang="en-US" altLang="en-US" b="1" i="1" dirty="0">
                <a:latin typeface="Times New Roman" panose="02020603050405020304" pitchFamily="18" charset="0"/>
              </a:endParaRPr>
            </a:p>
          </p:txBody>
        </p:sp>
        <p:sp>
          <p:nvSpPr>
            <p:cNvPr id="9" name="Text Box 7"/>
            <p:cNvSpPr txBox="1">
              <a:spLocks noChangeArrowheads="1"/>
            </p:cNvSpPr>
            <p:nvPr/>
          </p:nvSpPr>
          <p:spPr bwMode="auto">
            <a:xfrm>
              <a:off x="1584"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5</a:t>
              </a:r>
              <a:endParaRPr lang="en-US" altLang="en-US" b="1" i="1">
                <a:latin typeface="Times New Roman" panose="02020603050405020304" pitchFamily="18" charset="0"/>
              </a:endParaRPr>
            </a:p>
          </p:txBody>
        </p:sp>
        <p:sp>
          <p:nvSpPr>
            <p:cNvPr id="10" name="Text Box 8"/>
            <p:cNvSpPr txBox="1">
              <a:spLocks noChangeArrowheads="1"/>
            </p:cNvSpPr>
            <p:nvPr/>
          </p:nvSpPr>
          <p:spPr bwMode="auto">
            <a:xfrm>
              <a:off x="2976"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2</a:t>
              </a:r>
              <a:endParaRPr lang="en-US" altLang="en-US" b="1" i="1">
                <a:latin typeface="Times New Roman" panose="02020603050405020304" pitchFamily="18" charset="0"/>
              </a:endParaRPr>
            </a:p>
          </p:txBody>
        </p:sp>
        <p:sp>
          <p:nvSpPr>
            <p:cNvPr id="11" name="Text Box 9"/>
            <p:cNvSpPr txBox="1">
              <a:spLocks noChangeArrowheads="1"/>
            </p:cNvSpPr>
            <p:nvPr/>
          </p:nvSpPr>
          <p:spPr bwMode="auto">
            <a:xfrm>
              <a:off x="576" y="201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12" name="Line 10"/>
            <p:cNvSpPr>
              <a:spLocks noChangeShapeType="1"/>
            </p:cNvSpPr>
            <p:nvPr/>
          </p:nvSpPr>
          <p:spPr bwMode="auto">
            <a:xfrm>
              <a:off x="816" y="230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1"/>
            <p:cNvSpPr>
              <a:spLocks noChangeShapeType="1"/>
            </p:cNvSpPr>
            <p:nvPr/>
          </p:nvSpPr>
          <p:spPr bwMode="auto">
            <a:xfrm>
              <a:off x="2736" y="960"/>
              <a:ext cx="432"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2"/>
            <p:cNvSpPr>
              <a:spLocks noChangeShapeType="1"/>
            </p:cNvSpPr>
            <p:nvPr/>
          </p:nvSpPr>
          <p:spPr bwMode="auto">
            <a:xfrm>
              <a:off x="1536" y="1344"/>
              <a:ext cx="288"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3"/>
            <p:cNvSpPr>
              <a:spLocks noChangeShapeType="1"/>
            </p:cNvSpPr>
            <p:nvPr/>
          </p:nvSpPr>
          <p:spPr bwMode="auto">
            <a:xfrm flipH="1">
              <a:off x="1392" y="912"/>
              <a:ext cx="816"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4"/>
            <p:cNvSpPr>
              <a:spLocks noChangeShapeType="1"/>
            </p:cNvSpPr>
            <p:nvPr/>
          </p:nvSpPr>
          <p:spPr bwMode="auto">
            <a:xfrm flipH="1">
              <a:off x="816" y="1344"/>
              <a:ext cx="336" cy="1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5"/>
            <p:cNvSpPr>
              <a:spLocks noChangeShapeType="1"/>
            </p:cNvSpPr>
            <p:nvPr/>
          </p:nvSpPr>
          <p:spPr bwMode="auto">
            <a:xfrm>
              <a:off x="768" y="177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6"/>
            <p:cNvSpPr>
              <a:spLocks noChangeShapeType="1"/>
            </p:cNvSpPr>
            <p:nvPr/>
          </p:nvSpPr>
          <p:spPr bwMode="auto">
            <a:xfrm>
              <a:off x="1344" y="1440"/>
              <a:ext cx="0" cy="115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7"/>
            <p:cNvSpPr>
              <a:spLocks noChangeShapeType="1"/>
            </p:cNvSpPr>
            <p:nvPr/>
          </p:nvSpPr>
          <p:spPr bwMode="auto">
            <a:xfrm>
              <a:off x="2400" y="1056"/>
              <a:ext cx="0" cy="153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8"/>
            <p:cNvSpPr>
              <a:spLocks noChangeShapeType="1"/>
            </p:cNvSpPr>
            <p:nvPr/>
          </p:nvSpPr>
          <p:spPr bwMode="auto">
            <a:xfrm>
              <a:off x="1776" y="1776"/>
              <a:ext cx="0" cy="81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9"/>
            <p:cNvSpPr>
              <a:spLocks noChangeShapeType="1"/>
            </p:cNvSpPr>
            <p:nvPr/>
          </p:nvSpPr>
          <p:spPr bwMode="auto">
            <a:xfrm>
              <a:off x="3168" y="1440"/>
              <a:ext cx="0" cy="110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Text Box 20"/>
            <p:cNvSpPr txBox="1">
              <a:spLocks noChangeArrowheads="1"/>
            </p:cNvSpPr>
            <p:nvPr/>
          </p:nvSpPr>
          <p:spPr bwMode="auto">
            <a:xfrm>
              <a:off x="3089" y="2544"/>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2</a:t>
              </a:r>
              <a:endParaRPr lang="en-US" altLang="en-US" b="1" dirty="0">
                <a:latin typeface="Times New Roman" panose="02020603050405020304" pitchFamily="18" charset="0"/>
              </a:endParaRPr>
            </a:p>
          </p:txBody>
        </p:sp>
        <p:sp>
          <p:nvSpPr>
            <p:cNvPr id="23" name="Text Box 21"/>
            <p:cNvSpPr txBox="1">
              <a:spLocks noChangeArrowheads="1"/>
            </p:cNvSpPr>
            <p:nvPr/>
          </p:nvSpPr>
          <p:spPr bwMode="auto">
            <a:xfrm>
              <a:off x="2304"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endParaRPr lang="en-US" altLang="en-US" b="1" dirty="0">
                <a:latin typeface="Times New Roman" panose="02020603050405020304" pitchFamily="18" charset="0"/>
              </a:endParaRPr>
            </a:p>
          </p:txBody>
        </p:sp>
        <p:sp>
          <p:nvSpPr>
            <p:cNvPr id="24" name="Text Box 22"/>
            <p:cNvSpPr txBox="1">
              <a:spLocks noChangeArrowheads="1"/>
            </p:cNvSpPr>
            <p:nvPr/>
          </p:nvSpPr>
          <p:spPr bwMode="auto">
            <a:xfrm>
              <a:off x="1683"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a:latin typeface="Times New Roman" panose="02020603050405020304" pitchFamily="18" charset="0"/>
                </a:rPr>
                <a:t>5</a:t>
              </a:r>
              <a:endParaRPr lang="en-US" altLang="en-US" b="1">
                <a:latin typeface="Times New Roman" panose="02020603050405020304" pitchFamily="18" charset="0"/>
              </a:endParaRPr>
            </a:p>
          </p:txBody>
        </p:sp>
        <p:sp>
          <p:nvSpPr>
            <p:cNvPr id="25" name="Text Box 23"/>
            <p:cNvSpPr txBox="1">
              <a:spLocks noChangeArrowheads="1"/>
            </p:cNvSpPr>
            <p:nvPr/>
          </p:nvSpPr>
          <p:spPr bwMode="auto">
            <a:xfrm>
              <a:off x="1272"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endParaRPr lang="en-US" altLang="en-US" b="1" dirty="0">
                <a:latin typeface="Times New Roman" panose="02020603050405020304" pitchFamily="18" charset="0"/>
              </a:endParaRPr>
            </a:p>
          </p:txBody>
        </p:sp>
        <p:sp>
          <p:nvSpPr>
            <p:cNvPr id="26" name="Text Box 24"/>
            <p:cNvSpPr txBox="1">
              <a:spLocks noChangeArrowheads="1"/>
            </p:cNvSpPr>
            <p:nvPr/>
          </p:nvSpPr>
          <p:spPr bwMode="auto">
            <a:xfrm>
              <a:off x="720"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9</a:t>
              </a:r>
              <a:endParaRPr lang="en-US" altLang="en-US" b="1" dirty="0">
                <a:latin typeface="Times New Roman" panose="02020603050405020304" pitchFamily="18" charset="0"/>
              </a:endParaRPr>
            </a:p>
          </p:txBody>
        </p:sp>
      </p:gr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A33758CF52A14A906F4CD05A815AB8" ma:contentTypeVersion="3" ma:contentTypeDescription="Create a new document." ma:contentTypeScope="" ma:versionID="4949c39383639576832a9dd6713fb436">
  <xsd:schema xmlns:xsd="http://www.w3.org/2001/XMLSchema" xmlns:xs="http://www.w3.org/2001/XMLSchema" xmlns:p="http://schemas.microsoft.com/office/2006/metadata/properties" xmlns:ns2="117f4f84-f5ce-4f07-9e49-894cf56252aa" targetNamespace="http://schemas.microsoft.com/office/2006/metadata/properties" ma:root="true" ma:fieldsID="7299d8fbbd0a2f2ffe81bd72afe72a36" ns2:_="">
    <xsd:import namespace="117f4f84-f5ce-4f07-9e49-894cf56252aa"/>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7f4f84-f5ce-4f07-9e49-894cf56252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542927-6C5F-4CFD-8B6A-B06CFFB2AB7F}"/>
</file>

<file path=customXml/itemProps2.xml><?xml version="1.0" encoding="utf-8"?>
<ds:datastoreItem xmlns:ds="http://schemas.openxmlformats.org/officeDocument/2006/customXml" ds:itemID="{CC0E7593-4C4F-4764-A098-4D45C14917F6}"/>
</file>

<file path=customXml/itemProps3.xml><?xml version="1.0" encoding="utf-8"?>
<ds:datastoreItem xmlns:ds="http://schemas.openxmlformats.org/officeDocument/2006/customXml" ds:itemID="{810A1053-E759-44AA-83F1-83C352250019}"/>
</file>

<file path=docProps/app.xml><?xml version="1.0" encoding="utf-8"?>
<Properties xmlns="http://schemas.openxmlformats.org/officeDocument/2006/extended-properties" xmlns:vt="http://schemas.openxmlformats.org/officeDocument/2006/docPropsVTypes">
  <Template>Spectrum.thmx</Template>
  <TotalTime>0</TotalTime>
  <Words>7748</Words>
  <Application>WPS Presentation</Application>
  <PresentationFormat>On-screen Show (4:3)</PresentationFormat>
  <Paragraphs>398</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Wingdings</vt:lpstr>
      <vt:lpstr>Times New Roman</vt:lpstr>
      <vt:lpstr>Symbol</vt:lpstr>
      <vt:lpstr>Corbel</vt:lpstr>
      <vt:lpstr>Calibri</vt:lpstr>
      <vt:lpstr>Microsoft YaHei</vt:lpstr>
      <vt:lpstr>Arial Unicode MS</vt:lpstr>
      <vt:lpstr>Spectrum</vt:lpstr>
      <vt:lpstr>Syntax Directed Translation</vt:lpstr>
      <vt:lpstr>Lecture Outline</vt:lpstr>
      <vt:lpstr>Objectives and Outcomes</vt:lpstr>
      <vt:lpstr>Syntax Directed Translation</vt:lpstr>
      <vt:lpstr>Syntax Directed Translation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Teacher</cp:lastModifiedBy>
  <cp:revision>80</cp:revision>
  <dcterms:created xsi:type="dcterms:W3CDTF">2018-12-10T17:20:00Z</dcterms:created>
  <dcterms:modified xsi:type="dcterms:W3CDTF">2023-10-11T04:19:39Z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7206683C9ED843658194163EB5CF0B91_12</vt:lpwstr>
  </property>
  <property fmtid="{D5CDD505-2E9C-101B-9397-08002B2CF9AE}" pid="3" name="KSOProductBuildVer">
    <vt:lpwstr>2057-12.2.0.13215</vt:lpwstr>
  </property>
  <property fmtid="{D5CDD505-2E9C-101B-9397-08002B2CF9AE}" pid="4" name="ContentTypeId">
    <vt:lpwstr>0x010100F4A33758CF52A14A906F4CD05A815AB8</vt:lpwstr>
  </property>
</Properties>
</file>