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59" r:id="rId5"/>
    <p:sldId id="260" r:id="rId6"/>
    <p:sldId id="272" r:id="rId7"/>
    <p:sldId id="261" r:id="rId8"/>
    <p:sldId id="262" r:id="rId9"/>
    <p:sldId id="264" r:id="rId10"/>
    <p:sldId id="267" r:id="rId11"/>
    <p:sldId id="266" r:id="rId12"/>
    <p:sldId id="269" r:id="rId13"/>
    <p:sldId id="270" r:id="rId14"/>
    <p:sldId id="271"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80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66195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7101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16964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47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460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866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5247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t>12/1/2024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40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smtClean="0"/>
              <a:t>12/1/2024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9249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802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smtClean="0"/>
              <a:t>12/1/2024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79990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Model Architecture </a:t>
            </a:r>
          </a:p>
        </p:txBody>
      </p:sp>
      <p:sp>
        <p:nvSpPr>
          <p:cNvPr id="3" name="Subtitle 2"/>
          <p:cNvSpPr>
            <a:spLocks noGrp="1"/>
          </p:cNvSpPr>
          <p:nvPr>
            <p:ph type="subTitle" idx="1"/>
          </p:nvPr>
        </p:nvSpPr>
        <p:spPr/>
        <p:txBody>
          <a:bodyPr/>
          <a:lstStyle/>
          <a:p>
            <a:r>
              <a:rPr lang="en-US" dirty="0"/>
              <a:t>Lecture 2</a:t>
            </a:r>
          </a:p>
        </p:txBody>
      </p:sp>
    </p:spTree>
    <p:extLst>
      <p:ext uri="{BB962C8B-B14F-4D97-AF65-F5344CB8AC3E}">
        <p14:creationId xmlns:p14="http://schemas.microsoft.com/office/powerpoint/2010/main" val="3222315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Transport Layer</a:t>
            </a:r>
          </a:p>
        </p:txBody>
      </p:sp>
      <p:sp>
        <p:nvSpPr>
          <p:cNvPr id="3" name="TextBox 2"/>
          <p:cNvSpPr txBox="1"/>
          <p:nvPr/>
        </p:nvSpPr>
        <p:spPr>
          <a:xfrm>
            <a:off x="1828800" y="1561512"/>
            <a:ext cx="9383151" cy="2862322"/>
          </a:xfrm>
          <a:prstGeom prst="rect">
            <a:avLst/>
          </a:prstGeom>
          <a:noFill/>
        </p:spPr>
        <p:txBody>
          <a:bodyPr wrap="square" rtlCol="0">
            <a:spAutoFit/>
          </a:bodyPr>
          <a:lstStyle/>
          <a:p>
            <a:pPr algn="just"/>
            <a:r>
              <a:rPr lang="en-US" sz="2000" dirty="0"/>
              <a:t>The Transport layer provides for the segmentation of data and the control necessary to reassemble these pieces into the various communication streams. Its primary responsibilities to accomplish this are:</a:t>
            </a:r>
          </a:p>
          <a:p>
            <a:endParaRPr lang="en-US" sz="2000" dirty="0"/>
          </a:p>
          <a:p>
            <a:pPr marL="457200" indent="-457200">
              <a:buFont typeface="+mj-lt"/>
              <a:buAutoNum type="arabicPeriod"/>
            </a:pPr>
            <a:r>
              <a:rPr lang="en-US" sz="2000" dirty="0"/>
              <a:t>Multiplexing and </a:t>
            </a:r>
            <a:r>
              <a:rPr lang="en-US" sz="2000" dirty="0" err="1"/>
              <a:t>Demultiplexing</a:t>
            </a:r>
            <a:endParaRPr lang="en-US" sz="2000" dirty="0"/>
          </a:p>
          <a:p>
            <a:pPr marL="457200" indent="-457200">
              <a:buFont typeface="+mj-lt"/>
              <a:buAutoNum type="arabicPeriod"/>
            </a:pPr>
            <a:r>
              <a:rPr lang="en-US" sz="2000" dirty="0"/>
              <a:t>Segmenting data and managing each piece</a:t>
            </a:r>
          </a:p>
          <a:p>
            <a:pPr marL="457200" indent="-457200">
              <a:buFont typeface="+mj-lt"/>
              <a:buAutoNum type="arabicPeriod"/>
            </a:pPr>
            <a:r>
              <a:rPr lang="en-US" sz="2000" dirty="0"/>
              <a:t>Reassembling the segments into streams of application data</a:t>
            </a:r>
          </a:p>
          <a:p>
            <a:pPr marL="457200" indent="-457200">
              <a:buFont typeface="+mj-lt"/>
              <a:buAutoNum type="arabicPeriod"/>
            </a:pPr>
            <a:r>
              <a:rPr lang="en-US" sz="2000" dirty="0"/>
              <a:t>Identifying the different applications (HTTP 80, FTP 20,21)</a:t>
            </a:r>
          </a:p>
          <a:p>
            <a:endParaRPr lang="en-US" sz="2000" dirty="0"/>
          </a:p>
        </p:txBody>
      </p:sp>
    </p:spTree>
    <p:extLst>
      <p:ext uri="{BB962C8B-B14F-4D97-AF65-F5344CB8AC3E}">
        <p14:creationId xmlns:p14="http://schemas.microsoft.com/office/powerpoint/2010/main" val="397158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Network Layer</a:t>
            </a:r>
          </a:p>
        </p:txBody>
      </p:sp>
      <p:sp>
        <p:nvSpPr>
          <p:cNvPr id="3" name="TextBox 2"/>
          <p:cNvSpPr txBox="1"/>
          <p:nvPr/>
        </p:nvSpPr>
        <p:spPr>
          <a:xfrm>
            <a:off x="1828800" y="1561512"/>
            <a:ext cx="9383151" cy="2862322"/>
          </a:xfrm>
          <a:prstGeom prst="rect">
            <a:avLst/>
          </a:prstGeom>
          <a:noFill/>
        </p:spPr>
        <p:txBody>
          <a:bodyPr wrap="square" rtlCol="0">
            <a:spAutoFit/>
          </a:bodyPr>
          <a:lstStyle/>
          <a:p>
            <a:r>
              <a:rPr lang="en-US" sz="2000" dirty="0"/>
              <a:t>The Network layer, or OSI Layer 3, provides services to exchange the individual pieces of data over the network between identified end devices. To accomplish this end-to-end transport, Layer 3 uses following basic processes:</a:t>
            </a:r>
          </a:p>
          <a:p>
            <a:endParaRPr lang="en-US" sz="2000" dirty="0"/>
          </a:p>
          <a:p>
            <a:pPr marL="457200" indent="-457200">
              <a:buFont typeface="+mj-lt"/>
              <a:buAutoNum type="arabicPeriod"/>
            </a:pPr>
            <a:r>
              <a:rPr lang="en-US" sz="2000" dirty="0"/>
              <a:t>Logical Addressing</a:t>
            </a:r>
          </a:p>
          <a:p>
            <a:pPr marL="457200" indent="-457200">
              <a:buFont typeface="+mj-lt"/>
              <a:buAutoNum type="arabicPeriod"/>
            </a:pPr>
            <a:r>
              <a:rPr lang="en-US" sz="2000" dirty="0"/>
              <a:t>Encapsulation</a:t>
            </a:r>
          </a:p>
          <a:p>
            <a:pPr marL="457200" indent="-457200">
              <a:buFont typeface="+mj-lt"/>
              <a:buAutoNum type="arabicPeriod"/>
            </a:pPr>
            <a:r>
              <a:rPr lang="en-US" sz="2000" dirty="0"/>
              <a:t>Routing</a:t>
            </a:r>
          </a:p>
          <a:p>
            <a:pPr marL="457200" indent="-457200">
              <a:buFont typeface="+mj-lt"/>
              <a:buAutoNum type="arabicPeriod"/>
            </a:pPr>
            <a:r>
              <a:rPr lang="en-US" sz="2000" dirty="0" err="1"/>
              <a:t>Decapsulation</a:t>
            </a:r>
            <a:endParaRPr lang="en-US" sz="2000" dirty="0"/>
          </a:p>
          <a:p>
            <a:pPr marL="457200" indent="-457200">
              <a:buFont typeface="+mj-lt"/>
              <a:buAutoNum type="arabicPeriod"/>
            </a:pPr>
            <a:r>
              <a:rPr lang="en-US" sz="2000" dirty="0"/>
              <a:t>Error handling &amp; Diagnostics</a:t>
            </a:r>
          </a:p>
        </p:txBody>
      </p:sp>
    </p:spTree>
    <p:extLst>
      <p:ext uri="{BB962C8B-B14F-4D97-AF65-F5344CB8AC3E}">
        <p14:creationId xmlns:p14="http://schemas.microsoft.com/office/powerpoint/2010/main" val="214135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Data Link Layer</a:t>
            </a:r>
          </a:p>
        </p:txBody>
      </p:sp>
      <p:sp>
        <p:nvSpPr>
          <p:cNvPr id="3" name="TextBox 2"/>
          <p:cNvSpPr txBox="1"/>
          <p:nvPr/>
        </p:nvSpPr>
        <p:spPr>
          <a:xfrm>
            <a:off x="1828800" y="1144588"/>
            <a:ext cx="9580098" cy="5940088"/>
          </a:xfrm>
          <a:prstGeom prst="rect">
            <a:avLst/>
          </a:prstGeom>
          <a:noFill/>
        </p:spPr>
        <p:txBody>
          <a:bodyPr wrap="square" rtlCol="0">
            <a:spAutoFit/>
          </a:bodyPr>
          <a:lstStyle/>
          <a:p>
            <a:pPr algn="just"/>
            <a:r>
              <a:rPr lang="en-US" sz="2000" dirty="0">
                <a:highlight>
                  <a:srgbClr val="FFFF00"/>
                </a:highlight>
              </a:rPr>
              <a:t>The data link layer transforms the physical layer</a:t>
            </a:r>
            <a:r>
              <a:rPr lang="en-US" sz="2000" dirty="0"/>
              <a:t>, a raw transmission facility, to a reli­able link. It makes the physical layer appear </a:t>
            </a:r>
            <a:r>
              <a:rPr lang="en-US" sz="2000" dirty="0">
                <a:highlight>
                  <a:srgbClr val="FFFF00"/>
                </a:highlight>
              </a:rPr>
              <a:t>error-free to the upper layer (network layer</a:t>
            </a:r>
            <a:r>
              <a:rPr lang="en-US" sz="2000" dirty="0"/>
              <a:t>). Other responsibilities of the data link layer include the following:</a:t>
            </a:r>
          </a:p>
          <a:p>
            <a:endParaRPr lang="en-US" sz="2000" dirty="0"/>
          </a:p>
          <a:p>
            <a:pPr marL="457200" indent="-457200" algn="just">
              <a:buFont typeface="+mj-lt"/>
              <a:buAutoNum type="arabicPeriod"/>
            </a:pPr>
            <a:r>
              <a:rPr lang="en-US" sz="2000" dirty="0"/>
              <a:t>Framing: </a:t>
            </a:r>
            <a:r>
              <a:rPr lang="en-US" sz="2000" dirty="0">
                <a:highlight>
                  <a:srgbClr val="FFFF00"/>
                </a:highlight>
              </a:rPr>
              <a:t>The data link layer divides the stream of bits received from the network layer into manageable data units called frames.</a:t>
            </a:r>
          </a:p>
          <a:p>
            <a:pPr marL="457200" indent="-457200" algn="just">
              <a:buFont typeface="+mj-lt"/>
              <a:buAutoNum type="arabicPeriod"/>
            </a:pPr>
            <a:endParaRPr lang="en-US" sz="2000" dirty="0"/>
          </a:p>
          <a:p>
            <a:pPr marL="457200" indent="-457200" algn="just">
              <a:buFont typeface="+mj-lt"/>
              <a:buAutoNum type="arabicPeriod"/>
            </a:pPr>
            <a:r>
              <a:rPr lang="en-US" sz="2000" dirty="0"/>
              <a:t>Physical addressing: If frames are to be distributed to different systems on the network, the data link layer adds a header to the frame to define the sender and/or Receiver of the frame. If the frame is intended for a system outside the sender's network, the receiver address is the address of the device that connects the network to the next one.</a:t>
            </a:r>
          </a:p>
          <a:p>
            <a:pPr marL="457200" indent="-457200" algn="just">
              <a:buFont typeface="+mj-lt"/>
              <a:buAutoNum type="arabicPeriod"/>
            </a:pPr>
            <a:endParaRPr lang="en-US" sz="2000" dirty="0"/>
          </a:p>
          <a:p>
            <a:pPr marL="457200" indent="-457200" algn="just">
              <a:buFont typeface="+mj-lt"/>
              <a:buAutoNum type="arabicPeriod"/>
            </a:pPr>
            <a:r>
              <a:rPr lang="en-US" sz="2000" dirty="0"/>
              <a:t>Flow control: If the rate at which the data are absorbed by the receiver is less than the rate at which data are produced in the sender, the data link layer imposes a Flow control mechanism to avoid overwhelming the receiver.</a:t>
            </a:r>
          </a:p>
          <a:p>
            <a:endParaRPr lang="en-US" sz="2000" dirty="0"/>
          </a:p>
          <a:p>
            <a:endParaRPr lang="en-US" sz="2000" dirty="0"/>
          </a:p>
          <a:p>
            <a:endParaRPr lang="en-US" sz="2000" dirty="0"/>
          </a:p>
        </p:txBody>
      </p:sp>
    </p:spTree>
    <p:extLst>
      <p:ext uri="{BB962C8B-B14F-4D97-AF65-F5344CB8AC3E}">
        <p14:creationId xmlns:p14="http://schemas.microsoft.com/office/powerpoint/2010/main" val="286563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3717" y="1702191"/>
            <a:ext cx="9312812" cy="2031325"/>
          </a:xfrm>
          <a:prstGeom prst="rect">
            <a:avLst/>
          </a:prstGeom>
          <a:noFill/>
        </p:spPr>
        <p:txBody>
          <a:bodyPr wrap="square" rtlCol="0">
            <a:spAutoFit/>
          </a:bodyPr>
          <a:lstStyle/>
          <a:p>
            <a:pPr algn="just"/>
            <a:r>
              <a:rPr lang="en-US" dirty="0"/>
              <a:t>4. Error control. The data link layer adds reliability to the physical layer by adding mechanisms to detect and retransmit damaged or lost frames. It also uses a mecha­nism to recognize duplicate frames. </a:t>
            </a:r>
            <a:r>
              <a:rPr lang="en-US" dirty="0">
                <a:highlight>
                  <a:srgbClr val="FFFF00"/>
                </a:highlight>
              </a:rPr>
              <a:t>Error control is normally achieved through a trailer added  to the end of the frame.</a:t>
            </a:r>
          </a:p>
          <a:p>
            <a:pPr algn="just"/>
            <a:endParaRPr lang="en-US" dirty="0"/>
          </a:p>
          <a:p>
            <a:pPr algn="just"/>
            <a:r>
              <a:rPr lang="en-US" dirty="0"/>
              <a:t>5. Access control. When two or more devices are connected to the same link, data link layer protocols are necessary to determine which device has control over the link at any given time.</a:t>
            </a:r>
          </a:p>
          <a:p>
            <a:pPr algn="just"/>
            <a:endParaRPr lang="en-US" dirty="0"/>
          </a:p>
        </p:txBody>
      </p:sp>
      <p:sp>
        <p:nvSpPr>
          <p:cNvPr id="3"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Data Link Layer cont.</a:t>
            </a:r>
          </a:p>
        </p:txBody>
      </p:sp>
      <p:pic>
        <p:nvPicPr>
          <p:cNvPr id="4" name="Picture 3"/>
          <p:cNvPicPr>
            <a:picLocks noChangeAspect="1"/>
          </p:cNvPicPr>
          <p:nvPr/>
        </p:nvPicPr>
        <p:blipFill>
          <a:blip r:embed="rId2"/>
          <a:stretch>
            <a:fillRect/>
          </a:stretch>
        </p:blipFill>
        <p:spPr>
          <a:xfrm>
            <a:off x="2900947" y="3733516"/>
            <a:ext cx="6536964" cy="2174915"/>
          </a:xfrm>
          <a:prstGeom prst="rect">
            <a:avLst/>
          </a:prstGeom>
        </p:spPr>
      </p:pic>
    </p:spTree>
    <p:extLst>
      <p:ext uri="{BB962C8B-B14F-4D97-AF65-F5344CB8AC3E}">
        <p14:creationId xmlns:p14="http://schemas.microsoft.com/office/powerpoint/2010/main" val="1559245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3717" y="1702191"/>
            <a:ext cx="9312812" cy="4093428"/>
          </a:xfrm>
          <a:prstGeom prst="rect">
            <a:avLst/>
          </a:prstGeom>
          <a:noFill/>
        </p:spPr>
        <p:txBody>
          <a:bodyPr wrap="square" rtlCol="0">
            <a:spAutoFit/>
          </a:bodyPr>
          <a:lstStyle/>
          <a:p>
            <a:pPr algn="just"/>
            <a:r>
              <a:rPr lang="en-US" sz="2000" dirty="0"/>
              <a:t>The OSI Physical layer provides the means to transport across the network media the bits that make up a Data Link layer frame. This layer accepts a complete frame from the Data Link layer and encodes it as a series of signals that are transmitted onto the local media. The encoded bits that comprise a frame are received by either an end device or an intermediate device.</a:t>
            </a:r>
          </a:p>
          <a:p>
            <a:pPr algn="just"/>
            <a:endParaRPr lang="en-US" sz="2000" dirty="0"/>
          </a:p>
          <a:p>
            <a:pPr algn="just"/>
            <a:r>
              <a:rPr lang="en-US" sz="2000" dirty="0"/>
              <a:t>The delivery of frames across the local media requires the following Physical layer elements:</a:t>
            </a:r>
          </a:p>
          <a:p>
            <a:pPr algn="just"/>
            <a:endParaRPr lang="en-US" sz="2000" dirty="0"/>
          </a:p>
          <a:p>
            <a:pPr marL="342900" indent="-342900" algn="just">
              <a:buFont typeface="+mj-lt"/>
              <a:buAutoNum type="arabicPeriod"/>
            </a:pPr>
            <a:r>
              <a:rPr lang="en-US" sz="2000" dirty="0"/>
              <a:t>The physical media and associated connectors</a:t>
            </a:r>
          </a:p>
          <a:p>
            <a:pPr marL="342900" indent="-342900" algn="just">
              <a:buFont typeface="+mj-lt"/>
              <a:buAutoNum type="arabicPeriod"/>
            </a:pPr>
            <a:r>
              <a:rPr lang="en-US" sz="2000" dirty="0"/>
              <a:t>A representation of bits on the media</a:t>
            </a:r>
          </a:p>
          <a:p>
            <a:pPr marL="342900" indent="-342900" algn="just">
              <a:buFont typeface="+mj-lt"/>
              <a:buAutoNum type="arabicPeriod"/>
            </a:pPr>
            <a:r>
              <a:rPr lang="en-US" sz="2000" dirty="0"/>
              <a:t>Encoding of data and control information</a:t>
            </a:r>
          </a:p>
          <a:p>
            <a:pPr marL="342900" indent="-342900" algn="just">
              <a:buFont typeface="+mj-lt"/>
              <a:buAutoNum type="arabicPeriod"/>
            </a:pPr>
            <a:r>
              <a:rPr lang="en-US" sz="2000" dirty="0"/>
              <a:t>Transmitter and receiver circuitry on the network devices</a:t>
            </a:r>
          </a:p>
        </p:txBody>
      </p:sp>
      <p:sp>
        <p:nvSpPr>
          <p:cNvPr id="3"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Physical Layer </a:t>
            </a:r>
          </a:p>
        </p:txBody>
      </p:sp>
    </p:spTree>
    <p:extLst>
      <p:ext uri="{BB962C8B-B14F-4D97-AF65-F5344CB8AC3E}">
        <p14:creationId xmlns:p14="http://schemas.microsoft.com/office/powerpoint/2010/main" val="319438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hysical layer - transforming human network communications in b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44588"/>
            <a:ext cx="7908712" cy="517258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Encapsulation </a:t>
            </a:r>
          </a:p>
        </p:txBody>
      </p:sp>
    </p:spTree>
    <p:extLst>
      <p:ext uri="{BB962C8B-B14F-4D97-AF65-F5344CB8AC3E}">
        <p14:creationId xmlns:p14="http://schemas.microsoft.com/office/powerpoint/2010/main" val="127952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92923" y="464234"/>
            <a:ext cx="10058400" cy="695716"/>
          </a:xfrm>
        </p:spPr>
        <p:txBody>
          <a:bodyPr>
            <a:normAutofit fontScale="90000"/>
          </a:bodyPr>
          <a:lstStyle/>
          <a:p>
            <a:r>
              <a:rPr lang="en-US" b="1" i="1" dirty="0"/>
              <a:t>Network Models</a:t>
            </a:r>
            <a:endParaRPr lang="en-US" dirty="0"/>
          </a:p>
        </p:txBody>
      </p:sp>
      <p:sp>
        <p:nvSpPr>
          <p:cNvPr id="3" name="Content Placeholder 2"/>
          <p:cNvSpPr>
            <a:spLocks noGrp="1"/>
          </p:cNvSpPr>
          <p:nvPr>
            <p:ph idx="4294967295"/>
          </p:nvPr>
        </p:nvSpPr>
        <p:spPr>
          <a:xfrm>
            <a:off x="2133600" y="1382029"/>
            <a:ext cx="10058400" cy="4022725"/>
          </a:xfrm>
        </p:spPr>
        <p:txBody>
          <a:bodyPr/>
          <a:lstStyle/>
          <a:p>
            <a:r>
              <a:rPr lang="en-US" dirty="0">
                <a:solidFill>
                  <a:schemeClr val="tx1"/>
                </a:solidFill>
                <a:highlight>
                  <a:srgbClr val="FFFF00"/>
                </a:highlight>
              </a:rPr>
              <a:t>A network is a combination of hardware and software that sends data from one location to another. </a:t>
            </a:r>
            <a:r>
              <a:rPr lang="en-US" dirty="0">
                <a:solidFill>
                  <a:schemeClr val="tx1"/>
                </a:solidFill>
              </a:rPr>
              <a:t>The </a:t>
            </a:r>
            <a:r>
              <a:rPr lang="en-US" dirty="0">
                <a:solidFill>
                  <a:schemeClr val="tx1"/>
                </a:solidFill>
                <a:highlight>
                  <a:srgbClr val="FFFF00"/>
                </a:highlight>
              </a:rPr>
              <a:t>hardware consists of the physical equipment </a:t>
            </a:r>
            <a:r>
              <a:rPr lang="en-US" dirty="0">
                <a:solidFill>
                  <a:schemeClr val="tx1"/>
                </a:solidFill>
              </a:rPr>
              <a:t>that carries signals from one point of the network to another. The </a:t>
            </a:r>
            <a:r>
              <a:rPr lang="en-US" dirty="0">
                <a:solidFill>
                  <a:schemeClr val="tx1"/>
                </a:solidFill>
                <a:highlight>
                  <a:srgbClr val="FFFF00"/>
                </a:highlight>
              </a:rPr>
              <a:t>software consists of instruction sets </a:t>
            </a:r>
            <a:r>
              <a:rPr lang="en-US" dirty="0">
                <a:solidFill>
                  <a:schemeClr val="tx1"/>
                </a:solidFill>
              </a:rPr>
              <a:t>that make possible the services that we expect from a network.</a:t>
            </a:r>
          </a:p>
        </p:txBody>
      </p:sp>
      <p:pic>
        <p:nvPicPr>
          <p:cNvPr id="1026" name="Picture 2" descr="http://a.files.bbci.co.uk/bam/live/content/zd3qhyc/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878" y="2462297"/>
            <a:ext cx="3437541" cy="3765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67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360363"/>
            <a:ext cx="10058400" cy="784225"/>
          </a:xfrm>
        </p:spPr>
        <p:txBody>
          <a:bodyPr>
            <a:normAutofit/>
          </a:bodyPr>
          <a:lstStyle/>
          <a:p>
            <a:r>
              <a:rPr lang="en-US" sz="4300" b="1" i="1" dirty="0"/>
              <a:t>Layered Tasks</a:t>
            </a:r>
          </a:p>
        </p:txBody>
      </p:sp>
      <p:sp>
        <p:nvSpPr>
          <p:cNvPr id="3" name="Content Placeholder 2"/>
          <p:cNvSpPr>
            <a:spLocks noGrp="1"/>
          </p:cNvSpPr>
          <p:nvPr>
            <p:ph idx="4294967295"/>
          </p:nvPr>
        </p:nvSpPr>
        <p:spPr>
          <a:xfrm>
            <a:off x="2133600" y="1249338"/>
            <a:ext cx="10058400" cy="4022725"/>
          </a:xfrm>
        </p:spPr>
        <p:txBody>
          <a:bodyPr/>
          <a:lstStyle/>
          <a:p>
            <a:r>
              <a:rPr lang="en-US" dirty="0">
                <a:solidFill>
                  <a:schemeClr val="tx1"/>
                </a:solidFill>
              </a:rPr>
              <a:t>We use the concept of layers in our daily life. As an example, let us consider two friends who communicate through postal mail The process of sending a letter to a friend would be complex if there were no services available from the post office.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594190" y="2180492"/>
            <a:ext cx="5145367" cy="4023360"/>
          </a:xfrm>
          <a:prstGeom prst="rect">
            <a:avLst/>
          </a:prstGeom>
        </p:spPr>
      </p:pic>
      <p:sp>
        <p:nvSpPr>
          <p:cNvPr id="5" name="TextBox 4"/>
          <p:cNvSpPr txBox="1"/>
          <p:nvPr/>
        </p:nvSpPr>
        <p:spPr>
          <a:xfrm>
            <a:off x="8271804" y="5833885"/>
            <a:ext cx="3734227" cy="369332"/>
          </a:xfrm>
          <a:prstGeom prst="rect">
            <a:avLst/>
          </a:prstGeom>
          <a:noFill/>
        </p:spPr>
        <p:txBody>
          <a:bodyPr wrap="none" rtlCol="0">
            <a:spAutoFit/>
          </a:bodyPr>
          <a:lstStyle/>
          <a:p>
            <a:r>
              <a:rPr lang="en-US" b="1" i="1" dirty="0"/>
              <a:t>Fig: Tasks involved in sending a letter</a:t>
            </a:r>
            <a:endParaRPr lang="en-US" b="1" dirty="0"/>
          </a:p>
        </p:txBody>
      </p:sp>
    </p:spTree>
    <p:extLst>
      <p:ext uri="{BB962C8B-B14F-4D97-AF65-F5344CB8AC3E}">
        <p14:creationId xmlns:p14="http://schemas.microsoft.com/office/powerpoint/2010/main" val="319689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OSI Model</a:t>
            </a:r>
          </a:p>
        </p:txBody>
      </p:sp>
      <p:sp>
        <p:nvSpPr>
          <p:cNvPr id="4" name="TextBox 3"/>
          <p:cNvSpPr txBox="1"/>
          <p:nvPr/>
        </p:nvSpPr>
        <p:spPr>
          <a:xfrm>
            <a:off x="1828800" y="1144588"/>
            <a:ext cx="9608234" cy="5909310"/>
          </a:xfrm>
          <a:prstGeom prst="rect">
            <a:avLst/>
          </a:prstGeom>
          <a:noFill/>
        </p:spPr>
        <p:txBody>
          <a:bodyPr wrap="square" rtlCol="0">
            <a:spAutoFit/>
          </a:bodyPr>
          <a:lstStyle/>
          <a:p>
            <a:pPr algn="just"/>
            <a:r>
              <a:rPr lang="en-US" dirty="0"/>
              <a:t>Established in 1947, the </a:t>
            </a:r>
            <a:r>
              <a:rPr lang="en-US" dirty="0">
                <a:highlight>
                  <a:srgbClr val="FFFF00"/>
                </a:highlight>
              </a:rPr>
              <a:t>International Standards Organization (ISO) </a:t>
            </a:r>
            <a:r>
              <a:rPr lang="en-US" dirty="0"/>
              <a:t>is a multinational body dedicated to worldwide agreement on international standards. An ISO standard that covers all aspects of network communications is the </a:t>
            </a:r>
            <a:r>
              <a:rPr lang="en-US" dirty="0">
                <a:highlight>
                  <a:srgbClr val="FFFF00"/>
                </a:highlight>
              </a:rPr>
              <a:t>Open Systems Interconnection model (OSI) </a:t>
            </a:r>
            <a:r>
              <a:rPr lang="en-US" dirty="0"/>
              <a:t>in late 1970s. </a:t>
            </a:r>
          </a:p>
          <a:p>
            <a:pPr algn="just"/>
            <a:endParaRPr lang="en-US" dirty="0"/>
          </a:p>
          <a:p>
            <a:pPr algn="just"/>
            <a:r>
              <a:rPr lang="en-US" dirty="0"/>
              <a:t>The purpose of the OSI model is to show how to facilitate communication between different systems without requiring changes to the logic of the underlying hard­ ware and software. </a:t>
            </a:r>
            <a:r>
              <a:rPr lang="en-US" dirty="0">
                <a:highlight>
                  <a:srgbClr val="FFFF00"/>
                </a:highlight>
              </a:rPr>
              <a:t>The OSI model is not a protocol; it is a model for understanding and designing a network architecture that is flexible, robust, and interoperable.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1028" name="Picture 4" descr="http://authorstream.s3.amazonaws.com/content/1379932_634691475833008750.jpg"/>
          <p:cNvPicPr>
            <a:picLocks noChangeAspect="1" noChangeArrowheads="1"/>
          </p:cNvPicPr>
          <p:nvPr/>
        </p:nvPicPr>
        <p:blipFill rotWithShape="1">
          <a:blip r:embed="rId2">
            <a:extLst>
              <a:ext uri="{28A0092B-C50C-407E-A947-70E740481C1C}">
                <a14:useLocalDpi xmlns:a14="http://schemas.microsoft.com/office/drawing/2010/main" val="0"/>
              </a:ext>
            </a:extLst>
          </a:blip>
          <a:srcRect b="7929"/>
          <a:stretch/>
        </p:blipFill>
        <p:spPr bwMode="auto">
          <a:xfrm>
            <a:off x="1828800" y="3606068"/>
            <a:ext cx="3558296" cy="24571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allaboutimages.files.wordpress.com/2014/10/i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235" y="3606068"/>
            <a:ext cx="5117660" cy="1871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60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OSI Model cont.</a:t>
            </a:r>
          </a:p>
        </p:txBody>
      </p:sp>
      <p:pic>
        <p:nvPicPr>
          <p:cNvPr id="3" name="Picture 2"/>
          <p:cNvPicPr>
            <a:picLocks noChangeAspect="1"/>
          </p:cNvPicPr>
          <p:nvPr/>
        </p:nvPicPr>
        <p:blipFill>
          <a:blip r:embed="rId2"/>
          <a:stretch>
            <a:fillRect/>
          </a:stretch>
        </p:blipFill>
        <p:spPr>
          <a:xfrm>
            <a:off x="1692675" y="1144588"/>
            <a:ext cx="9012839" cy="5218933"/>
          </a:xfrm>
          <a:prstGeom prst="rect">
            <a:avLst/>
          </a:prstGeom>
        </p:spPr>
      </p:pic>
    </p:spTree>
    <p:extLst>
      <p:ext uri="{BB962C8B-B14F-4D97-AF65-F5344CB8AC3E}">
        <p14:creationId xmlns:p14="http://schemas.microsoft.com/office/powerpoint/2010/main" val="100293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0008" y="1556392"/>
            <a:ext cx="8761437" cy="4760002"/>
          </a:xfrm>
          <a:prstGeom prst="rect">
            <a:avLst/>
          </a:prstGeom>
        </p:spPr>
      </p:pic>
      <p:sp>
        <p:nvSpPr>
          <p:cNvPr id="3"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OSI &amp; TCP/IP Model </a:t>
            </a:r>
          </a:p>
        </p:txBody>
      </p:sp>
    </p:spTree>
    <p:extLst>
      <p:ext uri="{BB962C8B-B14F-4D97-AF65-F5344CB8AC3E}">
        <p14:creationId xmlns:p14="http://schemas.microsoft.com/office/powerpoint/2010/main" val="169586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Application Layer</a:t>
            </a:r>
          </a:p>
        </p:txBody>
      </p:sp>
      <p:sp>
        <p:nvSpPr>
          <p:cNvPr id="3" name="TextBox 2"/>
          <p:cNvSpPr txBox="1"/>
          <p:nvPr/>
        </p:nvSpPr>
        <p:spPr>
          <a:xfrm>
            <a:off x="1828800" y="1814731"/>
            <a:ext cx="9383151" cy="2862322"/>
          </a:xfrm>
          <a:prstGeom prst="rect">
            <a:avLst/>
          </a:prstGeom>
          <a:noFill/>
        </p:spPr>
        <p:txBody>
          <a:bodyPr wrap="square" rtlCol="0">
            <a:spAutoFit/>
          </a:bodyPr>
          <a:lstStyle/>
          <a:p>
            <a:pPr algn="just"/>
            <a:r>
              <a:rPr lang="en-US" sz="2000" dirty="0"/>
              <a:t>This section introduces two important concepts:</a:t>
            </a:r>
          </a:p>
          <a:p>
            <a:pPr algn="just"/>
            <a:endParaRPr lang="en-US" sz="2000" dirty="0"/>
          </a:p>
          <a:p>
            <a:pPr algn="just"/>
            <a:r>
              <a:rPr lang="en-US" sz="2000" b="1" dirty="0"/>
              <a:t>1. Application layer: </a:t>
            </a:r>
            <a:r>
              <a:rPr lang="en-US" sz="2000" dirty="0"/>
              <a:t>The application layer of the OSI model provides the first step of getting data onto the network.</a:t>
            </a:r>
          </a:p>
          <a:p>
            <a:pPr algn="just"/>
            <a:endParaRPr lang="en-US" sz="2000" dirty="0"/>
          </a:p>
          <a:p>
            <a:pPr algn="just"/>
            <a:r>
              <a:rPr lang="en-US" sz="2000" b="1" dirty="0"/>
              <a:t>2. Application software: </a:t>
            </a:r>
            <a:r>
              <a:rPr lang="en-US" sz="2000" dirty="0"/>
              <a:t>Applications are the software programs used by people to communicate over the network. Examples of application software, including HTTP, FTP, e-mail, and others, are used to explain the differences between these two concepts.</a:t>
            </a:r>
          </a:p>
          <a:p>
            <a:endParaRPr lang="en-US" sz="2000" dirty="0"/>
          </a:p>
        </p:txBody>
      </p:sp>
    </p:spTree>
    <p:extLst>
      <p:ext uri="{BB962C8B-B14F-4D97-AF65-F5344CB8AC3E}">
        <p14:creationId xmlns:p14="http://schemas.microsoft.com/office/powerpoint/2010/main" val="59475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Presentation Layer</a:t>
            </a:r>
          </a:p>
        </p:txBody>
      </p:sp>
      <p:sp>
        <p:nvSpPr>
          <p:cNvPr id="3" name="TextBox 2"/>
          <p:cNvSpPr txBox="1"/>
          <p:nvPr/>
        </p:nvSpPr>
        <p:spPr>
          <a:xfrm>
            <a:off x="1828800" y="1814731"/>
            <a:ext cx="9383151" cy="3785652"/>
          </a:xfrm>
          <a:prstGeom prst="rect">
            <a:avLst/>
          </a:prstGeom>
          <a:noFill/>
        </p:spPr>
        <p:txBody>
          <a:bodyPr wrap="square" rtlCol="0">
            <a:spAutoFit/>
          </a:bodyPr>
          <a:lstStyle/>
          <a:p>
            <a:r>
              <a:rPr lang="en-US" sz="2000" dirty="0"/>
              <a:t>The presentation layer has three primary functions:</a:t>
            </a:r>
          </a:p>
          <a:p>
            <a:endParaRPr lang="en-US" sz="2000" dirty="0"/>
          </a:p>
          <a:p>
            <a:pPr marL="342900" indent="-342900">
              <a:buFont typeface="+mj-lt"/>
              <a:buAutoNum type="arabicPeriod"/>
            </a:pPr>
            <a:r>
              <a:rPr lang="en-US" sz="2000" dirty="0"/>
              <a:t>Coding and conversion of application layer data to ensure that data from the source device can be interpreted by the appropriate application on the destination device</a:t>
            </a:r>
          </a:p>
          <a:p>
            <a:pPr marL="342900" indent="-342900">
              <a:buFont typeface="+mj-lt"/>
              <a:buAutoNum type="arabicPeriod"/>
            </a:pPr>
            <a:endParaRPr lang="en-US" sz="2000" dirty="0"/>
          </a:p>
          <a:p>
            <a:pPr marL="342900" indent="-342900">
              <a:buFont typeface="+mj-lt"/>
              <a:buAutoNum type="arabicPeriod"/>
            </a:pPr>
            <a:r>
              <a:rPr lang="en-US" sz="2000" dirty="0"/>
              <a:t>Compression of the data in a manner that can be decompressed by the destination device</a:t>
            </a:r>
          </a:p>
          <a:p>
            <a:pPr marL="342900" indent="-342900">
              <a:buFont typeface="+mj-lt"/>
              <a:buAutoNum type="arabicPeriod"/>
            </a:pPr>
            <a:endParaRPr lang="en-US" sz="2000" dirty="0"/>
          </a:p>
          <a:p>
            <a:pPr marL="342900" indent="-342900">
              <a:buFont typeface="+mj-lt"/>
              <a:buAutoNum type="arabicPeriod"/>
            </a:pPr>
            <a:r>
              <a:rPr lang="en-US" sz="2000" dirty="0"/>
              <a:t>Encryption of the data for transmission and decryption of data upon receipt by the destination</a:t>
            </a:r>
            <a:endParaRPr lang="en-US" sz="2000" b="1" i="1" dirty="0"/>
          </a:p>
          <a:p>
            <a:endParaRPr lang="en-US" sz="2000" b="1" i="1" dirty="0"/>
          </a:p>
          <a:p>
            <a:endParaRPr lang="en-US" sz="2000" dirty="0"/>
          </a:p>
        </p:txBody>
      </p:sp>
    </p:spTree>
    <p:extLst>
      <p:ext uri="{BB962C8B-B14F-4D97-AF65-F5344CB8AC3E}">
        <p14:creationId xmlns:p14="http://schemas.microsoft.com/office/powerpoint/2010/main" val="754539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360363"/>
            <a:ext cx="10058400" cy="7842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b="1" i="1" dirty="0"/>
              <a:t>Session Layer</a:t>
            </a:r>
          </a:p>
        </p:txBody>
      </p:sp>
      <p:sp>
        <p:nvSpPr>
          <p:cNvPr id="3" name="TextBox 2"/>
          <p:cNvSpPr txBox="1"/>
          <p:nvPr/>
        </p:nvSpPr>
        <p:spPr>
          <a:xfrm>
            <a:off x="1828800" y="1561512"/>
            <a:ext cx="9383151" cy="4093428"/>
          </a:xfrm>
          <a:prstGeom prst="rect">
            <a:avLst/>
          </a:prstGeom>
          <a:noFill/>
        </p:spPr>
        <p:txBody>
          <a:bodyPr wrap="square" rtlCol="0">
            <a:spAutoFit/>
          </a:bodyPr>
          <a:lstStyle/>
          <a:p>
            <a:pPr algn="just"/>
            <a:r>
              <a:rPr lang="en-US" sz="2000" dirty="0"/>
              <a:t>Functions at the session layer create and maintain dialogs between source and destination applications. The session layer handles the exchange of information to initiate dialogs and keep them active, and to restart sessions that are disrupted or idle for a long period of time.</a:t>
            </a:r>
          </a:p>
          <a:p>
            <a:endParaRPr lang="en-US" sz="2000" dirty="0"/>
          </a:p>
          <a:p>
            <a:r>
              <a:rPr lang="en-US" sz="2000" dirty="0"/>
              <a:t>This layer support the session by –</a:t>
            </a:r>
          </a:p>
          <a:p>
            <a:pPr marL="342900" indent="-342900">
              <a:buAutoNum type="arabicPeriod"/>
            </a:pPr>
            <a:r>
              <a:rPr lang="en-US" sz="2000" dirty="0"/>
              <a:t>Establishing Connections</a:t>
            </a:r>
          </a:p>
          <a:p>
            <a:pPr marL="342900" indent="-342900">
              <a:buAutoNum type="arabicPeriod"/>
            </a:pPr>
            <a:r>
              <a:rPr lang="en-US" sz="2000" dirty="0"/>
              <a:t>Maintaining Connections</a:t>
            </a:r>
          </a:p>
          <a:p>
            <a:pPr marL="342900" indent="-342900">
              <a:buAutoNum type="arabicPeriod"/>
            </a:pPr>
            <a:r>
              <a:rPr lang="en-US" sz="2000" dirty="0"/>
              <a:t>Synchronizing Connections</a:t>
            </a:r>
          </a:p>
          <a:p>
            <a:pPr marL="342900" indent="-342900">
              <a:buAutoNum type="arabicPeriod"/>
            </a:pPr>
            <a:r>
              <a:rPr lang="en-US" sz="2000" dirty="0"/>
              <a:t>Controlling Dialogues</a:t>
            </a:r>
          </a:p>
          <a:p>
            <a:pPr marL="342900" indent="-342900">
              <a:buAutoNum type="arabicPeriod"/>
            </a:pPr>
            <a:r>
              <a:rPr lang="en-US" sz="2000" dirty="0"/>
              <a:t>Terminating Connections</a:t>
            </a:r>
          </a:p>
          <a:p>
            <a:pPr marL="342900" indent="-342900">
              <a:buAutoNum type="arabicPeriod"/>
            </a:pPr>
            <a:endParaRPr lang="en-US" sz="2000" dirty="0"/>
          </a:p>
          <a:p>
            <a:endParaRPr lang="en-US" sz="2000" dirty="0"/>
          </a:p>
        </p:txBody>
      </p:sp>
    </p:spTree>
    <p:extLst>
      <p:ext uri="{BB962C8B-B14F-4D97-AF65-F5344CB8AC3E}">
        <p14:creationId xmlns:p14="http://schemas.microsoft.com/office/powerpoint/2010/main" val="151385651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1816</TotalTime>
  <Words>955</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Network Model Architecture </vt:lpstr>
      <vt:lpstr>Network Models</vt:lpstr>
      <vt:lpstr>Layered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Navid</dc:creator>
  <cp:lastModifiedBy>RIFAH SANZIDA</cp:lastModifiedBy>
  <cp:revision>107</cp:revision>
  <dcterms:created xsi:type="dcterms:W3CDTF">2015-09-20T04:21:43Z</dcterms:created>
  <dcterms:modified xsi:type="dcterms:W3CDTF">2024-12-01T18:13:06Z</dcterms:modified>
</cp:coreProperties>
</file>