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65" r:id="rId22"/>
    <p:sldId id="26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09-May-20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IP Addressing 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3E80847-E490-4E25-B33C-32CCD1C50A98}"/>
              </a:ext>
            </a:extLst>
          </p:cNvPr>
          <p:cNvGraphicFramePr>
            <a:graphicFrameLocks noGrp="1"/>
          </p:cNvGraphicFramePr>
          <p:nvPr/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19_20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/>
                        <a:t>Wardah</a:t>
                      </a:r>
                      <a:r>
                        <a:rPr lang="en-US" i="1" baseline="0" dirty="0"/>
                        <a:t> Saleh, wardah@aiub.edu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220808" y="2727734"/>
            <a:ext cx="8604537" cy="25391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Physical address is not suitable for internetwork as different networks can have different address formats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A universal addressing system is needed in which each host can be identified uniquely, regardless of the underlying physical network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dirty="0"/>
              <a:t>Can be changed depending on the network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No two publicly addressed and visible hosts on the Internet can have the same logical address (widely known as Internet Protocol (IP) address.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32-bits length</a:t>
            </a:r>
          </a:p>
        </p:txBody>
      </p:sp>
    </p:spTree>
    <p:extLst>
      <p:ext uri="{BB962C8B-B14F-4D97-AF65-F5344CB8AC3E}">
        <p14:creationId xmlns:p14="http://schemas.microsoft.com/office/powerpoint/2010/main" val="23214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-165538" y="2080736"/>
            <a:ext cx="839585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Used to identify a process (Email, FTP)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16-bits length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Internet Assigned Number </a:t>
            </a:r>
          </a:p>
          <a:p>
            <a:pPr lvl="1"/>
            <a:r>
              <a:rPr lang="en-US" dirty="0"/>
              <a:t>Authority (IANA) assigns </a:t>
            </a:r>
          </a:p>
          <a:p>
            <a:pPr lvl="1"/>
            <a:r>
              <a:rPr lang="en-US" dirty="0"/>
              <a:t>Port address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E6DFA-F24B-4775-9F57-533317D837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3" r="5362"/>
          <a:stretch/>
        </p:blipFill>
        <p:spPr>
          <a:xfrm>
            <a:off x="1724148" y="3283527"/>
            <a:ext cx="7059633" cy="278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05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Binary-to-Decimal Conversion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653" y="2228671"/>
            <a:ext cx="721821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addressing, we require</a:t>
            </a:r>
          </a:p>
          <a:p>
            <a:r>
              <a:rPr lang="en-US" dirty="0"/>
              <a:t>to convert a 8-bits binary to decimal</a:t>
            </a:r>
          </a:p>
          <a:p>
            <a:r>
              <a:rPr lang="en-US" dirty="0"/>
              <a:t>To convert a decimal number of up to 255 to binary number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9C9A00B-C4EE-435D-A884-7FCA6F2D6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82522"/>
              </p:ext>
            </p:extLst>
          </p:nvPr>
        </p:nvGraphicFramePr>
        <p:xfrm>
          <a:off x="0" y="3477492"/>
          <a:ext cx="9310256" cy="2732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3791">
                  <a:extLst>
                    <a:ext uri="{9D8B030D-6E8A-4147-A177-3AD203B41FA5}">
                      <a16:colId xmlns:a16="http://schemas.microsoft.com/office/drawing/2014/main" val="274785887"/>
                    </a:ext>
                  </a:extLst>
                </a:gridCol>
                <a:gridCol w="652793">
                  <a:extLst>
                    <a:ext uri="{9D8B030D-6E8A-4147-A177-3AD203B41FA5}">
                      <a16:colId xmlns:a16="http://schemas.microsoft.com/office/drawing/2014/main" val="1422516416"/>
                    </a:ext>
                  </a:extLst>
                </a:gridCol>
                <a:gridCol w="782693">
                  <a:extLst>
                    <a:ext uri="{9D8B030D-6E8A-4147-A177-3AD203B41FA5}">
                      <a16:colId xmlns:a16="http://schemas.microsoft.com/office/drawing/2014/main" val="3367275841"/>
                    </a:ext>
                  </a:extLst>
                </a:gridCol>
                <a:gridCol w="871061">
                  <a:extLst>
                    <a:ext uri="{9D8B030D-6E8A-4147-A177-3AD203B41FA5}">
                      <a16:colId xmlns:a16="http://schemas.microsoft.com/office/drawing/2014/main" val="630303302"/>
                    </a:ext>
                  </a:extLst>
                </a:gridCol>
                <a:gridCol w="757444">
                  <a:extLst>
                    <a:ext uri="{9D8B030D-6E8A-4147-A177-3AD203B41FA5}">
                      <a16:colId xmlns:a16="http://schemas.microsoft.com/office/drawing/2014/main" val="4251016111"/>
                    </a:ext>
                  </a:extLst>
                </a:gridCol>
                <a:gridCol w="782694">
                  <a:extLst>
                    <a:ext uri="{9D8B030D-6E8A-4147-A177-3AD203B41FA5}">
                      <a16:colId xmlns:a16="http://schemas.microsoft.com/office/drawing/2014/main" val="2506261725"/>
                    </a:ext>
                  </a:extLst>
                </a:gridCol>
                <a:gridCol w="744819">
                  <a:extLst>
                    <a:ext uri="{9D8B030D-6E8A-4147-A177-3AD203B41FA5}">
                      <a16:colId xmlns:a16="http://schemas.microsoft.com/office/drawing/2014/main" val="3987508963"/>
                    </a:ext>
                  </a:extLst>
                </a:gridCol>
                <a:gridCol w="696924">
                  <a:extLst>
                    <a:ext uri="{9D8B030D-6E8A-4147-A177-3AD203B41FA5}">
                      <a16:colId xmlns:a16="http://schemas.microsoft.com/office/drawing/2014/main" val="2548104356"/>
                    </a:ext>
                  </a:extLst>
                </a:gridCol>
                <a:gridCol w="698037">
                  <a:extLst>
                    <a:ext uri="{9D8B030D-6E8A-4147-A177-3AD203B41FA5}">
                      <a16:colId xmlns:a16="http://schemas.microsoft.com/office/drawing/2014/main" val="1938597517"/>
                    </a:ext>
                  </a:extLst>
                </a:gridCol>
              </a:tblGrid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Digit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8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7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6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5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4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3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2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x</a:t>
                      </a:r>
                      <a:r>
                        <a:rPr lang="en-US" sz="2400" baseline="-25000" dirty="0"/>
                        <a:t>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7277413"/>
                  </a:ext>
                </a:extLst>
              </a:tr>
              <a:tr h="487928">
                <a:tc>
                  <a:txBody>
                    <a:bodyPr/>
                    <a:lstStyle/>
                    <a:p>
                      <a:r>
                        <a:rPr lang="en-US" sz="2400" dirty="0"/>
                        <a:t>Position of digit, </a:t>
                      </a:r>
                      <a:r>
                        <a:rPr lang="en-US" sz="2400" i="1" dirty="0" err="1"/>
                        <a:t>i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27529906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 of the digit, </a:t>
                      </a:r>
                      <a:r>
                        <a:rPr lang="en-US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2400" b="1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i-</a:t>
                      </a:r>
                      <a:r>
                        <a:rPr lang="en-US" sz="2400" b="1" i="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8-1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7-1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6-1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5-1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4-1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3-1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2-1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r>
                        <a:rPr lang="en-US" sz="2400" baseline="30000" dirty="0"/>
                        <a:t>1-1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6852872"/>
                  </a:ext>
                </a:extLst>
              </a:tr>
              <a:tr h="878270">
                <a:tc>
                  <a:txBody>
                    <a:bodyPr/>
                    <a:lstStyle/>
                    <a:p>
                      <a:r>
                        <a:rPr lang="en-US" sz="2400" dirty="0"/>
                        <a:t>Decimal contribution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69723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3264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Binary-to-Decimal Conversion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/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𝑎𝑑𝑑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𝑠𝑢𝑚</m:t>
                      </m:r>
                    </m:oMath>
                  </m:oMathPara>
                </a14:m>
                <a:endParaRPr lang="en-US" sz="2800" b="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533D750-BC02-484B-A410-97D43B985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1" y="2445281"/>
                <a:ext cx="4806829" cy="444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/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∀</m:t>
                      </m:r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7DABFB4-6DFB-4312-AA53-F2C0C41B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691" y="2520751"/>
                <a:ext cx="923779" cy="369332"/>
              </a:xfrm>
              <a:prstGeom prst="rect">
                <a:avLst/>
              </a:prstGeom>
              <a:blipFill>
                <a:blip r:embed="rId3"/>
                <a:stretch>
                  <a:fillRect l="-11184" r="-6579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56982"/>
              </p:ext>
            </p:extLst>
          </p:nvPr>
        </p:nvGraphicFramePr>
        <p:xfrm>
          <a:off x="421341" y="3182656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497935" y="4808084"/>
            <a:ext cx="27302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128+16+8+1=153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497935" y="5389180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(10011001)</a:t>
            </a:r>
            <a:r>
              <a:rPr lang="en-US" sz="2800" baseline="-25000" dirty="0"/>
              <a:t>2</a:t>
            </a:r>
            <a:r>
              <a:rPr lang="en-US" sz="2800" dirty="0"/>
              <a:t>=(153)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0668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Binary-to-Decimal Conversion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52629A2-5393-401D-B3D1-AF5D88817F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718057"/>
              </p:ext>
            </p:extLst>
          </p:nvPr>
        </p:nvGraphicFramePr>
        <p:xfrm>
          <a:off x="1835728" y="2565258"/>
          <a:ext cx="6142875" cy="457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24404">
                  <a:extLst>
                    <a:ext uri="{9D8B030D-6E8A-4147-A177-3AD203B41FA5}">
                      <a16:colId xmlns:a16="http://schemas.microsoft.com/office/drawing/2014/main" val="1442305061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435958674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1864736578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2770682439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3452354269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3311301950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3924426419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924092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72764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72E8E3-AF3A-4C3F-A9D0-21C785530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484340"/>
              </p:ext>
            </p:extLst>
          </p:nvPr>
        </p:nvGraphicFramePr>
        <p:xfrm>
          <a:off x="274780" y="3352802"/>
          <a:ext cx="8400475" cy="1371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57600">
                  <a:extLst>
                    <a:ext uri="{9D8B030D-6E8A-4147-A177-3AD203B41FA5}">
                      <a16:colId xmlns:a16="http://schemas.microsoft.com/office/drawing/2014/main" val="51802423"/>
                    </a:ext>
                  </a:extLst>
                </a:gridCol>
                <a:gridCol w="824404">
                  <a:extLst>
                    <a:ext uri="{9D8B030D-6E8A-4147-A177-3AD203B41FA5}">
                      <a16:colId xmlns:a16="http://schemas.microsoft.com/office/drawing/2014/main" val="3076215025"/>
                    </a:ext>
                  </a:extLst>
                </a:gridCol>
                <a:gridCol w="913188">
                  <a:extLst>
                    <a:ext uri="{9D8B030D-6E8A-4147-A177-3AD203B41FA5}">
                      <a16:colId xmlns:a16="http://schemas.microsoft.com/office/drawing/2014/main" val="305384107"/>
                    </a:ext>
                  </a:extLst>
                </a:gridCol>
                <a:gridCol w="875137">
                  <a:extLst>
                    <a:ext uri="{9D8B030D-6E8A-4147-A177-3AD203B41FA5}">
                      <a16:colId xmlns:a16="http://schemas.microsoft.com/office/drawing/2014/main" val="2325427647"/>
                    </a:ext>
                  </a:extLst>
                </a:gridCol>
                <a:gridCol w="773672">
                  <a:extLst>
                    <a:ext uri="{9D8B030D-6E8A-4147-A177-3AD203B41FA5}">
                      <a16:colId xmlns:a16="http://schemas.microsoft.com/office/drawing/2014/main" val="1975312242"/>
                    </a:ext>
                  </a:extLst>
                </a:gridCol>
                <a:gridCol w="786356">
                  <a:extLst>
                    <a:ext uri="{9D8B030D-6E8A-4147-A177-3AD203B41FA5}">
                      <a16:colId xmlns:a16="http://schemas.microsoft.com/office/drawing/2014/main" val="2232181923"/>
                    </a:ext>
                  </a:extLst>
                </a:gridCol>
                <a:gridCol w="684891">
                  <a:extLst>
                    <a:ext uri="{9D8B030D-6E8A-4147-A177-3AD203B41FA5}">
                      <a16:colId xmlns:a16="http://schemas.microsoft.com/office/drawing/2014/main" val="525222723"/>
                    </a:ext>
                  </a:extLst>
                </a:gridCol>
                <a:gridCol w="634157">
                  <a:extLst>
                    <a:ext uri="{9D8B030D-6E8A-4147-A177-3AD203B41FA5}">
                      <a16:colId xmlns:a16="http://schemas.microsoft.com/office/drawing/2014/main" val="2929684574"/>
                    </a:ext>
                  </a:extLst>
                </a:gridCol>
                <a:gridCol w="651070">
                  <a:extLst>
                    <a:ext uri="{9D8B030D-6E8A-4147-A177-3AD203B41FA5}">
                      <a16:colId xmlns:a16="http://schemas.microsoft.com/office/drawing/2014/main" val="34068198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72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380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Contribution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40112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D03D7A0-DCD3-465E-BC5F-B1611DC5F2FB}"/>
              </a:ext>
            </a:extLst>
          </p:cNvPr>
          <p:cNvSpPr txBox="1"/>
          <p:nvPr/>
        </p:nvSpPr>
        <p:spPr>
          <a:xfrm>
            <a:off x="2888197" y="4793136"/>
            <a:ext cx="2182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64+8+4+1=77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4011D-F3CD-4C13-A67C-529D0E8DEFF2}"/>
              </a:ext>
            </a:extLst>
          </p:cNvPr>
          <p:cNvSpPr txBox="1"/>
          <p:nvPr/>
        </p:nvSpPr>
        <p:spPr>
          <a:xfrm>
            <a:off x="2814874" y="5385090"/>
            <a:ext cx="29931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(01001101)</a:t>
            </a:r>
            <a:r>
              <a:rPr lang="en-US" sz="2800" baseline="-25000" dirty="0"/>
              <a:t>2</a:t>
            </a:r>
            <a:r>
              <a:rPr lang="en-US" sz="2800" dirty="0"/>
              <a:t>=(77)</a:t>
            </a:r>
            <a:r>
              <a:rPr lang="en-US" sz="2800" baseline="-25000" dirty="0"/>
              <a:t>10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8677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Decimal-to-Binary Conversion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006723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D2299A-071A-4379-AAAB-2225236EC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1" y="2376055"/>
            <a:ext cx="8231185" cy="36251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0561DFB-8FD6-4FA5-AA61-60178CBBA6BE}"/>
              </a:ext>
            </a:extLst>
          </p:cNvPr>
          <p:cNvSpPr/>
          <p:nvPr/>
        </p:nvSpPr>
        <p:spPr>
          <a:xfrm>
            <a:off x="4726406" y="1879693"/>
            <a:ext cx="39188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(172)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=( 10101100)</a:t>
            </a:r>
            <a:r>
              <a:rPr lang="en-US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69534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Decimal-to-Binary Conversion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4" name="Rectangle 3"/>
          <p:cNvSpPr/>
          <p:nvPr/>
        </p:nvSpPr>
        <p:spPr>
          <a:xfrm>
            <a:off x="234109" y="2052843"/>
            <a:ext cx="1693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=(      )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75B4AF-A635-46FB-86F8-915A78BA9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09" y="2569359"/>
            <a:ext cx="8899890" cy="359261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E0C37B-D5A8-4E0A-A868-8B1E23051A4D}"/>
              </a:ext>
            </a:extLst>
          </p:cNvPr>
          <p:cNvSpPr/>
          <p:nvPr/>
        </p:nvSpPr>
        <p:spPr>
          <a:xfrm>
            <a:off x="4684054" y="1972547"/>
            <a:ext cx="3203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=( 00010100)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817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21928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IP=Internet Protocol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Unique and universal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32-bit binary 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Divided into four </a:t>
            </a:r>
            <a:r>
              <a:rPr lang="en-US" dirty="0" err="1"/>
              <a:t>octate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Octets are separated by dot (.) sign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B7AE-0441-4884-B527-F6A91D5ACD7F}"/>
              </a:ext>
            </a:extLst>
          </p:cNvPr>
          <p:cNvSpPr/>
          <p:nvPr/>
        </p:nvSpPr>
        <p:spPr>
          <a:xfrm>
            <a:off x="637309" y="3696609"/>
            <a:ext cx="60324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10000000000010110000001100011111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EB7CBC-01E7-410E-B677-FCA7AE35DF87}"/>
              </a:ext>
            </a:extLst>
          </p:cNvPr>
          <p:cNvSpPr txBox="1"/>
          <p:nvPr/>
        </p:nvSpPr>
        <p:spPr>
          <a:xfrm>
            <a:off x="421341" y="4184786"/>
            <a:ext cx="6441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10000000 00001011  00000011  00011111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1CD4A-45DF-4F73-9A0C-BE7193ADAA52}"/>
              </a:ext>
            </a:extLst>
          </p:cNvPr>
          <p:cNvSpPr/>
          <p:nvPr/>
        </p:nvSpPr>
        <p:spPr>
          <a:xfrm>
            <a:off x="5215003" y="4273634"/>
            <a:ext cx="1647525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2034777" y="4277174"/>
            <a:ext cx="1566791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3652292" y="4251078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086DF1-F699-403C-A9B9-10F86139581A}"/>
              </a:ext>
            </a:extLst>
          </p:cNvPr>
          <p:cNvSpPr/>
          <p:nvPr/>
        </p:nvSpPr>
        <p:spPr>
          <a:xfrm>
            <a:off x="526058" y="4273633"/>
            <a:ext cx="1454727" cy="380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C86157-9378-40B4-8A22-33AD00423CE8}"/>
              </a:ext>
            </a:extLst>
          </p:cNvPr>
          <p:cNvSpPr txBox="1"/>
          <p:nvPr/>
        </p:nvSpPr>
        <p:spPr>
          <a:xfrm>
            <a:off x="67526" y="4833429"/>
            <a:ext cx="707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Octet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6C4B1F-8175-43A7-B97D-DBED7A07B22B}"/>
              </a:ext>
            </a:extLst>
          </p:cNvPr>
          <p:cNvCxnSpPr/>
          <p:nvPr/>
        </p:nvCxnSpPr>
        <p:spPr>
          <a:xfrm flipV="1">
            <a:off x="290946" y="4708004"/>
            <a:ext cx="346363" cy="199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B860D79-C13B-4205-840B-3B2306232B1B}"/>
              </a:ext>
            </a:extLst>
          </p:cNvPr>
          <p:cNvSpPr txBox="1"/>
          <p:nvPr/>
        </p:nvSpPr>
        <p:spPr>
          <a:xfrm>
            <a:off x="982974" y="5187542"/>
            <a:ext cx="6306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10000000.00001011.00000011.00011111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0AF2D0-4FAB-4E86-9AB7-338D8E25542A}"/>
              </a:ext>
            </a:extLst>
          </p:cNvPr>
          <p:cNvSpPr txBox="1"/>
          <p:nvPr/>
        </p:nvSpPr>
        <p:spPr>
          <a:xfrm>
            <a:off x="-66733" y="5292782"/>
            <a:ext cx="1185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 Address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44616A-7F1C-4C37-8B1C-900B39DAE64C}"/>
              </a:ext>
            </a:extLst>
          </p:cNvPr>
          <p:cNvSpPr txBox="1"/>
          <p:nvPr/>
        </p:nvSpPr>
        <p:spPr>
          <a:xfrm>
            <a:off x="290946" y="5733983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Doted Decimal of IP address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44E17D-D9D7-4A39-AD4E-004B2025719C}"/>
              </a:ext>
            </a:extLst>
          </p:cNvPr>
          <p:cNvSpPr txBox="1"/>
          <p:nvPr/>
        </p:nvSpPr>
        <p:spPr>
          <a:xfrm>
            <a:off x="3652292" y="5657039"/>
            <a:ext cx="1920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128.11.3.31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11CA04-9536-4282-A97A-CDFE610217FA}"/>
              </a:ext>
            </a:extLst>
          </p:cNvPr>
          <p:cNvSpPr txBox="1"/>
          <p:nvPr/>
        </p:nvSpPr>
        <p:spPr>
          <a:xfrm>
            <a:off x="4750155" y="2202236"/>
            <a:ext cx="4224746" cy="92333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b="1" dirty="0"/>
              <a:t>Address space</a:t>
            </a:r>
          </a:p>
          <a:p>
            <a:r>
              <a:rPr lang="en-US" dirty="0"/>
              <a:t>Total number of address used by a protocol</a:t>
            </a:r>
          </a:p>
          <a:p>
            <a:r>
              <a:rPr lang="en-US" dirty="0"/>
              <a:t>For b bits, the address space is 2</a:t>
            </a:r>
            <a:r>
              <a:rPr lang="en-US" baseline="30000" dirty="0"/>
              <a:t>b</a:t>
            </a:r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131A9F-F4C2-4D16-982A-0A5CD4526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31" y="3142352"/>
            <a:ext cx="4366073" cy="561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3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238165" y="216928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D09E734-5317-49AA-A0E6-3F331D0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92505"/>
            <a:ext cx="9033164" cy="118359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A212A33-CD92-4069-80E8-830469F19A4B}"/>
              </a:ext>
            </a:extLst>
          </p:cNvPr>
          <p:cNvSpPr txBox="1"/>
          <p:nvPr/>
        </p:nvSpPr>
        <p:spPr>
          <a:xfrm>
            <a:off x="208571" y="4137709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393EE8-9CF3-473F-9D0B-3BE3C33F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654503"/>
            <a:ext cx="914400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866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IP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CABCDC-120A-4EDD-8D01-1C30EF1B26AB}"/>
              </a:ext>
            </a:extLst>
          </p:cNvPr>
          <p:cNvSpPr txBox="1"/>
          <p:nvPr/>
        </p:nvSpPr>
        <p:spPr>
          <a:xfrm>
            <a:off x="407682" y="2430895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77421-6232-419D-9EE6-3D2A4A5C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50" y="3130686"/>
            <a:ext cx="7759067" cy="157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35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6582" y="2951018"/>
            <a:ext cx="8021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of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Conversion from binary to decimal and vice-versa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of Address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42968"/>
            <a:ext cx="7808976" cy="1088136"/>
          </a:xfrm>
        </p:spPr>
        <p:txBody>
          <a:bodyPr>
            <a:normAutofit/>
          </a:bodyPr>
          <a:lstStyle/>
          <a:p>
            <a:r>
              <a:rPr lang="en-US" dirty="0"/>
              <a:t>Ranges of Address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222583" y="2023458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9D76B5-0DF4-4CC5-A1A8-880BD8C21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3" y="2466423"/>
            <a:ext cx="8921417" cy="7452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649DD67-D4CE-428C-A61D-7E38AE837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341" y="3551797"/>
            <a:ext cx="7899034" cy="5397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533937-1A27-4B48-A83F-ACE391031EFA}"/>
              </a:ext>
            </a:extLst>
          </p:cNvPr>
          <p:cNvSpPr txBox="1"/>
          <p:nvPr/>
        </p:nvSpPr>
        <p:spPr>
          <a:xfrm>
            <a:off x="0" y="3084423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BEF48C-048F-49C6-AD09-24C790A88242}"/>
              </a:ext>
            </a:extLst>
          </p:cNvPr>
          <p:cNvSpPr txBox="1"/>
          <p:nvPr/>
        </p:nvSpPr>
        <p:spPr>
          <a:xfrm>
            <a:off x="127422" y="4014143"/>
            <a:ext cx="1450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FF5DB9-0032-49A6-B772-BD4DFBEA5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91" y="4431703"/>
            <a:ext cx="9144000" cy="9175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66D3A2A-D636-4D16-B6EE-DA875958A9BC}"/>
              </a:ext>
            </a:extLst>
          </p:cNvPr>
          <p:cNvSpPr txBox="1"/>
          <p:nvPr/>
        </p:nvSpPr>
        <p:spPr>
          <a:xfrm>
            <a:off x="111291" y="5150255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</a:rPr>
              <a:t>Solution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72ADA2-04E0-427B-887E-F92A4E9E4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5390" y="5598169"/>
            <a:ext cx="6952030" cy="57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77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953" y="2175164"/>
            <a:ext cx="832573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lvl="1"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Cisco IOS Configuration Fundamentals Command Reference.</a:t>
            </a:r>
          </a:p>
          <a:p>
            <a:pPr lvl="1"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http://www.cisco.com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identify the recipient?</a:t>
            </a:r>
          </a:p>
        </p:txBody>
      </p:sp>
      <p:pic>
        <p:nvPicPr>
          <p:cNvPr id="7" name="Picture 2" descr="C:\Users\Elcot\Desktop\bus-topology.jpg">
            <a:extLst>
              <a:ext uri="{FF2B5EF4-FFF2-40B4-BE49-F238E27FC236}">
                <a16:creationId xmlns:a16="http://schemas.microsoft.com/office/drawing/2014/main" id="{5257A710-6560-4BBA-ACAF-C626076C1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26344"/>
            <a:ext cx="8294255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70678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identify the recipient?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706186-7B29-4BE8-90BB-2E71F3052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635"/>
            <a:ext cx="6068292" cy="3297383"/>
          </a:xfrm>
          <a:prstGeom prst="rect">
            <a:avLst/>
          </a:prstGeom>
        </p:spPr>
      </p:pic>
      <p:sp>
        <p:nvSpPr>
          <p:cNvPr id="7" name="Arrow: Left 10">
            <a:extLst>
              <a:ext uri="{FF2B5EF4-FFF2-40B4-BE49-F238E27FC236}">
                <a16:creationId xmlns:a16="http://schemas.microsoft.com/office/drawing/2014/main" id="{B4F2E180-E259-48AC-967C-501F8034A74C}"/>
              </a:ext>
            </a:extLst>
          </p:cNvPr>
          <p:cNvSpPr/>
          <p:nvPr/>
        </p:nvSpPr>
        <p:spPr>
          <a:xfrm>
            <a:off x="5956657" y="4363096"/>
            <a:ext cx="557213" cy="385763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AF20DE-61A7-4C1A-B756-E028127484EF}"/>
              </a:ext>
            </a:extLst>
          </p:cNvPr>
          <p:cNvSpPr txBox="1"/>
          <p:nvPr/>
        </p:nvSpPr>
        <p:spPr>
          <a:xfrm>
            <a:off x="6514081" y="431237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  <p:sp>
        <p:nvSpPr>
          <p:cNvPr id="9" name="Arrow: Left 5">
            <a:extLst>
              <a:ext uri="{FF2B5EF4-FFF2-40B4-BE49-F238E27FC236}">
                <a16:creationId xmlns:a16="http://schemas.microsoft.com/office/drawing/2014/main" id="{070DB746-2627-4C8A-AB9E-EDA98630C3C0}"/>
              </a:ext>
            </a:extLst>
          </p:cNvPr>
          <p:cNvSpPr/>
          <p:nvPr/>
        </p:nvSpPr>
        <p:spPr>
          <a:xfrm rot="18488114">
            <a:off x="3020293" y="2196672"/>
            <a:ext cx="554182" cy="401781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081519-C45B-44E8-B51D-7590651077F9}"/>
              </a:ext>
            </a:extLst>
          </p:cNvPr>
          <p:cNvSpPr txBox="1"/>
          <p:nvPr/>
        </p:nvSpPr>
        <p:spPr>
          <a:xfrm>
            <a:off x="3498425" y="2091596"/>
            <a:ext cx="1251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2BF50-0CF7-4608-A964-CCF6C62060FE}"/>
              </a:ext>
            </a:extLst>
          </p:cNvPr>
          <p:cNvSpPr txBox="1"/>
          <p:nvPr/>
        </p:nvSpPr>
        <p:spPr>
          <a:xfrm>
            <a:off x="6068292" y="2143441"/>
            <a:ext cx="2687064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Is single address is</a:t>
            </a:r>
          </a:p>
          <a:p>
            <a:r>
              <a:rPr lang="en-US" sz="2400" dirty="0"/>
              <a:t>enough  for both LAN </a:t>
            </a:r>
          </a:p>
          <a:p>
            <a:r>
              <a:rPr lang="en-US" sz="2400" dirty="0"/>
              <a:t>and collection of </a:t>
            </a:r>
          </a:p>
          <a:p>
            <a:r>
              <a:rPr lang="en-US" sz="2400" dirty="0"/>
              <a:t>networks?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Classification of Address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421341" y="2502648"/>
            <a:ext cx="5743932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4000" dirty="0"/>
              <a:t>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Physical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rgbClr val="0070C0"/>
                </a:solidFill>
              </a:rPr>
              <a:t>Logical Address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3200" dirty="0"/>
              <a:t>Port Address</a:t>
            </a:r>
          </a:p>
        </p:txBody>
      </p:sp>
    </p:spTree>
    <p:extLst>
      <p:ext uri="{BB962C8B-B14F-4D97-AF65-F5344CB8AC3E}">
        <p14:creationId xmlns:p14="http://schemas.microsoft.com/office/powerpoint/2010/main" val="166613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1891" y="2385790"/>
            <a:ext cx="80217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address of a node as defined by its LAN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lowest-level address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The size and format of these addresses vary depending on the network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Ethernet uses 6 bytes address (imprinted on Network Interface Card (NIC))</a:t>
            </a:r>
          </a:p>
        </p:txBody>
      </p:sp>
    </p:spTree>
    <p:extLst>
      <p:ext uri="{BB962C8B-B14F-4D97-AF65-F5344CB8AC3E}">
        <p14:creationId xmlns:p14="http://schemas.microsoft.com/office/powerpoint/2010/main" val="2342612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099" y="2098481"/>
            <a:ext cx="72402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6 byte address is also called </a:t>
            </a:r>
            <a:r>
              <a:rPr lang="en-US" i="1" dirty="0"/>
              <a:t>Medium Access Control (MAC) </a:t>
            </a:r>
            <a:r>
              <a:rPr lang="en-US" dirty="0"/>
              <a:t>address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two NICs ever share the same MAC address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Either imprinted on the surface or burnt into a ROM chip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EFEFE8-0668-4457-A440-F03F6FA40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433" y="2994864"/>
            <a:ext cx="4264731" cy="8923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D006A-824E-42A1-BAEF-48F012CB2D81}"/>
              </a:ext>
            </a:extLst>
          </p:cNvPr>
          <p:cNvSpPr txBox="1"/>
          <p:nvPr/>
        </p:nvSpPr>
        <p:spPr>
          <a:xfrm>
            <a:off x="2294500" y="4062393"/>
            <a:ext cx="17027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CA1885-0CB72C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B758BF-A17A-481C-BD62-4BDD5AC700AD}"/>
              </a:ext>
            </a:extLst>
          </p:cNvPr>
          <p:cNvSpPr txBox="1"/>
          <p:nvPr/>
        </p:nvSpPr>
        <p:spPr>
          <a:xfrm>
            <a:off x="2200223" y="4537809"/>
            <a:ext cx="1984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CA-18-85-0C-B7-2C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F284327-5599-4614-AB4E-1077388A114C}"/>
              </a:ext>
            </a:extLst>
          </p:cNvPr>
          <p:cNvSpPr/>
          <p:nvPr/>
        </p:nvSpPr>
        <p:spPr>
          <a:xfrm rot="16200000">
            <a:off x="2247554" y="4783544"/>
            <a:ext cx="944604" cy="94048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0DEF9859-A283-429C-A673-171270BF975F}"/>
              </a:ext>
            </a:extLst>
          </p:cNvPr>
          <p:cNvSpPr/>
          <p:nvPr/>
        </p:nvSpPr>
        <p:spPr>
          <a:xfrm rot="16200000">
            <a:off x="3230897" y="4790074"/>
            <a:ext cx="944605" cy="927420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16248-364B-4907-821F-EC078627772D}"/>
              </a:ext>
            </a:extLst>
          </p:cNvPr>
          <p:cNvSpPr txBox="1"/>
          <p:nvPr/>
        </p:nvSpPr>
        <p:spPr>
          <a:xfrm>
            <a:off x="1629382" y="5682973"/>
            <a:ext cx="1835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Organizationally</a:t>
            </a:r>
          </a:p>
          <a:p>
            <a:r>
              <a:rPr lang="en-US" dirty="0"/>
              <a:t> Unique Identifier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A166E7-8302-4987-BB5E-E523351595B4}"/>
              </a:ext>
            </a:extLst>
          </p:cNvPr>
          <p:cNvSpPr txBox="1"/>
          <p:nvPr/>
        </p:nvSpPr>
        <p:spPr>
          <a:xfrm>
            <a:off x="3356496" y="5821472"/>
            <a:ext cx="1065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Device ID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B1871B-573B-4993-8698-032325DDB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671" y="2937456"/>
            <a:ext cx="3294985" cy="29885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338E47A-C644-4F1A-9842-FE94953B78C9}"/>
              </a:ext>
            </a:extLst>
          </p:cNvPr>
          <p:cNvSpPr txBox="1"/>
          <p:nvPr/>
        </p:nvSpPr>
        <p:spPr>
          <a:xfrm>
            <a:off x="6372210" y="5741327"/>
            <a:ext cx="237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Network Interface Card</a:t>
            </a:r>
          </a:p>
        </p:txBody>
      </p:sp>
    </p:spTree>
    <p:extLst>
      <p:ext uri="{BB962C8B-B14F-4D97-AF65-F5344CB8AC3E}">
        <p14:creationId xmlns:p14="http://schemas.microsoft.com/office/powerpoint/2010/main" val="314587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3B9F4-180E-43CC-9BBC-686B4AD34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10" y="2344881"/>
            <a:ext cx="8895190" cy="347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3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Physical Address (</a:t>
            </a:r>
            <a:r>
              <a:rPr lang="en-US" dirty="0" err="1"/>
              <a:t>contd</a:t>
            </a:r>
            <a:r>
              <a:rPr lang="en-US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573323" y="2316079"/>
            <a:ext cx="248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Use of Physical Address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277C79-8647-4278-8D8E-25C3CEF2C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23" y="2733901"/>
            <a:ext cx="8072647" cy="343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763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179</TotalTime>
  <Words>683</Words>
  <Application>Microsoft Office PowerPoint</Application>
  <PresentationFormat>On-screen Show (4:3)</PresentationFormat>
  <Paragraphs>205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Cambria Math</vt:lpstr>
      <vt:lpstr>Corbel</vt:lpstr>
      <vt:lpstr>Times New Roman</vt:lpstr>
      <vt:lpstr>Wingdings</vt:lpstr>
      <vt:lpstr>Spectrum</vt:lpstr>
      <vt:lpstr>IP Addressing I</vt:lpstr>
      <vt:lpstr>Lecture Outline</vt:lpstr>
      <vt:lpstr>How to identify the recipient?</vt:lpstr>
      <vt:lpstr>How to identify the recipient? (contd…)</vt:lpstr>
      <vt:lpstr>Classification of Address</vt:lpstr>
      <vt:lpstr>Physical Address</vt:lpstr>
      <vt:lpstr>Physical Address (contd…)</vt:lpstr>
      <vt:lpstr>Physical Address (contd…)</vt:lpstr>
      <vt:lpstr>Physical Address (contd…)</vt:lpstr>
      <vt:lpstr>Logical Address</vt:lpstr>
      <vt:lpstr>Port Address</vt:lpstr>
      <vt:lpstr>Binary-to-Decimal Conversion</vt:lpstr>
      <vt:lpstr>Binary-to-Decimal Conversion (contd…)</vt:lpstr>
      <vt:lpstr>Binary-to-Decimal Conversion (contd…)</vt:lpstr>
      <vt:lpstr>Decimal-to-Binary Conversion</vt:lpstr>
      <vt:lpstr>Decimal-to-Binary Conversion (contd…)</vt:lpstr>
      <vt:lpstr>IP Address</vt:lpstr>
      <vt:lpstr>IP Address (contd…)</vt:lpstr>
      <vt:lpstr>IP Address (contd…)</vt:lpstr>
      <vt:lpstr>Ranges of Address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Shakir Hossain</cp:lastModifiedBy>
  <cp:revision>143</cp:revision>
  <dcterms:created xsi:type="dcterms:W3CDTF">2018-12-10T17:20:29Z</dcterms:created>
  <dcterms:modified xsi:type="dcterms:W3CDTF">2020-05-09T09:51:45Z</dcterms:modified>
</cp:coreProperties>
</file>