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265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EBF153-614E-45A0-924A-7FAB26F41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8895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Wardah</a:t>
                      </a:r>
                      <a:r>
                        <a:rPr lang="en-US" i="1" baseline="0" dirty="0"/>
                        <a:t> Saleh, wardah@aiub.edu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address and Host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DB198-3E56-4408-BF6B-AFFD0E849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5" t="13122" r="48805" b="11672"/>
          <a:stretch/>
        </p:blipFill>
        <p:spPr>
          <a:xfrm>
            <a:off x="549792" y="2092036"/>
            <a:ext cx="3668105" cy="40593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5E4404-EAF1-4A46-BF17-8BA445023977}"/>
              </a:ext>
            </a:extLst>
          </p:cNvPr>
          <p:cNvGrpSpPr/>
          <p:nvPr/>
        </p:nvGrpSpPr>
        <p:grpSpPr>
          <a:xfrm>
            <a:off x="4950514" y="1918854"/>
            <a:ext cx="3279803" cy="4405746"/>
            <a:chOff x="3165613" y="1260613"/>
            <a:chExt cx="3990561" cy="54416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1896AC-3739-4870-A873-225E01D1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613" y="1260613"/>
              <a:ext cx="3990561" cy="54416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6E760C-0643-4A39-B1E1-1EC431D7DC5F}"/>
                </a:ext>
              </a:extLst>
            </p:cNvPr>
            <p:cNvSpPr txBox="1"/>
            <p:nvPr/>
          </p:nvSpPr>
          <p:spPr>
            <a:xfrm>
              <a:off x="4969565" y="205408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29495C-B48F-416D-8BF2-DA627BC499EC}"/>
                </a:ext>
              </a:extLst>
            </p:cNvPr>
            <p:cNvSpPr txBox="1"/>
            <p:nvPr/>
          </p:nvSpPr>
          <p:spPr>
            <a:xfrm>
              <a:off x="4412974" y="27962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D8E8A7-CFC2-4587-990C-5EE84F2AFBEC}"/>
                </a:ext>
              </a:extLst>
            </p:cNvPr>
            <p:cNvSpPr txBox="1"/>
            <p:nvPr/>
          </p:nvSpPr>
          <p:spPr>
            <a:xfrm>
              <a:off x="348532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8AAA26-32AA-4A3A-965B-D825D9B3696C}"/>
                </a:ext>
              </a:extLst>
            </p:cNvPr>
            <p:cNvSpPr txBox="1"/>
            <p:nvPr/>
          </p:nvSpPr>
          <p:spPr>
            <a:xfrm>
              <a:off x="3485320" y="420093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D6382-68E5-4BF7-8114-E51A9BB5D775}"/>
                </a:ext>
              </a:extLst>
            </p:cNvPr>
            <p:cNvSpPr txBox="1"/>
            <p:nvPr/>
          </p:nvSpPr>
          <p:spPr>
            <a:xfrm>
              <a:off x="4138063" y="418689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385195-A689-46E0-9BFB-71F9451423BD}"/>
                </a:ext>
              </a:extLst>
            </p:cNvPr>
            <p:cNvSpPr txBox="1"/>
            <p:nvPr/>
          </p:nvSpPr>
          <p:spPr>
            <a:xfrm>
              <a:off x="457045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5A739-C306-4E3F-B5E6-44EE95F1CB2F}"/>
                </a:ext>
              </a:extLst>
            </p:cNvPr>
            <p:cNvSpPr txBox="1"/>
            <p:nvPr/>
          </p:nvSpPr>
          <p:spPr>
            <a:xfrm>
              <a:off x="5065717" y="43434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8BF67-F4F1-4E6D-9571-024EF657A652}"/>
                </a:ext>
              </a:extLst>
            </p:cNvPr>
            <p:cNvSpPr txBox="1"/>
            <p:nvPr/>
          </p:nvSpPr>
          <p:spPr>
            <a:xfrm>
              <a:off x="4041912" y="458093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52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address and Host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702865" y="2787595"/>
            <a:ext cx="72459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The network ID (or network address)</a:t>
            </a:r>
          </a:p>
          <a:p>
            <a:r>
              <a:rPr lang="en-US" sz="2000" dirty="0"/>
              <a:t>Identifies the network on which a host computer can be found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The host ID (or host address)</a:t>
            </a:r>
          </a:p>
          <a:p>
            <a:r>
              <a:rPr lang="en-US" sz="2000" b="1" dirty="0"/>
              <a:t> </a:t>
            </a:r>
            <a:r>
              <a:rPr lang="en-US" sz="2000" dirty="0"/>
              <a:t>Identifies a specific device on the network indicated by the network ID 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Analogy:</a:t>
            </a:r>
          </a:p>
          <a:p>
            <a:r>
              <a:rPr lang="en-US" sz="2000" b="1" dirty="0"/>
              <a:t>network address------&gt;Postcode of an area</a:t>
            </a:r>
          </a:p>
          <a:p>
            <a:r>
              <a:rPr lang="en-US" sz="2000" b="1" dirty="0"/>
              <a:t>Host address---------&gt; House number of a person in that area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070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address and Host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BA1D1-B308-471E-89C9-F01882BC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725"/>
            <a:ext cx="6172200" cy="4067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005F6-240D-4E2A-BD72-DDF6392CCBAE}"/>
              </a:ext>
            </a:extLst>
          </p:cNvPr>
          <p:cNvSpPr txBox="1"/>
          <p:nvPr/>
        </p:nvSpPr>
        <p:spPr>
          <a:xfrm>
            <a:off x="6420678" y="2389608"/>
            <a:ext cx="252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8 bits</a:t>
            </a:r>
          </a:p>
          <a:p>
            <a:r>
              <a:rPr lang="en-US" dirty="0"/>
              <a:t>Host ID length: 24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DF17B-EDA4-49C4-98F4-04A8394B40E5}"/>
              </a:ext>
            </a:extLst>
          </p:cNvPr>
          <p:cNvSpPr txBox="1"/>
          <p:nvPr/>
        </p:nvSpPr>
        <p:spPr>
          <a:xfrm>
            <a:off x="6362167" y="3813614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16 bits</a:t>
            </a:r>
          </a:p>
          <a:p>
            <a:r>
              <a:rPr lang="en-US" dirty="0"/>
              <a:t>Host ID length: 16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6497B-FD91-4473-B25A-0FCADF0C4B0A}"/>
              </a:ext>
            </a:extLst>
          </p:cNvPr>
          <p:cNvSpPr txBox="1"/>
          <p:nvPr/>
        </p:nvSpPr>
        <p:spPr>
          <a:xfrm>
            <a:off x="6412779" y="5237620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24 bits</a:t>
            </a:r>
          </a:p>
          <a:p>
            <a:r>
              <a:rPr lang="en-US" dirty="0"/>
              <a:t>Host ID length: 8 bits</a:t>
            </a:r>
          </a:p>
        </p:txBody>
      </p:sp>
    </p:spTree>
    <p:extLst>
      <p:ext uri="{BB962C8B-B14F-4D97-AF65-F5344CB8AC3E}">
        <p14:creationId xmlns:p14="http://schemas.microsoft.com/office/powerpoint/2010/main" val="224743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address and Host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251A02-EF96-4D52-A545-D007062DB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1546" y="2684607"/>
                <a:ext cx="5825836" cy="39932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2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None/>
                  <a:defRPr lang="en-US"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000" dirty="0"/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No. of Networks=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endParaRPr lang="en-US" sz="2000" dirty="0">
                  <a:solidFill>
                    <a:srgbClr val="FF0000"/>
                  </a:solidFill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No. of hosts=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-2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8251A02-EF96-4D52-A545-D007062D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546" y="2684607"/>
                <a:ext cx="5825836" cy="3993284"/>
              </a:xfrm>
              <a:prstGeom prst="rect">
                <a:avLst/>
              </a:prstGeom>
              <a:blipFill>
                <a:blip r:embed="rId2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94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Extracting Information in a Block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636" y="2302317"/>
            <a:ext cx="495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many addresses are there in a block?</a:t>
            </a:r>
          </a:p>
          <a:p>
            <a:r>
              <a:rPr lang="en-US" dirty="0"/>
              <a:t>What is the first address?</a:t>
            </a:r>
          </a:p>
          <a:p>
            <a:r>
              <a:rPr lang="en-US" dirty="0"/>
              <a:t>What is the last address?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EEFAD-A3E5-43F5-B33C-785EED1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3" y="3644746"/>
            <a:ext cx="8102682" cy="486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D96BA-DDD5-467B-B187-EE14BA60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" y="4165962"/>
            <a:ext cx="845888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Broadcast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7927" y="2316724"/>
            <a:ext cx="76068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Broadcast</a:t>
            </a:r>
            <a:r>
              <a:rPr lang="en-US" baseline="40000" dirty="0"/>
              <a:t>1</a:t>
            </a:r>
            <a:endParaRPr lang="en-US" dirty="0"/>
          </a:p>
          <a:p>
            <a:pPr lvl="1"/>
            <a:r>
              <a:rPr lang="en-US" dirty="0"/>
              <a:t>Sending packet to all hosts of a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Limited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the same network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Sends packet to 255.255.255.255 IP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Direct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another network.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If the network address of the target network is 20.0.0., the packet is sent to 20.255.255.255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DF10F-722B-40AE-ADB6-85AE5D4BD8BB}"/>
              </a:ext>
            </a:extLst>
          </p:cNvPr>
          <p:cNvSpPr txBox="1"/>
          <p:nvPr/>
        </p:nvSpPr>
        <p:spPr>
          <a:xfrm>
            <a:off x="1054678" y="6481177"/>
            <a:ext cx="7299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E. Conrad, S. </a:t>
            </a:r>
            <a:r>
              <a:rPr lang="en-US" sz="1600" dirty="0" err="1"/>
              <a:t>Misenar</a:t>
            </a:r>
            <a:r>
              <a:rPr lang="en-US" sz="1600" dirty="0"/>
              <a:t> and J. Feldman, </a:t>
            </a:r>
            <a:r>
              <a:rPr lang="en-US" sz="1600" i="1" dirty="0"/>
              <a:t>CISSP Study Guide</a:t>
            </a:r>
            <a:r>
              <a:rPr lang="en-US" sz="1600" dirty="0"/>
              <a:t>,  3</a:t>
            </a:r>
            <a:r>
              <a:rPr lang="en-US" sz="1600" baseline="30000" dirty="0"/>
              <a:t>rd</a:t>
            </a:r>
            <a:r>
              <a:rPr lang="en-US" sz="1600" dirty="0"/>
              <a:t> ed., Elsevier Inc.,  2016</a:t>
            </a:r>
          </a:p>
        </p:txBody>
      </p:sp>
    </p:spTree>
    <p:extLst>
      <p:ext uri="{BB962C8B-B14F-4D97-AF65-F5344CB8AC3E}">
        <p14:creationId xmlns:p14="http://schemas.microsoft.com/office/powerpoint/2010/main" val="54657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Broadcast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874568" y="2538121"/>
            <a:ext cx="71202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network has three kinds of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Network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Lowest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Broadcast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Highest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Host IP addresses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All IP addresses of the network except the lowest and highest IP address</a:t>
            </a:r>
          </a:p>
        </p:txBody>
      </p:sp>
    </p:spTree>
    <p:extLst>
      <p:ext uri="{BB962C8B-B14F-4D97-AF65-F5344CB8AC3E}">
        <p14:creationId xmlns:p14="http://schemas.microsoft.com/office/powerpoint/2010/main" val="62761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Broadcast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C30AB6-475B-4288-B533-42C61ABB52A9}"/>
              </a:ext>
            </a:extLst>
          </p:cNvPr>
          <p:cNvSpPr txBox="1">
            <a:spLocks/>
          </p:cNvSpPr>
          <p:nvPr/>
        </p:nvSpPr>
        <p:spPr>
          <a:xfrm>
            <a:off x="185813" y="2199697"/>
            <a:ext cx="88334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How to get network IP address and broadcast IP address?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Network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zeroes (0) of any IP address of the network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Broadcast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ones of any IP address of the network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0817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Broadcast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401781" y="2288462"/>
            <a:ext cx="8562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What is the network and broadcast IP addresses of the network which uses 192.100.12.110 as a host address?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D3920-63D6-4657-8D97-AD4C4418191F}"/>
              </a:ext>
            </a:extLst>
          </p:cNvPr>
          <p:cNvSpPr txBox="1"/>
          <p:nvPr/>
        </p:nvSpPr>
        <p:spPr>
          <a:xfrm>
            <a:off x="0" y="3044386"/>
            <a:ext cx="775885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192.100.12.110 is a class C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 is the network part and 110 is the host part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Network IP address: 192.100.12.0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Broadcast IP address: 192.100.12.255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1FBB-EA5E-483D-94C3-2B63E89F32F8}"/>
              </a:ext>
            </a:extLst>
          </p:cNvPr>
          <p:cNvSpPr txBox="1"/>
          <p:nvPr/>
        </p:nvSpPr>
        <p:spPr>
          <a:xfrm>
            <a:off x="554181" y="4891045"/>
            <a:ext cx="629819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No. of usable host IP address: No. of addresses-2</a:t>
            </a:r>
          </a:p>
        </p:txBody>
      </p:sp>
    </p:spTree>
    <p:extLst>
      <p:ext uri="{BB962C8B-B14F-4D97-AF65-F5344CB8AC3E}">
        <p14:creationId xmlns:p14="http://schemas.microsoft.com/office/powerpoint/2010/main" val="25430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31184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Broadcast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230" y="2006953"/>
            <a:ext cx="7412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An address in a block is given as 73.22.17.25. Find the number of addresses in the block, the first address, and the last address.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61F40-6BC3-47E4-860D-C73A48B5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3" y="2807925"/>
            <a:ext cx="8858084" cy="3213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413496-4001-4BE6-86FE-14BDF58BF9CA}"/>
              </a:ext>
            </a:extLst>
          </p:cNvPr>
          <p:cNvSpPr txBox="1"/>
          <p:nvPr/>
        </p:nvSpPr>
        <p:spPr>
          <a:xfrm>
            <a:off x="928254" y="5837154"/>
            <a:ext cx="239238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bits in </a:t>
            </a:r>
            <a:r>
              <a:rPr lang="en-US" dirty="0" err="1"/>
              <a:t>Netid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238C08-5F37-415B-AA7E-906E422D4CE5}"/>
              </a:ext>
            </a:extLst>
          </p:cNvPr>
          <p:cNvCxnSpPr/>
          <p:nvPr/>
        </p:nvCxnSpPr>
        <p:spPr>
          <a:xfrm flipV="1">
            <a:off x="2646219" y="5636469"/>
            <a:ext cx="0" cy="31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6582" y="2951018"/>
            <a:ext cx="80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Classful</a:t>
            </a:r>
            <a:r>
              <a:rPr lang="en-US" dirty="0"/>
              <a:t>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and Host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685919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 Interconnections of multiple </a:t>
            </a:r>
            <a:br>
              <a:rPr lang="en-US" dirty="0"/>
            </a:br>
            <a:r>
              <a:rPr lang="en-US" dirty="0"/>
              <a:t>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27839-C5DE-4B22-8B8B-E6F5DBA0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3131"/>
            <a:ext cx="9012061" cy="33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4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685919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945" y="2228671"/>
            <a:ext cx="8631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network mask </a:t>
            </a:r>
            <a:r>
              <a:rPr lang="en-US" dirty="0"/>
              <a:t>or a </a:t>
            </a:r>
            <a:r>
              <a:rPr lang="en-US" b="1" dirty="0"/>
              <a:t>default mask </a:t>
            </a:r>
            <a:r>
              <a:rPr lang="en-US" dirty="0"/>
              <a:t>in </a:t>
            </a:r>
            <a:r>
              <a:rPr lang="en-US" dirty="0" err="1"/>
              <a:t>classful</a:t>
            </a:r>
            <a:r>
              <a:rPr lang="en-US" dirty="0"/>
              <a:t> addressing is a 32-bit number with </a:t>
            </a:r>
            <a:r>
              <a:rPr lang="en-US" i="1" dirty="0"/>
              <a:t>n </a:t>
            </a:r>
            <a:r>
              <a:rPr lang="en-US" dirty="0"/>
              <a:t>leftmost bits all set to 1s and (32 - </a:t>
            </a:r>
            <a:r>
              <a:rPr lang="en-US" i="1" dirty="0"/>
              <a:t>n</a:t>
            </a:r>
            <a:r>
              <a:rPr lang="en-US" dirty="0"/>
              <a:t>) rightmost bits all set to 0s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DE64C-D903-4E39-8505-E6E7FBE8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3056659"/>
            <a:ext cx="8355158" cy="28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6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813" y="685919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635546"/>
                  </p:ext>
                </p:extLst>
              </p:nvPr>
            </p:nvGraphicFramePr>
            <p:xfrm>
              <a:off x="0" y="3019904"/>
              <a:ext cx="6968835" cy="203727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42209">
                      <a:extLst>
                        <a:ext uri="{9D8B030D-6E8A-4147-A177-3AD203B41FA5}">
                          <a16:colId xmlns:a16="http://schemas.microsoft.com/office/drawing/2014/main" val="4073647745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3259265461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2368318751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792503275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4072681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Networks (Blocks)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Host in each Network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635546"/>
                  </p:ext>
                </p:extLst>
              </p:nvPr>
            </p:nvGraphicFramePr>
            <p:xfrm>
              <a:off x="0" y="3019904"/>
              <a:ext cx="6968835" cy="203727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42209">
                      <a:extLst>
                        <a:ext uri="{9D8B030D-6E8A-4147-A177-3AD203B41FA5}">
                          <a16:colId xmlns:a16="http://schemas.microsoft.com/office/drawing/2014/main" val="4073647745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3259265461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2368318751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792503275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4072681669"/>
                        </a:ext>
                      </a:extLst>
                    </a:gridCol>
                  </a:tblGrid>
                  <a:tr h="9247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99" t="-3289" r="-101049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99" t="-3289" r="-1049" b="-1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66F8F0-6073-4665-9B3C-88859D309FCA}"/>
              </a:ext>
            </a:extLst>
          </p:cNvPr>
          <p:cNvSpPr txBox="1"/>
          <p:nvPr/>
        </p:nvSpPr>
        <p:spPr>
          <a:xfrm rot="18724099">
            <a:off x="6823308" y="4073573"/>
            <a:ext cx="18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enough for all</a:t>
            </a:r>
          </a:p>
          <a:p>
            <a:r>
              <a:rPr lang="en-US" dirty="0">
                <a:solidFill>
                  <a:srgbClr val="FF0000"/>
                </a:solidFill>
              </a:rPr>
              <a:t>organizations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A70AD-B557-4BDC-B4B0-CEB5C3AF7A1A}"/>
              </a:ext>
            </a:extLst>
          </p:cNvPr>
          <p:cNvSpPr txBox="1"/>
          <p:nvPr/>
        </p:nvSpPr>
        <p:spPr>
          <a:xfrm rot="18724099">
            <a:off x="6518453" y="2826097"/>
            <a:ext cx="29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Huge wastage of IP addresses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A44C0-DEED-457B-B33B-038A8B0FA30C}"/>
              </a:ext>
            </a:extLst>
          </p:cNvPr>
          <p:cNvSpPr txBox="1"/>
          <p:nvPr/>
        </p:nvSpPr>
        <p:spPr>
          <a:xfrm rot="18724099">
            <a:off x="6668700" y="3427600"/>
            <a:ext cx="244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Wastage of IP addresses</a:t>
            </a:r>
          </a:p>
        </p:txBody>
      </p:sp>
    </p:spTree>
    <p:extLst>
      <p:ext uri="{BB962C8B-B14F-4D97-AF65-F5344CB8AC3E}">
        <p14:creationId xmlns:p14="http://schemas.microsoft.com/office/powerpoint/2010/main" val="71844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 err="1"/>
              <a:t>Classful</a:t>
            </a:r>
            <a:r>
              <a:rPr lang="en-US" dirty="0"/>
              <a:t> Addressing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58982" y="2745800"/>
            <a:ext cx="579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E</a:t>
            </a:r>
          </a:p>
        </p:txBody>
      </p:sp>
    </p:spTree>
    <p:extLst>
      <p:ext uri="{BB962C8B-B14F-4D97-AF65-F5344CB8AC3E}">
        <p14:creationId xmlns:p14="http://schemas.microsoft.com/office/powerpoint/2010/main" val="3674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b="1" dirty="0"/>
              <a:t>Recognizing Class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56142-383F-4F06-99DC-3C285DF9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656898"/>
            <a:ext cx="9144000" cy="27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b="1" dirty="0"/>
              <a:t>Recognizing Class </a:t>
            </a:r>
            <a:r>
              <a:rPr lang="en-US" dirty="0"/>
              <a:t>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C475B-96CA-43F4-A028-E26FC9FF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7161"/>
            <a:ext cx="9144000" cy="2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Address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4610D-8FA4-4915-9F7E-1DE79F36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558"/>
            <a:ext cx="9296400" cy="3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Address Space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5F086-5A5D-4EAC-8572-62CD292AE9C6}"/>
              </a:ext>
            </a:extLst>
          </p:cNvPr>
          <p:cNvSpPr txBox="1"/>
          <p:nvPr/>
        </p:nvSpPr>
        <p:spPr>
          <a:xfrm>
            <a:off x="254958" y="2103836"/>
            <a:ext cx="144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17D43-F0C4-44D8-9FC0-7136922C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7056"/>
            <a:ext cx="9180926" cy="1587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3DC19-D49D-4BEE-A779-1F9EBB4369C1}"/>
              </a:ext>
            </a:extLst>
          </p:cNvPr>
          <p:cNvSpPr txBox="1"/>
          <p:nvPr/>
        </p:nvSpPr>
        <p:spPr>
          <a:xfrm>
            <a:off x="118453" y="4159610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9466A-A141-4FE9-8CF4-A7F273AF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4853964"/>
            <a:ext cx="8639705" cy="8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Address Space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0855A7-C5BF-46DC-A79E-67EB2D14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" y="1992714"/>
            <a:ext cx="3844722" cy="2202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8C5A6-046C-4328-934C-B030E81185A2}"/>
              </a:ext>
            </a:extLst>
          </p:cNvPr>
          <p:cNvSpPr txBox="1"/>
          <p:nvPr/>
        </p:nvSpPr>
        <p:spPr>
          <a:xfrm>
            <a:off x="0" y="4094639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1EA74E-F333-4632-90C4-C0197C74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87" y="4493928"/>
            <a:ext cx="7693056" cy="16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551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Few of the special purpose IP addresses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037EC42-D1F6-4C91-90A2-502706AA3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9906"/>
              </p:ext>
            </p:extLst>
          </p:nvPr>
        </p:nvGraphicFramePr>
        <p:xfrm>
          <a:off x="197176" y="2084185"/>
          <a:ext cx="8848035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6939">
                  <a:extLst>
                    <a:ext uri="{9D8B030D-6E8A-4147-A177-3AD203B41FA5}">
                      <a16:colId xmlns:a16="http://schemas.microsoft.com/office/drawing/2014/main" val="1557796412"/>
                    </a:ext>
                  </a:extLst>
                </a:gridCol>
                <a:gridCol w="3631096">
                  <a:extLst>
                    <a:ext uri="{9D8B030D-6E8A-4147-A177-3AD203B41FA5}">
                      <a16:colId xmlns:a16="http://schemas.microsoft.com/office/drawing/2014/main" val="2103587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6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several reasons*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10.0.0.0 to 10.255.255.255, 8-bits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0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172.16.0.0 to 172.31.255.255, 12-bits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2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192.168.0.0 to 192.168.255.255, 16-bits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2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Broadcast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7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78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19D547-9E7B-45F7-9298-F3C4ABECD06D}"/>
              </a:ext>
            </a:extLst>
          </p:cNvPr>
          <p:cNvSpPr txBox="1"/>
          <p:nvPr/>
        </p:nvSpPr>
        <p:spPr>
          <a:xfrm>
            <a:off x="197176" y="5289665"/>
            <a:ext cx="9088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Automatically temporarily assigned to host for </a:t>
            </a:r>
            <a:r>
              <a:rPr lang="en-US" dirty="0" err="1"/>
              <a:t>DHCPdicovery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host has two IP addresses, 192.168.1.1 and 10.1.2.1, and a server running on the host is </a:t>
            </a:r>
          </a:p>
          <a:p>
            <a:r>
              <a:rPr lang="en-US" dirty="0"/>
              <a:t>     configured to listen on 0.0.0.0, it will be reachable at both of those IP addresses.</a:t>
            </a:r>
          </a:p>
        </p:txBody>
      </p:sp>
    </p:spTree>
    <p:extLst>
      <p:ext uri="{BB962C8B-B14F-4D97-AF65-F5344CB8AC3E}">
        <p14:creationId xmlns:p14="http://schemas.microsoft.com/office/powerpoint/2010/main" val="26079976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167</TotalTime>
  <Words>874</Words>
  <Application>Microsoft Office PowerPoint</Application>
  <PresentationFormat>On-screen Show (4:3)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Corbel</vt:lpstr>
      <vt:lpstr>Courier New</vt:lpstr>
      <vt:lpstr>Times</vt:lpstr>
      <vt:lpstr>Times New Roman</vt:lpstr>
      <vt:lpstr>Wingdings</vt:lpstr>
      <vt:lpstr>Spectrum</vt:lpstr>
      <vt:lpstr>IP Addressing II</vt:lpstr>
      <vt:lpstr>Lecture Outline</vt:lpstr>
      <vt:lpstr>Classful Addressing</vt:lpstr>
      <vt:lpstr>Recognizing Class</vt:lpstr>
      <vt:lpstr>Recognizing Class (contd…)</vt:lpstr>
      <vt:lpstr>Address Space</vt:lpstr>
      <vt:lpstr>Address Space (contd…)</vt:lpstr>
      <vt:lpstr>Address Space (contd…)</vt:lpstr>
      <vt:lpstr>Few of the special purpose IP addresses</vt:lpstr>
      <vt:lpstr>Network address and Host address</vt:lpstr>
      <vt:lpstr>Network address and Host address (contd…)</vt:lpstr>
      <vt:lpstr>Network address and Host address (contd…)</vt:lpstr>
      <vt:lpstr>Network address and Host address (contd…)</vt:lpstr>
      <vt:lpstr>Extracting Information in a Block</vt:lpstr>
      <vt:lpstr>Broadcast</vt:lpstr>
      <vt:lpstr> Broadcast (contd…)</vt:lpstr>
      <vt:lpstr> Broadcast (contd…)</vt:lpstr>
      <vt:lpstr> Broadcast (contd…)</vt:lpstr>
      <vt:lpstr> Broadcast (contd…)</vt:lpstr>
      <vt:lpstr> Interconnections of multiple   networks</vt:lpstr>
      <vt:lpstr> Network Mask/Subnet Mask</vt:lpstr>
      <vt:lpstr> Network Mask/Subnet Mask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Shakir Hossain</cp:lastModifiedBy>
  <cp:revision>142</cp:revision>
  <dcterms:created xsi:type="dcterms:W3CDTF">2018-12-10T17:20:29Z</dcterms:created>
  <dcterms:modified xsi:type="dcterms:W3CDTF">2020-04-30T14:44:54Z</dcterms:modified>
</cp:coreProperties>
</file>