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66" r:id="rId4"/>
    <p:sldId id="267" r:id="rId5"/>
    <p:sldId id="270" r:id="rId6"/>
    <p:sldId id="271" r:id="rId7"/>
    <p:sldId id="272" r:id="rId8"/>
    <p:sldId id="275" r:id="rId9"/>
    <p:sldId id="273" r:id="rId10"/>
    <p:sldId id="276" r:id="rId11"/>
    <p:sldId id="278" r:id="rId12"/>
    <p:sldId id="280" r:id="rId13"/>
    <p:sldId id="279" r:id="rId14"/>
    <p:sldId id="281" r:id="rId15"/>
    <p:sldId id="282" r:id="rId16"/>
    <p:sldId id="283" r:id="rId17"/>
    <p:sldId id="284" r:id="rId18"/>
    <p:sldId id="286" r:id="rId19"/>
    <p:sldId id="285" r:id="rId20"/>
    <p:sldId id="287" r:id="rId21"/>
    <p:sldId id="288" r:id="rId22"/>
    <p:sldId id="289" r:id="rId23"/>
    <p:sldId id="290" r:id="rId24"/>
    <p:sldId id="277" r:id="rId25"/>
    <p:sldId id="265"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34090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4</a:t>
                      </a:r>
                    </a:p>
                  </a:txBody>
                  <a:tcPr/>
                </a:tc>
                <a:tc>
                  <a:txBody>
                    <a:bodyPr/>
                    <a:lstStyle/>
                    <a:p>
                      <a:r>
                        <a:rPr lang="en-US" dirty="0"/>
                        <a:t>Week No:</a:t>
                      </a:r>
                    </a:p>
                  </a:txBody>
                  <a:tcPr/>
                </a:tc>
                <a:tc>
                  <a:txBody>
                    <a:bodyPr/>
                    <a:lstStyle/>
                    <a:p>
                      <a:pPr algn="ctr"/>
                      <a:r>
                        <a:rPr lang="en-US" b="0" dirty="0"/>
                        <a:t>4</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Sakir Hossain, Email: sakir.Hossain@aiub.edu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Introduction</a:t>
            </a:r>
            <a:endParaRPr lang="en-FI" dirty="0"/>
          </a:p>
        </p:txBody>
      </p:sp>
      <p:sp>
        <p:nvSpPr>
          <p:cNvPr id="3" name="Rectangle 2">
            <a:extLst>
              <a:ext uri="{FF2B5EF4-FFF2-40B4-BE49-F238E27FC236}">
                <a16:creationId xmlns:a16="http://schemas.microsoft.com/office/drawing/2014/main" id="{5437032C-889D-442C-A310-EABA842F159A}"/>
              </a:ext>
            </a:extLst>
          </p:cNvPr>
          <p:cNvSpPr/>
          <p:nvPr/>
        </p:nvSpPr>
        <p:spPr>
          <a:xfrm>
            <a:off x="476205" y="2313837"/>
            <a:ext cx="8191590"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CSMA was developed to overcome the problems of ALOHA i.e. to minimize the chances of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CSMA is based on the principle of “carrier sense”.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station sense the carrier or channel before transmitting a frame.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the station checks whether the channel is idle or busy.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reduces to a great extent if a station checks the channel before trying to use it.</a:t>
            </a:r>
          </a:p>
        </p:txBody>
      </p:sp>
    </p:spTree>
    <p:extLst>
      <p:ext uri="{BB962C8B-B14F-4D97-AF65-F5344CB8AC3E}">
        <p14:creationId xmlns:p14="http://schemas.microsoft.com/office/powerpoint/2010/main" val="27741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CSMA</a:t>
            </a:r>
            <a:endParaRPr lang="en-FI" dirty="0"/>
          </a:p>
        </p:txBody>
      </p:sp>
      <p:sp>
        <p:nvSpPr>
          <p:cNvPr id="3" name="Rectangle 2">
            <a:extLst>
              <a:ext uri="{FF2B5EF4-FFF2-40B4-BE49-F238E27FC236}">
                <a16:creationId xmlns:a16="http://schemas.microsoft.com/office/drawing/2014/main" id="{AFCC7631-BA5F-4812-866E-2F2BF242E14E}"/>
              </a:ext>
            </a:extLst>
          </p:cNvPr>
          <p:cNvSpPr/>
          <p:nvPr/>
        </p:nvSpPr>
        <p:spPr>
          <a:xfrm>
            <a:off x="476205" y="2458622"/>
            <a:ext cx="4572000" cy="3524042"/>
          </a:xfrm>
          <a:prstGeom prst="rect">
            <a:avLst/>
          </a:prstGeom>
        </p:spPr>
        <p:txBody>
          <a:bodyPr>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still exists because of propagation delay.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frame transmitted by one station takes some time to reach the other station.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meantime, other station may sense the channel to be idle and transmit its frames.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results in the collision.</a:t>
            </a:r>
          </a:p>
        </p:txBody>
      </p:sp>
      <p:pic>
        <p:nvPicPr>
          <p:cNvPr id="6" name="Picture 5">
            <a:extLst>
              <a:ext uri="{FF2B5EF4-FFF2-40B4-BE49-F238E27FC236}">
                <a16:creationId xmlns:a16="http://schemas.microsoft.com/office/drawing/2014/main" id="{E08B73A0-E7E0-479B-A49A-F80C762CCE9C}"/>
              </a:ext>
            </a:extLst>
          </p:cNvPr>
          <p:cNvPicPr>
            <a:picLocks noChangeAspect="1"/>
          </p:cNvPicPr>
          <p:nvPr/>
        </p:nvPicPr>
        <p:blipFill>
          <a:blip r:embed="rId2"/>
          <a:stretch>
            <a:fillRect/>
          </a:stretch>
        </p:blipFill>
        <p:spPr>
          <a:xfrm>
            <a:off x="5951545" y="2119001"/>
            <a:ext cx="2527133" cy="3524043"/>
          </a:xfrm>
          <a:prstGeom prst="rect">
            <a:avLst/>
          </a:prstGeom>
        </p:spPr>
      </p:pic>
      <p:sp>
        <p:nvSpPr>
          <p:cNvPr id="4" name="Rectangle 3">
            <a:extLst>
              <a:ext uri="{FF2B5EF4-FFF2-40B4-BE49-F238E27FC236}">
                <a16:creationId xmlns:a16="http://schemas.microsoft.com/office/drawing/2014/main" id="{02B47110-1032-41DB-9D5C-5215E84F2B64}"/>
              </a:ext>
            </a:extLst>
          </p:cNvPr>
          <p:cNvSpPr/>
          <p:nvPr/>
        </p:nvSpPr>
        <p:spPr>
          <a:xfrm>
            <a:off x="5629669" y="5767149"/>
            <a:ext cx="2459328" cy="369332"/>
          </a:xfrm>
          <a:prstGeom prst="rect">
            <a:avLst/>
          </a:prstGeom>
        </p:spPr>
        <p:txBody>
          <a:bodyPr wrap="none">
            <a:spAutoFit/>
          </a:bodyPr>
          <a:lstStyle/>
          <a:p>
            <a:r>
              <a:rPr lang="en-US" dirty="0">
                <a:latin typeface="Perpetua" panose="02020502060401020303" pitchFamily="18" charset="0"/>
              </a:rPr>
              <a:t>Fig. 4 Flow chart of  CSMA</a:t>
            </a:r>
          </a:p>
        </p:txBody>
      </p:sp>
    </p:spTree>
    <p:extLst>
      <p:ext uri="{BB962C8B-B14F-4D97-AF65-F5344CB8AC3E}">
        <p14:creationId xmlns:p14="http://schemas.microsoft.com/office/powerpoint/2010/main" val="368874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sp>
        <p:nvSpPr>
          <p:cNvPr id="4" name="Rectangle 3">
            <a:extLst>
              <a:ext uri="{FF2B5EF4-FFF2-40B4-BE49-F238E27FC236}">
                <a16:creationId xmlns:a16="http://schemas.microsoft.com/office/drawing/2014/main" id="{21726DA9-CD71-4436-B8C0-0C697D12435F}"/>
              </a:ext>
            </a:extLst>
          </p:cNvPr>
          <p:cNvSpPr/>
          <p:nvPr/>
        </p:nvSpPr>
        <p:spPr>
          <a:xfrm>
            <a:off x="476205" y="2388989"/>
            <a:ext cx="8022772" cy="2636619"/>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What should a station do if the channel is busy? What should a station do if the channel is idle? </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Three methods have been devised for CSMA: </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nonpersistent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p-persistent method</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59938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1-persistent</a:t>
            </a:r>
            <a:endParaRPr lang="en-FI" dirty="0"/>
          </a:p>
        </p:txBody>
      </p:sp>
      <p:sp>
        <p:nvSpPr>
          <p:cNvPr id="3" name="Rectangle 2">
            <a:extLst>
              <a:ext uri="{FF2B5EF4-FFF2-40B4-BE49-F238E27FC236}">
                <a16:creationId xmlns:a16="http://schemas.microsoft.com/office/drawing/2014/main" id="{F57116DA-BE67-4B49-9D36-810962F32199}"/>
              </a:ext>
            </a:extLst>
          </p:cNvPr>
          <p:cNvSpPr/>
          <p:nvPr/>
        </p:nvSpPr>
        <p:spPr>
          <a:xfrm>
            <a:off x="335856" y="2207929"/>
            <a:ext cx="8472288" cy="1785104"/>
          </a:xfrm>
          <a:prstGeom prst="rect">
            <a:avLst/>
          </a:prstGeom>
        </p:spPr>
        <p:txBody>
          <a:bodyPr wrap="square">
            <a:spAutoFit/>
          </a:bodyPr>
          <a:lstStyle/>
          <a:p>
            <a:pPr algn="just"/>
            <a:r>
              <a:rPr lang="en-US" sz="2200" b="1" dirty="0">
                <a:latin typeface="Perpetua" panose="02020502060401020303" pitchFamily="18" charset="0"/>
                <a:cs typeface="Calibri" panose="020F0502020204030204" pitchFamily="34" charset="0"/>
              </a:rPr>
              <a:t>1-Persistent:</a:t>
            </a:r>
            <a:r>
              <a:rPr lang="en-US" sz="2200" dirty="0">
                <a:latin typeface="Perpetua" panose="02020502060401020303" pitchFamily="18" charset="0"/>
                <a:cs typeface="Calibri" panose="020F0502020204030204" pitchFamily="34" charset="0"/>
              </a:rPr>
              <a:t> The 1 (one) -persistent method is simple and straightforward. In this method, after the station finds the line idle, it sends its frame immediately (with probability 1).</a:t>
            </a:r>
          </a:p>
          <a:p>
            <a:pPr algn="just"/>
            <a:r>
              <a:rPr lang="en-US" sz="2200" dirty="0">
                <a:latin typeface="Perpetua" panose="02020502060401020303" pitchFamily="18" charset="0"/>
                <a:cs typeface="Calibri" panose="020F0502020204030204" pitchFamily="34" charset="0"/>
              </a:rPr>
              <a:t>This method has the highest chance of collision because two or more stations may find the line idle and send their frames immediately. </a:t>
            </a:r>
          </a:p>
        </p:txBody>
      </p:sp>
      <p:pic>
        <p:nvPicPr>
          <p:cNvPr id="9" name="Picture 2" descr="http://image.slidesharecdn.com/ch12-100307212123-phpapp02/95/ch12-21-728.jpg?cb=1267996985">
            <a:extLst>
              <a:ext uri="{FF2B5EF4-FFF2-40B4-BE49-F238E27FC236}">
                <a16:creationId xmlns:a16="http://schemas.microsoft.com/office/drawing/2014/main" id="{8EAA7CBF-6EB1-4158-B6D5-7C0B5BB17C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61" t="12729" r="24868" b="64459"/>
          <a:stretch/>
        </p:blipFill>
        <p:spPr bwMode="auto">
          <a:xfrm>
            <a:off x="558399" y="4267324"/>
            <a:ext cx="5124736" cy="15021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5EF045A-E9E2-44C9-803E-99631AF5697C}"/>
              </a:ext>
            </a:extLst>
          </p:cNvPr>
          <p:cNvPicPr>
            <a:picLocks noChangeAspect="1"/>
          </p:cNvPicPr>
          <p:nvPr/>
        </p:nvPicPr>
        <p:blipFill rotWithShape="1">
          <a:blip r:embed="rId3"/>
          <a:srcRect b="10857"/>
          <a:stretch/>
        </p:blipFill>
        <p:spPr>
          <a:xfrm>
            <a:off x="5866312" y="3752868"/>
            <a:ext cx="2719289" cy="2016562"/>
          </a:xfrm>
          <a:prstGeom prst="rect">
            <a:avLst/>
          </a:prstGeom>
        </p:spPr>
      </p:pic>
      <p:sp>
        <p:nvSpPr>
          <p:cNvPr id="4" name="Rectangle 3">
            <a:extLst>
              <a:ext uri="{FF2B5EF4-FFF2-40B4-BE49-F238E27FC236}">
                <a16:creationId xmlns:a16="http://schemas.microsoft.com/office/drawing/2014/main" id="{3AB2C93D-6D67-47D0-AF6A-9F52DABECED9}"/>
              </a:ext>
            </a:extLst>
          </p:cNvPr>
          <p:cNvSpPr/>
          <p:nvPr/>
        </p:nvSpPr>
        <p:spPr>
          <a:xfrm>
            <a:off x="1290475" y="5769430"/>
            <a:ext cx="3100464" cy="369332"/>
          </a:xfrm>
          <a:prstGeom prst="rect">
            <a:avLst/>
          </a:prstGeom>
        </p:spPr>
        <p:txBody>
          <a:bodyPr wrap="none">
            <a:spAutoFit/>
          </a:bodyPr>
          <a:lstStyle/>
          <a:p>
            <a:r>
              <a:rPr lang="en-US" dirty="0">
                <a:latin typeface="Perpetua" panose="02020502060401020303" pitchFamily="18" charset="0"/>
              </a:rPr>
              <a:t>Fig. 5  Carrier sense in 1-persistent</a:t>
            </a:r>
          </a:p>
        </p:txBody>
      </p:sp>
      <p:sp>
        <p:nvSpPr>
          <p:cNvPr id="11" name="Rectangle 10">
            <a:extLst>
              <a:ext uri="{FF2B5EF4-FFF2-40B4-BE49-F238E27FC236}">
                <a16:creationId xmlns:a16="http://schemas.microsoft.com/office/drawing/2014/main" id="{9BD6E7EC-E616-46C7-9E1F-E4FA1800622B}"/>
              </a:ext>
            </a:extLst>
          </p:cNvPr>
          <p:cNvSpPr/>
          <p:nvPr/>
        </p:nvSpPr>
        <p:spPr>
          <a:xfrm>
            <a:off x="5872324" y="5769821"/>
            <a:ext cx="2948051" cy="369332"/>
          </a:xfrm>
          <a:prstGeom prst="rect">
            <a:avLst/>
          </a:prstGeom>
        </p:spPr>
        <p:txBody>
          <a:bodyPr wrap="none">
            <a:spAutoFit/>
          </a:bodyPr>
          <a:lstStyle/>
          <a:p>
            <a:r>
              <a:rPr lang="en-US" dirty="0">
                <a:latin typeface="Perpetua" panose="02020502060401020303" pitchFamily="18" charset="0"/>
              </a:rPr>
              <a:t>Fig. 6  Flow chart of  1-persistent</a:t>
            </a:r>
          </a:p>
        </p:txBody>
      </p:sp>
    </p:spTree>
    <p:extLst>
      <p:ext uri="{BB962C8B-B14F-4D97-AF65-F5344CB8AC3E}">
        <p14:creationId xmlns:p14="http://schemas.microsoft.com/office/powerpoint/2010/main" val="40915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Nonpersistent</a:t>
            </a:r>
            <a:endParaRPr lang="en-FI" dirty="0"/>
          </a:p>
        </p:txBody>
      </p:sp>
      <p:sp>
        <p:nvSpPr>
          <p:cNvPr id="3" name="Rectangle 2">
            <a:extLst>
              <a:ext uri="{FF2B5EF4-FFF2-40B4-BE49-F238E27FC236}">
                <a16:creationId xmlns:a16="http://schemas.microsoft.com/office/drawing/2014/main" id="{F5A4122E-4647-4EAD-A4ED-6543A6EC15C5}"/>
              </a:ext>
            </a:extLst>
          </p:cNvPr>
          <p:cNvSpPr/>
          <p:nvPr/>
        </p:nvSpPr>
        <p:spPr>
          <a:xfrm>
            <a:off x="421341" y="2351782"/>
            <a:ext cx="8145716" cy="305724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Nonpersistent:</a:t>
            </a:r>
            <a:r>
              <a:rPr lang="en-US" sz="2200" dirty="0">
                <a:solidFill>
                  <a:prstClr val="black"/>
                </a:solidFill>
                <a:latin typeface="Perpetua" panose="02020502060401020303" pitchFamily="18" charset="0"/>
                <a:cs typeface="Calibri" panose="020F0502020204030204" pitchFamily="34" charset="0"/>
              </a:rPr>
              <a:t> In the nonpersistent method, a station that has a frame to send senses the line. If the line is idle, it sends immediately. If the line is not idle, it waits a random amount of time and then senses the line again.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nonpersistent approach reduces the chance of collision because it is unlikely that two or more stations will wait the same amount of time and retry to send simultaneously.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However, this method reduces the efficiency of the network because the medium remains idle when there may be stations with frames to send.</a:t>
            </a:r>
          </a:p>
        </p:txBody>
      </p:sp>
    </p:spTree>
    <p:extLst>
      <p:ext uri="{BB962C8B-B14F-4D97-AF65-F5344CB8AC3E}">
        <p14:creationId xmlns:p14="http://schemas.microsoft.com/office/powerpoint/2010/main" val="381894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Nonpersistent</a:t>
            </a:r>
            <a:endParaRPr lang="en-FI" dirty="0"/>
          </a:p>
        </p:txBody>
      </p:sp>
      <p:pic>
        <p:nvPicPr>
          <p:cNvPr id="4" name="Picture 4" descr="http://image.slidesharecdn.com/ch12-100307212123-phpapp02/95/ch12-21-728.jpg?cb=1267996985">
            <a:extLst>
              <a:ext uri="{FF2B5EF4-FFF2-40B4-BE49-F238E27FC236}">
                <a16:creationId xmlns:a16="http://schemas.microsoft.com/office/drawing/2014/main" id="{71829016-3755-4D18-BFC5-3C528FD9E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37" t="39038" r="24336" b="37801"/>
          <a:stretch/>
        </p:blipFill>
        <p:spPr bwMode="auto">
          <a:xfrm>
            <a:off x="339895" y="3292057"/>
            <a:ext cx="4739593" cy="136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02688EA-44FE-4ECC-8D0A-BE0F83DD70C9}"/>
              </a:ext>
            </a:extLst>
          </p:cNvPr>
          <p:cNvPicPr>
            <a:picLocks noChangeAspect="1"/>
          </p:cNvPicPr>
          <p:nvPr/>
        </p:nvPicPr>
        <p:blipFill rotWithShape="1">
          <a:blip r:embed="rId3"/>
          <a:srcRect b="12531"/>
          <a:stretch/>
        </p:blipFill>
        <p:spPr>
          <a:xfrm>
            <a:off x="4962259" y="2620563"/>
            <a:ext cx="3827617" cy="2127589"/>
          </a:xfrm>
          <a:prstGeom prst="rect">
            <a:avLst/>
          </a:prstGeom>
        </p:spPr>
      </p:pic>
      <p:sp>
        <p:nvSpPr>
          <p:cNvPr id="7" name="Rectangle 6">
            <a:extLst>
              <a:ext uri="{FF2B5EF4-FFF2-40B4-BE49-F238E27FC236}">
                <a16:creationId xmlns:a16="http://schemas.microsoft.com/office/drawing/2014/main" id="{7C498CD3-3F67-4631-AC48-5536F2FB40D2}"/>
              </a:ext>
            </a:extLst>
          </p:cNvPr>
          <p:cNvSpPr/>
          <p:nvPr/>
        </p:nvSpPr>
        <p:spPr>
          <a:xfrm>
            <a:off x="920361" y="4859262"/>
            <a:ext cx="3239926" cy="369332"/>
          </a:xfrm>
          <a:prstGeom prst="rect">
            <a:avLst/>
          </a:prstGeom>
        </p:spPr>
        <p:txBody>
          <a:bodyPr wrap="none">
            <a:spAutoFit/>
          </a:bodyPr>
          <a:lstStyle/>
          <a:p>
            <a:r>
              <a:rPr lang="en-US" dirty="0">
                <a:latin typeface="Perpetua" panose="02020502060401020303" pitchFamily="18" charset="0"/>
              </a:rPr>
              <a:t>Fig. 7  Carrier sense in nonpersistent</a:t>
            </a:r>
          </a:p>
        </p:txBody>
      </p:sp>
      <p:sp>
        <p:nvSpPr>
          <p:cNvPr id="8" name="Rectangle 7">
            <a:extLst>
              <a:ext uri="{FF2B5EF4-FFF2-40B4-BE49-F238E27FC236}">
                <a16:creationId xmlns:a16="http://schemas.microsoft.com/office/drawing/2014/main" id="{DFFBA7CC-EC8C-48C8-B3F2-66C8496A3116}"/>
              </a:ext>
            </a:extLst>
          </p:cNvPr>
          <p:cNvSpPr/>
          <p:nvPr/>
        </p:nvSpPr>
        <p:spPr>
          <a:xfrm>
            <a:off x="5322075" y="4802973"/>
            <a:ext cx="3087512" cy="369332"/>
          </a:xfrm>
          <a:prstGeom prst="rect">
            <a:avLst/>
          </a:prstGeom>
        </p:spPr>
        <p:txBody>
          <a:bodyPr wrap="none">
            <a:spAutoFit/>
          </a:bodyPr>
          <a:lstStyle/>
          <a:p>
            <a:r>
              <a:rPr lang="en-US" dirty="0">
                <a:latin typeface="Perpetua" panose="02020502060401020303" pitchFamily="18" charset="0"/>
              </a:rPr>
              <a:t>Fig. 8  Flow chart of  nonpersistent</a:t>
            </a:r>
          </a:p>
        </p:txBody>
      </p:sp>
    </p:spTree>
    <p:extLst>
      <p:ext uri="{BB962C8B-B14F-4D97-AF65-F5344CB8AC3E}">
        <p14:creationId xmlns:p14="http://schemas.microsoft.com/office/powerpoint/2010/main" val="28714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P-Persistent</a:t>
            </a:r>
            <a:endParaRPr lang="en-FI" dirty="0"/>
          </a:p>
        </p:txBody>
      </p:sp>
      <p:sp>
        <p:nvSpPr>
          <p:cNvPr id="3" name="Rectangle 2">
            <a:extLst>
              <a:ext uri="{FF2B5EF4-FFF2-40B4-BE49-F238E27FC236}">
                <a16:creationId xmlns:a16="http://schemas.microsoft.com/office/drawing/2014/main" id="{F5B4B246-1E58-4DCE-8166-0D0E1D641812}"/>
              </a:ext>
            </a:extLst>
          </p:cNvPr>
          <p:cNvSpPr/>
          <p:nvPr/>
        </p:nvSpPr>
        <p:spPr>
          <a:xfrm>
            <a:off x="379399" y="2068329"/>
            <a:ext cx="8385202" cy="424731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p-Persistent: </a:t>
            </a:r>
            <a:r>
              <a:rPr lang="en-US" sz="2000" dirty="0">
                <a:solidFill>
                  <a:prstClr val="black"/>
                </a:solidFill>
                <a:latin typeface="Perpetua" panose="02020502060401020303" pitchFamily="18" charset="0"/>
                <a:cs typeface="Calibri" panose="020F0502020204030204" pitchFamily="34" charset="0"/>
              </a:rPr>
              <a:t>The p-persistent method is used if the channel has time slots with a slot duration equal to or greater than the maximum propagation time. The p-persistent approach combines the advantages of the other two strategies. It reduces the chance of collision and improves efficiency.</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after the station finds the line idle it follows these steps:</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1. With probability </a:t>
            </a:r>
            <a:r>
              <a:rPr lang="en-US" sz="2000" i="1" dirty="0">
                <a:solidFill>
                  <a:prstClr val="black"/>
                </a:solidFill>
                <a:latin typeface="Perpetua" panose="02020502060401020303" pitchFamily="18" charset="0"/>
                <a:cs typeface="Calibri" panose="020F0502020204030204" pitchFamily="34" charset="0"/>
              </a:rPr>
              <a:t>p, the station sends its frame.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2. With probability </a:t>
            </a:r>
            <a:r>
              <a:rPr lang="en-US" sz="2000" i="1" dirty="0">
                <a:solidFill>
                  <a:prstClr val="black"/>
                </a:solidFill>
                <a:latin typeface="Perpetua" panose="02020502060401020303" pitchFamily="18" charset="0"/>
                <a:cs typeface="Calibri" panose="020F0502020204030204" pitchFamily="34" charset="0"/>
              </a:rPr>
              <a:t>q = 1 - p, the station waits for the beginning of the next time slot </a:t>
            </a:r>
            <a:r>
              <a:rPr lang="en-US" sz="2000" dirty="0">
                <a:solidFill>
                  <a:prstClr val="black"/>
                </a:solidFill>
                <a:latin typeface="Perpetua" panose="02020502060401020303" pitchFamily="18" charset="0"/>
                <a:cs typeface="Calibri" panose="020F0502020204030204" pitchFamily="34" charset="0"/>
              </a:rPr>
              <a:t>and checks the line again.</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a. If the line is idle, it goes to step 1.</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b. If the line is busy, it acts as though a collision has occurred and uses the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back­ off procedure.</a:t>
            </a:r>
          </a:p>
        </p:txBody>
      </p:sp>
    </p:spTree>
    <p:extLst>
      <p:ext uri="{BB962C8B-B14F-4D97-AF65-F5344CB8AC3E}">
        <p14:creationId xmlns:p14="http://schemas.microsoft.com/office/powerpoint/2010/main" val="423110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P-Persistent</a:t>
            </a:r>
            <a:endParaRPr lang="en-FI" dirty="0"/>
          </a:p>
        </p:txBody>
      </p:sp>
      <p:pic>
        <p:nvPicPr>
          <p:cNvPr id="4" name="Picture 2">
            <a:extLst>
              <a:ext uri="{FF2B5EF4-FFF2-40B4-BE49-F238E27FC236}">
                <a16:creationId xmlns:a16="http://schemas.microsoft.com/office/drawing/2014/main" id="{288CA968-E3CB-4DB2-B8FA-EF91F91807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6170" y="3402003"/>
            <a:ext cx="4677032" cy="92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a:extLst>
              <a:ext uri="{FF2B5EF4-FFF2-40B4-BE49-F238E27FC236}">
                <a16:creationId xmlns:a16="http://schemas.microsoft.com/office/drawing/2014/main" id="{2D43FB8B-85CB-407C-BEE5-3CCCE45A2C1A}"/>
              </a:ext>
            </a:extLst>
          </p:cNvPr>
          <p:cNvGrpSpPr/>
          <p:nvPr/>
        </p:nvGrpSpPr>
        <p:grpSpPr>
          <a:xfrm>
            <a:off x="4169898" y="2242780"/>
            <a:ext cx="4865245" cy="3243732"/>
            <a:chOff x="4169898" y="2242780"/>
            <a:chExt cx="4865245" cy="3243732"/>
          </a:xfrm>
        </p:grpSpPr>
        <p:pic>
          <p:nvPicPr>
            <p:cNvPr id="7" name="Picture 4">
              <a:extLst>
                <a:ext uri="{FF2B5EF4-FFF2-40B4-BE49-F238E27FC236}">
                  <a16:creationId xmlns:a16="http://schemas.microsoft.com/office/drawing/2014/main" id="{6976358C-1685-43D3-81AF-27C1C83B1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631"/>
            <a:stretch/>
          </p:blipFill>
          <p:spPr bwMode="auto">
            <a:xfrm>
              <a:off x="4169898" y="2242780"/>
              <a:ext cx="4865245" cy="3243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EAFD44B-8443-4FC9-A257-9EAC44259920}"/>
                </a:ext>
              </a:extLst>
            </p:cNvPr>
            <p:cNvSpPr/>
            <p:nvPr/>
          </p:nvSpPr>
          <p:spPr>
            <a:xfrm>
              <a:off x="8730343" y="2873829"/>
              <a:ext cx="304800" cy="5281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D4B6880C-443E-4748-B2D8-F048C5AFC678}"/>
              </a:ext>
            </a:extLst>
          </p:cNvPr>
          <p:cNvSpPr/>
          <p:nvPr/>
        </p:nvSpPr>
        <p:spPr>
          <a:xfrm>
            <a:off x="5872324" y="5769821"/>
            <a:ext cx="3053849" cy="369332"/>
          </a:xfrm>
          <a:prstGeom prst="rect">
            <a:avLst/>
          </a:prstGeom>
        </p:spPr>
        <p:txBody>
          <a:bodyPr wrap="none">
            <a:spAutoFit/>
          </a:bodyPr>
          <a:lstStyle/>
          <a:p>
            <a:r>
              <a:rPr lang="en-US" dirty="0">
                <a:latin typeface="Perpetua" panose="02020502060401020303" pitchFamily="18" charset="0"/>
              </a:rPr>
              <a:t>Fig. 10  Flow chart of  p-persistent</a:t>
            </a:r>
          </a:p>
        </p:txBody>
      </p:sp>
      <p:sp>
        <p:nvSpPr>
          <p:cNvPr id="11" name="Rectangle 10">
            <a:extLst>
              <a:ext uri="{FF2B5EF4-FFF2-40B4-BE49-F238E27FC236}">
                <a16:creationId xmlns:a16="http://schemas.microsoft.com/office/drawing/2014/main" id="{78722197-8552-459F-BA90-7207772E0E0E}"/>
              </a:ext>
            </a:extLst>
          </p:cNvPr>
          <p:cNvSpPr/>
          <p:nvPr/>
        </p:nvSpPr>
        <p:spPr>
          <a:xfrm>
            <a:off x="662802" y="4472392"/>
            <a:ext cx="3100464" cy="369332"/>
          </a:xfrm>
          <a:prstGeom prst="rect">
            <a:avLst/>
          </a:prstGeom>
        </p:spPr>
        <p:txBody>
          <a:bodyPr wrap="none">
            <a:spAutoFit/>
          </a:bodyPr>
          <a:lstStyle/>
          <a:p>
            <a:r>
              <a:rPr lang="en-US" dirty="0">
                <a:latin typeface="Perpetua" panose="02020502060401020303" pitchFamily="18" charset="0"/>
              </a:rPr>
              <a:t>Fig. 9  Carrier sense in p-persistent</a:t>
            </a:r>
          </a:p>
        </p:txBody>
      </p:sp>
    </p:spTree>
    <p:extLst>
      <p:ext uri="{BB962C8B-B14F-4D97-AF65-F5344CB8AC3E}">
        <p14:creationId xmlns:p14="http://schemas.microsoft.com/office/powerpoint/2010/main" val="409902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Rectangle 3">
            <a:extLst>
              <a:ext uri="{FF2B5EF4-FFF2-40B4-BE49-F238E27FC236}">
                <a16:creationId xmlns:a16="http://schemas.microsoft.com/office/drawing/2014/main" id="{465CFA7F-9E0C-4283-8A8B-7F3981854D94}"/>
              </a:ext>
            </a:extLst>
          </p:cNvPr>
          <p:cNvSpPr/>
          <p:nvPr/>
        </p:nvSpPr>
        <p:spPr>
          <a:xfrm>
            <a:off x="334255" y="2017059"/>
            <a:ext cx="4880002" cy="4201150"/>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In CSMA/CD, the station that sends its data on the channel, continues to sense the channel even after data transmission.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collision is detected, the station aborts its transmission and waits for a random amount of time &amp; sends its data again.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As soon as a collision is detected, the transmitting station release a jam signal.</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Jam signal alerts other stations. Stations are not supposed to transmit immediately after the collision has occurred.</a:t>
            </a:r>
          </a:p>
        </p:txBody>
      </p:sp>
      <p:pic>
        <p:nvPicPr>
          <p:cNvPr id="6" name="Picture 5">
            <a:extLst>
              <a:ext uri="{FF2B5EF4-FFF2-40B4-BE49-F238E27FC236}">
                <a16:creationId xmlns:a16="http://schemas.microsoft.com/office/drawing/2014/main" id="{FD44804E-00C5-42B5-9191-6DB4B7F1FC98}"/>
              </a:ext>
            </a:extLst>
          </p:cNvPr>
          <p:cNvPicPr>
            <a:picLocks noChangeAspect="1"/>
          </p:cNvPicPr>
          <p:nvPr/>
        </p:nvPicPr>
        <p:blipFill>
          <a:blip r:embed="rId2"/>
          <a:stretch>
            <a:fillRect/>
          </a:stretch>
        </p:blipFill>
        <p:spPr>
          <a:xfrm>
            <a:off x="6242727" y="2234300"/>
            <a:ext cx="2652107" cy="3707022"/>
          </a:xfrm>
          <a:prstGeom prst="rect">
            <a:avLst/>
          </a:prstGeom>
        </p:spPr>
      </p:pic>
      <p:sp>
        <p:nvSpPr>
          <p:cNvPr id="7" name="Rectangle 6">
            <a:extLst>
              <a:ext uri="{FF2B5EF4-FFF2-40B4-BE49-F238E27FC236}">
                <a16:creationId xmlns:a16="http://schemas.microsoft.com/office/drawing/2014/main" id="{B25600FC-6289-4AFE-AE08-E103F8D6E461}"/>
              </a:ext>
            </a:extLst>
          </p:cNvPr>
          <p:cNvSpPr/>
          <p:nvPr/>
        </p:nvSpPr>
        <p:spPr>
          <a:xfrm>
            <a:off x="5698152" y="5871041"/>
            <a:ext cx="3028393" cy="369332"/>
          </a:xfrm>
          <a:prstGeom prst="rect">
            <a:avLst/>
          </a:prstGeom>
        </p:spPr>
        <p:txBody>
          <a:bodyPr wrap="none">
            <a:spAutoFit/>
          </a:bodyPr>
          <a:lstStyle/>
          <a:p>
            <a:r>
              <a:rPr lang="en-US" dirty="0">
                <a:latin typeface="Perpetua" panose="02020502060401020303" pitchFamily="18" charset="0"/>
              </a:rPr>
              <a:t>Fig. 11  Flow chart of  CSMA/CD</a:t>
            </a:r>
          </a:p>
        </p:txBody>
      </p:sp>
    </p:spTree>
    <p:extLst>
      <p:ext uri="{BB962C8B-B14F-4D97-AF65-F5344CB8AC3E}">
        <p14:creationId xmlns:p14="http://schemas.microsoft.com/office/powerpoint/2010/main" val="184620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Introduction</a:t>
            </a:r>
            <a:endParaRPr lang="en-FI" dirty="0"/>
          </a:p>
        </p:txBody>
      </p:sp>
      <p:sp>
        <p:nvSpPr>
          <p:cNvPr id="4" name="Rectangle 3">
            <a:extLst>
              <a:ext uri="{FF2B5EF4-FFF2-40B4-BE49-F238E27FC236}">
                <a16:creationId xmlns:a16="http://schemas.microsoft.com/office/drawing/2014/main" id="{A3BD6541-E23F-4ECF-BF87-DFEE58AEB1CB}"/>
              </a:ext>
            </a:extLst>
          </p:cNvPr>
          <p:cNvSpPr/>
          <p:nvPr/>
        </p:nvSpPr>
        <p:spPr>
          <a:xfrm>
            <a:off x="421341" y="2250052"/>
            <a:ext cx="4572000" cy="3477875"/>
          </a:xfrm>
          <a:prstGeom prst="rect">
            <a:avLst/>
          </a:prstGeom>
        </p:spPr>
        <p:txBody>
          <a:bodyPr>
            <a:spAutoFit/>
          </a:bodyPr>
          <a:lstStyle/>
          <a:p>
            <a:pPr marL="285750" lvl="0" indent="-285750" algn="just" defTabSz="457200">
              <a:buFont typeface="Arial" panose="020B0604020202020204" pitchFamily="34" charset="0"/>
              <a:buChar char="•"/>
            </a:pPr>
            <a:r>
              <a:rPr lang="en-US" sz="2200" dirty="0">
                <a:solidFill>
                  <a:prstClr val="black"/>
                </a:solidFill>
                <a:highlight>
                  <a:srgbClr val="FFFF00"/>
                </a:highlight>
                <a:latin typeface="Perpetua" panose="02020502060401020303" pitchFamily="18" charset="0"/>
                <a:cs typeface="Calibri" panose="020F0502020204030204" pitchFamily="34" charset="0"/>
              </a:rPr>
              <a:t>Carrier sense multiple access/collision avoidance (CSMA/CA) protocol is used in wireless networks because they cannot detect the collision.</a:t>
            </a:r>
          </a:p>
          <a:p>
            <a:pPr marL="285750" lvl="0" indent="-285750" algn="just" defTabSz="457200">
              <a:buFont typeface="Arial" panose="020B0604020202020204" pitchFamily="34" charset="0"/>
              <a:buChar char="•"/>
            </a:pPr>
            <a:r>
              <a:rPr lang="en-US" sz="2200" dirty="0">
                <a:solidFill>
                  <a:prstClr val="black"/>
                </a:solidFill>
                <a:latin typeface="Perpetua" panose="02020502060401020303" pitchFamily="18" charset="0"/>
                <a:cs typeface="Calibri" panose="020F0502020204030204" pitchFamily="34" charset="0"/>
              </a:rPr>
              <a:t>So, </a:t>
            </a:r>
            <a:r>
              <a:rPr lang="en-US" sz="2200" dirty="0">
                <a:solidFill>
                  <a:prstClr val="black"/>
                </a:solidFill>
                <a:highlight>
                  <a:srgbClr val="FFFF00"/>
                </a:highlight>
                <a:latin typeface="Perpetua" panose="02020502060401020303" pitchFamily="18" charset="0"/>
                <a:cs typeface="Calibri" panose="020F0502020204030204" pitchFamily="34" charset="0"/>
              </a:rPr>
              <a:t>the only solution is collision avoidance.</a:t>
            </a:r>
          </a:p>
          <a:p>
            <a:pPr marL="285750" lvl="0" indent="-285750" algn="just" defTabSz="457200">
              <a:buFont typeface="Wingdings" panose="05000000000000000000" pitchFamily="2" charset="2"/>
              <a:buChar char="§"/>
            </a:pPr>
            <a:r>
              <a:rPr lang="en-US" sz="2200" dirty="0">
                <a:solidFill>
                  <a:prstClr val="black"/>
                </a:solidFill>
                <a:latin typeface="Perpetua" panose="02020502060401020303" pitchFamily="18" charset="0"/>
              </a:rPr>
              <a:t>Worked based on three strategies</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Inter Frame Space</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Contention Window</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Acknowledgements</a:t>
            </a:r>
          </a:p>
        </p:txBody>
      </p:sp>
      <p:pic>
        <p:nvPicPr>
          <p:cNvPr id="6" name="Picture 5">
            <a:extLst>
              <a:ext uri="{FF2B5EF4-FFF2-40B4-BE49-F238E27FC236}">
                <a16:creationId xmlns:a16="http://schemas.microsoft.com/office/drawing/2014/main" id="{99C4548A-A4B1-4E4C-97DF-C66BDB1A6684}"/>
              </a:ext>
            </a:extLst>
          </p:cNvPr>
          <p:cNvPicPr>
            <a:picLocks noChangeAspect="1"/>
          </p:cNvPicPr>
          <p:nvPr/>
        </p:nvPicPr>
        <p:blipFill>
          <a:blip r:embed="rId2"/>
          <a:stretch>
            <a:fillRect/>
          </a:stretch>
        </p:blipFill>
        <p:spPr>
          <a:xfrm>
            <a:off x="6736670" y="2133485"/>
            <a:ext cx="1362301" cy="3372453"/>
          </a:xfrm>
          <a:prstGeom prst="rect">
            <a:avLst/>
          </a:prstGeom>
        </p:spPr>
      </p:pic>
      <p:sp>
        <p:nvSpPr>
          <p:cNvPr id="7" name="Rectangle 6">
            <a:extLst>
              <a:ext uri="{FF2B5EF4-FFF2-40B4-BE49-F238E27FC236}">
                <a16:creationId xmlns:a16="http://schemas.microsoft.com/office/drawing/2014/main" id="{51C2E9E1-A173-4C1D-B2EB-844FFE102C6D}"/>
              </a:ext>
            </a:extLst>
          </p:cNvPr>
          <p:cNvSpPr/>
          <p:nvPr/>
        </p:nvSpPr>
        <p:spPr>
          <a:xfrm>
            <a:off x="5872324" y="5769821"/>
            <a:ext cx="3066865" cy="369332"/>
          </a:xfrm>
          <a:prstGeom prst="rect">
            <a:avLst/>
          </a:prstGeom>
        </p:spPr>
        <p:txBody>
          <a:bodyPr wrap="none">
            <a:spAutoFit/>
          </a:bodyPr>
          <a:lstStyle/>
          <a:p>
            <a:r>
              <a:rPr lang="en-US" dirty="0">
                <a:latin typeface="Perpetua" panose="02020502060401020303" pitchFamily="18" charset="0"/>
              </a:rPr>
              <a:t>Fig. 12 Flow chart of  CSMA/CA</a:t>
            </a:r>
          </a:p>
        </p:txBody>
      </p:sp>
    </p:spTree>
    <p:extLst>
      <p:ext uri="{BB962C8B-B14F-4D97-AF65-F5344CB8AC3E}">
        <p14:creationId xmlns:p14="http://schemas.microsoft.com/office/powerpoint/2010/main" val="173361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ALOHA</a:t>
            </a:r>
          </a:p>
          <a:p>
            <a:pPr marL="342900" indent="-342900">
              <a:buAutoNum type="arabicPeriod"/>
            </a:pPr>
            <a:r>
              <a:rPr lang="en-US" sz="2400" dirty="0">
                <a:solidFill>
                  <a:schemeClr val="tx1"/>
                </a:solidFill>
                <a:latin typeface="Perpetua" panose="02020502060401020303" pitchFamily="18" charset="0"/>
              </a:rPr>
              <a:t>CSMA</a:t>
            </a:r>
          </a:p>
          <a:p>
            <a:pPr marL="342900" indent="-342900">
              <a:buAutoNum type="arabicPeriod"/>
            </a:pPr>
            <a:r>
              <a:rPr lang="en-US" sz="2400" dirty="0">
                <a:solidFill>
                  <a:schemeClr val="tx1"/>
                </a:solidFill>
                <a:latin typeface="Perpetua" panose="02020502060401020303" pitchFamily="18" charset="0"/>
              </a:rPr>
              <a:t>CSMA/CD</a:t>
            </a:r>
          </a:p>
          <a:p>
            <a:pPr marL="342900" indent="-342900">
              <a:buAutoNum type="arabicPeriod"/>
            </a:pPr>
            <a:r>
              <a:rPr lang="en-US" sz="2400" dirty="0">
                <a:solidFill>
                  <a:schemeClr val="tx1"/>
                </a:solidFill>
                <a:latin typeface="Perpetua" panose="02020502060401020303" pitchFamily="18" charset="0"/>
              </a:rPr>
              <a:t>CSMA/CA</a:t>
            </a:r>
            <a:endParaRPr lang="en-US"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Introduction</a:t>
            </a:r>
            <a:endParaRPr lang="en-FI" dirty="0"/>
          </a:p>
        </p:txBody>
      </p:sp>
      <p:sp>
        <p:nvSpPr>
          <p:cNvPr id="4" name="Rectangle 3">
            <a:extLst>
              <a:ext uri="{FF2B5EF4-FFF2-40B4-BE49-F238E27FC236}">
                <a16:creationId xmlns:a16="http://schemas.microsoft.com/office/drawing/2014/main" id="{9B88B5A1-9707-4964-98A4-08339D4DD379}"/>
              </a:ext>
            </a:extLst>
          </p:cNvPr>
          <p:cNvSpPr/>
          <p:nvPr/>
        </p:nvSpPr>
        <p:spPr>
          <a:xfrm>
            <a:off x="141515" y="2141192"/>
            <a:ext cx="5682342" cy="3990836"/>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highlight>
                  <a:srgbClr val="FFFF00"/>
                </a:highlight>
                <a:uLnTx/>
                <a:uFillTx/>
                <a:latin typeface="Perpetua" panose="02020502060401020303" pitchFamily="18" charset="0"/>
              </a:rPr>
              <a:t>Wireless Networks</a:t>
            </a:r>
          </a:p>
          <a:p>
            <a:pPr marL="0" marR="0" lvl="0" indent="0" defTabSz="457200" eaLnBrk="1" fontAlgn="auto" latinLnBrk="0" hangingPunct="1">
              <a:lnSpc>
                <a:spcPct val="100000"/>
              </a:lnSpc>
              <a:spcBef>
                <a:spcPts val="1000"/>
              </a:spcBef>
              <a:spcAft>
                <a:spcPts val="0"/>
              </a:spcAft>
              <a:buClr>
                <a:srgbClr val="B31166"/>
              </a:buClr>
              <a:buSzPct val="80000"/>
              <a:buFontTx/>
              <a:buNone/>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       CSMA/CA is used. CSMA/CD cannot be used because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CSMA/CD requires continuous transmission and reception for collision detection. Thus require full-duplex operation, which can not be supported in wireless due to short battery life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Difficult to detect may not be detected because of obstacle or range problem</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The distance between stations can be great. Signal fading could prevent a station at</a:t>
            </a:r>
            <a:b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b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one end from hearing a collision at the other end.</a:t>
            </a:r>
            <a:endParaRPr kumimoji="0" lang="en-US" sz="2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pic>
        <p:nvPicPr>
          <p:cNvPr id="6" name="Picture 2">
            <a:extLst>
              <a:ext uri="{FF2B5EF4-FFF2-40B4-BE49-F238E27FC236}">
                <a16:creationId xmlns:a16="http://schemas.microsoft.com/office/drawing/2014/main" id="{A649FEB9-748F-446D-A7EA-65DF7E9E2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694" r="40616"/>
          <a:stretch/>
        </p:blipFill>
        <p:spPr bwMode="auto">
          <a:xfrm>
            <a:off x="5727664" y="2146853"/>
            <a:ext cx="3274821" cy="157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3792CEDB-E406-4F34-8F44-3FDC0707F1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156" t="10447" r="-1879" b="5519"/>
          <a:stretch/>
        </p:blipFill>
        <p:spPr bwMode="auto">
          <a:xfrm>
            <a:off x="6074229" y="3721972"/>
            <a:ext cx="2589266" cy="185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C70C3078-1440-4F86-9347-C962979E415A}"/>
              </a:ext>
            </a:extLst>
          </p:cNvPr>
          <p:cNvSpPr/>
          <p:nvPr/>
        </p:nvSpPr>
        <p:spPr>
          <a:xfrm>
            <a:off x="5727664" y="5485665"/>
            <a:ext cx="3416335" cy="923330"/>
          </a:xfrm>
          <a:prstGeom prst="rect">
            <a:avLst/>
          </a:prstGeom>
        </p:spPr>
        <p:txBody>
          <a:bodyPr wrap="square">
            <a:spAutoFit/>
          </a:bodyPr>
          <a:lstStyle/>
          <a:p>
            <a:r>
              <a:rPr lang="en-US" dirty="0">
                <a:latin typeface="Perpetua" panose="02020502060401020303" pitchFamily="18" charset="0"/>
              </a:rPr>
              <a:t>Fig. 13 Illustration of difficulties</a:t>
            </a:r>
          </a:p>
          <a:p>
            <a:r>
              <a:rPr lang="en-US" dirty="0">
                <a:latin typeface="Perpetua" panose="02020502060401020303" pitchFamily="18" charset="0"/>
              </a:rPr>
              <a:t>in collision detection in wireless </a:t>
            </a:r>
          </a:p>
          <a:p>
            <a:r>
              <a:rPr lang="en-US" dirty="0">
                <a:latin typeface="Perpetua" panose="02020502060401020303" pitchFamily="18" charset="0"/>
              </a:rPr>
              <a:t>networks</a:t>
            </a:r>
          </a:p>
        </p:txBody>
      </p:sp>
    </p:spTree>
    <p:extLst>
      <p:ext uri="{BB962C8B-B14F-4D97-AF65-F5344CB8AC3E}">
        <p14:creationId xmlns:p14="http://schemas.microsoft.com/office/powerpoint/2010/main" val="226346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a:t>
            </a:r>
            <a:r>
              <a:rPr lang="en-FI" dirty="0"/>
              <a:t>opic sub heading..</a:t>
            </a:r>
          </a:p>
        </p:txBody>
      </p:sp>
      <p:sp>
        <p:nvSpPr>
          <p:cNvPr id="3" name="Rectangle 2">
            <a:extLst>
              <a:ext uri="{FF2B5EF4-FFF2-40B4-BE49-F238E27FC236}">
                <a16:creationId xmlns:a16="http://schemas.microsoft.com/office/drawing/2014/main" id="{75456C51-4A9C-4DF6-8783-D424A1A0B222}"/>
              </a:ext>
            </a:extLst>
          </p:cNvPr>
          <p:cNvSpPr/>
          <p:nvPr/>
        </p:nvSpPr>
        <p:spPr>
          <a:xfrm>
            <a:off x="421341" y="2447839"/>
            <a:ext cx="8191590" cy="3103414"/>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protocol is used in wireless networks because they cannot detect the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So, the only solution is collision avoidance.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avoids the collision by using three basic techniques: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Interframe Space (IFS)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Contention Window</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Acknowledgements</a:t>
            </a:r>
          </a:p>
        </p:txBody>
      </p:sp>
    </p:spTree>
    <p:extLst>
      <p:ext uri="{BB962C8B-B14F-4D97-AF65-F5344CB8AC3E}">
        <p14:creationId xmlns:p14="http://schemas.microsoft.com/office/powerpoint/2010/main" val="35581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Interframe Space</a:t>
            </a:r>
            <a:endParaRPr lang="en-FI" dirty="0"/>
          </a:p>
        </p:txBody>
      </p:sp>
      <p:sp>
        <p:nvSpPr>
          <p:cNvPr id="3" name="Rectangle 2">
            <a:extLst>
              <a:ext uri="{FF2B5EF4-FFF2-40B4-BE49-F238E27FC236}">
                <a16:creationId xmlns:a16="http://schemas.microsoft.com/office/drawing/2014/main" id="{990D9941-819F-44A4-816D-D26F423F7CCF}"/>
              </a:ext>
            </a:extLst>
          </p:cNvPr>
          <p:cNvSpPr/>
          <p:nvPr/>
        </p:nvSpPr>
        <p:spPr>
          <a:xfrm>
            <a:off x="421341" y="2486520"/>
            <a:ext cx="8191590" cy="3313728"/>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Whenever the channel is found idle, the station does not transmit immediately.</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highlight>
                  <a:srgbClr val="FFFF00"/>
                </a:highlight>
                <a:uLnTx/>
                <a:uFillTx/>
                <a:latin typeface="Perpetua" panose="02020502060401020303" pitchFamily="18" charset="0"/>
                <a:cs typeface="Calibri" panose="020F0502020204030204" pitchFamily="34" charset="0"/>
              </a:rPr>
              <a:t>It waits for a period of time called Interframe Space (IFS).</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 channel is sensed idle, it may be possible that some distant station may have already started transmitting.</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Therefore, the purpose of IFS time is to allow this transmitted signal to reach its destination.</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If after this IFS time, channel is still idle, the station can send the frames</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98324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Contention window</a:t>
            </a:r>
            <a:endParaRPr lang="en-FI" dirty="0"/>
          </a:p>
        </p:txBody>
      </p:sp>
      <p:sp>
        <p:nvSpPr>
          <p:cNvPr id="3" name="Rectangle 2">
            <a:extLst>
              <a:ext uri="{FF2B5EF4-FFF2-40B4-BE49-F238E27FC236}">
                <a16:creationId xmlns:a16="http://schemas.microsoft.com/office/drawing/2014/main" id="{C5365608-79AE-4D8C-B6FC-5FE9E224D9E2}"/>
              </a:ext>
            </a:extLst>
          </p:cNvPr>
          <p:cNvSpPr/>
          <p:nvPr/>
        </p:nvSpPr>
        <p:spPr>
          <a:xfrm>
            <a:off x="334255" y="2258067"/>
            <a:ext cx="8246454" cy="3313728"/>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Contention window is the amount of time divided into slots.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Station that is ready to send chooses a random number of slots as its waiting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number of slots in the window changes with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that it is set of one slot for the first time, and then doubles each time the station cannot detect an idle channel after the IFS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contention window, the station needs to sense the channel after each time slot [1].</a:t>
            </a:r>
          </a:p>
        </p:txBody>
      </p:sp>
    </p:spTree>
    <p:extLst>
      <p:ext uri="{BB962C8B-B14F-4D97-AF65-F5344CB8AC3E}">
        <p14:creationId xmlns:p14="http://schemas.microsoft.com/office/powerpoint/2010/main" val="200799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Acknowledgement</a:t>
            </a:r>
            <a:endParaRPr lang="en-FI" dirty="0"/>
          </a:p>
        </p:txBody>
      </p:sp>
      <p:sp>
        <p:nvSpPr>
          <p:cNvPr id="4" name="Rectangle 3">
            <a:extLst>
              <a:ext uri="{FF2B5EF4-FFF2-40B4-BE49-F238E27FC236}">
                <a16:creationId xmlns:a16="http://schemas.microsoft.com/office/drawing/2014/main" id="{ED03DA86-5DF2-4B2C-90AC-DB14BC2675E3}"/>
              </a:ext>
            </a:extLst>
          </p:cNvPr>
          <p:cNvSpPr/>
          <p:nvPr/>
        </p:nvSpPr>
        <p:spPr>
          <a:xfrm>
            <a:off x="337457" y="2285097"/>
            <a:ext cx="8349343" cy="114390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Despite all the precautions, collisions may occur and destroy the data.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Positive acknowledgement and the time-out timer helps guarantee that the receiver has received the frame.</a:t>
            </a:r>
          </a:p>
        </p:txBody>
      </p:sp>
      <p:pic>
        <p:nvPicPr>
          <p:cNvPr id="6" name="Picture 2" descr="http://image.slidesharecdn.com/ch12-100307212123-phpapp02/95/ch12-28-728.jpg?cb=1267996985">
            <a:extLst>
              <a:ext uri="{FF2B5EF4-FFF2-40B4-BE49-F238E27FC236}">
                <a16:creationId xmlns:a16="http://schemas.microsoft.com/office/drawing/2014/main" id="{DFEC419E-C65E-4736-A5EB-C0F43CD2D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79" b="32773"/>
          <a:stretch/>
        </p:blipFill>
        <p:spPr bwMode="auto">
          <a:xfrm>
            <a:off x="886161" y="3558615"/>
            <a:ext cx="6934200" cy="18019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495924A-B1EB-461E-9A11-3F4E1F332224}"/>
              </a:ext>
            </a:extLst>
          </p:cNvPr>
          <p:cNvSpPr/>
          <p:nvPr/>
        </p:nvSpPr>
        <p:spPr>
          <a:xfrm>
            <a:off x="3038102" y="5389996"/>
            <a:ext cx="3885679" cy="369332"/>
          </a:xfrm>
          <a:prstGeom prst="rect">
            <a:avLst/>
          </a:prstGeom>
        </p:spPr>
        <p:txBody>
          <a:bodyPr wrap="none">
            <a:spAutoFit/>
          </a:bodyPr>
          <a:lstStyle/>
          <a:p>
            <a:r>
              <a:rPr lang="en-US" dirty="0">
                <a:latin typeface="Perpetua" panose="02020502060401020303" pitchFamily="18" charset="0"/>
              </a:rPr>
              <a:t>Fig. 14 Carrier sense in contention window  </a:t>
            </a:r>
          </a:p>
        </p:txBody>
      </p:sp>
    </p:spTree>
    <p:extLst>
      <p:ext uri="{BB962C8B-B14F-4D97-AF65-F5344CB8AC3E}">
        <p14:creationId xmlns:p14="http://schemas.microsoft.com/office/powerpoint/2010/main" val="420838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id="{6201FA81-7B20-40B1-991F-B732788143A0}"/>
              </a:ext>
            </a:extLst>
          </p:cNvPr>
          <p:cNvSpPr/>
          <p:nvPr/>
        </p:nvSpPr>
        <p:spPr>
          <a:xfrm>
            <a:off x="335494" y="1671935"/>
            <a:ext cx="8066314"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326-339.</a:t>
            </a: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Introduction</a:t>
            </a:r>
            <a:endParaRPr lang="en-FI" dirty="0"/>
          </a:p>
        </p:txBody>
      </p:sp>
      <p:pic>
        <p:nvPicPr>
          <p:cNvPr id="7" name="Picture 6">
            <a:extLst>
              <a:ext uri="{FF2B5EF4-FFF2-40B4-BE49-F238E27FC236}">
                <a16:creationId xmlns:a16="http://schemas.microsoft.com/office/drawing/2014/main" id="{5240FBBD-5A5D-4363-A458-B11AAE47227E}"/>
              </a:ext>
            </a:extLst>
          </p:cNvPr>
          <p:cNvPicPr>
            <a:picLocks noChangeAspect="1"/>
          </p:cNvPicPr>
          <p:nvPr/>
        </p:nvPicPr>
        <p:blipFill>
          <a:blip r:embed="rId2"/>
          <a:stretch>
            <a:fillRect/>
          </a:stretch>
        </p:blipFill>
        <p:spPr>
          <a:xfrm>
            <a:off x="228558" y="2749818"/>
            <a:ext cx="8457400" cy="2736582"/>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Algorithm</a:t>
            </a:r>
            <a:endParaRPr lang="en-FI" dirty="0"/>
          </a:p>
        </p:txBody>
      </p:sp>
      <p:pic>
        <p:nvPicPr>
          <p:cNvPr id="6" name="Picture 2">
            <a:extLst>
              <a:ext uri="{FF2B5EF4-FFF2-40B4-BE49-F238E27FC236}">
                <a16:creationId xmlns:a16="http://schemas.microsoft.com/office/drawing/2014/main" id="{86EDB905-F54C-4059-B386-E50B5B7611E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5758" y="2055714"/>
            <a:ext cx="6192095" cy="3302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785D3643-72D0-4B50-BB26-D38C911CEC88}"/>
              </a:ext>
            </a:extLst>
          </p:cNvPr>
          <p:cNvSpPr txBox="1"/>
          <p:nvPr/>
        </p:nvSpPr>
        <p:spPr>
          <a:xfrm>
            <a:off x="3646715" y="5541220"/>
            <a:ext cx="3265714" cy="400110"/>
          </a:xfrm>
          <a:prstGeom prst="rect">
            <a:avLst/>
          </a:prstGeom>
          <a:noFill/>
        </p:spPr>
        <p:txBody>
          <a:bodyPr wrap="square" rtlCol="0">
            <a:spAutoFit/>
          </a:bodyPr>
          <a:lstStyle/>
          <a:p>
            <a:r>
              <a:rPr lang="en-US" sz="2000" dirty="0">
                <a:latin typeface="Perpetua" panose="02020502060401020303" pitchFamily="18" charset="0"/>
              </a:rPr>
              <a:t>Fig. 1  Flow chart of ALOHA</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Collision</a:t>
            </a:r>
            <a:endParaRPr lang="en-FI" dirty="0"/>
          </a:p>
        </p:txBody>
      </p:sp>
      <p:pic>
        <p:nvPicPr>
          <p:cNvPr id="6" name="Picture 5">
            <a:extLst>
              <a:ext uri="{FF2B5EF4-FFF2-40B4-BE49-F238E27FC236}">
                <a16:creationId xmlns:a16="http://schemas.microsoft.com/office/drawing/2014/main" id="{67EFABFE-D033-474B-84F5-A19ED6F82EE1}"/>
              </a:ext>
            </a:extLst>
          </p:cNvPr>
          <p:cNvPicPr>
            <a:picLocks noChangeAspect="1"/>
          </p:cNvPicPr>
          <p:nvPr/>
        </p:nvPicPr>
        <p:blipFill>
          <a:blip r:embed="rId2"/>
          <a:stretch>
            <a:fillRect/>
          </a:stretch>
        </p:blipFill>
        <p:spPr>
          <a:xfrm>
            <a:off x="574178" y="2242551"/>
            <a:ext cx="6098766" cy="3874960"/>
          </a:xfrm>
          <a:prstGeom prst="rect">
            <a:avLst/>
          </a:prstGeom>
        </p:spPr>
      </p:pic>
      <p:sp>
        <p:nvSpPr>
          <p:cNvPr id="7" name="TextBox 6">
            <a:extLst>
              <a:ext uri="{FF2B5EF4-FFF2-40B4-BE49-F238E27FC236}">
                <a16:creationId xmlns:a16="http://schemas.microsoft.com/office/drawing/2014/main" id="{1D40553F-9236-49C5-B210-E4A5EEB13C54}"/>
              </a:ext>
            </a:extLst>
          </p:cNvPr>
          <p:cNvSpPr txBox="1"/>
          <p:nvPr/>
        </p:nvSpPr>
        <p:spPr>
          <a:xfrm>
            <a:off x="6796664" y="2495414"/>
            <a:ext cx="1988288" cy="646331"/>
          </a:xfrm>
          <a:prstGeom prst="rect">
            <a:avLst/>
          </a:prstGeom>
          <a:noFill/>
        </p:spPr>
        <p:txBody>
          <a:bodyPr wrap="square" rtlCol="0">
            <a:spAutoFit/>
          </a:bodyPr>
          <a:lstStyle/>
          <a:p>
            <a:r>
              <a:rPr lang="en-US" dirty="0">
                <a:solidFill>
                  <a:srgbClr val="C00000"/>
                </a:solidFill>
              </a:rPr>
              <a:t>R</a:t>
            </a:r>
            <a:r>
              <a:rPr lang="en-US" dirty="0"/>
              <a:t>= Transmission Rate</a:t>
            </a:r>
          </a:p>
        </p:txBody>
      </p:sp>
      <p:sp>
        <p:nvSpPr>
          <p:cNvPr id="3" name="TextBox 2">
            <a:extLst>
              <a:ext uri="{FF2B5EF4-FFF2-40B4-BE49-F238E27FC236}">
                <a16:creationId xmlns:a16="http://schemas.microsoft.com/office/drawing/2014/main" id="{8694A55A-E14B-4D02-8368-9A1B6F30DC2B}"/>
              </a:ext>
            </a:extLst>
          </p:cNvPr>
          <p:cNvSpPr txBox="1"/>
          <p:nvPr/>
        </p:nvSpPr>
        <p:spPr>
          <a:xfrm>
            <a:off x="6335486" y="4201885"/>
            <a:ext cx="2677885" cy="400110"/>
          </a:xfrm>
          <a:prstGeom prst="rect">
            <a:avLst/>
          </a:prstGeom>
          <a:noFill/>
        </p:spPr>
        <p:txBody>
          <a:bodyPr wrap="square" rtlCol="0">
            <a:spAutoFit/>
          </a:bodyPr>
          <a:lstStyle/>
          <a:p>
            <a:r>
              <a:rPr lang="en-US" sz="2000" dirty="0">
                <a:latin typeface="Perpetua" panose="02020502060401020303" pitchFamily="18" charset="0"/>
              </a:rPr>
              <a:t>Fig. 2 Collision in ALOHA</a:t>
            </a:r>
          </a:p>
        </p:txBody>
      </p:sp>
    </p:spTree>
    <p:extLst>
      <p:ext uri="{BB962C8B-B14F-4D97-AF65-F5344CB8AC3E}">
        <p14:creationId xmlns:p14="http://schemas.microsoft.com/office/powerpoint/2010/main" val="324480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Throughput </a:t>
            </a:r>
            <a:endParaRPr lang="en-FI" dirty="0"/>
          </a:p>
        </p:txBody>
      </p:sp>
      <p:sp>
        <p:nvSpPr>
          <p:cNvPr id="3" name="Rectangle 2">
            <a:extLst>
              <a:ext uri="{FF2B5EF4-FFF2-40B4-BE49-F238E27FC236}">
                <a16:creationId xmlns:a16="http://schemas.microsoft.com/office/drawing/2014/main" id="{BD5F26C4-F77E-49E4-B8ED-0AE523C5CF0E}"/>
              </a:ext>
            </a:extLst>
          </p:cNvPr>
          <p:cNvSpPr/>
          <p:nvPr/>
        </p:nvSpPr>
        <p:spPr>
          <a:xfrm>
            <a:off x="230033" y="2227289"/>
            <a:ext cx="8641823" cy="3713837"/>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highlight>
                  <a:srgbClr val="FFFF00"/>
                </a:highlight>
                <a:latin typeface="Perpetua" panose="02020502060401020303" pitchFamily="18" charset="0"/>
                <a:cs typeface="Calibri" panose="020F0502020204030204" pitchFamily="34" charset="0"/>
              </a:rPr>
              <a:t>The throughput is the fraction of time, the channel carries useful information, namely non-colliding packets.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Under all number of frames, the throughput, S, is just the product of average number of frames, G and the probability, P, of a transmission succeeding—that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a:t>
            </a:r>
            <a:r>
              <a:rPr lang="en-US" sz="2000" b="1" dirty="0">
                <a:solidFill>
                  <a:prstClr val="black"/>
                </a:solidFill>
                <a:latin typeface="Perpetua" panose="02020502060401020303" pitchFamily="18" charset="0"/>
                <a:cs typeface="Calibri" panose="020F0502020204030204" pitchFamily="34" charset="0"/>
              </a:rPr>
              <a:t> S = GP</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Consider a packet scheduled for transmission at some time ‘t’. This packet will be successful if no other packet is scheduled for transmission in the interval (t-T, </a:t>
            </a:r>
            <a:r>
              <a:rPr lang="en-US" sz="2000" dirty="0" err="1">
                <a:solidFill>
                  <a:prstClr val="black"/>
                </a:solidFill>
                <a:latin typeface="Perpetua" panose="02020502060401020303" pitchFamily="18" charset="0"/>
                <a:cs typeface="Calibri" panose="020F0502020204030204" pitchFamily="34" charset="0"/>
              </a:rPr>
              <a:t>t+T</a:t>
            </a:r>
            <a:r>
              <a:rPr lang="en-US" sz="2000" dirty="0">
                <a:solidFill>
                  <a:prstClr val="black"/>
                </a:solidFill>
                <a:latin typeface="Perpetua" panose="02020502060401020303" pitchFamily="18" charset="0"/>
                <a:cs typeface="Calibri" panose="020F0502020204030204" pitchFamily="34" charset="0"/>
              </a:rPr>
              <a:t>) (</a:t>
            </a:r>
            <a:r>
              <a:rPr lang="en-US" sz="2000" dirty="0">
                <a:solidFill>
                  <a:prstClr val="black"/>
                </a:solidFill>
                <a:highlight>
                  <a:srgbClr val="FFFF00"/>
                </a:highlight>
                <a:latin typeface="Perpetua" panose="02020502060401020303" pitchFamily="18" charset="0"/>
                <a:cs typeface="Calibri" panose="020F0502020204030204" pitchFamily="34" charset="0"/>
              </a:rPr>
              <a:t>this period of 2T is called the vulnerable period</a:t>
            </a:r>
            <a:r>
              <a:rPr lang="en-US" sz="2000" dirty="0">
                <a:solidFill>
                  <a:prstClr val="black"/>
                </a:solidFill>
                <a:latin typeface="Perpetua" panose="02020502060401020303" pitchFamily="18" charset="0"/>
                <a:cs typeface="Calibri" panose="020F0502020204030204" pitchFamily="34" charset="0"/>
              </a:rPr>
              <a:t>). The probability of this happening, that is, the probability of success, is that no packet is scheduled in an interval of length 2T. </a:t>
            </a:r>
          </a:p>
          <a:p>
            <a:pPr marL="342900" lvl="0" indent="-342900" defTabSz="457200">
              <a:spcBef>
                <a:spcPts val="1000"/>
              </a:spcBef>
              <a:buClr>
                <a:srgbClr val="B31166"/>
              </a:buClr>
              <a:buSzPct val="80000"/>
              <a:buFont typeface="Wingdings 3" charset="2"/>
              <a:buChar char=""/>
            </a:pPr>
            <a:endParaRPr lang="en-US" sz="2200" dirty="0">
              <a:solidFill>
                <a:prstClr val="black"/>
              </a:solidFill>
              <a:latin typeface="Perpetua" panose="02020502060401020303" pitchFamily="18" charset="0"/>
              <a:cs typeface="Calibri" panose="020F0502020204030204" pitchFamily="34" charset="0"/>
            </a:endParaRPr>
          </a:p>
        </p:txBody>
      </p:sp>
      <p:grpSp>
        <p:nvGrpSpPr>
          <p:cNvPr id="6" name="Group 5">
            <a:extLst>
              <a:ext uri="{FF2B5EF4-FFF2-40B4-BE49-F238E27FC236}">
                <a16:creationId xmlns:a16="http://schemas.microsoft.com/office/drawing/2014/main" id="{B4F3D632-7AD9-4803-801F-2A445136C86F}"/>
              </a:ext>
            </a:extLst>
          </p:cNvPr>
          <p:cNvGrpSpPr/>
          <p:nvPr/>
        </p:nvGrpSpPr>
        <p:grpSpPr>
          <a:xfrm>
            <a:off x="3498112" y="6117486"/>
            <a:ext cx="5645888" cy="291509"/>
            <a:chOff x="2806995" y="5875376"/>
            <a:chExt cx="5645888" cy="291509"/>
          </a:xfrm>
        </p:grpSpPr>
        <p:sp>
          <p:nvSpPr>
            <p:cNvPr id="7" name="Rectangle 6">
              <a:extLst>
                <a:ext uri="{FF2B5EF4-FFF2-40B4-BE49-F238E27FC236}">
                  <a16:creationId xmlns:a16="http://schemas.microsoft.com/office/drawing/2014/main" id="{87DC58B8-F3EE-4DD8-B1D4-95030DA028F8}"/>
                </a:ext>
              </a:extLst>
            </p:cNvPr>
            <p:cNvSpPr/>
            <p:nvPr/>
          </p:nvSpPr>
          <p:spPr>
            <a:xfrm>
              <a:off x="5443869" y="5879806"/>
              <a:ext cx="1637414" cy="287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EEBF6D-F59C-49E6-A9CF-52385DBA9D28}"/>
                </a:ext>
              </a:extLst>
            </p:cNvPr>
            <p:cNvSpPr/>
            <p:nvPr/>
          </p:nvSpPr>
          <p:spPr>
            <a:xfrm>
              <a:off x="3806455" y="5875376"/>
              <a:ext cx="1637414" cy="287079"/>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1DC2CE5-BAF3-4B55-8039-5DD7DD2F5D15}"/>
                </a:ext>
              </a:extLst>
            </p:cNvPr>
            <p:cNvCxnSpPr/>
            <p:nvPr/>
          </p:nvCxnSpPr>
          <p:spPr>
            <a:xfrm>
              <a:off x="2806995" y="6162455"/>
              <a:ext cx="564588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74C70BDE-33F3-4A3F-9ACE-784D1700A553}"/>
              </a:ext>
            </a:extLst>
          </p:cNvPr>
          <p:cNvCxnSpPr/>
          <p:nvPr/>
        </p:nvCxnSpPr>
        <p:spPr>
          <a:xfrm>
            <a:off x="4497572" y="5962428"/>
            <a:ext cx="3274828" cy="1063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95AA702-3833-4603-AF0B-9E1E2873F8F6}"/>
              </a:ext>
            </a:extLst>
          </p:cNvPr>
          <p:cNvSpPr txBox="1"/>
          <p:nvPr/>
        </p:nvSpPr>
        <p:spPr>
          <a:xfrm>
            <a:off x="5950255" y="5671439"/>
            <a:ext cx="62066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2T</a:t>
            </a:r>
          </a:p>
        </p:txBody>
      </p:sp>
      <p:sp>
        <p:nvSpPr>
          <p:cNvPr id="12" name="TextBox 11">
            <a:extLst>
              <a:ext uri="{FF2B5EF4-FFF2-40B4-BE49-F238E27FC236}">
                <a16:creationId xmlns:a16="http://schemas.microsoft.com/office/drawing/2014/main" id="{89C5E8D6-490A-44CF-8DF1-FF16061D4860}"/>
              </a:ext>
            </a:extLst>
          </p:cNvPr>
          <p:cNvSpPr txBox="1"/>
          <p:nvPr/>
        </p:nvSpPr>
        <p:spPr>
          <a:xfrm>
            <a:off x="6003378" y="6528762"/>
            <a:ext cx="65260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t>
            </a:r>
          </a:p>
        </p:txBody>
      </p:sp>
      <p:cxnSp>
        <p:nvCxnSpPr>
          <p:cNvPr id="13" name="Straight Arrow Connector 12">
            <a:extLst>
              <a:ext uri="{FF2B5EF4-FFF2-40B4-BE49-F238E27FC236}">
                <a16:creationId xmlns:a16="http://schemas.microsoft.com/office/drawing/2014/main" id="{A243A39D-2592-47A9-8485-19B7BC661FAA}"/>
              </a:ext>
            </a:extLst>
          </p:cNvPr>
          <p:cNvCxnSpPr/>
          <p:nvPr/>
        </p:nvCxnSpPr>
        <p:spPr>
          <a:xfrm flipV="1">
            <a:off x="6134986" y="6404565"/>
            <a:ext cx="0" cy="20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117621-A7D8-4AC3-9C08-44938A74B83A}"/>
              </a:ext>
            </a:extLst>
          </p:cNvPr>
          <p:cNvSpPr txBox="1"/>
          <p:nvPr/>
        </p:nvSpPr>
        <p:spPr>
          <a:xfrm>
            <a:off x="7526755" y="6466663"/>
            <a:ext cx="59503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
        <p:nvSpPr>
          <p:cNvPr id="15" name="TextBox 14">
            <a:extLst>
              <a:ext uri="{FF2B5EF4-FFF2-40B4-BE49-F238E27FC236}">
                <a16:creationId xmlns:a16="http://schemas.microsoft.com/office/drawing/2014/main" id="{1A89BFB5-8BF4-4023-BB78-1A57DBD043F8}"/>
              </a:ext>
            </a:extLst>
          </p:cNvPr>
          <p:cNvSpPr txBox="1"/>
          <p:nvPr/>
        </p:nvSpPr>
        <p:spPr>
          <a:xfrm>
            <a:off x="4200054" y="6466663"/>
            <a:ext cx="55015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Tree>
    <p:extLst>
      <p:ext uri="{BB962C8B-B14F-4D97-AF65-F5344CB8AC3E}">
        <p14:creationId xmlns:p14="http://schemas.microsoft.com/office/powerpoint/2010/main" val="104373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Throughput</a:t>
            </a:r>
            <a:endParaRPr lang="en-FI" dirty="0"/>
          </a:p>
        </p:txBody>
      </p:sp>
      <p:pic>
        <p:nvPicPr>
          <p:cNvPr id="6" name="Content Placeholder 3">
            <a:extLst>
              <a:ext uri="{FF2B5EF4-FFF2-40B4-BE49-F238E27FC236}">
                <a16:creationId xmlns:a16="http://schemas.microsoft.com/office/drawing/2014/main" id="{C63693DC-E322-44E3-88EC-95C2C35D4C3A}"/>
              </a:ext>
            </a:extLst>
          </p:cNvPr>
          <p:cNvPicPr>
            <a:picLocks noChangeAspect="1"/>
          </p:cNvPicPr>
          <p:nvPr/>
        </p:nvPicPr>
        <p:blipFill>
          <a:blip r:embed="rId2"/>
          <a:stretch>
            <a:fillRect/>
          </a:stretch>
        </p:blipFill>
        <p:spPr>
          <a:xfrm>
            <a:off x="1634541" y="2172194"/>
            <a:ext cx="6418908" cy="3632777"/>
          </a:xfrm>
          <a:prstGeom prst="rect">
            <a:avLst/>
          </a:prstGeom>
        </p:spPr>
      </p:pic>
      <p:sp>
        <p:nvSpPr>
          <p:cNvPr id="3" name="TextBox 2">
            <a:extLst>
              <a:ext uri="{FF2B5EF4-FFF2-40B4-BE49-F238E27FC236}">
                <a16:creationId xmlns:a16="http://schemas.microsoft.com/office/drawing/2014/main" id="{BDB21EC4-37F1-4E1E-BD28-3DBF965F49B5}"/>
              </a:ext>
            </a:extLst>
          </p:cNvPr>
          <p:cNvSpPr txBox="1"/>
          <p:nvPr/>
        </p:nvSpPr>
        <p:spPr>
          <a:xfrm>
            <a:off x="2383970" y="5804971"/>
            <a:ext cx="3875315" cy="400110"/>
          </a:xfrm>
          <a:prstGeom prst="rect">
            <a:avLst/>
          </a:prstGeom>
          <a:noFill/>
        </p:spPr>
        <p:txBody>
          <a:bodyPr wrap="square" rtlCol="0">
            <a:spAutoFit/>
          </a:bodyPr>
          <a:lstStyle/>
          <a:p>
            <a:r>
              <a:rPr lang="en-US" sz="2000" dirty="0">
                <a:latin typeface="Perpetua" panose="02020502060401020303" pitchFamily="18" charset="0"/>
              </a:rPr>
              <a:t>Fig. 3 Vulnerable time of ALOHA</a:t>
            </a:r>
          </a:p>
        </p:txBody>
      </p:sp>
    </p:spTree>
    <p:extLst>
      <p:ext uri="{BB962C8B-B14F-4D97-AF65-F5344CB8AC3E}">
        <p14:creationId xmlns:p14="http://schemas.microsoft.com/office/powerpoint/2010/main" val="204880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Throughput</a:t>
            </a:r>
            <a:endParaRPr lang="en-FI"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B956448-40F0-4B21-B0A1-FD29F4FF7A92}"/>
                  </a:ext>
                </a:extLst>
              </p:cNvPr>
              <p:cNvSpPr/>
              <p:nvPr/>
            </p:nvSpPr>
            <p:spPr>
              <a:xfrm>
                <a:off x="421341" y="2223887"/>
                <a:ext cx="8246454" cy="470404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Poisson distribution, Probability of generating ‘k’ interfering frames (when average number of frames = G) is,</a:t>
                </a:r>
              </a:p>
              <a:p>
                <a:pPr marL="342900" lvl="0" indent="-342900"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                                                  P (k) = ( </a:t>
                </a:r>
                <a14:m>
                  <m:oMath xmlns:m="http://schemas.openxmlformats.org/officeDocument/2006/math">
                    <m:sSup>
                      <m:sSupPr>
                        <m:ctrlPr>
                          <a:rPr lang="en-US" sz="2000" b="1" i="1">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𝑮</m:t>
                        </m:r>
                      </m:e>
                      <m:sup>
                        <m:r>
                          <a:rPr lang="en-US" sz="2000" b="1" i="1">
                            <a:solidFill>
                              <a:prstClr val="black"/>
                            </a:solidFill>
                            <a:latin typeface="Cambria Math" panose="02040503050406030204" pitchFamily="18" charset="0"/>
                          </a:rPr>
                          <m:t>𝒌</m:t>
                        </m:r>
                      </m:sup>
                    </m:sSup>
                    <m:r>
                      <a:rPr lang="en-US" sz="2000" b="1" i="1">
                        <a:solidFill>
                          <a:prstClr val="black"/>
                        </a:solidFill>
                        <a:latin typeface="Cambria Math" panose="02040503050406030204" pitchFamily="18" charset="0"/>
                      </a:rPr>
                      <m:t>.</m:t>
                    </m:r>
                    <m:sSup>
                      <m:sSupPr>
                        <m:ctrlPr>
                          <a:rPr lang="en-US" sz="2000" b="1" i="1">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𝑮</m:t>
                        </m:r>
                      </m:sup>
                    </m:sSup>
                    <m:r>
                      <a:rPr lang="en-US" sz="2000" b="1" i="1">
                        <a:solidFill>
                          <a:prstClr val="black"/>
                        </a:solidFill>
                        <a:latin typeface="Cambria Math" panose="02040503050406030204" pitchFamily="18" charset="0"/>
                      </a:rPr>
                      <m:t>)</m:t>
                    </m:r>
                  </m:oMath>
                </a14:m>
                <a:r>
                  <a:rPr lang="en-US" sz="2000" b="1" dirty="0">
                    <a:solidFill>
                      <a:prstClr val="black"/>
                    </a:solidFill>
                    <a:latin typeface="Perpetua" panose="02020502060401020303" pitchFamily="18" charset="0"/>
                    <a:cs typeface="Calibri" panose="020F0502020204030204" pitchFamily="34" charset="0"/>
                  </a:rPr>
                  <a:t> / k!</a:t>
                </a:r>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The vulnerability of pure ALOHA is 2 time frames. For the time duration of two time frames on an average 2G frames are produced. Thus, probability that no other traffic is initiated in this duration (2T) is, that is probability of successful transmission without interference,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(0) =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r>
                          <a:rPr lang="en-US" sz="2000" i="1">
                            <a:solidFill>
                              <a:prstClr val="black"/>
                            </a:solidFill>
                            <a:latin typeface="Cambria Math" panose="02040503050406030204" pitchFamily="18" charset="0"/>
                          </a:rPr>
                          <m:t>)</m:t>
                        </m:r>
                      </m:e>
                      <m:sup>
                        <m:r>
                          <a:rPr lang="en-US" sz="2000" i="1">
                            <a:solidFill>
                              <a:prstClr val="black"/>
                            </a:solidFill>
                            <a:latin typeface="Cambria Math" panose="02040503050406030204" pitchFamily="18" charset="0"/>
                          </a:rPr>
                          <m:t>0</m:t>
                        </m:r>
                      </m:sup>
                    </m:sSup>
                  </m:oMath>
                </a14:m>
                <a:r>
                  <a:rPr lang="en-US" sz="2000" dirty="0">
                    <a:solidFill>
                      <a:prstClr val="black"/>
                    </a:solidFill>
                    <a:latin typeface="Perpetua" panose="02020502060401020303" pitchFamily="18" charset="0"/>
                    <a:cs typeface="Calibri" panose="020F0502020204030204" pitchFamily="34" charset="0"/>
                  </a:rPr>
                  <a:t>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S = GP, we get, Throughput, </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Perpetua" panose="02020502060401020303" pitchFamily="18" charset="0"/>
                  <a:cs typeface="Calibri" panose="020F0502020204030204" pitchFamily="34" charset="0"/>
                </a:endParaRPr>
              </a:p>
              <a:p>
                <a:pPr marL="342900" lvl="0" indent="-342900" algn="ctr"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b="1" i="1">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𝑮</m:t>
                        </m:r>
                      </m:sup>
                    </m:sSup>
                  </m:oMath>
                </a14:m>
                <a:endParaRPr lang="en-US" sz="2000" dirty="0">
                  <a:solidFill>
                    <a:prstClr val="black">
                      <a:lumMod val="75000"/>
                      <a:lumOff val="25000"/>
                    </a:prstClr>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DB956448-40F0-4B21-B0A1-FD29F4FF7A92}"/>
                  </a:ext>
                </a:extLst>
              </p:cNvPr>
              <p:cNvSpPr>
                <a:spLocks noRot="1" noChangeAspect="1" noMove="1" noResize="1" noEditPoints="1" noAdjustHandles="1" noChangeArrowheads="1" noChangeShapeType="1" noTextEdit="1"/>
              </p:cNvSpPr>
              <p:nvPr/>
            </p:nvSpPr>
            <p:spPr>
              <a:xfrm>
                <a:off x="421341" y="2223887"/>
                <a:ext cx="8246454" cy="4704045"/>
              </a:xfrm>
              <a:prstGeom prst="rect">
                <a:avLst/>
              </a:prstGeom>
              <a:blipFill>
                <a:blip r:embed="rId2"/>
                <a:stretch>
                  <a:fillRect l="-296" t="-649" b="-1686"/>
                </a:stretch>
              </a:blipFill>
            </p:spPr>
            <p:txBody>
              <a:bodyPr/>
              <a:lstStyle/>
              <a:p>
                <a:r>
                  <a:rPr lang="en-US">
                    <a:noFill/>
                  </a:rPr>
                  <a:t> </a:t>
                </a:r>
              </a:p>
            </p:txBody>
          </p:sp>
        </mc:Fallback>
      </mc:AlternateContent>
    </p:spTree>
    <p:extLst>
      <p:ext uri="{BB962C8B-B14F-4D97-AF65-F5344CB8AC3E}">
        <p14:creationId xmlns:p14="http://schemas.microsoft.com/office/powerpoint/2010/main" val="331222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Throughput</a:t>
            </a:r>
            <a:endParaRPr lang="en-FI"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BE5E411-8940-4215-8052-E766509968B2}"/>
                  </a:ext>
                </a:extLst>
              </p:cNvPr>
              <p:cNvSpPr/>
              <p:nvPr/>
            </p:nvSpPr>
            <p:spPr>
              <a:xfrm>
                <a:off x="476205" y="2286040"/>
                <a:ext cx="8301318" cy="3763081"/>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We see that throughput S depends on occurrence of frames/frame time, G, to get maximum throughput, we differentiate the throughput equations with respect to G.</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Pure ALOHA: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differentiation (S) = 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For maxima, above equation is to be equated to zero. Therefore,</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dS</a:t>
                </a:r>
                <a:r>
                  <a:rPr lang="en-US" sz="2000" dirty="0">
                    <a:solidFill>
                      <a:prstClr val="black"/>
                    </a:solidFill>
                    <a:latin typeface="Perpetua" panose="02020502060401020303" pitchFamily="18" charset="0"/>
                    <a:cs typeface="Calibri" panose="020F0502020204030204" pitchFamily="34" charset="0"/>
                  </a:rPr>
                  <a:t>/</a:t>
                </a:r>
                <a:r>
                  <a:rPr lang="en-US" sz="2000" dirty="0" err="1">
                    <a:solidFill>
                      <a:prstClr val="black"/>
                    </a:solidFill>
                    <a:latin typeface="Perpetua" panose="02020502060401020303" pitchFamily="18" charset="0"/>
                    <a:cs typeface="Calibri" panose="020F0502020204030204" pitchFamily="34" charset="0"/>
                  </a:rPr>
                  <a:t>dG</a:t>
                </a:r>
                <a:r>
                  <a:rPr lang="en-US" sz="2000" dirty="0">
                    <a:solidFill>
                      <a:prstClr val="black"/>
                    </a:solidFill>
                    <a:latin typeface="Perpetua" panose="02020502060401020303" pitchFamily="18" charset="0"/>
                    <a:cs typeface="Calibri" panose="020F0502020204030204" pitchFamily="34" charset="0"/>
                  </a:rPr>
                  <a:t> =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r>
                      <a:rPr lang="en-US" sz="2000">
                        <a:solidFill>
                          <a:prstClr val="black"/>
                        </a:solidFill>
                        <a:latin typeface="Cambria Math" panose="02040503050406030204" pitchFamily="18" charset="0"/>
                      </a:rPr>
                      <m:t>−</m:t>
                    </m:r>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Gmax</a:t>
                </a:r>
                <a:r>
                  <a:rPr lang="en-US" sz="2000" dirty="0">
                    <a:solidFill>
                      <a:prstClr val="black"/>
                    </a:solidFill>
                    <a:latin typeface="Perpetua" panose="02020502060401020303" pitchFamily="18" charset="0"/>
                    <a:cs typeface="Calibri" panose="020F0502020204030204" pitchFamily="34" charset="0"/>
                  </a:rPr>
                  <a:t> = 1/2</a:t>
                </a:r>
              </a:p>
              <a:p>
                <a:pPr marL="342900" lvl="0" indent="-342900" algn="ctr"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Thus, </a:t>
                </a:r>
                <a:r>
                  <a:rPr lang="en-US" sz="2000" b="1" dirty="0">
                    <a:solidFill>
                      <a:prstClr val="black"/>
                    </a:solidFill>
                    <a:latin typeface="Perpetua" panose="02020502060401020303" pitchFamily="18" charset="0"/>
                    <a:cs typeface="Calibri" panose="020F0502020204030204" pitchFamily="34" charset="0"/>
                  </a:rPr>
                  <a:t>S = 0.5/e</a:t>
                </a:r>
                <a:endParaRPr lang="en-US" sz="2000" dirty="0">
                  <a:solidFill>
                    <a:prstClr val="black"/>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4BE5E411-8940-4215-8052-E766509968B2}"/>
                  </a:ext>
                </a:extLst>
              </p:cNvPr>
              <p:cNvSpPr>
                <a:spLocks noRot="1" noChangeAspect="1" noMove="1" noResize="1" noEditPoints="1" noAdjustHandles="1" noChangeArrowheads="1" noChangeShapeType="1" noTextEdit="1"/>
              </p:cNvSpPr>
              <p:nvPr/>
            </p:nvSpPr>
            <p:spPr>
              <a:xfrm>
                <a:off x="476205" y="2286040"/>
                <a:ext cx="8301318" cy="3763081"/>
              </a:xfrm>
              <a:prstGeom prst="rect">
                <a:avLst/>
              </a:prstGeom>
              <a:blipFill>
                <a:blip r:embed="rId2"/>
                <a:stretch>
                  <a:fillRect l="-294" t="-648" b="-2107"/>
                </a:stretch>
              </a:blipFill>
            </p:spPr>
            <p:txBody>
              <a:bodyPr/>
              <a:lstStyle/>
              <a:p>
                <a:r>
                  <a:rPr lang="en-US">
                    <a:noFill/>
                  </a:rPr>
                  <a:t> </a:t>
                </a:r>
              </a:p>
            </p:txBody>
          </p:sp>
        </mc:Fallback>
      </mc:AlternateContent>
    </p:spTree>
    <p:extLst>
      <p:ext uri="{BB962C8B-B14F-4D97-AF65-F5344CB8AC3E}">
        <p14:creationId xmlns:p14="http://schemas.microsoft.com/office/powerpoint/2010/main" val="15586647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2350</TotalTime>
  <Words>1729</Words>
  <Application>Microsoft Office PowerPoint</Application>
  <PresentationFormat>On-screen Show (4:3)</PresentationFormat>
  <Paragraphs>172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Cambria Math</vt:lpstr>
      <vt:lpstr>Corbel</vt:lpstr>
      <vt:lpstr>Perpetua</vt:lpstr>
      <vt:lpstr>Times New Roman</vt:lpstr>
      <vt:lpstr>Wingdings</vt:lpstr>
      <vt:lpstr>Wingdings 3</vt:lpstr>
      <vt:lpstr>Spectrum</vt:lpstr>
      <vt:lpstr>Multiple Access Techniques II</vt:lpstr>
      <vt:lpstr>Lecture Outline</vt:lpstr>
      <vt:lpstr>ALOHA</vt:lpstr>
      <vt:lpstr>ALOHA….</vt:lpstr>
      <vt:lpstr>ALOHA….</vt:lpstr>
      <vt:lpstr>ALOHA….</vt:lpstr>
      <vt:lpstr>ALOHA….</vt:lpstr>
      <vt:lpstr>ALOHA….</vt:lpstr>
      <vt:lpstr>ALOHA….</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CSMA/CD</vt:lpstr>
      <vt:lpstr>CSMA/CA</vt:lpstr>
      <vt:lpstr>CSMA/CA</vt:lpstr>
      <vt:lpstr>Topic Heading..</vt:lpstr>
      <vt:lpstr>CSMA/CA</vt:lpstr>
      <vt:lpstr>CSMA/CA</vt:lpstr>
      <vt:lpstr>CSMA/CA</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28</cp:revision>
  <dcterms:created xsi:type="dcterms:W3CDTF">2018-12-10T17:20:29Z</dcterms:created>
  <dcterms:modified xsi:type="dcterms:W3CDTF">2024-11-23T17:46:46Z</dcterms:modified>
</cp:coreProperties>
</file>