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6997641C-767C-0F26-8CE6-3FA01AE6671C}"/>
    <pc:docChg chg="modSld">
      <pc:chgData name="Dr. Md Mehedi Hasan" userId="S::mmhasan@aiub.edu::5eb39d97-deb0-466a-af4c-298e34812974" providerId="AD" clId="Web-{6997641C-767C-0F26-8CE6-3FA01AE6671C}" dt="2022-04-01T13:31:03.826" v="95"/>
      <pc:docMkLst>
        <pc:docMk/>
      </pc:docMkLst>
      <pc:sldChg chg="modSp">
        <pc:chgData name="Dr. Md Mehedi Hasan" userId="S::mmhasan@aiub.edu::5eb39d97-deb0-466a-af4c-298e34812974" providerId="AD" clId="Web-{6997641C-767C-0F26-8CE6-3FA01AE6671C}" dt="2022-04-01T13:31:03.826" v="9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6997641C-767C-0F26-8CE6-3FA01AE6671C}" dt="2022-04-01T13:31:03.826" v="9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57F0B2E4-B2DC-4BC9-8C14-EAFB35B0E1C8}"/>
    <pc:docChg chg="modSld">
      <pc:chgData name="Dr. Md Mehedi Hasan" userId="5eb39d97-deb0-466a-af4c-298e34812974" providerId="ADAL" clId="{57F0B2E4-B2DC-4BC9-8C14-EAFB35B0E1C8}" dt="2022-07-27T04:18:16.608" v="31" actId="20577"/>
      <pc:docMkLst>
        <pc:docMk/>
      </pc:docMkLst>
      <pc:sldChg chg="modSp mod">
        <pc:chgData name="Dr. Md Mehedi Hasan" userId="5eb39d97-deb0-466a-af4c-298e34812974" providerId="ADAL" clId="{57F0B2E4-B2DC-4BC9-8C14-EAFB35B0E1C8}" dt="2022-07-27T04:18:16.608" v="31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7F0B2E4-B2DC-4BC9-8C14-EAFB35B0E1C8}" dt="2022-07-27T04:18:16.608" v="31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SHIFT AND ROTATE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534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44758" y="1883392"/>
            <a:ext cx="8454484" cy="4410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In ROL and ROR, CF reflects the bit that is rotated out.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ROL and ROR can be used to inspect the bits in a byte or word, without changing the contents.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Example: Use ROL to count the number of 1 bits in BX, without changing BX. Put the answer in AX.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dirty="0"/>
              <a:t>Solution: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>
                <a:highlight>
                  <a:srgbClr val="FFFF00"/>
                </a:highlight>
              </a:rPr>
              <a:t>XOR AX,AX</a:t>
            </a:r>
            <a:endParaRPr lang="en-US" sz="2000" dirty="0">
              <a:highlight>
                <a:srgbClr val="FFFF00"/>
              </a:highlight>
            </a:endParaRPr>
          </a:p>
          <a:p>
            <a:pPr algn="l"/>
            <a:r>
              <a:rPr lang="en-US" sz="2000" b="1" dirty="0">
                <a:highlight>
                  <a:srgbClr val="FFFF00"/>
                </a:highlight>
              </a:rPr>
              <a:t>	MOV CX,16</a:t>
            </a:r>
            <a:endParaRPr lang="en-US" sz="2000" dirty="0">
              <a:highlight>
                <a:srgbClr val="FFFF00"/>
              </a:highlight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TOP:</a:t>
            </a:r>
            <a:endParaRPr lang="en-US" sz="2000" dirty="0">
              <a:highlight>
                <a:srgbClr val="FFFF00"/>
              </a:highlight>
            </a:endParaRPr>
          </a:p>
          <a:p>
            <a:pPr algn="l"/>
            <a:r>
              <a:rPr lang="en-US" sz="2000" b="1" dirty="0">
                <a:highlight>
                  <a:srgbClr val="FFFF00"/>
                </a:highlight>
              </a:rPr>
              <a:t>	ROL BX,1</a:t>
            </a:r>
            <a:endParaRPr lang="en-US" sz="2000" dirty="0">
              <a:highlight>
                <a:srgbClr val="FFFF00"/>
              </a:highlight>
            </a:endParaRPr>
          </a:p>
          <a:p>
            <a:pPr algn="l"/>
            <a:r>
              <a:rPr lang="en-US" sz="2000" b="1" dirty="0">
                <a:highlight>
                  <a:srgbClr val="FFFF00"/>
                </a:highlight>
              </a:rPr>
              <a:t>	JNC NEXT</a:t>
            </a:r>
            <a:endParaRPr lang="en-US" sz="2000" dirty="0">
              <a:highlight>
                <a:srgbClr val="FFFF00"/>
              </a:highlight>
            </a:endParaRPr>
          </a:p>
          <a:p>
            <a:pPr algn="l"/>
            <a:r>
              <a:rPr lang="en-US" sz="2000" b="1" dirty="0">
                <a:highlight>
                  <a:srgbClr val="FFFF00"/>
                </a:highlight>
              </a:rPr>
              <a:t>      INC AX</a:t>
            </a:r>
            <a:endParaRPr lang="en-US" sz="2000" dirty="0">
              <a:highlight>
                <a:srgbClr val="FFFF00"/>
              </a:highlight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000" b="1" dirty="0">
                <a:highlight>
                  <a:srgbClr val="FFFF00"/>
                </a:highlight>
              </a:rPr>
              <a:t>NEXT:</a:t>
            </a:r>
            <a:endParaRPr lang="en-US" sz="2000" dirty="0">
              <a:highlight>
                <a:srgbClr val="FFFF00"/>
              </a:highlight>
            </a:endParaRPr>
          </a:p>
          <a:p>
            <a:pPr algn="l"/>
            <a:r>
              <a:rPr lang="en-US" sz="2000" b="1" dirty="0">
                <a:highlight>
                  <a:srgbClr val="FFFF00"/>
                </a:highlight>
              </a:rPr>
              <a:t>	LOOP TOP</a:t>
            </a:r>
            <a:endParaRPr lang="en-US" sz="2000" dirty="0">
              <a:highlight>
                <a:srgbClr val="FFFF00"/>
              </a:highlight>
            </a:endParaRPr>
          </a:p>
          <a:p>
            <a:pPr marL="200911" indent="-200911" algn="l" defTabSz="234127">
              <a:spcBef>
                <a:spcPts val="161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ROL, ROR and CF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87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288727" y="2159953"/>
            <a:ext cx="8566548" cy="46980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RCL (Rotate through Carry LEFT) shifts the bits of the destination to the left.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is shifted Into the CF and the previous value of CF is shifted Into the rightmost bit. 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other words, RCL works like Just like ROL, except that CF is part of the circle of bits being rotated. The syntax is:</a:t>
            </a: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destination,1</a:t>
            </a:r>
            <a:endParaRPr lang="en-US"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chemeClr val="tx1"/>
                </a:solidFill>
              </a:rPr>
              <a:t>and</a:t>
            </a:r>
            <a:endParaRPr sz="2000" dirty="0">
              <a:solidFill>
                <a:schemeClr val="tx1"/>
              </a:solidFill>
            </a:endParaRPr>
          </a:p>
          <a:p>
            <a:pPr marL="321457" indent="-321457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RCL destination, CL</a:t>
            </a:r>
          </a:p>
        </p:txBody>
      </p:sp>
      <p:pic>
        <p:nvPicPr>
          <p:cNvPr id="173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290" y="4819526"/>
            <a:ext cx="3643313" cy="1821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RCL (Rotate Carry Left)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733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178595" y="2244259"/>
            <a:ext cx="9054703" cy="31466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RCR (Rotate through Carry RIGHT) works just like RCL except the bits are rotated to the right. The syntax is: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destination,1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and</a:t>
            </a:r>
          </a:p>
          <a:p>
            <a:pPr marL="321457" indent="-321457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RCR destination, CL</a:t>
            </a:r>
          </a:p>
        </p:txBody>
      </p:sp>
      <p:pic>
        <p:nvPicPr>
          <p:cNvPr id="177" name="Screen Shot 2015-03-27 at 10.49.3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12" y="3948805"/>
            <a:ext cx="3684990" cy="2694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RCR (Rotate Carry Right)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287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669727" y="1702314"/>
            <a:ext cx="7804548" cy="12615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Suppose DH contains 8Ah, CF= 1, and CL contains 3.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What are the values of DH and CF after the instruction RCR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181" name="Screen Shot 2015-03-27 at 10.59.29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101" y="3275357"/>
            <a:ext cx="6375797" cy="3446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500063" y="1802973"/>
            <a:ext cx="8112621" cy="46266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endParaRPr lang="en-US" sz="2257" b="1" dirty="0">
              <a:solidFill>
                <a:schemeClr val="tx1"/>
              </a:solidFill>
            </a:endParaRP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Expectation: </a:t>
            </a:r>
            <a:r>
              <a:rPr lang="en-US" sz="2257" dirty="0">
                <a:solidFill>
                  <a:schemeClr val="tx1"/>
                </a:solidFill>
              </a:rPr>
              <a:t>If AL contains </a:t>
            </a:r>
            <a:r>
              <a:rPr lang="en-US" sz="2257" b="1" dirty="0">
                <a:solidFill>
                  <a:schemeClr val="tx1"/>
                </a:solidFill>
              </a:rPr>
              <a:t>11011100</a:t>
            </a:r>
            <a:r>
              <a:rPr lang="en-US" sz="2257" dirty="0">
                <a:solidFill>
                  <a:schemeClr val="tx1"/>
                </a:solidFill>
              </a:rPr>
              <a:t>, we want to make it </a:t>
            </a:r>
            <a:r>
              <a:rPr lang="en-US" sz="2257" b="1" dirty="0">
                <a:solidFill>
                  <a:schemeClr val="tx1"/>
                </a:solidFill>
              </a:rPr>
              <a:t>00111011</a:t>
            </a:r>
            <a:endParaRPr lang="en-US" sz="2257" dirty="0">
              <a:solidFill>
                <a:schemeClr val="tx1"/>
              </a:solidFill>
            </a:endParaRP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Use </a:t>
            </a:r>
            <a:r>
              <a:rPr lang="en-US" sz="2257" b="1" dirty="0">
                <a:solidFill>
                  <a:schemeClr val="tx1"/>
                </a:solidFill>
              </a:rPr>
              <a:t>SHL</a:t>
            </a:r>
            <a:r>
              <a:rPr lang="en-US" sz="2257" dirty="0">
                <a:solidFill>
                  <a:schemeClr val="tx1"/>
                </a:solidFill>
              </a:rPr>
              <a:t> to shift the bits out the left end of AL Into CF. </a:t>
            </a:r>
          </a:p>
          <a:p>
            <a:pPr marL="321457" lvl="1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Then use </a:t>
            </a:r>
            <a:r>
              <a:rPr lang="en-US" sz="2257" b="1" dirty="0">
                <a:solidFill>
                  <a:schemeClr val="tx1"/>
                </a:solidFill>
              </a:rPr>
              <a:t>RCR </a:t>
            </a:r>
            <a:r>
              <a:rPr lang="en-US" sz="2257" dirty="0">
                <a:solidFill>
                  <a:schemeClr val="tx1"/>
                </a:solidFill>
              </a:rPr>
              <a:t>to move them Into the left end of another</a:t>
            </a:r>
            <a:br>
              <a:rPr lang="en-US" sz="2257" dirty="0">
                <a:solidFill>
                  <a:schemeClr val="tx1"/>
                </a:solidFill>
              </a:rPr>
            </a:br>
            <a:r>
              <a:rPr lang="en-US" sz="2257" dirty="0">
                <a:solidFill>
                  <a:schemeClr val="tx1"/>
                </a:solidFill>
              </a:rPr>
              <a:t>register (i.e. </a:t>
            </a:r>
            <a:r>
              <a:rPr lang="en-US" sz="2257" b="1" dirty="0">
                <a:solidFill>
                  <a:schemeClr val="tx1"/>
                </a:solidFill>
              </a:rPr>
              <a:t>BL</a:t>
            </a:r>
            <a:r>
              <a:rPr lang="en-US" sz="2257" dirty="0">
                <a:solidFill>
                  <a:schemeClr val="tx1"/>
                </a:solidFill>
              </a:rPr>
              <a:t>)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Run the above operation 8 times for 8 bits</a:t>
            </a: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br>
              <a:rPr lang="en-US" sz="2257" dirty="0">
                <a:solidFill>
                  <a:schemeClr val="tx1"/>
                </a:solidFill>
              </a:rPr>
            </a:b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1599" y="4793617"/>
            <a:ext cx="6100801" cy="1458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Reversing Bit Pattern Application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9579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555" y="1890842"/>
            <a:ext cx="8590359" cy="2678906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b="1" dirty="0">
                <a:solidFill>
                  <a:schemeClr val="tx1"/>
                </a:solidFill>
              </a:rPr>
              <a:t>Binary Input: </a:t>
            </a:r>
            <a:r>
              <a:rPr lang="en-US" sz="2257" dirty="0">
                <a:solidFill>
                  <a:schemeClr val="tx1"/>
                </a:solidFill>
              </a:rPr>
              <a:t>Lets assume a program reads In a binary number from the keyboard, followed by a carriage return.  [i.e. string of 0’s and 1’s]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Conversion in bit value needs to be done  as soon as the input character is entered.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After that collect the bits in register.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sz="2257" dirty="0">
                <a:solidFill>
                  <a:schemeClr val="tx1"/>
                </a:solidFill>
              </a:rPr>
              <a:t>To read a binary number from keyboard and store it in BX: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8781" y="4802839"/>
            <a:ext cx="6001906" cy="1875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and Hex Input &amp;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14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359" y="2088107"/>
            <a:ext cx="5587790" cy="4555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Process Input 110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2245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2528" lvl="1" indent="0">
              <a:lnSpc>
                <a:spcPct val="2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844" y="2511454"/>
            <a:ext cx="8102992" cy="40451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122830"/>
            <a:ext cx="7358063" cy="119476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Conversion for input processing (110)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83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727" y="2087116"/>
            <a:ext cx="7804547" cy="1357313"/>
          </a:xfrm>
        </p:spPr>
        <p:txBody>
          <a:bodyPr>
            <a:normAutofit/>
          </a:bodyPr>
          <a:lstStyle/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Outputting the contents of BX in binary also involves the shift operation. </a:t>
            </a:r>
          </a:p>
          <a:p>
            <a:pPr marL="321457" indent="-321457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Algorithm for Binary output: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1728" y="3492242"/>
            <a:ext cx="6340544" cy="2667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169588"/>
            <a:ext cx="8465344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dirty="0"/>
              <a:t>Write an assembly code to process the Binary output for this problem.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Binary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17745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640" y="2099677"/>
            <a:ext cx="8090297" cy="4137351"/>
          </a:xfr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Hex input consists of digits ("0" to "9") and letters ("A" to "F”) followed by a carriage return.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simplicity, we will assume that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Only uppercase letters are used, and</a:t>
            </a:r>
          </a:p>
          <a:p>
            <a:pPr marL="321457" lvl="1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user inputs no more than four hex characters.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process of converting characters to binary values is more Involved than it was for binary input, and BX must be </a:t>
            </a:r>
            <a:r>
              <a:rPr lang="en-US" b="1" dirty="0">
                <a:solidFill>
                  <a:schemeClr val="tx1"/>
                </a:solidFill>
              </a:rPr>
              <a:t>shifted four times</a:t>
            </a:r>
            <a:r>
              <a:rPr lang="en-US" dirty="0"/>
              <a:t> to make room for a hex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49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744" y="2058292"/>
            <a:ext cx="7842847" cy="4545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input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368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62" y="1977859"/>
            <a:ext cx="4920258" cy="4631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Example: input </a:t>
            </a:r>
            <a:r>
              <a:rPr lang="en-US" sz="4400" b="1" dirty="0">
                <a:solidFill>
                  <a:srgbClr val="0070C0"/>
                </a:solidFill>
              </a:rPr>
              <a:t>6AB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454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4882" y="1910687"/>
            <a:ext cx="6285384" cy="4789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Assembly Code for Processing </a:t>
            </a:r>
            <a:r>
              <a:rPr lang="en-US" sz="3600" b="1" dirty="0">
                <a:solidFill>
                  <a:srgbClr val="0070C0"/>
                </a:solidFill>
              </a:rPr>
              <a:t>6AB</a:t>
            </a:r>
            <a:endParaRPr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1503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3" y="2415654"/>
            <a:ext cx="8269940" cy="4040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Algorithm for Hex Output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0363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499" y="1992573"/>
            <a:ext cx="5745372" cy="4327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484" y="6319871"/>
            <a:ext cx="8465344" cy="439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7" dirty="0"/>
              <a:t>Write an assembly code to process the Binary output for this problem.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of 4CA9h to Binary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2659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7" y="2374710"/>
            <a:ext cx="8185547" cy="41968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555896" y="2068567"/>
            <a:ext cx="8409511" cy="44583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ROL (rotate left) shifts bits to the left.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shifted into the rightmost bit.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CF also gets the bit shifted out of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You can think of the destination bits forming a circle, with the least significant bit following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 in the circle. </a:t>
            </a: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1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324493">
              <a:spcBef>
                <a:spcPts val="232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ROL destination, CL</a:t>
            </a:r>
          </a:p>
        </p:txBody>
      </p:sp>
      <p:pic>
        <p:nvPicPr>
          <p:cNvPr id="162" name="Screen Shot 2015-03-27 at 9.50.1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578" y="4519232"/>
            <a:ext cx="4093689" cy="2007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Rotate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877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xfrm>
            <a:off x="455414" y="1931691"/>
            <a:ext cx="7804548" cy="44201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instruction ROR (rotate right) works just like ROL except that the bits are rotated to the right.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rightmost bit is shifted into the </a:t>
            </a:r>
            <a:r>
              <a:rPr sz="2257" dirty="0" err="1">
                <a:solidFill>
                  <a:schemeClr val="tx1"/>
                </a:solidFill>
              </a:rPr>
              <a:t>msb</a:t>
            </a:r>
            <a:r>
              <a:rPr sz="2257" dirty="0">
                <a:solidFill>
                  <a:schemeClr val="tx1"/>
                </a:solidFill>
              </a:rPr>
              <a:t>, and also into the CF 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1 </a:t>
            </a:r>
            <a:endParaRPr lang="en-US"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and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ROR destination, CL</a:t>
            </a:r>
          </a:p>
        </p:txBody>
      </p:sp>
      <p:pic>
        <p:nvPicPr>
          <p:cNvPr id="166" name="Screen Shot 2015-03-27 at 10.31.28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63" y="3554935"/>
            <a:ext cx="4804173" cy="297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Rotate Right (ROR)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743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2047</TotalTime>
  <Words>1351</Words>
  <Application>Microsoft Office PowerPoint</Application>
  <PresentationFormat>On-screen Show (4:3)</PresentationFormat>
  <Paragraphs>129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Times New Roman</vt:lpstr>
      <vt:lpstr>Wingdings</vt:lpstr>
      <vt:lpstr>Spectrum</vt:lpstr>
      <vt:lpstr>SHIFT AND ROTATE</vt:lpstr>
      <vt:lpstr>Overview: ROTATE</vt:lpstr>
      <vt:lpstr>Example SHR</vt:lpstr>
      <vt:lpstr>SAR Instruction</vt:lpstr>
      <vt:lpstr>Division by Right Shift</vt:lpstr>
      <vt:lpstr>Signed and Unsigned Division</vt:lpstr>
      <vt:lpstr>SAR</vt:lpstr>
      <vt:lpstr>Rotate Instructions</vt:lpstr>
      <vt:lpstr>Rotate Right (ROR)</vt:lpstr>
      <vt:lpstr>ROL, ROR and CF</vt:lpstr>
      <vt:lpstr>RCL (Rotate Carry Left)</vt:lpstr>
      <vt:lpstr>RCR (Rotate Carry Right)</vt:lpstr>
      <vt:lpstr>Example</vt:lpstr>
      <vt:lpstr>Reversing Bit Pattern Application</vt:lpstr>
      <vt:lpstr>Binary and Hex Input &amp; Output</vt:lpstr>
      <vt:lpstr>Example: Process Input 110</vt:lpstr>
      <vt:lpstr>Assembly Conversion for input processing (110)</vt:lpstr>
      <vt:lpstr>Binary Output</vt:lpstr>
      <vt:lpstr>Hex Input</vt:lpstr>
      <vt:lpstr>Algorithm for hex input</vt:lpstr>
      <vt:lpstr>Example: input 6AB</vt:lpstr>
      <vt:lpstr>Assembly Code for Processing 6AB</vt:lpstr>
      <vt:lpstr>Algorithm for Hex Output</vt:lpstr>
      <vt:lpstr>Conversion of 4CA9h to Binary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27</cp:revision>
  <dcterms:created xsi:type="dcterms:W3CDTF">2018-12-10T17:20:29Z</dcterms:created>
  <dcterms:modified xsi:type="dcterms:W3CDTF">2025-02-05T19:20:38Z</dcterms:modified>
</cp:coreProperties>
</file>