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9"/>
  </p:notesMasterIdLst>
  <p:sldIdLst>
    <p:sldId id="256" r:id="rId2"/>
    <p:sldId id="291" r:id="rId3"/>
    <p:sldId id="325" r:id="rId4"/>
    <p:sldId id="326" r:id="rId5"/>
    <p:sldId id="343" r:id="rId6"/>
    <p:sldId id="345" r:id="rId7"/>
    <p:sldId id="350" r:id="rId8"/>
    <p:sldId id="327" r:id="rId9"/>
    <p:sldId id="333" r:id="rId10"/>
    <p:sldId id="328" r:id="rId11"/>
    <p:sldId id="329" r:id="rId12"/>
    <p:sldId id="330" r:id="rId13"/>
    <p:sldId id="331" r:id="rId14"/>
    <p:sldId id="332" r:id="rId15"/>
    <p:sldId id="272" r:id="rId16"/>
    <p:sldId id="319" r:id="rId17"/>
    <p:sldId id="320" r:id="rId18"/>
    <p:sldId id="305" r:id="rId19"/>
    <p:sldId id="321" r:id="rId20"/>
    <p:sldId id="322" r:id="rId21"/>
    <p:sldId id="285" r:id="rId22"/>
    <p:sldId id="276" r:id="rId23"/>
    <p:sldId id="351" r:id="rId24"/>
    <p:sldId id="352" r:id="rId25"/>
    <p:sldId id="294" r:id="rId26"/>
    <p:sldId id="277" r:id="rId27"/>
    <p:sldId id="278" r:id="rId28"/>
    <p:sldId id="353" r:id="rId29"/>
    <p:sldId id="295" r:id="rId30"/>
    <p:sldId id="279" r:id="rId31"/>
    <p:sldId id="354" r:id="rId32"/>
    <p:sldId id="355" r:id="rId33"/>
    <p:sldId id="356" r:id="rId34"/>
    <p:sldId id="357" r:id="rId35"/>
    <p:sldId id="296" r:id="rId36"/>
    <p:sldId id="358" r:id="rId37"/>
    <p:sldId id="359" r:id="rId38"/>
    <p:sldId id="334" r:id="rId39"/>
    <p:sldId id="335" r:id="rId40"/>
    <p:sldId id="336" r:id="rId41"/>
    <p:sldId id="297" r:id="rId42"/>
    <p:sldId id="323" r:id="rId43"/>
    <p:sldId id="267" r:id="rId44"/>
    <p:sldId id="298" r:id="rId45"/>
    <p:sldId id="259" r:id="rId46"/>
    <p:sldId id="299" r:id="rId47"/>
    <p:sldId id="300" r:id="rId48"/>
    <p:sldId id="301" r:id="rId49"/>
    <p:sldId id="262" r:id="rId50"/>
    <p:sldId id="261" r:id="rId51"/>
    <p:sldId id="302" r:id="rId52"/>
    <p:sldId id="303" r:id="rId53"/>
    <p:sldId id="306" r:id="rId54"/>
    <p:sldId id="307" r:id="rId55"/>
    <p:sldId id="324" r:id="rId56"/>
    <p:sldId id="264" r:id="rId57"/>
    <p:sldId id="318"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0" d="100"/>
          <a:sy n="70" d="100"/>
        </p:scale>
        <p:origin x="5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4F462A07-D7DA-4471-BB9E-1CEA5FDAAAD9}"/>
    <pc:docChg chg="modSld">
      <pc:chgData name="Victor Stany Rozario" userId="dbb37ec6-3e12-44d7-b04d-09b867830cae" providerId="ADAL" clId="{4F462A07-D7DA-4471-BB9E-1CEA5FDAAAD9}" dt="2022-01-24T14:30:22.166" v="4" actId="1076"/>
      <pc:docMkLst>
        <pc:docMk/>
      </pc:docMkLst>
      <pc:sldChg chg="modSp mod">
        <pc:chgData name="Victor Stany Rozario" userId="dbb37ec6-3e12-44d7-b04d-09b867830cae" providerId="ADAL" clId="{4F462A07-D7DA-4471-BB9E-1CEA5FDAAAD9}" dt="2022-01-24T14:30:22.166" v="4" actId="1076"/>
        <pc:sldMkLst>
          <pc:docMk/>
          <pc:sldMk cId="1872650227" sldId="324"/>
        </pc:sldMkLst>
      </pc:sldChg>
      <pc:sldChg chg="modSp mod">
        <pc:chgData name="Victor Stany Rozario" userId="dbb37ec6-3e12-44d7-b04d-09b867830cae" providerId="ADAL" clId="{4F462A07-D7DA-4471-BB9E-1CEA5FDAAAD9}" dt="2022-01-24T04:56:37.816" v="3" actId="20577"/>
        <pc:sldMkLst>
          <pc:docMk/>
          <pc:sldMk cId="32162245" sldId="328"/>
        </pc:sldMkLst>
      </pc:sldChg>
    </pc:docChg>
  </pc:docChgLst>
  <pc:docChgLst>
    <pc:chgData name="Victor Stany Rozario" userId="dbb37ec6-3e12-44d7-b04d-09b867830cae" providerId="ADAL" clId="{1C81BBF9-C36D-4C8C-A91F-F6CB0BD4180C}"/>
    <pc:docChg chg="modSld">
      <pc:chgData name="Victor Stany Rozario" userId="dbb37ec6-3e12-44d7-b04d-09b867830cae" providerId="ADAL" clId="{1C81BBF9-C36D-4C8C-A91F-F6CB0BD4180C}" dt="2023-06-12T05:52:40.472" v="2" actId="9405"/>
      <pc:docMkLst>
        <pc:docMk/>
      </pc:docMkLst>
      <pc:sldChg chg="addSp delSp mod">
        <pc:chgData name="Victor Stany Rozario" userId="dbb37ec6-3e12-44d7-b04d-09b867830cae" providerId="ADAL" clId="{1C81BBF9-C36D-4C8C-A91F-F6CB0BD4180C}" dt="2023-06-12T05:52:40.472" v="2" actId="9405"/>
        <pc:sldMkLst>
          <pc:docMk/>
          <pc:sldMk cId="3913816974" sldId="323"/>
        </pc:sldMkLst>
      </pc:sldChg>
    </pc:docChg>
  </pc:docChgLst>
  <pc:docChgLst>
    <pc:chgData name="Victor Stany Rozario" userId="dbb37ec6-3e12-44d7-b04d-09b867830cae" providerId="ADAL" clId="{910B3375-BCA7-428A-BF4A-C780CA791E44}"/>
    <pc:docChg chg="undo redo custSel addSld delSld modSld">
      <pc:chgData name="Victor Stany Rozario" userId="dbb37ec6-3e12-44d7-b04d-09b867830cae" providerId="ADAL" clId="{910B3375-BCA7-428A-BF4A-C780CA791E44}" dt="2025-02-25T03:51:26.670" v="282" actId="14734"/>
      <pc:docMkLst>
        <pc:docMk/>
      </pc:docMkLst>
      <pc:sldChg chg="modSp add del setBg">
        <pc:chgData name="Victor Stany Rozario" userId="dbb37ec6-3e12-44d7-b04d-09b867830cae" providerId="ADAL" clId="{910B3375-BCA7-428A-BF4A-C780CA791E44}" dt="2025-02-25T03:23:54.539" v="52" actId="47"/>
        <pc:sldMkLst>
          <pc:docMk/>
          <pc:sldMk cId="1237834976" sldId="265"/>
        </pc:sldMkLst>
      </pc:sldChg>
      <pc:sldChg chg="modSp mod">
        <pc:chgData name="Victor Stany Rozario" userId="dbb37ec6-3e12-44d7-b04d-09b867830cae" providerId="ADAL" clId="{910B3375-BCA7-428A-BF4A-C780CA791E44}" dt="2025-02-25T03:26:46.718" v="87" actId="20577"/>
        <pc:sldMkLst>
          <pc:docMk/>
          <pc:sldMk cId="1663529836" sldId="291"/>
        </pc:sldMkLst>
        <pc:spChg chg="mod">
          <ac:chgData name="Victor Stany Rozario" userId="dbb37ec6-3e12-44d7-b04d-09b867830cae" providerId="ADAL" clId="{910B3375-BCA7-428A-BF4A-C780CA791E44}" dt="2025-02-25T03:26:46.718" v="87" actId="20577"/>
          <ac:spMkLst>
            <pc:docMk/>
            <pc:sldMk cId="1663529836" sldId="291"/>
            <ac:spMk id="4" creationId="{00000000-0000-0000-0000-000000000000}"/>
          </ac:spMkLst>
        </pc:spChg>
      </pc:sldChg>
      <pc:sldChg chg="del">
        <pc:chgData name="Victor Stany Rozario" userId="dbb37ec6-3e12-44d7-b04d-09b867830cae" providerId="ADAL" clId="{910B3375-BCA7-428A-BF4A-C780CA791E44}" dt="2025-02-25T03:25:13.900" v="61" actId="47"/>
        <pc:sldMkLst>
          <pc:docMk/>
          <pc:sldMk cId="891518154" sldId="296"/>
        </pc:sldMkLst>
      </pc:sldChg>
      <pc:sldChg chg="delSp modSp mod">
        <pc:chgData name="Victor Stany Rozario" userId="dbb37ec6-3e12-44d7-b04d-09b867830cae" providerId="ADAL" clId="{910B3375-BCA7-428A-BF4A-C780CA791E44}" dt="2025-02-25T03:22:53.990" v="48" actId="1076"/>
        <pc:sldMkLst>
          <pc:docMk/>
          <pc:sldMk cId="1872650227" sldId="324"/>
        </pc:sldMkLst>
      </pc:sldChg>
      <pc:sldChg chg="del">
        <pc:chgData name="Victor Stany Rozario" userId="dbb37ec6-3e12-44d7-b04d-09b867830cae" providerId="ADAL" clId="{910B3375-BCA7-428A-BF4A-C780CA791E44}" dt="2025-02-25T03:32:42.180" v="99" actId="2696"/>
        <pc:sldMkLst>
          <pc:docMk/>
          <pc:sldMk cId="1193020387" sldId="327"/>
        </pc:sldMkLst>
      </pc:sldChg>
      <pc:sldChg chg="add">
        <pc:chgData name="Victor Stany Rozario" userId="dbb37ec6-3e12-44d7-b04d-09b867830cae" providerId="ADAL" clId="{910B3375-BCA7-428A-BF4A-C780CA791E44}" dt="2025-02-25T03:32:46.603" v="100"/>
        <pc:sldMkLst>
          <pc:docMk/>
          <pc:sldMk cId="1903937020" sldId="327"/>
        </pc:sldMkLst>
      </pc:sldChg>
      <pc:sldChg chg="modSp add mod">
        <pc:chgData name="Victor Stany Rozario" userId="dbb37ec6-3e12-44d7-b04d-09b867830cae" providerId="ADAL" clId="{910B3375-BCA7-428A-BF4A-C780CA791E44}" dt="2025-02-25T03:17:08.343" v="14" actId="1076"/>
        <pc:sldMkLst>
          <pc:docMk/>
          <pc:sldMk cId="2876470413" sldId="343"/>
        </pc:sldMkLst>
        <pc:spChg chg="mod">
          <ac:chgData name="Victor Stany Rozario" userId="dbb37ec6-3e12-44d7-b04d-09b867830cae" providerId="ADAL" clId="{910B3375-BCA7-428A-BF4A-C780CA791E44}" dt="2025-02-25T03:16:27.935" v="5"/>
          <ac:spMkLst>
            <pc:docMk/>
            <pc:sldMk cId="2876470413" sldId="343"/>
            <ac:spMk id="2" creationId="{7BF604E4-108B-82CC-E0C6-88650A079487}"/>
          </ac:spMkLst>
        </pc:spChg>
        <pc:spChg chg="mod">
          <ac:chgData name="Victor Stany Rozario" userId="dbb37ec6-3e12-44d7-b04d-09b867830cae" providerId="ADAL" clId="{910B3375-BCA7-428A-BF4A-C780CA791E44}" dt="2025-02-25T03:17:08.343" v="14" actId="1076"/>
          <ac:spMkLst>
            <pc:docMk/>
            <pc:sldMk cId="2876470413" sldId="343"/>
            <ac:spMk id="4" creationId="{030FF5EC-C5E6-378F-56A2-B6400075B7CC}"/>
          </ac:spMkLst>
        </pc:spChg>
      </pc:sldChg>
      <pc:sldChg chg="addSp delSp modSp add mod">
        <pc:chgData name="Victor Stany Rozario" userId="dbb37ec6-3e12-44d7-b04d-09b867830cae" providerId="ADAL" clId="{910B3375-BCA7-428A-BF4A-C780CA791E44}" dt="2025-02-25T03:32:30.573" v="98" actId="14100"/>
        <pc:sldMkLst>
          <pc:docMk/>
          <pc:sldMk cId="808194486" sldId="344"/>
        </pc:sldMkLst>
      </pc:sldChg>
      <pc:sldChg chg="addSp delSp modSp add mod">
        <pc:chgData name="Victor Stany Rozario" userId="dbb37ec6-3e12-44d7-b04d-09b867830cae" providerId="ADAL" clId="{910B3375-BCA7-428A-BF4A-C780CA791E44}" dt="2025-02-25T03:50:00.173" v="266"/>
        <pc:sldMkLst>
          <pc:docMk/>
          <pc:sldMk cId="1094802103" sldId="345"/>
        </pc:sldMkLst>
        <pc:spChg chg="mod">
          <ac:chgData name="Victor Stany Rozario" userId="dbb37ec6-3e12-44d7-b04d-09b867830cae" providerId="ADAL" clId="{910B3375-BCA7-428A-BF4A-C780CA791E44}" dt="2025-02-25T03:19:48.276" v="29"/>
          <ac:spMkLst>
            <pc:docMk/>
            <pc:sldMk cId="1094802103" sldId="345"/>
            <ac:spMk id="2" creationId="{6A3AE321-C41F-D5E5-6165-AC5179CFAD13}"/>
          </ac:spMkLst>
        </pc:spChg>
        <pc:graphicFrameChg chg="add mod modGraphic">
          <ac:chgData name="Victor Stany Rozario" userId="dbb37ec6-3e12-44d7-b04d-09b867830cae" providerId="ADAL" clId="{910B3375-BCA7-428A-BF4A-C780CA791E44}" dt="2025-02-25T03:50:00.173" v="266"/>
          <ac:graphicFrameMkLst>
            <pc:docMk/>
            <pc:sldMk cId="1094802103" sldId="345"/>
            <ac:graphicFrameMk id="17" creationId="{A26CFAD7-7117-010C-8D92-B7845C5D1FF7}"/>
          </ac:graphicFrameMkLst>
        </pc:graphicFrameChg>
      </pc:sldChg>
      <pc:sldChg chg="addSp delSp modSp add del mod">
        <pc:chgData name="Victor Stany Rozario" userId="dbb37ec6-3e12-44d7-b04d-09b867830cae" providerId="ADAL" clId="{910B3375-BCA7-428A-BF4A-C780CA791E44}" dt="2025-02-25T03:39:15.096" v="232" actId="47"/>
        <pc:sldMkLst>
          <pc:docMk/>
          <pc:sldMk cId="2131906718" sldId="346"/>
        </pc:sldMkLst>
      </pc:sldChg>
      <pc:sldChg chg="add">
        <pc:chgData name="Victor Stany Rozario" userId="dbb37ec6-3e12-44d7-b04d-09b867830cae" providerId="ADAL" clId="{910B3375-BCA7-428A-BF4A-C780CA791E44}" dt="2025-02-25T03:21:58.637" v="36"/>
        <pc:sldMkLst>
          <pc:docMk/>
          <pc:sldMk cId="2359452888" sldId="347"/>
        </pc:sldMkLst>
      </pc:sldChg>
      <pc:sldChg chg="modSp add mod">
        <pc:chgData name="Victor Stany Rozario" userId="dbb37ec6-3e12-44d7-b04d-09b867830cae" providerId="ADAL" clId="{910B3375-BCA7-428A-BF4A-C780CA791E44}" dt="2025-02-25T03:24:18.375" v="60"/>
        <pc:sldMkLst>
          <pc:docMk/>
          <pc:sldMk cId="370853162" sldId="348"/>
        </pc:sldMkLst>
      </pc:sldChg>
      <pc:sldChg chg="addSp delSp modSp add mod">
        <pc:chgData name="Victor Stany Rozario" userId="dbb37ec6-3e12-44d7-b04d-09b867830cae" providerId="ADAL" clId="{910B3375-BCA7-428A-BF4A-C780CA791E44}" dt="2025-02-25T03:25:50.797" v="71" actId="1076"/>
        <pc:sldMkLst>
          <pc:docMk/>
          <pc:sldMk cId="1549687065" sldId="349"/>
        </pc:sldMkLst>
      </pc:sldChg>
      <pc:sldChg chg="addSp delSp modSp add mod">
        <pc:chgData name="Victor Stany Rozario" userId="dbb37ec6-3e12-44d7-b04d-09b867830cae" providerId="ADAL" clId="{910B3375-BCA7-428A-BF4A-C780CA791E44}" dt="2025-02-25T03:51:26.670" v="282" actId="14734"/>
        <pc:sldMkLst>
          <pc:docMk/>
          <pc:sldMk cId="2157126103" sldId="350"/>
        </pc:sldMkLst>
        <pc:spChg chg="mod">
          <ac:chgData name="Victor Stany Rozario" userId="dbb37ec6-3e12-44d7-b04d-09b867830cae" providerId="ADAL" clId="{910B3375-BCA7-428A-BF4A-C780CA791E44}" dt="2025-02-25T03:40:20.964" v="239" actId="1076"/>
          <ac:spMkLst>
            <pc:docMk/>
            <pc:sldMk cId="2157126103" sldId="350"/>
            <ac:spMk id="2" creationId="{836B4B9A-3C3A-B716-7992-FEF1037584D9}"/>
          </ac:spMkLst>
        </pc:spChg>
        <pc:graphicFrameChg chg="add mod modGraphic">
          <ac:chgData name="Victor Stany Rozario" userId="dbb37ec6-3e12-44d7-b04d-09b867830cae" providerId="ADAL" clId="{910B3375-BCA7-428A-BF4A-C780CA791E44}" dt="2025-02-25T03:51:26.670" v="282" actId="14734"/>
          <ac:graphicFrameMkLst>
            <pc:docMk/>
            <pc:sldMk cId="2157126103" sldId="350"/>
            <ac:graphicFrameMk id="10" creationId="{525B70A5-6EA5-A1D8-34F3-46D4AD6F99EC}"/>
          </ac:graphicFrameMkLst>
        </pc:graphicFrameChg>
      </pc:sldChg>
    </pc:docChg>
  </pc:docChgLst>
  <pc:docChgLst>
    <pc:chgData name="Victor Stany Rozario" userId="dbb37ec6-3e12-44d7-b04d-09b867830cae" providerId="ADAL" clId="{99D290EC-26D3-4753-9877-E0C84076C68F}"/>
    <pc:docChg chg="custSel modSld">
      <pc:chgData name="Victor Stany Rozario" userId="dbb37ec6-3e12-44d7-b04d-09b867830cae" providerId="ADAL" clId="{99D290EC-26D3-4753-9877-E0C84076C68F}" dt="2025-03-02T07:04:03.812" v="16" actId="20577"/>
      <pc:docMkLst>
        <pc:docMk/>
      </pc:docMkLst>
      <pc:sldChg chg="modSp mod">
        <pc:chgData name="Victor Stany Rozario" userId="dbb37ec6-3e12-44d7-b04d-09b867830cae" providerId="ADAL" clId="{99D290EC-26D3-4753-9877-E0C84076C68F}" dt="2025-02-25T08:15:17.298" v="1" actId="313"/>
        <pc:sldMkLst>
          <pc:docMk/>
          <pc:sldMk cId="1493152894" sldId="322"/>
        </pc:sldMkLst>
        <pc:spChg chg="mod">
          <ac:chgData name="Victor Stany Rozario" userId="dbb37ec6-3e12-44d7-b04d-09b867830cae" providerId="ADAL" clId="{99D290EC-26D3-4753-9877-E0C84076C68F}" dt="2025-02-25T08:15:17.298" v="1" actId="313"/>
          <ac:spMkLst>
            <pc:docMk/>
            <pc:sldMk cId="1493152894" sldId="322"/>
            <ac:spMk id="5" creationId="{FB37A67A-E154-4700-A4FE-3D5DAC1981A0}"/>
          </ac:spMkLst>
        </pc:spChg>
      </pc:sldChg>
      <pc:sldChg chg="modSp mod">
        <pc:chgData name="Victor Stany Rozario" userId="dbb37ec6-3e12-44d7-b04d-09b867830cae" providerId="ADAL" clId="{99D290EC-26D3-4753-9877-E0C84076C68F}" dt="2025-03-02T07:04:03.812" v="16" actId="20577"/>
        <pc:sldMkLst>
          <pc:docMk/>
          <pc:sldMk cId="2678139366" sldId="357"/>
        </pc:sldMkLst>
        <pc:spChg chg="mod">
          <ac:chgData name="Victor Stany Rozario" userId="dbb37ec6-3e12-44d7-b04d-09b867830cae" providerId="ADAL" clId="{99D290EC-26D3-4753-9877-E0C84076C68F}" dt="2025-03-02T07:04:03.812" v="16" actId="20577"/>
          <ac:spMkLst>
            <pc:docMk/>
            <pc:sldMk cId="2678139366" sldId="357"/>
            <ac:spMk id="7" creationId="{445BBAB7-04C4-4517-ADEF-662E04C3693E}"/>
          </ac:spMkLst>
        </pc:spChg>
      </pc:sldChg>
    </pc:docChg>
  </pc:docChgLst>
  <pc:docChgLst>
    <pc:chgData name="Victor Stany Rozario" userId="dbb37ec6-3e12-44d7-b04d-09b867830cae" providerId="ADAL" clId="{00C7C1BE-AB4A-4108-8B00-44FBCE8EDAB1}"/>
    <pc:docChg chg="undo custSel modSld">
      <pc:chgData name="Victor Stany Rozario" userId="dbb37ec6-3e12-44d7-b04d-09b867830cae" providerId="ADAL" clId="{00C7C1BE-AB4A-4108-8B00-44FBCE8EDAB1}" dt="2022-06-03T07:48:02.630" v="8" actId="14734"/>
      <pc:docMkLst>
        <pc:docMk/>
      </pc:docMkLst>
      <pc:sldChg chg="modSp mod">
        <pc:chgData name="Victor Stany Rozario" userId="dbb37ec6-3e12-44d7-b04d-09b867830cae" providerId="ADAL" clId="{00C7C1BE-AB4A-4108-8B00-44FBCE8EDAB1}" dt="2022-06-03T07:48:02.630" v="8" actId="14734"/>
        <pc:sldMkLst>
          <pc:docMk/>
          <pc:sldMk cId="32162245" sldId="328"/>
        </pc:sldMkLst>
      </pc:sldChg>
    </pc:docChg>
  </pc:docChgLst>
  <pc:docChgLst>
    <pc:chgData name="Victor Stany Rozario" userId="dbb37ec6-3e12-44d7-b04d-09b867830cae" providerId="ADAL" clId="{D8F179BC-19BC-49DF-A4D0-3008797D0067}"/>
    <pc:docChg chg="modSld">
      <pc:chgData name="Victor Stany Rozario" userId="dbb37ec6-3e12-44d7-b04d-09b867830cae" providerId="ADAL" clId="{D8F179BC-19BC-49DF-A4D0-3008797D0067}" dt="2025-03-01T08:25:50.761" v="5" actId="20577"/>
      <pc:docMkLst>
        <pc:docMk/>
      </pc:docMkLst>
      <pc:sldChg chg="modSp mod">
        <pc:chgData name="Victor Stany Rozario" userId="dbb37ec6-3e12-44d7-b04d-09b867830cae" providerId="ADAL" clId="{D8F179BC-19BC-49DF-A4D0-3008797D0067}" dt="2025-03-01T08:25:50.761" v="5" actId="20577"/>
        <pc:sldMkLst>
          <pc:docMk/>
          <pc:sldMk cId="659160932" sldId="307"/>
        </pc:sldMkLst>
        <pc:spChg chg="mod">
          <ac:chgData name="Victor Stany Rozario" userId="dbb37ec6-3e12-44d7-b04d-09b867830cae" providerId="ADAL" clId="{D8F179BC-19BC-49DF-A4D0-3008797D0067}" dt="2025-03-01T08:25:50.761" v="5" actId="20577"/>
          <ac:spMkLst>
            <pc:docMk/>
            <pc:sldMk cId="659160932" sldId="307"/>
            <ac:spMk id="6" creationId="{C8CC0F70-2F9A-4D99-84B5-2B0D8C039FFC}"/>
          </ac:spMkLst>
        </pc:spChg>
      </pc:sldChg>
    </pc:docChg>
  </pc:docChgLst>
  <pc:docChgLst>
    <pc:chgData name="Victor Stany Rozario" userId="dbb37ec6-3e12-44d7-b04d-09b867830cae" providerId="ADAL" clId="{FD51F1F4-A1DE-4B17-996F-4180546DFF75}"/>
    <pc:docChg chg="undo redo custSel addSld delSld modSld">
      <pc:chgData name="Victor Stany Rozario" userId="dbb37ec6-3e12-44d7-b04d-09b867830cae" providerId="ADAL" clId="{FD51F1F4-A1DE-4B17-996F-4180546DFF75}" dt="2025-03-13T05:48:27.320" v="349" actId="20577"/>
      <pc:docMkLst>
        <pc:docMk/>
      </pc:docMkLst>
      <pc:sldChg chg="delSp modSp mod">
        <pc:chgData name="Victor Stany Rozario" userId="dbb37ec6-3e12-44d7-b04d-09b867830cae" providerId="ADAL" clId="{FD51F1F4-A1DE-4B17-996F-4180546DFF75}" dt="2025-02-25T06:50:23.114" v="36" actId="478"/>
        <pc:sldMkLst>
          <pc:docMk/>
          <pc:sldMk cId="2664565021" sldId="256"/>
        </pc:sldMkLst>
        <pc:spChg chg="mod">
          <ac:chgData name="Victor Stany Rozario" userId="dbb37ec6-3e12-44d7-b04d-09b867830cae" providerId="ADAL" clId="{FD51F1F4-A1DE-4B17-996F-4180546DFF75}" dt="2025-02-25T06:49:58.445" v="3" actId="20577"/>
          <ac:spMkLst>
            <pc:docMk/>
            <pc:sldMk cId="2664565021" sldId="256"/>
            <ac:spMk id="22" creationId="{76B6F65C-6B4A-4901-8A96-CE7330250469}"/>
          </ac:spMkLst>
        </pc:spChg>
        <pc:spChg chg="mod">
          <ac:chgData name="Victor Stany Rozario" userId="dbb37ec6-3e12-44d7-b04d-09b867830cae" providerId="ADAL" clId="{FD51F1F4-A1DE-4B17-996F-4180546DFF75}" dt="2025-02-25T06:50:11.575" v="34" actId="20577"/>
          <ac:spMkLst>
            <pc:docMk/>
            <pc:sldMk cId="2664565021" sldId="256"/>
            <ac:spMk id="23" creationId="{0CADBF75-A870-4E01-9DB8-F57472A203D2}"/>
          </ac:spMkLst>
        </pc:spChg>
      </pc:sldChg>
      <pc:sldChg chg="add">
        <pc:chgData name="Victor Stany Rozario" userId="dbb37ec6-3e12-44d7-b04d-09b867830cae" providerId="ADAL" clId="{FD51F1F4-A1DE-4B17-996F-4180546DFF75}" dt="2025-02-25T07:29:39.890" v="221"/>
        <pc:sldMkLst>
          <pc:docMk/>
          <pc:sldMk cId="0" sldId="259"/>
        </pc:sldMkLst>
      </pc:sldChg>
      <pc:sldChg chg="add">
        <pc:chgData name="Victor Stany Rozario" userId="dbb37ec6-3e12-44d7-b04d-09b867830cae" providerId="ADAL" clId="{FD51F1F4-A1DE-4B17-996F-4180546DFF75}" dt="2025-02-25T07:29:39.890" v="221"/>
        <pc:sldMkLst>
          <pc:docMk/>
          <pc:sldMk cId="0" sldId="261"/>
        </pc:sldMkLst>
      </pc:sldChg>
      <pc:sldChg chg="add">
        <pc:chgData name="Victor Stany Rozario" userId="dbb37ec6-3e12-44d7-b04d-09b867830cae" providerId="ADAL" clId="{FD51F1F4-A1DE-4B17-996F-4180546DFF75}" dt="2025-02-25T07:29:39.890" v="221"/>
        <pc:sldMkLst>
          <pc:docMk/>
          <pc:sldMk cId="0" sldId="262"/>
        </pc:sldMkLst>
      </pc:sldChg>
      <pc:sldChg chg="add">
        <pc:chgData name="Victor Stany Rozario" userId="dbb37ec6-3e12-44d7-b04d-09b867830cae" providerId="ADAL" clId="{FD51F1F4-A1DE-4B17-996F-4180546DFF75}" dt="2025-02-25T07:29:39.890" v="221"/>
        <pc:sldMkLst>
          <pc:docMk/>
          <pc:sldMk cId="1923382373" sldId="264"/>
        </pc:sldMkLst>
      </pc:sldChg>
      <pc:sldChg chg="add">
        <pc:chgData name="Victor Stany Rozario" userId="dbb37ec6-3e12-44d7-b04d-09b867830cae" providerId="ADAL" clId="{FD51F1F4-A1DE-4B17-996F-4180546DFF75}" dt="2025-02-25T07:29:39.890" v="221"/>
        <pc:sldMkLst>
          <pc:docMk/>
          <pc:sldMk cId="3132154582" sldId="267"/>
        </pc:sldMkLst>
      </pc:sldChg>
      <pc:sldChg chg="modSp add mod">
        <pc:chgData name="Victor Stany Rozario" userId="dbb37ec6-3e12-44d7-b04d-09b867830cae" providerId="ADAL" clId="{FD51F1F4-A1DE-4B17-996F-4180546DFF75}" dt="2025-02-25T07:29:48.004" v="222" actId="1076"/>
        <pc:sldMkLst>
          <pc:docMk/>
          <pc:sldMk cId="1869424279" sldId="272"/>
        </pc:sldMkLst>
        <pc:spChg chg="mod">
          <ac:chgData name="Victor Stany Rozario" userId="dbb37ec6-3e12-44d7-b04d-09b867830cae" providerId="ADAL" clId="{FD51F1F4-A1DE-4B17-996F-4180546DFF75}" dt="2025-02-25T07:29:48.004" v="222" actId="1076"/>
          <ac:spMkLst>
            <pc:docMk/>
            <pc:sldMk cId="1869424279" sldId="272"/>
            <ac:spMk id="3" creationId="{BC4E131A-DBD1-46C5-8248-230206553C20}"/>
          </ac:spMkLst>
        </pc:spChg>
      </pc:sldChg>
      <pc:sldChg chg="modSp add mod">
        <pc:chgData name="Victor Stany Rozario" userId="dbb37ec6-3e12-44d7-b04d-09b867830cae" providerId="ADAL" clId="{FD51F1F4-A1DE-4B17-996F-4180546DFF75}" dt="2025-02-25T07:30:14.065" v="224" actId="1076"/>
        <pc:sldMkLst>
          <pc:docMk/>
          <pc:sldMk cId="3887632593" sldId="276"/>
        </pc:sldMkLst>
        <pc:spChg chg="mod">
          <ac:chgData name="Victor Stany Rozario" userId="dbb37ec6-3e12-44d7-b04d-09b867830cae" providerId="ADAL" clId="{FD51F1F4-A1DE-4B17-996F-4180546DFF75}" dt="2025-02-25T07:30:10.861" v="223" actId="1076"/>
          <ac:spMkLst>
            <pc:docMk/>
            <pc:sldMk cId="3887632593" sldId="276"/>
            <ac:spMk id="2" creationId="{00000000-0000-0000-0000-000000000000}"/>
          </ac:spMkLst>
        </pc:spChg>
        <pc:spChg chg="mod">
          <ac:chgData name="Victor Stany Rozario" userId="dbb37ec6-3e12-44d7-b04d-09b867830cae" providerId="ADAL" clId="{FD51F1F4-A1DE-4B17-996F-4180546DFF75}" dt="2025-02-25T07:30:14.065" v="224" actId="1076"/>
          <ac:spMkLst>
            <pc:docMk/>
            <pc:sldMk cId="3887632593" sldId="276"/>
            <ac:spMk id="3" creationId="{E12C6591-EA61-4CCA-9496-91F7BB43D6F6}"/>
          </ac:spMkLst>
        </pc:spChg>
      </pc:sldChg>
      <pc:sldChg chg="add">
        <pc:chgData name="Victor Stany Rozario" userId="dbb37ec6-3e12-44d7-b04d-09b867830cae" providerId="ADAL" clId="{FD51F1F4-A1DE-4B17-996F-4180546DFF75}" dt="2025-02-25T07:29:39.890" v="221"/>
        <pc:sldMkLst>
          <pc:docMk/>
          <pc:sldMk cId="1089451117" sldId="277"/>
        </pc:sldMkLst>
      </pc:sldChg>
      <pc:sldChg chg="add">
        <pc:chgData name="Victor Stany Rozario" userId="dbb37ec6-3e12-44d7-b04d-09b867830cae" providerId="ADAL" clId="{FD51F1F4-A1DE-4B17-996F-4180546DFF75}" dt="2025-02-25T07:29:39.890" v="221"/>
        <pc:sldMkLst>
          <pc:docMk/>
          <pc:sldMk cId="2800101777" sldId="278"/>
        </pc:sldMkLst>
      </pc:sldChg>
      <pc:sldChg chg="add">
        <pc:chgData name="Victor Stany Rozario" userId="dbb37ec6-3e12-44d7-b04d-09b867830cae" providerId="ADAL" clId="{FD51F1F4-A1DE-4B17-996F-4180546DFF75}" dt="2025-02-25T07:29:39.890" v="221"/>
        <pc:sldMkLst>
          <pc:docMk/>
          <pc:sldMk cId="3559842871" sldId="279"/>
        </pc:sldMkLst>
      </pc:sldChg>
      <pc:sldChg chg="add">
        <pc:chgData name="Victor Stany Rozario" userId="dbb37ec6-3e12-44d7-b04d-09b867830cae" providerId="ADAL" clId="{FD51F1F4-A1DE-4B17-996F-4180546DFF75}" dt="2025-02-25T07:29:39.890" v="221"/>
        <pc:sldMkLst>
          <pc:docMk/>
          <pc:sldMk cId="558492702" sldId="285"/>
        </pc:sldMkLst>
      </pc:sldChg>
      <pc:sldChg chg="del">
        <pc:chgData name="Victor Stany Rozario" userId="dbb37ec6-3e12-44d7-b04d-09b867830cae" providerId="ADAL" clId="{FD51F1F4-A1DE-4B17-996F-4180546DFF75}" dt="2025-02-25T07:29:37.557" v="220" actId="47"/>
        <pc:sldMkLst>
          <pc:docMk/>
          <pc:sldMk cId="171786393" sldId="288"/>
        </pc:sldMkLst>
      </pc:sldChg>
      <pc:sldChg chg="del">
        <pc:chgData name="Victor Stany Rozario" userId="dbb37ec6-3e12-44d7-b04d-09b867830cae" providerId="ADAL" clId="{FD51F1F4-A1DE-4B17-996F-4180546DFF75}" dt="2025-02-25T07:29:37.557" v="220" actId="47"/>
        <pc:sldMkLst>
          <pc:docMk/>
          <pc:sldMk cId="554410368" sldId="289"/>
        </pc:sldMkLst>
      </pc:sldChg>
      <pc:sldChg chg="del">
        <pc:chgData name="Victor Stany Rozario" userId="dbb37ec6-3e12-44d7-b04d-09b867830cae" providerId="ADAL" clId="{FD51F1F4-A1DE-4B17-996F-4180546DFF75}" dt="2025-02-25T07:29:37.557" v="220" actId="47"/>
        <pc:sldMkLst>
          <pc:docMk/>
          <pc:sldMk cId="586344457" sldId="290"/>
        </pc:sldMkLst>
      </pc:sldChg>
      <pc:sldChg chg="del">
        <pc:chgData name="Victor Stany Rozario" userId="dbb37ec6-3e12-44d7-b04d-09b867830cae" providerId="ADAL" clId="{FD51F1F4-A1DE-4B17-996F-4180546DFF75}" dt="2025-02-25T07:29:37.557" v="220" actId="47"/>
        <pc:sldMkLst>
          <pc:docMk/>
          <pc:sldMk cId="4286809807" sldId="293"/>
        </pc:sldMkLst>
      </pc:sldChg>
      <pc:sldChg chg="add">
        <pc:chgData name="Victor Stany Rozario" userId="dbb37ec6-3e12-44d7-b04d-09b867830cae" providerId="ADAL" clId="{FD51F1F4-A1DE-4B17-996F-4180546DFF75}" dt="2025-02-25T07:29:39.890" v="221"/>
        <pc:sldMkLst>
          <pc:docMk/>
          <pc:sldMk cId="1867401373" sldId="294"/>
        </pc:sldMkLst>
      </pc:sldChg>
      <pc:sldChg chg="del">
        <pc:chgData name="Victor Stany Rozario" userId="dbb37ec6-3e12-44d7-b04d-09b867830cae" providerId="ADAL" clId="{FD51F1F4-A1DE-4B17-996F-4180546DFF75}" dt="2025-02-25T07:29:37.557" v="220" actId="47"/>
        <pc:sldMkLst>
          <pc:docMk/>
          <pc:sldMk cId="2325330505" sldId="294"/>
        </pc:sldMkLst>
      </pc:sldChg>
      <pc:sldChg chg="add">
        <pc:chgData name="Victor Stany Rozario" userId="dbb37ec6-3e12-44d7-b04d-09b867830cae" providerId="ADAL" clId="{FD51F1F4-A1DE-4B17-996F-4180546DFF75}" dt="2025-02-25T07:29:39.890" v="221"/>
        <pc:sldMkLst>
          <pc:docMk/>
          <pc:sldMk cId="2362277953" sldId="295"/>
        </pc:sldMkLst>
      </pc:sldChg>
      <pc:sldChg chg="del">
        <pc:chgData name="Victor Stany Rozario" userId="dbb37ec6-3e12-44d7-b04d-09b867830cae" providerId="ADAL" clId="{FD51F1F4-A1DE-4B17-996F-4180546DFF75}" dt="2025-02-25T07:29:37.557" v="220" actId="47"/>
        <pc:sldMkLst>
          <pc:docMk/>
          <pc:sldMk cId="3485992337" sldId="295"/>
        </pc:sldMkLst>
      </pc:sldChg>
      <pc:sldChg chg="add">
        <pc:chgData name="Victor Stany Rozario" userId="dbb37ec6-3e12-44d7-b04d-09b867830cae" providerId="ADAL" clId="{FD51F1F4-A1DE-4B17-996F-4180546DFF75}" dt="2025-02-25T07:29:39.890" v="221"/>
        <pc:sldMkLst>
          <pc:docMk/>
          <pc:sldMk cId="1382115151" sldId="296"/>
        </pc:sldMkLst>
      </pc:sldChg>
      <pc:sldChg chg="add">
        <pc:chgData name="Victor Stany Rozario" userId="dbb37ec6-3e12-44d7-b04d-09b867830cae" providerId="ADAL" clId="{FD51F1F4-A1DE-4B17-996F-4180546DFF75}" dt="2025-02-25T07:29:39.890" v="221"/>
        <pc:sldMkLst>
          <pc:docMk/>
          <pc:sldMk cId="780582163" sldId="297"/>
        </pc:sldMkLst>
      </pc:sldChg>
      <pc:sldChg chg="del">
        <pc:chgData name="Victor Stany Rozario" userId="dbb37ec6-3e12-44d7-b04d-09b867830cae" providerId="ADAL" clId="{FD51F1F4-A1DE-4B17-996F-4180546DFF75}" dt="2025-02-25T07:29:37.557" v="220" actId="47"/>
        <pc:sldMkLst>
          <pc:docMk/>
          <pc:sldMk cId="2841233590" sldId="297"/>
        </pc:sldMkLst>
      </pc:sldChg>
      <pc:sldChg chg="add">
        <pc:chgData name="Victor Stany Rozario" userId="dbb37ec6-3e12-44d7-b04d-09b867830cae" providerId="ADAL" clId="{FD51F1F4-A1DE-4B17-996F-4180546DFF75}" dt="2025-02-25T07:29:39.890" v="221"/>
        <pc:sldMkLst>
          <pc:docMk/>
          <pc:sldMk cId="1318697430" sldId="298"/>
        </pc:sldMkLst>
      </pc:sldChg>
      <pc:sldChg chg="add">
        <pc:chgData name="Victor Stany Rozario" userId="dbb37ec6-3e12-44d7-b04d-09b867830cae" providerId="ADAL" clId="{FD51F1F4-A1DE-4B17-996F-4180546DFF75}" dt="2025-02-25T07:29:39.890" v="221"/>
        <pc:sldMkLst>
          <pc:docMk/>
          <pc:sldMk cId="0" sldId="299"/>
        </pc:sldMkLst>
      </pc:sldChg>
      <pc:sldChg chg="add">
        <pc:chgData name="Victor Stany Rozario" userId="dbb37ec6-3e12-44d7-b04d-09b867830cae" providerId="ADAL" clId="{FD51F1F4-A1DE-4B17-996F-4180546DFF75}" dt="2025-02-25T07:29:39.890" v="221"/>
        <pc:sldMkLst>
          <pc:docMk/>
          <pc:sldMk cId="0" sldId="300"/>
        </pc:sldMkLst>
      </pc:sldChg>
      <pc:sldChg chg="add">
        <pc:chgData name="Victor Stany Rozario" userId="dbb37ec6-3e12-44d7-b04d-09b867830cae" providerId="ADAL" clId="{FD51F1F4-A1DE-4B17-996F-4180546DFF75}" dt="2025-02-25T07:29:39.890" v="221"/>
        <pc:sldMkLst>
          <pc:docMk/>
          <pc:sldMk cId="0" sldId="301"/>
        </pc:sldMkLst>
      </pc:sldChg>
      <pc:sldChg chg="del">
        <pc:chgData name="Victor Stany Rozario" userId="dbb37ec6-3e12-44d7-b04d-09b867830cae" providerId="ADAL" clId="{FD51F1F4-A1DE-4B17-996F-4180546DFF75}" dt="2025-02-25T07:29:37.557" v="220" actId="47"/>
        <pc:sldMkLst>
          <pc:docMk/>
          <pc:sldMk cId="2942508773" sldId="301"/>
        </pc:sldMkLst>
      </pc:sldChg>
      <pc:sldChg chg="add">
        <pc:chgData name="Victor Stany Rozario" userId="dbb37ec6-3e12-44d7-b04d-09b867830cae" providerId="ADAL" clId="{FD51F1F4-A1DE-4B17-996F-4180546DFF75}" dt="2025-02-25T07:29:39.890" v="221"/>
        <pc:sldMkLst>
          <pc:docMk/>
          <pc:sldMk cId="0" sldId="302"/>
        </pc:sldMkLst>
      </pc:sldChg>
      <pc:sldChg chg="del">
        <pc:chgData name="Victor Stany Rozario" userId="dbb37ec6-3e12-44d7-b04d-09b867830cae" providerId="ADAL" clId="{FD51F1F4-A1DE-4B17-996F-4180546DFF75}" dt="2025-02-25T07:29:37.557" v="220" actId="47"/>
        <pc:sldMkLst>
          <pc:docMk/>
          <pc:sldMk cId="1832957273" sldId="302"/>
        </pc:sldMkLst>
      </pc:sldChg>
      <pc:sldChg chg="add">
        <pc:chgData name="Victor Stany Rozario" userId="dbb37ec6-3e12-44d7-b04d-09b867830cae" providerId="ADAL" clId="{FD51F1F4-A1DE-4B17-996F-4180546DFF75}" dt="2025-02-25T07:29:39.890" v="221"/>
        <pc:sldMkLst>
          <pc:docMk/>
          <pc:sldMk cId="0" sldId="303"/>
        </pc:sldMkLst>
      </pc:sldChg>
      <pc:sldChg chg="del">
        <pc:chgData name="Victor Stany Rozario" userId="dbb37ec6-3e12-44d7-b04d-09b867830cae" providerId="ADAL" clId="{FD51F1F4-A1DE-4B17-996F-4180546DFF75}" dt="2025-02-25T07:29:37.557" v="220" actId="47"/>
        <pc:sldMkLst>
          <pc:docMk/>
          <pc:sldMk cId="1034112594" sldId="303"/>
        </pc:sldMkLst>
      </pc:sldChg>
      <pc:sldChg chg="del">
        <pc:chgData name="Victor Stany Rozario" userId="dbb37ec6-3e12-44d7-b04d-09b867830cae" providerId="ADAL" clId="{FD51F1F4-A1DE-4B17-996F-4180546DFF75}" dt="2025-02-25T07:29:37.557" v="220" actId="47"/>
        <pc:sldMkLst>
          <pc:docMk/>
          <pc:sldMk cId="1355228755" sldId="304"/>
        </pc:sldMkLst>
      </pc:sldChg>
      <pc:sldChg chg="del">
        <pc:chgData name="Victor Stany Rozario" userId="dbb37ec6-3e12-44d7-b04d-09b867830cae" providerId="ADAL" clId="{FD51F1F4-A1DE-4B17-996F-4180546DFF75}" dt="2025-02-25T07:29:37.557" v="220" actId="47"/>
        <pc:sldMkLst>
          <pc:docMk/>
          <pc:sldMk cId="693297951" sldId="305"/>
        </pc:sldMkLst>
      </pc:sldChg>
      <pc:sldChg chg="add">
        <pc:chgData name="Victor Stany Rozario" userId="dbb37ec6-3e12-44d7-b04d-09b867830cae" providerId="ADAL" clId="{FD51F1F4-A1DE-4B17-996F-4180546DFF75}" dt="2025-02-25T07:29:39.890" v="221"/>
        <pc:sldMkLst>
          <pc:docMk/>
          <pc:sldMk cId="2879475983" sldId="305"/>
        </pc:sldMkLst>
      </pc:sldChg>
      <pc:sldChg chg="del">
        <pc:chgData name="Victor Stany Rozario" userId="dbb37ec6-3e12-44d7-b04d-09b867830cae" providerId="ADAL" clId="{FD51F1F4-A1DE-4B17-996F-4180546DFF75}" dt="2025-02-25T07:29:37.557" v="220" actId="47"/>
        <pc:sldMkLst>
          <pc:docMk/>
          <pc:sldMk cId="774362683" sldId="306"/>
        </pc:sldMkLst>
      </pc:sldChg>
      <pc:sldChg chg="add">
        <pc:chgData name="Victor Stany Rozario" userId="dbb37ec6-3e12-44d7-b04d-09b867830cae" providerId="ADAL" clId="{FD51F1F4-A1DE-4B17-996F-4180546DFF75}" dt="2025-02-25T07:29:39.890" v="221"/>
        <pc:sldMkLst>
          <pc:docMk/>
          <pc:sldMk cId="3931343339" sldId="306"/>
        </pc:sldMkLst>
      </pc:sldChg>
      <pc:sldChg chg="del">
        <pc:chgData name="Victor Stany Rozario" userId="dbb37ec6-3e12-44d7-b04d-09b867830cae" providerId="ADAL" clId="{FD51F1F4-A1DE-4B17-996F-4180546DFF75}" dt="2025-02-25T07:29:37.557" v="220" actId="47"/>
        <pc:sldMkLst>
          <pc:docMk/>
          <pc:sldMk cId="652321997" sldId="307"/>
        </pc:sldMkLst>
      </pc:sldChg>
      <pc:sldChg chg="add">
        <pc:chgData name="Victor Stany Rozario" userId="dbb37ec6-3e12-44d7-b04d-09b867830cae" providerId="ADAL" clId="{FD51F1F4-A1DE-4B17-996F-4180546DFF75}" dt="2025-02-25T07:29:39.890" v="221"/>
        <pc:sldMkLst>
          <pc:docMk/>
          <pc:sldMk cId="659160932" sldId="307"/>
        </pc:sldMkLst>
      </pc:sldChg>
      <pc:sldChg chg="del">
        <pc:chgData name="Victor Stany Rozario" userId="dbb37ec6-3e12-44d7-b04d-09b867830cae" providerId="ADAL" clId="{FD51F1F4-A1DE-4B17-996F-4180546DFF75}" dt="2025-02-25T07:29:37.557" v="220" actId="47"/>
        <pc:sldMkLst>
          <pc:docMk/>
          <pc:sldMk cId="324603655" sldId="308"/>
        </pc:sldMkLst>
      </pc:sldChg>
      <pc:sldChg chg="del">
        <pc:chgData name="Victor Stany Rozario" userId="dbb37ec6-3e12-44d7-b04d-09b867830cae" providerId="ADAL" clId="{FD51F1F4-A1DE-4B17-996F-4180546DFF75}" dt="2025-02-25T07:29:37.557" v="220" actId="47"/>
        <pc:sldMkLst>
          <pc:docMk/>
          <pc:sldMk cId="2103331737" sldId="309"/>
        </pc:sldMkLst>
      </pc:sldChg>
      <pc:sldChg chg="del">
        <pc:chgData name="Victor Stany Rozario" userId="dbb37ec6-3e12-44d7-b04d-09b867830cae" providerId="ADAL" clId="{FD51F1F4-A1DE-4B17-996F-4180546DFF75}" dt="2025-02-25T07:29:37.557" v="220" actId="47"/>
        <pc:sldMkLst>
          <pc:docMk/>
          <pc:sldMk cId="2696495602" sldId="310"/>
        </pc:sldMkLst>
      </pc:sldChg>
      <pc:sldChg chg="del">
        <pc:chgData name="Victor Stany Rozario" userId="dbb37ec6-3e12-44d7-b04d-09b867830cae" providerId="ADAL" clId="{FD51F1F4-A1DE-4B17-996F-4180546DFF75}" dt="2025-02-25T07:29:37.557" v="220" actId="47"/>
        <pc:sldMkLst>
          <pc:docMk/>
          <pc:sldMk cId="1982778417" sldId="311"/>
        </pc:sldMkLst>
      </pc:sldChg>
      <pc:sldChg chg="del">
        <pc:chgData name="Victor Stany Rozario" userId="dbb37ec6-3e12-44d7-b04d-09b867830cae" providerId="ADAL" clId="{FD51F1F4-A1DE-4B17-996F-4180546DFF75}" dt="2025-02-25T07:29:37.557" v="220" actId="47"/>
        <pc:sldMkLst>
          <pc:docMk/>
          <pc:sldMk cId="2203452578" sldId="312"/>
        </pc:sldMkLst>
      </pc:sldChg>
      <pc:sldChg chg="del">
        <pc:chgData name="Victor Stany Rozario" userId="dbb37ec6-3e12-44d7-b04d-09b867830cae" providerId="ADAL" clId="{FD51F1F4-A1DE-4B17-996F-4180546DFF75}" dt="2025-02-25T07:29:37.557" v="220" actId="47"/>
        <pc:sldMkLst>
          <pc:docMk/>
          <pc:sldMk cId="3834015704" sldId="313"/>
        </pc:sldMkLst>
      </pc:sldChg>
      <pc:sldChg chg="del">
        <pc:chgData name="Victor Stany Rozario" userId="dbb37ec6-3e12-44d7-b04d-09b867830cae" providerId="ADAL" clId="{FD51F1F4-A1DE-4B17-996F-4180546DFF75}" dt="2025-02-25T07:29:37.557" v="220" actId="47"/>
        <pc:sldMkLst>
          <pc:docMk/>
          <pc:sldMk cId="3500079068" sldId="314"/>
        </pc:sldMkLst>
      </pc:sldChg>
      <pc:sldChg chg="del">
        <pc:chgData name="Victor Stany Rozario" userId="dbb37ec6-3e12-44d7-b04d-09b867830cae" providerId="ADAL" clId="{FD51F1F4-A1DE-4B17-996F-4180546DFF75}" dt="2025-02-25T07:29:37.557" v="220" actId="47"/>
        <pc:sldMkLst>
          <pc:docMk/>
          <pc:sldMk cId="1236040321" sldId="315"/>
        </pc:sldMkLst>
      </pc:sldChg>
      <pc:sldChg chg="del">
        <pc:chgData name="Victor Stany Rozario" userId="dbb37ec6-3e12-44d7-b04d-09b867830cae" providerId="ADAL" clId="{FD51F1F4-A1DE-4B17-996F-4180546DFF75}" dt="2025-02-25T07:29:37.557" v="220" actId="47"/>
        <pc:sldMkLst>
          <pc:docMk/>
          <pc:sldMk cId="2804859372" sldId="316"/>
        </pc:sldMkLst>
      </pc:sldChg>
      <pc:sldChg chg="del">
        <pc:chgData name="Victor Stany Rozario" userId="dbb37ec6-3e12-44d7-b04d-09b867830cae" providerId="ADAL" clId="{FD51F1F4-A1DE-4B17-996F-4180546DFF75}" dt="2025-02-25T07:29:37.557" v="220" actId="47"/>
        <pc:sldMkLst>
          <pc:docMk/>
          <pc:sldMk cId="1854150701" sldId="317"/>
        </pc:sldMkLst>
      </pc:sldChg>
      <pc:sldChg chg="add">
        <pc:chgData name="Victor Stany Rozario" userId="dbb37ec6-3e12-44d7-b04d-09b867830cae" providerId="ADAL" clId="{FD51F1F4-A1DE-4B17-996F-4180546DFF75}" dt="2025-02-25T07:29:39.890" v="221"/>
        <pc:sldMkLst>
          <pc:docMk/>
          <pc:sldMk cId="1262588316" sldId="318"/>
        </pc:sldMkLst>
      </pc:sldChg>
      <pc:sldChg chg="del">
        <pc:chgData name="Victor Stany Rozario" userId="dbb37ec6-3e12-44d7-b04d-09b867830cae" providerId="ADAL" clId="{FD51F1F4-A1DE-4B17-996F-4180546DFF75}" dt="2025-02-25T07:29:37.557" v="220" actId="47"/>
        <pc:sldMkLst>
          <pc:docMk/>
          <pc:sldMk cId="1828784459" sldId="318"/>
        </pc:sldMkLst>
      </pc:sldChg>
      <pc:sldChg chg="del">
        <pc:chgData name="Victor Stany Rozario" userId="dbb37ec6-3e12-44d7-b04d-09b867830cae" providerId="ADAL" clId="{FD51F1F4-A1DE-4B17-996F-4180546DFF75}" dt="2025-02-25T07:29:37.557" v="220" actId="47"/>
        <pc:sldMkLst>
          <pc:docMk/>
          <pc:sldMk cId="2532351646" sldId="319"/>
        </pc:sldMkLst>
      </pc:sldChg>
      <pc:sldChg chg="add">
        <pc:chgData name="Victor Stany Rozario" userId="dbb37ec6-3e12-44d7-b04d-09b867830cae" providerId="ADAL" clId="{FD51F1F4-A1DE-4B17-996F-4180546DFF75}" dt="2025-02-25T07:29:39.890" v="221"/>
        <pc:sldMkLst>
          <pc:docMk/>
          <pc:sldMk cId="2808821969" sldId="319"/>
        </pc:sldMkLst>
      </pc:sldChg>
      <pc:sldChg chg="add">
        <pc:chgData name="Victor Stany Rozario" userId="dbb37ec6-3e12-44d7-b04d-09b867830cae" providerId="ADAL" clId="{FD51F1F4-A1DE-4B17-996F-4180546DFF75}" dt="2025-02-25T07:29:39.890" v="221"/>
        <pc:sldMkLst>
          <pc:docMk/>
          <pc:sldMk cId="1144636513" sldId="320"/>
        </pc:sldMkLst>
      </pc:sldChg>
      <pc:sldChg chg="del">
        <pc:chgData name="Victor Stany Rozario" userId="dbb37ec6-3e12-44d7-b04d-09b867830cae" providerId="ADAL" clId="{FD51F1F4-A1DE-4B17-996F-4180546DFF75}" dt="2025-02-25T07:29:37.557" v="220" actId="47"/>
        <pc:sldMkLst>
          <pc:docMk/>
          <pc:sldMk cId="1907142805" sldId="320"/>
        </pc:sldMkLst>
      </pc:sldChg>
      <pc:sldChg chg="del">
        <pc:chgData name="Victor Stany Rozario" userId="dbb37ec6-3e12-44d7-b04d-09b867830cae" providerId="ADAL" clId="{FD51F1F4-A1DE-4B17-996F-4180546DFF75}" dt="2025-02-25T07:29:37.557" v="220" actId="47"/>
        <pc:sldMkLst>
          <pc:docMk/>
          <pc:sldMk cId="1480457905" sldId="321"/>
        </pc:sldMkLst>
      </pc:sldChg>
      <pc:sldChg chg="add">
        <pc:chgData name="Victor Stany Rozario" userId="dbb37ec6-3e12-44d7-b04d-09b867830cae" providerId="ADAL" clId="{FD51F1F4-A1DE-4B17-996F-4180546DFF75}" dt="2025-02-25T07:29:39.890" v="221"/>
        <pc:sldMkLst>
          <pc:docMk/>
          <pc:sldMk cId="3631739660" sldId="321"/>
        </pc:sldMkLst>
      </pc:sldChg>
      <pc:sldChg chg="add">
        <pc:chgData name="Victor Stany Rozario" userId="dbb37ec6-3e12-44d7-b04d-09b867830cae" providerId="ADAL" clId="{FD51F1F4-A1DE-4B17-996F-4180546DFF75}" dt="2025-02-25T07:29:39.890" v="221"/>
        <pc:sldMkLst>
          <pc:docMk/>
          <pc:sldMk cId="1493152894" sldId="322"/>
        </pc:sldMkLst>
      </pc:sldChg>
      <pc:sldChg chg="del">
        <pc:chgData name="Victor Stany Rozario" userId="dbb37ec6-3e12-44d7-b04d-09b867830cae" providerId="ADAL" clId="{FD51F1F4-A1DE-4B17-996F-4180546DFF75}" dt="2025-02-25T07:29:37.557" v="220" actId="47"/>
        <pc:sldMkLst>
          <pc:docMk/>
          <pc:sldMk cId="2284134710" sldId="322"/>
        </pc:sldMkLst>
      </pc:sldChg>
      <pc:sldChg chg="add">
        <pc:chgData name="Victor Stany Rozario" userId="dbb37ec6-3e12-44d7-b04d-09b867830cae" providerId="ADAL" clId="{FD51F1F4-A1DE-4B17-996F-4180546DFF75}" dt="2025-02-25T07:29:39.890" v="221"/>
        <pc:sldMkLst>
          <pc:docMk/>
          <pc:sldMk cId="3033906142" sldId="323"/>
        </pc:sldMkLst>
      </pc:sldChg>
      <pc:sldChg chg="del">
        <pc:chgData name="Victor Stany Rozario" userId="dbb37ec6-3e12-44d7-b04d-09b867830cae" providerId="ADAL" clId="{FD51F1F4-A1DE-4B17-996F-4180546DFF75}" dt="2025-02-25T07:29:37.557" v="220" actId="47"/>
        <pc:sldMkLst>
          <pc:docMk/>
          <pc:sldMk cId="3913816974" sldId="323"/>
        </pc:sldMkLst>
      </pc:sldChg>
      <pc:sldChg chg="del">
        <pc:chgData name="Victor Stany Rozario" userId="dbb37ec6-3e12-44d7-b04d-09b867830cae" providerId="ADAL" clId="{FD51F1F4-A1DE-4B17-996F-4180546DFF75}" dt="2025-02-25T07:29:37.557" v="220" actId="47"/>
        <pc:sldMkLst>
          <pc:docMk/>
          <pc:sldMk cId="1872650227" sldId="324"/>
        </pc:sldMkLst>
      </pc:sldChg>
      <pc:sldChg chg="add">
        <pc:chgData name="Victor Stany Rozario" userId="dbb37ec6-3e12-44d7-b04d-09b867830cae" providerId="ADAL" clId="{FD51F1F4-A1DE-4B17-996F-4180546DFF75}" dt="2025-02-25T07:29:39.890" v="221"/>
        <pc:sldMkLst>
          <pc:docMk/>
          <pc:sldMk cId="3950926565" sldId="324"/>
        </pc:sldMkLst>
      </pc:sldChg>
      <pc:sldChg chg="modSp mod">
        <pc:chgData name="Victor Stany Rozario" userId="dbb37ec6-3e12-44d7-b04d-09b867830cae" providerId="ADAL" clId="{FD51F1F4-A1DE-4B17-996F-4180546DFF75}" dt="2025-02-25T06:51:00.554" v="45" actId="123"/>
        <pc:sldMkLst>
          <pc:docMk/>
          <pc:sldMk cId="3345406154" sldId="326"/>
        </pc:sldMkLst>
        <pc:spChg chg="mod">
          <ac:chgData name="Victor Stany Rozario" userId="dbb37ec6-3e12-44d7-b04d-09b867830cae" providerId="ADAL" clId="{FD51F1F4-A1DE-4B17-996F-4180546DFF75}" dt="2025-02-25T06:51:00.554" v="45" actId="123"/>
          <ac:spMkLst>
            <pc:docMk/>
            <pc:sldMk cId="3345406154" sldId="326"/>
            <ac:spMk id="4" creationId="{00000000-0000-0000-0000-000000000000}"/>
          </ac:spMkLst>
        </pc:spChg>
      </pc:sldChg>
      <pc:sldChg chg="modSp mod">
        <pc:chgData name="Victor Stany Rozario" userId="dbb37ec6-3e12-44d7-b04d-09b867830cae" providerId="ADAL" clId="{FD51F1F4-A1DE-4B17-996F-4180546DFF75}" dt="2025-03-13T05:48:27.320" v="349" actId="20577"/>
        <pc:sldMkLst>
          <pc:docMk/>
          <pc:sldMk cId="32162245" sldId="328"/>
        </pc:sldMkLst>
        <pc:graphicFrameChg chg="mod modGraphic">
          <ac:chgData name="Victor Stany Rozario" userId="dbb37ec6-3e12-44d7-b04d-09b867830cae" providerId="ADAL" clId="{FD51F1F4-A1DE-4B17-996F-4180546DFF75}" dt="2025-03-13T05:48:27.320" v="349" actId="20577"/>
          <ac:graphicFrameMkLst>
            <pc:docMk/>
            <pc:sldMk cId="32162245" sldId="328"/>
            <ac:graphicFrameMk id="5" creationId="{00000000-0000-0000-0000-000000000000}"/>
          </ac:graphicFrameMkLst>
        </pc:graphicFrameChg>
      </pc:sldChg>
      <pc:sldChg chg="delSp modSp mod modAnim">
        <pc:chgData name="Victor Stany Rozario" userId="dbb37ec6-3e12-44d7-b04d-09b867830cae" providerId="ADAL" clId="{FD51F1F4-A1DE-4B17-996F-4180546DFF75}" dt="2025-02-25T07:28:35.542" v="219" actId="20577"/>
        <pc:sldMkLst>
          <pc:docMk/>
          <pc:sldMk cId="3834705258" sldId="332"/>
        </pc:sldMkLst>
        <pc:spChg chg="mod">
          <ac:chgData name="Victor Stany Rozario" userId="dbb37ec6-3e12-44d7-b04d-09b867830cae" providerId="ADAL" clId="{FD51F1F4-A1DE-4B17-996F-4180546DFF75}" dt="2025-02-25T07:28:02.003" v="169" actId="1038"/>
          <ac:spMkLst>
            <pc:docMk/>
            <pc:sldMk cId="3834705258" sldId="332"/>
            <ac:spMk id="14" creationId="{29683572-1E84-4441-9C68-2B26893525F1}"/>
          </ac:spMkLst>
        </pc:spChg>
        <pc:spChg chg="mod">
          <ac:chgData name="Victor Stany Rozario" userId="dbb37ec6-3e12-44d7-b04d-09b867830cae" providerId="ADAL" clId="{FD51F1F4-A1DE-4B17-996F-4180546DFF75}" dt="2025-02-25T07:28:35.542" v="219" actId="20577"/>
          <ac:spMkLst>
            <pc:docMk/>
            <pc:sldMk cId="3834705258" sldId="332"/>
            <ac:spMk id="16" creationId="{EDC42E65-2868-467C-A4F6-5D4B33C84C34}"/>
          </ac:spMkLst>
        </pc:spChg>
      </pc:sldChg>
      <pc:sldChg chg="modSp mod">
        <pc:chgData name="Victor Stany Rozario" userId="dbb37ec6-3e12-44d7-b04d-09b867830cae" providerId="ADAL" clId="{FD51F1F4-A1DE-4B17-996F-4180546DFF75}" dt="2025-02-25T07:26:08.861" v="131"/>
        <pc:sldMkLst>
          <pc:docMk/>
          <pc:sldMk cId="2841595828" sldId="333"/>
        </pc:sldMkLst>
        <pc:spChg chg="mod">
          <ac:chgData name="Victor Stany Rozario" userId="dbb37ec6-3e12-44d7-b04d-09b867830cae" providerId="ADAL" clId="{FD51F1F4-A1DE-4B17-996F-4180546DFF75}" dt="2025-02-25T07:26:08.861" v="131"/>
          <ac:spMkLst>
            <pc:docMk/>
            <pc:sldMk cId="2841595828" sldId="333"/>
            <ac:spMk id="4" creationId="{00000000-0000-0000-0000-000000000000}"/>
          </ac:spMkLst>
        </pc:spChg>
      </pc:sldChg>
      <pc:sldChg chg="add">
        <pc:chgData name="Victor Stany Rozario" userId="dbb37ec6-3e12-44d7-b04d-09b867830cae" providerId="ADAL" clId="{FD51F1F4-A1DE-4B17-996F-4180546DFF75}" dt="2025-02-25T07:29:39.890" v="221"/>
        <pc:sldMkLst>
          <pc:docMk/>
          <pc:sldMk cId="3346452620" sldId="334"/>
        </pc:sldMkLst>
      </pc:sldChg>
      <pc:sldChg chg="del">
        <pc:chgData name="Victor Stany Rozario" userId="dbb37ec6-3e12-44d7-b04d-09b867830cae" providerId="ADAL" clId="{FD51F1F4-A1DE-4B17-996F-4180546DFF75}" dt="2025-02-25T07:29:37.557" v="220" actId="47"/>
        <pc:sldMkLst>
          <pc:docMk/>
          <pc:sldMk cId="3988557049" sldId="334"/>
        </pc:sldMkLst>
      </pc:sldChg>
      <pc:sldChg chg="add">
        <pc:chgData name="Victor Stany Rozario" userId="dbb37ec6-3e12-44d7-b04d-09b867830cae" providerId="ADAL" clId="{FD51F1F4-A1DE-4B17-996F-4180546DFF75}" dt="2025-02-25T07:29:39.890" v="221"/>
        <pc:sldMkLst>
          <pc:docMk/>
          <pc:sldMk cId="1802836169" sldId="335"/>
        </pc:sldMkLst>
      </pc:sldChg>
      <pc:sldChg chg="del">
        <pc:chgData name="Victor Stany Rozario" userId="dbb37ec6-3e12-44d7-b04d-09b867830cae" providerId="ADAL" clId="{FD51F1F4-A1DE-4B17-996F-4180546DFF75}" dt="2025-02-25T07:29:37.557" v="220" actId="47"/>
        <pc:sldMkLst>
          <pc:docMk/>
          <pc:sldMk cId="2463518009" sldId="335"/>
        </pc:sldMkLst>
      </pc:sldChg>
      <pc:sldChg chg="add">
        <pc:chgData name="Victor Stany Rozario" userId="dbb37ec6-3e12-44d7-b04d-09b867830cae" providerId="ADAL" clId="{FD51F1F4-A1DE-4B17-996F-4180546DFF75}" dt="2025-02-25T07:29:39.890" v="221"/>
        <pc:sldMkLst>
          <pc:docMk/>
          <pc:sldMk cId="1179427568" sldId="336"/>
        </pc:sldMkLst>
      </pc:sldChg>
      <pc:sldChg chg="del">
        <pc:chgData name="Victor Stany Rozario" userId="dbb37ec6-3e12-44d7-b04d-09b867830cae" providerId="ADAL" clId="{FD51F1F4-A1DE-4B17-996F-4180546DFF75}" dt="2025-02-25T07:29:37.557" v="220" actId="47"/>
        <pc:sldMkLst>
          <pc:docMk/>
          <pc:sldMk cId="3857510138" sldId="336"/>
        </pc:sldMkLst>
      </pc:sldChg>
      <pc:sldChg chg="del">
        <pc:chgData name="Victor Stany Rozario" userId="dbb37ec6-3e12-44d7-b04d-09b867830cae" providerId="ADAL" clId="{FD51F1F4-A1DE-4B17-996F-4180546DFF75}" dt="2025-02-25T07:29:37.557" v="220" actId="47"/>
        <pc:sldMkLst>
          <pc:docMk/>
          <pc:sldMk cId="3391911773" sldId="337"/>
        </pc:sldMkLst>
      </pc:sldChg>
      <pc:sldChg chg="del">
        <pc:chgData name="Victor Stany Rozario" userId="dbb37ec6-3e12-44d7-b04d-09b867830cae" providerId="ADAL" clId="{FD51F1F4-A1DE-4B17-996F-4180546DFF75}" dt="2025-02-25T07:29:37.557" v="220" actId="47"/>
        <pc:sldMkLst>
          <pc:docMk/>
          <pc:sldMk cId="3458134396" sldId="338"/>
        </pc:sldMkLst>
      </pc:sldChg>
      <pc:sldChg chg="del">
        <pc:chgData name="Victor Stany Rozario" userId="dbb37ec6-3e12-44d7-b04d-09b867830cae" providerId="ADAL" clId="{FD51F1F4-A1DE-4B17-996F-4180546DFF75}" dt="2025-02-25T07:29:37.557" v="220" actId="47"/>
        <pc:sldMkLst>
          <pc:docMk/>
          <pc:sldMk cId="3150854454" sldId="339"/>
        </pc:sldMkLst>
      </pc:sldChg>
      <pc:sldChg chg="del">
        <pc:chgData name="Victor Stany Rozario" userId="dbb37ec6-3e12-44d7-b04d-09b867830cae" providerId="ADAL" clId="{FD51F1F4-A1DE-4B17-996F-4180546DFF75}" dt="2025-02-25T07:29:37.557" v="220" actId="47"/>
        <pc:sldMkLst>
          <pc:docMk/>
          <pc:sldMk cId="110732603" sldId="340"/>
        </pc:sldMkLst>
      </pc:sldChg>
      <pc:sldChg chg="del">
        <pc:chgData name="Victor Stany Rozario" userId="dbb37ec6-3e12-44d7-b04d-09b867830cae" providerId="ADAL" clId="{FD51F1F4-A1DE-4B17-996F-4180546DFF75}" dt="2025-02-25T07:29:37.557" v="220" actId="47"/>
        <pc:sldMkLst>
          <pc:docMk/>
          <pc:sldMk cId="3449054538" sldId="341"/>
        </pc:sldMkLst>
      </pc:sldChg>
      <pc:sldChg chg="del">
        <pc:chgData name="Victor Stany Rozario" userId="dbb37ec6-3e12-44d7-b04d-09b867830cae" providerId="ADAL" clId="{FD51F1F4-A1DE-4B17-996F-4180546DFF75}" dt="2025-02-25T07:29:37.557" v="220" actId="47"/>
        <pc:sldMkLst>
          <pc:docMk/>
          <pc:sldMk cId="1938635067" sldId="342"/>
        </pc:sldMkLst>
      </pc:sldChg>
      <pc:sldChg chg="modSp mod">
        <pc:chgData name="Victor Stany Rozario" userId="dbb37ec6-3e12-44d7-b04d-09b867830cae" providerId="ADAL" clId="{FD51F1F4-A1DE-4B17-996F-4180546DFF75}" dt="2025-02-25T06:51:52.440" v="53" actId="14100"/>
        <pc:sldMkLst>
          <pc:docMk/>
          <pc:sldMk cId="2876470413" sldId="343"/>
        </pc:sldMkLst>
        <pc:spChg chg="mod">
          <ac:chgData name="Victor Stany Rozario" userId="dbb37ec6-3e12-44d7-b04d-09b867830cae" providerId="ADAL" clId="{FD51F1F4-A1DE-4B17-996F-4180546DFF75}" dt="2025-02-25T06:51:52.440" v="53" actId="14100"/>
          <ac:spMkLst>
            <pc:docMk/>
            <pc:sldMk cId="2876470413" sldId="343"/>
            <ac:spMk id="4" creationId="{030FF5EC-C5E6-378F-56A2-B6400075B7CC}"/>
          </ac:spMkLst>
        </pc:spChg>
      </pc:sldChg>
      <pc:sldChg chg="del">
        <pc:chgData name="Victor Stany Rozario" userId="dbb37ec6-3e12-44d7-b04d-09b867830cae" providerId="ADAL" clId="{FD51F1F4-A1DE-4B17-996F-4180546DFF75}" dt="2025-02-25T06:54:24.993" v="54" actId="47"/>
        <pc:sldMkLst>
          <pc:docMk/>
          <pc:sldMk cId="808194486" sldId="344"/>
        </pc:sldMkLst>
      </pc:sldChg>
      <pc:sldChg chg="modSp mod">
        <pc:chgData name="Victor Stany Rozario" userId="dbb37ec6-3e12-44d7-b04d-09b867830cae" providerId="ADAL" clId="{FD51F1F4-A1DE-4B17-996F-4180546DFF75}" dt="2025-02-25T07:13:20.906" v="106" actId="1036"/>
        <pc:sldMkLst>
          <pc:docMk/>
          <pc:sldMk cId="1094802103" sldId="345"/>
        </pc:sldMkLst>
        <pc:spChg chg="mod">
          <ac:chgData name="Victor Stany Rozario" userId="dbb37ec6-3e12-44d7-b04d-09b867830cae" providerId="ADAL" clId="{FD51F1F4-A1DE-4B17-996F-4180546DFF75}" dt="2025-02-25T07:12:38.797" v="70" actId="1076"/>
          <ac:spMkLst>
            <pc:docMk/>
            <pc:sldMk cId="1094802103" sldId="345"/>
            <ac:spMk id="2" creationId="{6A3AE321-C41F-D5E5-6165-AC5179CFAD13}"/>
          </ac:spMkLst>
        </pc:spChg>
        <pc:graphicFrameChg chg="mod modGraphic">
          <ac:chgData name="Victor Stany Rozario" userId="dbb37ec6-3e12-44d7-b04d-09b867830cae" providerId="ADAL" clId="{FD51F1F4-A1DE-4B17-996F-4180546DFF75}" dt="2025-02-25T07:13:20.906" v="106" actId="1036"/>
          <ac:graphicFrameMkLst>
            <pc:docMk/>
            <pc:sldMk cId="1094802103" sldId="345"/>
            <ac:graphicFrameMk id="17" creationId="{A26CFAD7-7117-010C-8D92-B7845C5D1FF7}"/>
          </ac:graphicFrameMkLst>
        </pc:graphicFrameChg>
      </pc:sldChg>
      <pc:sldChg chg="del">
        <pc:chgData name="Victor Stany Rozario" userId="dbb37ec6-3e12-44d7-b04d-09b867830cae" providerId="ADAL" clId="{FD51F1F4-A1DE-4B17-996F-4180546DFF75}" dt="2025-02-25T07:29:37.557" v="220" actId="47"/>
        <pc:sldMkLst>
          <pc:docMk/>
          <pc:sldMk cId="2359452888" sldId="347"/>
        </pc:sldMkLst>
      </pc:sldChg>
      <pc:sldChg chg="del">
        <pc:chgData name="Victor Stany Rozario" userId="dbb37ec6-3e12-44d7-b04d-09b867830cae" providerId="ADAL" clId="{FD51F1F4-A1DE-4B17-996F-4180546DFF75}" dt="2025-02-25T07:29:37.557" v="220" actId="47"/>
        <pc:sldMkLst>
          <pc:docMk/>
          <pc:sldMk cId="370853162" sldId="348"/>
        </pc:sldMkLst>
      </pc:sldChg>
      <pc:sldChg chg="del">
        <pc:chgData name="Victor Stany Rozario" userId="dbb37ec6-3e12-44d7-b04d-09b867830cae" providerId="ADAL" clId="{FD51F1F4-A1DE-4B17-996F-4180546DFF75}" dt="2025-02-25T07:29:37.557" v="220" actId="47"/>
        <pc:sldMkLst>
          <pc:docMk/>
          <pc:sldMk cId="1549687065" sldId="349"/>
        </pc:sldMkLst>
      </pc:sldChg>
      <pc:sldChg chg="modSp mod">
        <pc:chgData name="Victor Stany Rozario" userId="dbb37ec6-3e12-44d7-b04d-09b867830cae" providerId="ADAL" clId="{FD51F1F4-A1DE-4B17-996F-4180546DFF75}" dt="2025-02-25T07:21:50.656" v="128" actId="14734"/>
        <pc:sldMkLst>
          <pc:docMk/>
          <pc:sldMk cId="2157126103" sldId="350"/>
        </pc:sldMkLst>
        <pc:graphicFrameChg chg="mod modGraphic">
          <ac:chgData name="Victor Stany Rozario" userId="dbb37ec6-3e12-44d7-b04d-09b867830cae" providerId="ADAL" clId="{FD51F1F4-A1DE-4B17-996F-4180546DFF75}" dt="2025-02-25T07:21:50.656" v="128" actId="14734"/>
          <ac:graphicFrameMkLst>
            <pc:docMk/>
            <pc:sldMk cId="2157126103" sldId="350"/>
            <ac:graphicFrameMk id="10" creationId="{525B70A5-6EA5-A1D8-34F3-46D4AD6F99EC}"/>
          </ac:graphicFrameMkLst>
        </pc:graphicFrameChg>
      </pc:sldChg>
      <pc:sldChg chg="add">
        <pc:chgData name="Victor Stany Rozario" userId="dbb37ec6-3e12-44d7-b04d-09b867830cae" providerId="ADAL" clId="{FD51F1F4-A1DE-4B17-996F-4180546DFF75}" dt="2025-02-25T07:29:39.890" v="221"/>
        <pc:sldMkLst>
          <pc:docMk/>
          <pc:sldMk cId="1513569589" sldId="351"/>
        </pc:sldMkLst>
      </pc:sldChg>
      <pc:sldChg chg="add">
        <pc:chgData name="Victor Stany Rozario" userId="dbb37ec6-3e12-44d7-b04d-09b867830cae" providerId="ADAL" clId="{FD51F1F4-A1DE-4B17-996F-4180546DFF75}" dt="2025-02-25T07:29:39.890" v="221"/>
        <pc:sldMkLst>
          <pc:docMk/>
          <pc:sldMk cId="3205162293" sldId="352"/>
        </pc:sldMkLst>
      </pc:sldChg>
      <pc:sldChg chg="add">
        <pc:chgData name="Victor Stany Rozario" userId="dbb37ec6-3e12-44d7-b04d-09b867830cae" providerId="ADAL" clId="{FD51F1F4-A1DE-4B17-996F-4180546DFF75}" dt="2025-02-25T07:29:39.890" v="221"/>
        <pc:sldMkLst>
          <pc:docMk/>
          <pc:sldMk cId="192636756" sldId="353"/>
        </pc:sldMkLst>
      </pc:sldChg>
      <pc:sldChg chg="add">
        <pc:chgData name="Victor Stany Rozario" userId="dbb37ec6-3e12-44d7-b04d-09b867830cae" providerId="ADAL" clId="{FD51F1F4-A1DE-4B17-996F-4180546DFF75}" dt="2025-02-25T07:29:39.890" v="221"/>
        <pc:sldMkLst>
          <pc:docMk/>
          <pc:sldMk cId="3776757758" sldId="354"/>
        </pc:sldMkLst>
      </pc:sldChg>
      <pc:sldChg chg="add">
        <pc:chgData name="Victor Stany Rozario" userId="dbb37ec6-3e12-44d7-b04d-09b867830cae" providerId="ADAL" clId="{FD51F1F4-A1DE-4B17-996F-4180546DFF75}" dt="2025-02-25T07:29:39.890" v="221"/>
        <pc:sldMkLst>
          <pc:docMk/>
          <pc:sldMk cId="2012064543" sldId="355"/>
        </pc:sldMkLst>
      </pc:sldChg>
      <pc:sldChg chg="add">
        <pc:chgData name="Victor Stany Rozario" userId="dbb37ec6-3e12-44d7-b04d-09b867830cae" providerId="ADAL" clId="{FD51F1F4-A1DE-4B17-996F-4180546DFF75}" dt="2025-02-25T07:29:39.890" v="221"/>
        <pc:sldMkLst>
          <pc:docMk/>
          <pc:sldMk cId="2921126892" sldId="356"/>
        </pc:sldMkLst>
      </pc:sldChg>
      <pc:sldChg chg="add">
        <pc:chgData name="Victor Stany Rozario" userId="dbb37ec6-3e12-44d7-b04d-09b867830cae" providerId="ADAL" clId="{FD51F1F4-A1DE-4B17-996F-4180546DFF75}" dt="2025-02-25T07:29:39.890" v="221"/>
        <pc:sldMkLst>
          <pc:docMk/>
          <pc:sldMk cId="2678139366" sldId="357"/>
        </pc:sldMkLst>
      </pc:sldChg>
      <pc:sldChg chg="add">
        <pc:chgData name="Victor Stany Rozario" userId="dbb37ec6-3e12-44d7-b04d-09b867830cae" providerId="ADAL" clId="{FD51F1F4-A1DE-4B17-996F-4180546DFF75}" dt="2025-02-25T07:29:39.890" v="221"/>
        <pc:sldMkLst>
          <pc:docMk/>
          <pc:sldMk cId="1612809878" sldId="358"/>
        </pc:sldMkLst>
      </pc:sldChg>
      <pc:sldChg chg="add">
        <pc:chgData name="Victor Stany Rozario" userId="dbb37ec6-3e12-44d7-b04d-09b867830cae" providerId="ADAL" clId="{FD51F1F4-A1DE-4B17-996F-4180546DFF75}" dt="2025-02-25T07:29:39.890" v="221"/>
        <pc:sldMkLst>
          <pc:docMk/>
          <pc:sldMk cId="4129332587" sldId="35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47AF39-45A8-4BEE-AF89-FFC0020BCDB1}"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CAF84923-9663-4B04-B10A-523F023B5FF0}">
      <dgm:prSet custT="1"/>
      <dgm:spPr>
        <a:xfrm>
          <a:off x="0" y="0"/>
          <a:ext cx="4701779" cy="1393031"/>
        </a:xfrm>
        <a:prstGeom prst="rect">
          <a:avLst/>
        </a:prstGeom>
        <a:noFill/>
        <a:ln>
          <a:noFill/>
        </a:ln>
        <a:effectLst/>
      </dgm:spPr>
      <dgm:t>
        <a:bodyPr/>
        <a:lstStyle/>
        <a:p>
          <a:pPr marL="324000" lvl="1" indent="0" algn="l" defTabSz="457200" rtl="0" eaLnBrk="1" latinLnBrk="0" hangingPunct="1">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All the evaluation categories &amp; marks will be uploaded to the VUES within one week of the evaluation process except the attendance &amp; performance, which will be uploaded along with the major (mid/final term) written exam marks. </a:t>
          </a:r>
        </a:p>
      </dgm:t>
    </dgm:pt>
    <dgm:pt modelId="{DAF6EDDB-5C9C-40E8-A22C-4440B63A23BF}" type="parTrans" cxnId="{F18FA3A8-7812-41BB-951B-0B40AA038F79}">
      <dgm:prSet/>
      <dgm:spPr/>
      <dgm:t>
        <a:bodyPr/>
        <a:lstStyle/>
        <a:p>
          <a:endParaRPr lang="en-US"/>
        </a:p>
      </dgm:t>
    </dgm:pt>
    <dgm:pt modelId="{1A151358-157F-4835-B5EF-B4D133456EA0}" type="sibTrans" cxnId="{F18FA3A8-7812-41BB-951B-0B40AA038F79}">
      <dgm:prSet/>
      <dgm:spPr/>
      <dgm:t>
        <a:bodyPr/>
        <a:lstStyle/>
        <a:p>
          <a:endParaRPr lang="en-US"/>
        </a:p>
      </dgm:t>
    </dgm:pt>
    <dgm:pt modelId="{54E32F36-5F0D-40BB-AB92-238AC8732307}">
      <dgm:prSet custT="1"/>
      <dgm:spPr>
        <a:xfrm>
          <a:off x="0" y="1393031"/>
          <a:ext cx="4701779" cy="1393031"/>
        </a:xfrm>
        <a:prstGeom prst="rect">
          <a:avLst/>
        </a:prstGeom>
        <a:noFill/>
        <a:ln>
          <a:noFill/>
        </a:ln>
        <a:effectLst/>
      </dgm:spPr>
      <dgm:t>
        <a:bodyPr/>
        <a:lstStyle/>
        <a:p>
          <a:pPr marL="324000" lvl="1" indent="0" algn="l" defTabSz="457200" rtl="0" eaLnBrk="1" latinLnBrk="0" hangingPunct="1">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Letter grades ‘A+’ through ‘F’ is counted as grades. Other grades ‘I’ and ‘UW’ are considered as temporary grades which are counted/calculated as ‘F’ grade in the CGPA. These grades must/will be converted to the actual grades, i.e. ‘A+’ through ‘F’. </a:t>
          </a:r>
        </a:p>
      </dgm:t>
    </dgm:pt>
    <dgm:pt modelId="{A428A7BF-0B7B-4F5D-86AE-D14CEF25C96A}" type="parTrans" cxnId="{63E63051-257D-474D-BA63-30969E881DB3}">
      <dgm:prSet/>
      <dgm:spPr/>
      <dgm:t>
        <a:bodyPr/>
        <a:lstStyle/>
        <a:p>
          <a:endParaRPr lang="en-US"/>
        </a:p>
      </dgm:t>
    </dgm:pt>
    <dgm:pt modelId="{5F1CE70F-B512-4C68-9406-6EA658220524}" type="sibTrans" cxnId="{63E63051-257D-474D-BA63-30969E881DB3}">
      <dgm:prSet/>
      <dgm:spPr/>
      <dgm:t>
        <a:bodyPr/>
        <a:lstStyle/>
        <a:p>
          <a:endParaRPr lang="en-US"/>
        </a:p>
      </dgm:t>
    </dgm:pt>
    <dgm:pt modelId="{1708AAB5-EA86-4732-A64B-753606F3B1B2}">
      <dgm:prSet custT="1"/>
      <dgm:spPr>
        <a:xfrm>
          <a:off x="0" y="2786062"/>
          <a:ext cx="4701779" cy="1393031"/>
        </a:xfrm>
        <a:prstGeom prst="rect">
          <a:avLst/>
        </a:prstGeom>
        <a:noFill/>
        <a:ln>
          <a:noFill/>
        </a:ln>
        <a:effectLst/>
      </dgm:spPr>
      <dgm:t>
        <a:bodyPr/>
        <a:lstStyle/>
        <a:p>
          <a:pPr marL="324000" lvl="1" indent="0" algn="l" defTabSz="457200" rtl="0" eaLnBrk="1" latinLnBrk="0" hangingPunct="1">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‘I: INCOMPLETE’ is given to students who have missed at most 30% of evaluation categories (quiz/assignment/etc.).  Students must contact the course teacher for makeup, through valid application procedures immediately after grade release.</a:t>
          </a:r>
        </a:p>
      </dgm:t>
    </dgm:pt>
    <dgm:pt modelId="{8F779F2D-C166-4D45-88BD-F90454E4D5AC}" type="parTrans" cxnId="{69FEB9A4-59D7-47F9-8D09-5B719EC8FCDF}">
      <dgm:prSet/>
      <dgm:spPr/>
      <dgm:t>
        <a:bodyPr/>
        <a:lstStyle/>
        <a:p>
          <a:endParaRPr lang="en-US"/>
        </a:p>
      </dgm:t>
    </dgm:pt>
    <dgm:pt modelId="{6BC1CB87-0A78-4D16-A365-07CE1E19B2A6}" type="sibTrans" cxnId="{69FEB9A4-59D7-47F9-8D09-5B719EC8FCDF}">
      <dgm:prSet/>
      <dgm:spPr/>
      <dgm:t>
        <a:bodyPr/>
        <a:lstStyle/>
        <a:p>
          <a:endParaRPr lang="en-US"/>
        </a:p>
      </dgm:t>
    </dgm:pt>
    <dgm:pt modelId="{5A5D7FE8-D767-4C99-8CF3-E055E969090D}">
      <dgm:prSet custT="1"/>
      <dgm:spPr>
        <a:xfrm>
          <a:off x="0" y="4179093"/>
          <a:ext cx="4701779" cy="1393031"/>
        </a:xfrm>
        <a:prstGeom prst="rect">
          <a:avLst/>
        </a:prstGeom>
        <a:noFill/>
        <a:ln>
          <a:noFill/>
        </a:ln>
        <a:effectLst/>
      </dgm:spPr>
      <dgm:t>
        <a:bodyPr/>
        <a:lstStyle/>
        <a:p>
          <a:pPr marL="324000" lvl="1" indent="0" algn="l" defTabSz="457200" rtl="0" eaLnBrk="1" latinLnBrk="0" hangingPunct="1">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‘UW: UNOFFICIAL WITHDRAW’ is given when the missing evaluation categories are too high (more than 30%) to makeup. A student getting ‘UW’ has no option but to drop the course immediately after grade release</a:t>
          </a:r>
        </a:p>
      </dgm:t>
    </dgm:pt>
    <dgm:pt modelId="{54BCF55D-4CB2-4B5D-848B-2467DD935590}" type="parTrans" cxnId="{70D61C14-C0D1-41B5-898A-8A6FE08A3EBC}">
      <dgm:prSet/>
      <dgm:spPr/>
      <dgm:t>
        <a:bodyPr/>
        <a:lstStyle/>
        <a:p>
          <a:endParaRPr lang="en-US"/>
        </a:p>
      </dgm:t>
    </dgm:pt>
    <dgm:pt modelId="{4CE27CBF-7333-4A60-A2F7-73EF6D27DF7E}" type="sibTrans" cxnId="{70D61C14-C0D1-41B5-898A-8A6FE08A3EBC}">
      <dgm:prSet/>
      <dgm:spPr/>
      <dgm:t>
        <a:bodyPr/>
        <a:lstStyle/>
        <a:p>
          <a:endParaRPr lang="en-US"/>
        </a:p>
      </dgm:t>
    </dgm:pt>
    <dgm:pt modelId="{FC634444-606A-458F-9E59-C78DD2143CCC}" type="pres">
      <dgm:prSet presAssocID="{D447AF39-45A8-4BEE-AF89-FFC0020BCDB1}" presName="vert0" presStyleCnt="0">
        <dgm:presLayoutVars>
          <dgm:dir/>
          <dgm:animOne val="branch"/>
          <dgm:animLvl val="lvl"/>
        </dgm:presLayoutVars>
      </dgm:prSet>
      <dgm:spPr/>
    </dgm:pt>
    <dgm:pt modelId="{1B413C83-BEF9-4B8D-BB4A-8EA33F841C12}" type="pres">
      <dgm:prSet presAssocID="{CAF84923-9663-4B04-B10A-523F023B5FF0}" presName="thickLine" presStyleLbl="alignNode1" presStyleIdx="0" presStyleCnt="4"/>
      <dgm:spPr>
        <a:xfrm>
          <a:off x="0" y="0"/>
          <a:ext cx="4701779" cy="0"/>
        </a:xfrm>
        <a:prstGeom prst="line">
          <a:avLst/>
        </a:pr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dgm:spPr>
    </dgm:pt>
    <dgm:pt modelId="{74C7B251-DB2B-450A-881C-12B983147827}" type="pres">
      <dgm:prSet presAssocID="{CAF84923-9663-4B04-B10A-523F023B5FF0}" presName="horz1" presStyleCnt="0"/>
      <dgm:spPr/>
    </dgm:pt>
    <dgm:pt modelId="{FA6D7CA8-0236-40C3-AAF5-BB359E2EE590}" type="pres">
      <dgm:prSet presAssocID="{CAF84923-9663-4B04-B10A-523F023B5FF0}" presName="tx1" presStyleLbl="revTx" presStyleIdx="0" presStyleCnt="4"/>
      <dgm:spPr/>
    </dgm:pt>
    <dgm:pt modelId="{5708AB1C-4251-40A6-9011-957E3B2F2181}" type="pres">
      <dgm:prSet presAssocID="{CAF84923-9663-4B04-B10A-523F023B5FF0}" presName="vert1" presStyleCnt="0"/>
      <dgm:spPr/>
    </dgm:pt>
    <dgm:pt modelId="{7FEB049B-72F0-4A1F-99E7-5CFB685A3068}" type="pres">
      <dgm:prSet presAssocID="{54E32F36-5F0D-40BB-AB92-238AC8732307}" presName="thickLine" presStyleLbl="alignNode1" presStyleIdx="1" presStyleCnt="4"/>
      <dgm:spPr>
        <a:xfrm>
          <a:off x="0" y="1393031"/>
          <a:ext cx="4701779" cy="0"/>
        </a:xfrm>
        <a:prstGeom prst="line">
          <a:avLst/>
        </a:prstGeom>
        <a:solidFill>
          <a:srgbClr val="5B9BD5">
            <a:hueOff val="-2252848"/>
            <a:satOff val="-5806"/>
            <a:lumOff val="-3922"/>
            <a:alphaOff val="0"/>
          </a:srgbClr>
        </a:solidFill>
        <a:ln w="12700" cap="flat" cmpd="sng" algn="ctr">
          <a:solidFill>
            <a:srgbClr val="5B9BD5">
              <a:hueOff val="-2252848"/>
              <a:satOff val="-5806"/>
              <a:lumOff val="-3922"/>
              <a:alphaOff val="0"/>
            </a:srgbClr>
          </a:solidFill>
          <a:prstDash val="solid"/>
          <a:miter lim="800000"/>
        </a:ln>
        <a:effectLst/>
      </dgm:spPr>
    </dgm:pt>
    <dgm:pt modelId="{940268A9-3024-4D5D-9EBF-BF37AAE6C0AD}" type="pres">
      <dgm:prSet presAssocID="{54E32F36-5F0D-40BB-AB92-238AC8732307}" presName="horz1" presStyleCnt="0"/>
      <dgm:spPr/>
    </dgm:pt>
    <dgm:pt modelId="{471F6116-47F9-4A43-A0AB-F31C6ED97657}" type="pres">
      <dgm:prSet presAssocID="{54E32F36-5F0D-40BB-AB92-238AC8732307}" presName="tx1" presStyleLbl="revTx" presStyleIdx="1" presStyleCnt="4"/>
      <dgm:spPr/>
    </dgm:pt>
    <dgm:pt modelId="{DD925CE7-B44F-4D8A-8D3D-2C30ADA63B0F}" type="pres">
      <dgm:prSet presAssocID="{54E32F36-5F0D-40BB-AB92-238AC8732307}" presName="vert1" presStyleCnt="0"/>
      <dgm:spPr/>
    </dgm:pt>
    <dgm:pt modelId="{C080987B-C991-4BC9-AA4A-BE45A84C72FB}" type="pres">
      <dgm:prSet presAssocID="{1708AAB5-EA86-4732-A64B-753606F3B1B2}" presName="thickLine" presStyleLbl="alignNode1" presStyleIdx="2" presStyleCnt="4"/>
      <dgm:spPr>
        <a:xfrm>
          <a:off x="0" y="2786062"/>
          <a:ext cx="4701779" cy="0"/>
        </a:xfrm>
        <a:prstGeom prst="line">
          <a:avLst/>
        </a:prstGeom>
        <a:solidFill>
          <a:srgbClr val="5B9BD5">
            <a:hueOff val="-4505695"/>
            <a:satOff val="-11613"/>
            <a:lumOff val="-7843"/>
            <a:alphaOff val="0"/>
          </a:srgbClr>
        </a:solidFill>
        <a:ln w="12700" cap="flat" cmpd="sng" algn="ctr">
          <a:solidFill>
            <a:srgbClr val="5B9BD5">
              <a:hueOff val="-4505695"/>
              <a:satOff val="-11613"/>
              <a:lumOff val="-7843"/>
              <a:alphaOff val="0"/>
            </a:srgbClr>
          </a:solidFill>
          <a:prstDash val="solid"/>
          <a:miter lim="800000"/>
        </a:ln>
        <a:effectLst/>
      </dgm:spPr>
    </dgm:pt>
    <dgm:pt modelId="{66B44F8F-931F-425C-883C-9AB350E5E73C}" type="pres">
      <dgm:prSet presAssocID="{1708AAB5-EA86-4732-A64B-753606F3B1B2}" presName="horz1" presStyleCnt="0"/>
      <dgm:spPr/>
    </dgm:pt>
    <dgm:pt modelId="{17AB4285-638C-4BDF-9C6C-0C241D799D69}" type="pres">
      <dgm:prSet presAssocID="{1708AAB5-EA86-4732-A64B-753606F3B1B2}" presName="tx1" presStyleLbl="revTx" presStyleIdx="2" presStyleCnt="4"/>
      <dgm:spPr/>
    </dgm:pt>
    <dgm:pt modelId="{7C56159C-84B3-49B9-BDAD-C41E1667E517}" type="pres">
      <dgm:prSet presAssocID="{1708AAB5-EA86-4732-A64B-753606F3B1B2}" presName="vert1" presStyleCnt="0"/>
      <dgm:spPr/>
    </dgm:pt>
    <dgm:pt modelId="{01CA9350-F4BB-4442-9BD8-56C413C8F572}" type="pres">
      <dgm:prSet presAssocID="{5A5D7FE8-D767-4C99-8CF3-E055E969090D}" presName="thickLine" presStyleLbl="alignNode1" presStyleIdx="3" presStyleCnt="4"/>
      <dgm:spPr>
        <a:xfrm>
          <a:off x="0" y="4179093"/>
          <a:ext cx="4701779" cy="0"/>
        </a:xfrm>
        <a:prstGeom prst="line">
          <a:avLst/>
        </a:prstGeom>
        <a:solidFill>
          <a:srgbClr val="5B9BD5">
            <a:hueOff val="-6758543"/>
            <a:satOff val="-17419"/>
            <a:lumOff val="-11765"/>
            <a:alphaOff val="0"/>
          </a:srgbClr>
        </a:solidFill>
        <a:ln w="12700" cap="flat" cmpd="sng" algn="ctr">
          <a:solidFill>
            <a:srgbClr val="5B9BD5">
              <a:hueOff val="-6758543"/>
              <a:satOff val="-17419"/>
              <a:lumOff val="-11765"/>
              <a:alphaOff val="0"/>
            </a:srgbClr>
          </a:solidFill>
          <a:prstDash val="solid"/>
          <a:miter lim="800000"/>
        </a:ln>
        <a:effectLst/>
      </dgm:spPr>
    </dgm:pt>
    <dgm:pt modelId="{04ABBE7E-F949-4861-B4D4-AA2D1834684A}" type="pres">
      <dgm:prSet presAssocID="{5A5D7FE8-D767-4C99-8CF3-E055E969090D}" presName="horz1" presStyleCnt="0"/>
      <dgm:spPr/>
    </dgm:pt>
    <dgm:pt modelId="{819123EC-DC15-45C7-9205-4A9EC28566C9}" type="pres">
      <dgm:prSet presAssocID="{5A5D7FE8-D767-4C99-8CF3-E055E969090D}" presName="tx1" presStyleLbl="revTx" presStyleIdx="3" presStyleCnt="4"/>
      <dgm:spPr/>
    </dgm:pt>
    <dgm:pt modelId="{8CF6EEC0-911A-49C2-AE4C-FC7343FEC1F9}" type="pres">
      <dgm:prSet presAssocID="{5A5D7FE8-D767-4C99-8CF3-E055E969090D}" presName="vert1" presStyleCnt="0"/>
      <dgm:spPr/>
    </dgm:pt>
  </dgm:ptLst>
  <dgm:cxnLst>
    <dgm:cxn modelId="{70D61C14-C0D1-41B5-898A-8A6FE08A3EBC}" srcId="{D447AF39-45A8-4BEE-AF89-FFC0020BCDB1}" destId="{5A5D7FE8-D767-4C99-8CF3-E055E969090D}" srcOrd="3" destOrd="0" parTransId="{54BCF55D-4CB2-4B5D-848B-2467DD935590}" sibTransId="{4CE27CBF-7333-4A60-A2F7-73EF6D27DF7E}"/>
    <dgm:cxn modelId="{2869D447-FC8E-4348-A44C-E4EA9F346E49}" type="presOf" srcId="{CAF84923-9663-4B04-B10A-523F023B5FF0}" destId="{FA6D7CA8-0236-40C3-AAF5-BB359E2EE590}" srcOrd="0" destOrd="0" presId="urn:microsoft.com/office/officeart/2008/layout/LinedList"/>
    <dgm:cxn modelId="{63E63051-257D-474D-BA63-30969E881DB3}" srcId="{D447AF39-45A8-4BEE-AF89-FFC0020BCDB1}" destId="{54E32F36-5F0D-40BB-AB92-238AC8732307}" srcOrd="1" destOrd="0" parTransId="{A428A7BF-0B7B-4F5D-86AE-D14CEF25C96A}" sibTransId="{5F1CE70F-B512-4C68-9406-6EA658220524}"/>
    <dgm:cxn modelId="{E5823594-C78C-4BBE-8565-B3FE5A6F1A56}" type="presOf" srcId="{54E32F36-5F0D-40BB-AB92-238AC8732307}" destId="{471F6116-47F9-4A43-A0AB-F31C6ED97657}" srcOrd="0" destOrd="0" presId="urn:microsoft.com/office/officeart/2008/layout/LinedList"/>
    <dgm:cxn modelId="{69FEB9A4-59D7-47F9-8D09-5B719EC8FCDF}" srcId="{D447AF39-45A8-4BEE-AF89-FFC0020BCDB1}" destId="{1708AAB5-EA86-4732-A64B-753606F3B1B2}" srcOrd="2" destOrd="0" parTransId="{8F779F2D-C166-4D45-88BD-F90454E4D5AC}" sibTransId="{6BC1CB87-0A78-4D16-A365-07CE1E19B2A6}"/>
    <dgm:cxn modelId="{F18FA3A8-7812-41BB-951B-0B40AA038F79}" srcId="{D447AF39-45A8-4BEE-AF89-FFC0020BCDB1}" destId="{CAF84923-9663-4B04-B10A-523F023B5FF0}" srcOrd="0" destOrd="0" parTransId="{DAF6EDDB-5C9C-40E8-A22C-4440B63A23BF}" sibTransId="{1A151358-157F-4835-B5EF-B4D133456EA0}"/>
    <dgm:cxn modelId="{AEB7DBBF-4CE6-4855-AA40-C2815B7C9734}" type="presOf" srcId="{5A5D7FE8-D767-4C99-8CF3-E055E969090D}" destId="{819123EC-DC15-45C7-9205-4A9EC28566C9}" srcOrd="0" destOrd="0" presId="urn:microsoft.com/office/officeart/2008/layout/LinedList"/>
    <dgm:cxn modelId="{9AAB91CE-5F81-46B2-B986-C58A1A602DC2}" type="presOf" srcId="{1708AAB5-EA86-4732-A64B-753606F3B1B2}" destId="{17AB4285-638C-4BDF-9C6C-0C241D799D69}" srcOrd="0" destOrd="0" presId="urn:microsoft.com/office/officeart/2008/layout/LinedList"/>
    <dgm:cxn modelId="{2F016AD7-4C2B-45BA-8A1E-9CCCCA377D9C}" type="presOf" srcId="{D447AF39-45A8-4BEE-AF89-FFC0020BCDB1}" destId="{FC634444-606A-458F-9E59-C78DD2143CCC}" srcOrd="0" destOrd="0" presId="urn:microsoft.com/office/officeart/2008/layout/LinedList"/>
    <dgm:cxn modelId="{47D94706-96C3-4723-BE47-7F5C00A38A7B}" type="presParOf" srcId="{FC634444-606A-458F-9E59-C78DD2143CCC}" destId="{1B413C83-BEF9-4B8D-BB4A-8EA33F841C12}" srcOrd="0" destOrd="0" presId="urn:microsoft.com/office/officeart/2008/layout/LinedList"/>
    <dgm:cxn modelId="{83157983-35C7-47D2-8CB6-692AA828A5C3}" type="presParOf" srcId="{FC634444-606A-458F-9E59-C78DD2143CCC}" destId="{74C7B251-DB2B-450A-881C-12B983147827}" srcOrd="1" destOrd="0" presId="urn:microsoft.com/office/officeart/2008/layout/LinedList"/>
    <dgm:cxn modelId="{B46FE033-6A0B-4E2A-84C9-4EE58C70D406}" type="presParOf" srcId="{74C7B251-DB2B-450A-881C-12B983147827}" destId="{FA6D7CA8-0236-40C3-AAF5-BB359E2EE590}" srcOrd="0" destOrd="0" presId="urn:microsoft.com/office/officeart/2008/layout/LinedList"/>
    <dgm:cxn modelId="{016C5B24-69F0-4FB0-AA97-73E00908808F}" type="presParOf" srcId="{74C7B251-DB2B-450A-881C-12B983147827}" destId="{5708AB1C-4251-40A6-9011-957E3B2F2181}" srcOrd="1" destOrd="0" presId="urn:microsoft.com/office/officeart/2008/layout/LinedList"/>
    <dgm:cxn modelId="{457AEDF8-5B0D-4175-9BE1-F43B3DFFB302}" type="presParOf" srcId="{FC634444-606A-458F-9E59-C78DD2143CCC}" destId="{7FEB049B-72F0-4A1F-99E7-5CFB685A3068}" srcOrd="2" destOrd="0" presId="urn:microsoft.com/office/officeart/2008/layout/LinedList"/>
    <dgm:cxn modelId="{DE67A63F-52D4-4325-99D7-5D159A74D0E3}" type="presParOf" srcId="{FC634444-606A-458F-9E59-C78DD2143CCC}" destId="{940268A9-3024-4D5D-9EBF-BF37AAE6C0AD}" srcOrd="3" destOrd="0" presId="urn:microsoft.com/office/officeart/2008/layout/LinedList"/>
    <dgm:cxn modelId="{85C2F712-9F34-475D-8D6A-478214AD312B}" type="presParOf" srcId="{940268A9-3024-4D5D-9EBF-BF37AAE6C0AD}" destId="{471F6116-47F9-4A43-A0AB-F31C6ED97657}" srcOrd="0" destOrd="0" presId="urn:microsoft.com/office/officeart/2008/layout/LinedList"/>
    <dgm:cxn modelId="{624314A9-91BF-4EBD-B74E-E7CD8B7BD3B7}" type="presParOf" srcId="{940268A9-3024-4D5D-9EBF-BF37AAE6C0AD}" destId="{DD925CE7-B44F-4D8A-8D3D-2C30ADA63B0F}" srcOrd="1" destOrd="0" presId="urn:microsoft.com/office/officeart/2008/layout/LinedList"/>
    <dgm:cxn modelId="{786A887D-7534-4698-82C1-67AC589B283C}" type="presParOf" srcId="{FC634444-606A-458F-9E59-C78DD2143CCC}" destId="{C080987B-C991-4BC9-AA4A-BE45A84C72FB}" srcOrd="4" destOrd="0" presId="urn:microsoft.com/office/officeart/2008/layout/LinedList"/>
    <dgm:cxn modelId="{42954B5A-47E0-44E3-A5A8-E28FD20F5C2F}" type="presParOf" srcId="{FC634444-606A-458F-9E59-C78DD2143CCC}" destId="{66B44F8F-931F-425C-883C-9AB350E5E73C}" srcOrd="5" destOrd="0" presId="urn:microsoft.com/office/officeart/2008/layout/LinedList"/>
    <dgm:cxn modelId="{683154D5-49AB-4C92-8A31-0DACC5BE57DE}" type="presParOf" srcId="{66B44F8F-931F-425C-883C-9AB350E5E73C}" destId="{17AB4285-638C-4BDF-9C6C-0C241D799D69}" srcOrd="0" destOrd="0" presId="urn:microsoft.com/office/officeart/2008/layout/LinedList"/>
    <dgm:cxn modelId="{67AB05C0-B186-4EB2-BF73-6CE610C4D814}" type="presParOf" srcId="{66B44F8F-931F-425C-883C-9AB350E5E73C}" destId="{7C56159C-84B3-49B9-BDAD-C41E1667E517}" srcOrd="1" destOrd="0" presId="urn:microsoft.com/office/officeart/2008/layout/LinedList"/>
    <dgm:cxn modelId="{91BF0297-4DF8-4B92-B061-22440F201D89}" type="presParOf" srcId="{FC634444-606A-458F-9E59-C78DD2143CCC}" destId="{01CA9350-F4BB-4442-9BD8-56C413C8F572}" srcOrd="6" destOrd="0" presId="urn:microsoft.com/office/officeart/2008/layout/LinedList"/>
    <dgm:cxn modelId="{DC3B017C-41CC-4F1E-84F2-5B3675745A12}" type="presParOf" srcId="{FC634444-606A-458F-9E59-C78DD2143CCC}" destId="{04ABBE7E-F949-4861-B4D4-AA2D1834684A}" srcOrd="7" destOrd="0" presId="urn:microsoft.com/office/officeart/2008/layout/LinedList"/>
    <dgm:cxn modelId="{BB89DCDF-B347-4F34-A1B6-D1AA60025CEB}" type="presParOf" srcId="{04ABBE7E-F949-4861-B4D4-AA2D1834684A}" destId="{819123EC-DC15-45C7-9205-4A9EC28566C9}" srcOrd="0" destOrd="0" presId="urn:microsoft.com/office/officeart/2008/layout/LinedList"/>
    <dgm:cxn modelId="{FCE6D60F-4C4E-45D4-82F5-927F33F90777}" type="presParOf" srcId="{04ABBE7E-F949-4861-B4D4-AA2D1834684A}" destId="{8CF6EEC0-911A-49C2-AE4C-FC7343FEC1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13C83-BEF9-4B8D-BB4A-8EA33F841C12}">
      <dsp:nvSpPr>
        <dsp:cNvPr id="0" name=""/>
        <dsp:cNvSpPr/>
      </dsp:nvSpPr>
      <dsp:spPr>
        <a:xfrm>
          <a:off x="0" y="0"/>
          <a:ext cx="10428741" cy="0"/>
        </a:xfrm>
        <a:prstGeom prst="line">
          <a:avLst/>
        </a:pr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6D7CA8-0236-40C3-AAF5-BB359E2EE590}">
      <dsp:nvSpPr>
        <dsp:cNvPr id="0" name=""/>
        <dsp:cNvSpPr/>
      </dsp:nvSpPr>
      <dsp:spPr>
        <a:xfrm>
          <a:off x="0" y="0"/>
          <a:ext cx="10428741" cy="1117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324000" lvl="1" indent="0" algn="l" defTabSz="457200" rtl="0" eaLnBrk="1" latinLnBrk="0" hangingPunct="1">
            <a:lnSpc>
              <a:spcPct val="90000"/>
            </a:lnSpc>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All the evaluation categories &amp; marks will be uploaded to the VUES within one week of the evaluation process except the attendance &amp; performance, which will be uploaded along with the major (mid/final term) written exam marks. </a:t>
          </a:r>
        </a:p>
      </dsp:txBody>
      <dsp:txXfrm>
        <a:off x="0" y="0"/>
        <a:ext cx="10428741" cy="1117514"/>
      </dsp:txXfrm>
    </dsp:sp>
    <dsp:sp modelId="{7FEB049B-72F0-4A1F-99E7-5CFB685A3068}">
      <dsp:nvSpPr>
        <dsp:cNvPr id="0" name=""/>
        <dsp:cNvSpPr/>
      </dsp:nvSpPr>
      <dsp:spPr>
        <a:xfrm>
          <a:off x="0" y="1117514"/>
          <a:ext cx="10428741" cy="0"/>
        </a:xfrm>
        <a:prstGeom prst="line">
          <a:avLst/>
        </a:prstGeom>
        <a:solidFill>
          <a:srgbClr val="5B9BD5">
            <a:hueOff val="-2252848"/>
            <a:satOff val="-5806"/>
            <a:lumOff val="-3922"/>
            <a:alphaOff val="0"/>
          </a:srgbClr>
        </a:solidFill>
        <a:ln w="12700" cap="flat" cmpd="sng" algn="ctr">
          <a:solidFill>
            <a:srgbClr val="5B9BD5">
              <a:hueOff val="-2252848"/>
              <a:satOff val="-5806"/>
              <a:lumOff val="-3922"/>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1F6116-47F9-4A43-A0AB-F31C6ED97657}">
      <dsp:nvSpPr>
        <dsp:cNvPr id="0" name=""/>
        <dsp:cNvSpPr/>
      </dsp:nvSpPr>
      <dsp:spPr>
        <a:xfrm>
          <a:off x="0" y="1117514"/>
          <a:ext cx="10428741" cy="1117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324000" lvl="1" indent="0" algn="l" defTabSz="457200" rtl="0" eaLnBrk="1" latinLnBrk="0" hangingPunct="1">
            <a:lnSpc>
              <a:spcPct val="90000"/>
            </a:lnSpc>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Letter grades ‘A+’ through ‘F’ is counted as grades. Other grades ‘I’ and ‘UW’ are considered as temporary grades which are counted/calculated as ‘F’ grade in the CGPA. These grades must/will be converted to the actual grades, i.e. ‘A+’ through ‘F’. </a:t>
          </a:r>
        </a:p>
      </dsp:txBody>
      <dsp:txXfrm>
        <a:off x="0" y="1117514"/>
        <a:ext cx="10428741" cy="1117514"/>
      </dsp:txXfrm>
    </dsp:sp>
    <dsp:sp modelId="{C080987B-C991-4BC9-AA4A-BE45A84C72FB}">
      <dsp:nvSpPr>
        <dsp:cNvPr id="0" name=""/>
        <dsp:cNvSpPr/>
      </dsp:nvSpPr>
      <dsp:spPr>
        <a:xfrm>
          <a:off x="0" y="2235028"/>
          <a:ext cx="10428741" cy="0"/>
        </a:xfrm>
        <a:prstGeom prst="line">
          <a:avLst/>
        </a:prstGeom>
        <a:solidFill>
          <a:srgbClr val="5B9BD5">
            <a:hueOff val="-4505695"/>
            <a:satOff val="-11613"/>
            <a:lumOff val="-7843"/>
            <a:alphaOff val="0"/>
          </a:srgbClr>
        </a:solidFill>
        <a:ln w="12700" cap="flat" cmpd="sng" algn="ctr">
          <a:solidFill>
            <a:srgbClr val="5B9BD5">
              <a:hueOff val="-4505695"/>
              <a:satOff val="-11613"/>
              <a:lumOff val="-784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B4285-638C-4BDF-9C6C-0C241D799D69}">
      <dsp:nvSpPr>
        <dsp:cNvPr id="0" name=""/>
        <dsp:cNvSpPr/>
      </dsp:nvSpPr>
      <dsp:spPr>
        <a:xfrm>
          <a:off x="0" y="2235028"/>
          <a:ext cx="10428741" cy="1117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324000" lvl="1" indent="0" algn="l" defTabSz="457200" rtl="0" eaLnBrk="1" latinLnBrk="0" hangingPunct="1">
            <a:lnSpc>
              <a:spcPct val="90000"/>
            </a:lnSpc>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‘I: INCOMPLETE’ is given to students who have missed at most 30% of evaluation categories (quiz/assignment/etc.).  Students must contact the course teacher for makeup, through valid application procedures immediately after grade release.</a:t>
          </a:r>
        </a:p>
      </dsp:txBody>
      <dsp:txXfrm>
        <a:off x="0" y="2235028"/>
        <a:ext cx="10428741" cy="1117514"/>
      </dsp:txXfrm>
    </dsp:sp>
    <dsp:sp modelId="{01CA9350-F4BB-4442-9BD8-56C413C8F572}">
      <dsp:nvSpPr>
        <dsp:cNvPr id="0" name=""/>
        <dsp:cNvSpPr/>
      </dsp:nvSpPr>
      <dsp:spPr>
        <a:xfrm>
          <a:off x="0" y="3352543"/>
          <a:ext cx="10428741" cy="0"/>
        </a:xfrm>
        <a:prstGeom prst="line">
          <a:avLst/>
        </a:prstGeom>
        <a:solidFill>
          <a:srgbClr val="5B9BD5">
            <a:hueOff val="-6758543"/>
            <a:satOff val="-17419"/>
            <a:lumOff val="-11765"/>
            <a:alphaOff val="0"/>
          </a:srgbClr>
        </a:solidFill>
        <a:ln w="12700" cap="flat" cmpd="sng" algn="ctr">
          <a:solidFill>
            <a:srgbClr val="5B9BD5">
              <a:hueOff val="-6758543"/>
              <a:satOff val="-17419"/>
              <a:lumOff val="-11765"/>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123EC-DC15-45C7-9205-4A9EC28566C9}">
      <dsp:nvSpPr>
        <dsp:cNvPr id="0" name=""/>
        <dsp:cNvSpPr/>
      </dsp:nvSpPr>
      <dsp:spPr>
        <a:xfrm>
          <a:off x="0" y="3352543"/>
          <a:ext cx="10428741" cy="1117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324000" lvl="1" indent="0" algn="l" defTabSz="457200" rtl="0" eaLnBrk="1" latinLnBrk="0" hangingPunct="1">
            <a:lnSpc>
              <a:spcPct val="90000"/>
            </a:lnSpc>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‘UW: UNOFFICIAL WITHDRAW’ is given when the missing evaluation categories are too high (more than 30%) to makeup. A student getting ‘UW’ has no option but to drop the course immediately after grade release</a:t>
          </a:r>
        </a:p>
      </dsp:txBody>
      <dsp:txXfrm>
        <a:off x="0" y="3352543"/>
        <a:ext cx="10428741" cy="11175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13/03/2025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160E8A61-3028-4E7F-8216-BE5596C135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83315B6C-B89B-47C9-872C-633DC44F18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Data comes in, possibly from many sources. It is integrated and placed</a:t>
            </a:r>
          </a:p>
          <a:p>
            <a:pPr eaLnBrk="1" hangingPunct="1">
              <a:spcBef>
                <a:spcPct val="0"/>
              </a:spcBef>
            </a:pPr>
            <a:r>
              <a:rPr lang="en-US" altLang="en-US"/>
              <a:t>in some common data store. Part of it is then taken and pre-processed into a</a:t>
            </a:r>
          </a:p>
          <a:p>
            <a:pPr eaLnBrk="1" hangingPunct="1">
              <a:spcBef>
                <a:spcPct val="0"/>
              </a:spcBef>
            </a:pPr>
            <a:r>
              <a:rPr lang="en-US" altLang="en-US"/>
              <a:t>standard format. This ‘prepared data’ is then passed to a data mining algorithm</a:t>
            </a:r>
          </a:p>
          <a:p>
            <a:pPr eaLnBrk="1" hangingPunct="1">
              <a:spcBef>
                <a:spcPct val="0"/>
              </a:spcBef>
            </a:pPr>
            <a:r>
              <a:rPr lang="en-US" altLang="en-US"/>
              <a:t>which produces an output in the form of rules or some other kind of ‘patterns’.</a:t>
            </a:r>
          </a:p>
          <a:p>
            <a:pPr eaLnBrk="1" hangingPunct="1">
              <a:spcBef>
                <a:spcPct val="0"/>
              </a:spcBef>
            </a:pPr>
            <a:r>
              <a:rPr lang="en-US" altLang="en-US"/>
              <a:t>These are then interpreted to give—and this is the Holy Grail for knowledge</a:t>
            </a:r>
          </a:p>
          <a:p>
            <a:pPr eaLnBrk="1" hangingPunct="1">
              <a:spcBef>
                <a:spcPct val="0"/>
              </a:spcBef>
            </a:pPr>
            <a:r>
              <a:rPr lang="en-US" altLang="en-US"/>
              <a:t>discovery—new and potentially useful knowledge.</a:t>
            </a:r>
          </a:p>
          <a:p>
            <a:pPr eaLnBrk="1" hangingPunct="1">
              <a:spcBef>
                <a:spcPct val="0"/>
              </a:spcBef>
            </a:pPr>
            <a:endParaRPr lang="en-US" altLang="en-US"/>
          </a:p>
        </p:txBody>
      </p:sp>
      <p:sp>
        <p:nvSpPr>
          <p:cNvPr id="25604" name="Slide Number Placeholder 3">
            <a:extLst>
              <a:ext uri="{FF2B5EF4-FFF2-40B4-BE49-F238E27FC236}">
                <a16:creationId xmlns:a16="http://schemas.microsoft.com/office/drawing/2014/main" id="{04173885-6709-429D-AA44-082E4F2122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35C660B-5814-4509-8D13-6D5F216E2D92}" type="slidenum">
              <a:rPr lang="en-US" altLang="en-US"/>
              <a:pPr/>
              <a:t>49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4FA4AA75-7FA7-4E97-9A35-B53429A26A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10AAD329-8A69-401E-AC5D-EB9F2D09A9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52" name="Slide Number Placeholder 3">
            <a:extLst>
              <a:ext uri="{FF2B5EF4-FFF2-40B4-BE49-F238E27FC236}">
                <a16:creationId xmlns:a16="http://schemas.microsoft.com/office/drawing/2014/main" id="{62D30D95-5F5A-4C72-A6E5-806843023A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2437C8B-8DB4-431F-A688-BA2E0AEA78DA}" type="slidenum">
              <a:rPr lang="en-US" altLang="en-US"/>
              <a:pPr/>
              <a:t>50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03/13/2025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03/13/2025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03/13/2025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03/13/2025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03/13/2025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03/13/2025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03/13/2025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03/13/2025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03/13/2025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03/13/2025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03/13/2025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03/13/2025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researchgate.net/profile/M_Mahmudul_Hasan" TargetMode="External"/><Relationship Id="rId7" Type="http://schemas.openxmlformats.org/officeDocument/2006/relationships/hyperlink" Target="https://scholar.google.com/citations?user=VqMvaIIAAAAJ&amp;hl=e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www.linkedin.com/in/m-mahmudul-hasan-93043a87/"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archive.ics.uci.edu/ml/index.php"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archive.ics.uci.edu/ml/index.php" TargetMode="External"/><Relationship Id="rId2" Type="http://schemas.openxmlformats.org/officeDocument/2006/relationships/hyperlink" Target="https://www.cs.waikato.ac.nz/ml/weka/" TargetMode="External"/><Relationship Id="rId1" Type="http://schemas.openxmlformats.org/officeDocument/2006/relationships/slideLayout" Target="../slideLayouts/slideLayout7.xml"/><Relationship Id="rId4" Type="http://schemas.openxmlformats.org/officeDocument/2006/relationships/hyperlink" Target="https://www.kagg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dirty="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606035" y="486697"/>
            <a:ext cx="3405526" cy="29349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u="sng" cap="all" dirty="0">
                <a:solidFill>
                  <a:srgbClr val="FFFFFF"/>
                </a:solidFill>
              </a:rPr>
            </a:br>
            <a:br>
              <a:rPr lang="en-US" sz="2400" cap="all" dirty="0">
                <a:solidFill>
                  <a:srgbClr val="FFFFFF"/>
                </a:solidFill>
              </a:rPr>
            </a:br>
            <a:r>
              <a:rPr lang="en-US" sz="2400" cap="all" dirty="0">
                <a:solidFill>
                  <a:srgbClr val="FFFFFF"/>
                </a:solidFill>
              </a:rPr>
              <a:t>CSC 4285: Data Warehouse and Data Mining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768546"/>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q"/>
            </a:pPr>
            <a:r>
              <a:rPr lang="en-US" sz="3000" dirty="0">
                <a:solidFill>
                  <a:schemeClr val="accent1">
                    <a:lumMod val="75000"/>
                  </a:schemeClr>
                </a:solidFill>
              </a:rPr>
              <a:t>Course Orientation and General discussion</a:t>
            </a:r>
          </a:p>
        </p:txBody>
      </p:sp>
      <p:pic>
        <p:nvPicPr>
          <p:cNvPr id="25" name="Picture 24">
            <a:hlinkClick r:id="rId3"/>
            <a:extLst>
              <a:ext uri="{FF2B5EF4-FFF2-40B4-BE49-F238E27FC236}">
                <a16:creationId xmlns:a16="http://schemas.microsoft.com/office/drawing/2014/main" id="{50ADB631-A102-4E27-9E4F-8BEAA32309AE}"/>
              </a:ext>
            </a:extLst>
          </p:cNvPr>
          <p:cNvPicPr>
            <a:picLocks noChangeAspect="1"/>
          </p:cNvPicPr>
          <p:nvPr/>
        </p:nvPicPr>
        <p:blipFill>
          <a:blip r:embed="rId4"/>
          <a:stretch>
            <a:fillRect/>
          </a:stretch>
        </p:blipFill>
        <p:spPr>
          <a:xfrm>
            <a:off x="4725936" y="5191026"/>
            <a:ext cx="775212" cy="762000"/>
          </a:xfrm>
          <a:prstGeom prst="rect">
            <a:avLst/>
          </a:prstGeom>
        </p:spPr>
      </p:pic>
      <p:pic>
        <p:nvPicPr>
          <p:cNvPr id="26" name="Picture 25">
            <a:hlinkClick r:id="rId5"/>
            <a:extLst>
              <a:ext uri="{FF2B5EF4-FFF2-40B4-BE49-F238E27FC236}">
                <a16:creationId xmlns:a16="http://schemas.microsoft.com/office/drawing/2014/main" id="{5178D95F-BBA9-4DB7-8929-D0378B8248EA}"/>
              </a:ext>
            </a:extLst>
          </p:cNvPr>
          <p:cNvPicPr>
            <a:picLocks noChangeAspect="1"/>
          </p:cNvPicPr>
          <p:nvPr/>
        </p:nvPicPr>
        <p:blipFill>
          <a:blip r:embed="rId6"/>
          <a:stretch>
            <a:fillRect/>
          </a:stretch>
        </p:blipFill>
        <p:spPr>
          <a:xfrm>
            <a:off x="8939933" y="5210199"/>
            <a:ext cx="1966006" cy="641961"/>
          </a:xfrm>
          <a:prstGeom prst="rect">
            <a:avLst/>
          </a:prstGeom>
        </p:spPr>
      </p:pic>
      <p:pic>
        <p:nvPicPr>
          <p:cNvPr id="27" name="Picture 26">
            <a:hlinkClick r:id="rId7"/>
            <a:extLst>
              <a:ext uri="{FF2B5EF4-FFF2-40B4-BE49-F238E27FC236}">
                <a16:creationId xmlns:a16="http://schemas.microsoft.com/office/drawing/2014/main" id="{6C55067C-425B-4011-BE53-FC42477C2FFE}"/>
              </a:ext>
            </a:extLst>
          </p:cNvPr>
          <p:cNvPicPr>
            <a:picLocks noChangeAspect="1"/>
          </p:cNvPicPr>
          <p:nvPr/>
        </p:nvPicPr>
        <p:blipFill>
          <a:blip r:embed="rId8"/>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
        <p:nvSpPr>
          <p:cNvPr id="2" name="Title 1">
            <a:extLst>
              <a:ext uri="{FF2B5EF4-FFF2-40B4-BE49-F238E27FC236}">
                <a16:creationId xmlns:a16="http://schemas.microsoft.com/office/drawing/2014/main" id="{109F5B63-3205-4186-9972-B0B21B3211C6}"/>
              </a:ext>
            </a:extLst>
          </p:cNvPr>
          <p:cNvSpPr txBox="1">
            <a:spLocks/>
          </p:cNvSpPr>
          <p:nvPr/>
        </p:nvSpPr>
        <p:spPr>
          <a:xfrm>
            <a:off x="4321278" y="3471955"/>
            <a:ext cx="715296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2">
                    <a:lumMod val="50000"/>
                  </a:schemeClr>
                </a:solidFill>
              </a:rPr>
              <a:t>Victor Stany Rozario</a:t>
            </a:r>
          </a:p>
          <a:p>
            <a:r>
              <a:rPr lang="en-US" sz="2100" i="1" cap="none" dirty="0">
                <a:solidFill>
                  <a:schemeClr val="tx1"/>
                </a:solidFill>
              </a:rPr>
              <a:t>Assistant Professor And Special Assistant</a:t>
            </a:r>
          </a:p>
          <a:p>
            <a:r>
              <a:rPr lang="en-US" sz="2100" i="1" cap="none" dirty="0">
                <a:solidFill>
                  <a:schemeClr val="tx1"/>
                </a:solidFill>
              </a:rPr>
              <a:t>Department Of Computer Science, AIUB</a:t>
            </a:r>
          </a:p>
          <a:p>
            <a:r>
              <a:rPr lang="en-US" sz="2100" cap="none" dirty="0">
                <a:solidFill>
                  <a:srgbClr val="0070C0"/>
                </a:solidFill>
              </a:rPr>
              <a:t>Web:</a:t>
            </a:r>
            <a:r>
              <a:rPr lang="en-US" sz="2100" cap="none" dirty="0">
                <a:solidFill>
                  <a:srgbClr val="F49100"/>
                </a:solidFill>
              </a:rPr>
              <a:t> </a:t>
            </a:r>
            <a:r>
              <a:rPr lang="en-US" sz="2300" cap="none" dirty="0">
                <a:solidFill>
                  <a:srgbClr val="F49100"/>
                </a:solidFill>
              </a:rPr>
              <a:t>https://cs.aiub.edu/profile/stany</a:t>
            </a:r>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8539" y="708145"/>
            <a:ext cx="11029950" cy="724283"/>
          </a:xfrm>
        </p:spPr>
        <p:txBody>
          <a:bodyPr>
            <a:normAutofit/>
          </a:bodyPr>
          <a:lstStyle/>
          <a:p>
            <a:pPr algn="ctr"/>
            <a:r>
              <a:rPr lang="en-US" altLang="en-US" sz="3600" b="1" dirty="0">
                <a:solidFill>
                  <a:srgbClr val="0070C0"/>
                </a:solidFill>
                <a:latin typeface="Book Antiqua" pitchFamily="18" charset="0"/>
              </a:rPr>
              <a:t>Mid Term and Final Term Assessments</a:t>
            </a:r>
            <a:endParaRPr lang="en-US" b="1" dirty="0">
              <a:solidFill>
                <a:srgbClr val="0070C0"/>
              </a:solidFill>
              <a:effectLst>
                <a:outerShdw blurRad="38100" dist="38100" dir="2700000" algn="tl">
                  <a:srgbClr val="000000">
                    <a:alpha val="43137"/>
                  </a:srgbClr>
                </a:outerShdw>
              </a:effectLst>
            </a:endParaRP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Mid Term and Final Term Assessments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graphicFrame>
        <p:nvGraphicFramePr>
          <p:cNvPr id="5" name="Table 4"/>
          <p:cNvGraphicFramePr>
            <a:graphicFrameLocks noGrp="1"/>
          </p:cNvGraphicFramePr>
          <p:nvPr>
            <p:extLst>
              <p:ext uri="{D42A27DB-BD31-4B8C-83A1-F6EECF244321}">
                <p14:modId xmlns:p14="http://schemas.microsoft.com/office/powerpoint/2010/main" val="61240198"/>
              </p:ext>
            </p:extLst>
          </p:nvPr>
        </p:nvGraphicFramePr>
        <p:xfrm>
          <a:off x="1345473" y="1550639"/>
          <a:ext cx="9457510" cy="4802421"/>
        </p:xfrm>
        <a:graphic>
          <a:graphicData uri="http://schemas.openxmlformats.org/drawingml/2006/table">
            <a:tbl>
              <a:tblPr firstRow="1" firstCol="1" lastRow="1" lastCol="1" bandRow="1" bandCol="1">
                <a:tableStyleId>{5C22544A-7EE6-4342-B048-85BDC9FD1C3A}</a:tableStyleId>
              </a:tblPr>
              <a:tblGrid>
                <a:gridCol w="2692430">
                  <a:extLst>
                    <a:ext uri="{9D8B030D-6E8A-4147-A177-3AD203B41FA5}">
                      <a16:colId xmlns:a16="http://schemas.microsoft.com/office/drawing/2014/main" val="3155616395"/>
                    </a:ext>
                  </a:extLst>
                </a:gridCol>
                <a:gridCol w="5122748">
                  <a:extLst>
                    <a:ext uri="{9D8B030D-6E8A-4147-A177-3AD203B41FA5}">
                      <a16:colId xmlns:a16="http://schemas.microsoft.com/office/drawing/2014/main" val="2857984972"/>
                    </a:ext>
                  </a:extLst>
                </a:gridCol>
                <a:gridCol w="1642332">
                  <a:extLst>
                    <a:ext uri="{9D8B030D-6E8A-4147-A177-3AD203B41FA5}">
                      <a16:colId xmlns:a16="http://schemas.microsoft.com/office/drawing/2014/main" val="1520553537"/>
                    </a:ext>
                  </a:extLst>
                </a:gridCol>
              </a:tblGrid>
              <a:tr h="1219857">
                <a:tc rowSpan="3">
                  <a:txBody>
                    <a:bodyPr/>
                    <a:lstStyle/>
                    <a:p>
                      <a:pPr marL="0" marR="0" algn="ctr">
                        <a:spcBef>
                          <a:spcPts val="0"/>
                        </a:spcBef>
                        <a:spcAft>
                          <a:spcPts val="0"/>
                        </a:spcAft>
                      </a:pPr>
                      <a:r>
                        <a:rPr lang="en-US" sz="2400" dirty="0">
                          <a:effectLst/>
                        </a:rPr>
                        <a:t>Term</a:t>
                      </a:r>
                    </a:p>
                    <a:p>
                      <a:pPr marL="0" marR="0" algn="ctr">
                        <a:spcBef>
                          <a:spcPts val="0"/>
                        </a:spcBef>
                        <a:spcAft>
                          <a:spcPts val="0"/>
                        </a:spcAft>
                      </a:pPr>
                      <a:r>
                        <a:rPr lang="en-US" sz="2400" dirty="0">
                          <a:effectLst/>
                        </a:rPr>
                        <a:t>Assessments </a:t>
                      </a:r>
                      <a:endParaRPr lang="en-US" sz="2400" dirty="0">
                        <a:effectLst/>
                        <a:latin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spcBef>
                          <a:spcPts val="0"/>
                        </a:spcBef>
                        <a:spcAft>
                          <a:spcPts val="0"/>
                        </a:spcAft>
                      </a:pPr>
                      <a:r>
                        <a:rPr lang="en-US" sz="2000" b="1" kern="1200" dirty="0">
                          <a:solidFill>
                            <a:schemeClr val="tx1"/>
                          </a:solidFill>
                          <a:effectLst/>
                          <a:latin typeface="+mn-lt"/>
                          <a:ea typeface="+mn-ea"/>
                          <a:cs typeface="+mn-cs"/>
                        </a:rPr>
                        <a:t>Mid Term Written Exam/Final Term Research Paper/ Final Term Assignment and Viva</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30 marks</a:t>
                      </a:r>
                      <a:endParaRPr lang="en-US" sz="2000" dirty="0">
                        <a:solidFill>
                          <a:schemeClr val="tx1"/>
                        </a:solidFill>
                        <a:effectLst/>
                        <a:latin typeface="Times New Roman" panose="02020603050405020304" pitchFamily="18" charset="0"/>
                        <a:ea typeface="+mn-ea"/>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2278529968"/>
                  </a:ext>
                </a:extLst>
              </a:tr>
              <a:tr h="904220">
                <a:tc vMerge="1">
                  <a:txBody>
                    <a:bodyPr/>
                    <a:lstStyle/>
                    <a:p>
                      <a:pPr marL="0" marR="0" algn="ctr">
                        <a:spcBef>
                          <a:spcPts val="0"/>
                        </a:spcBef>
                        <a:spcAft>
                          <a:spcPts val="0"/>
                        </a:spcAft>
                      </a:pPr>
                      <a:r>
                        <a:rPr lang="en-US" sz="2400" dirty="0">
                          <a:effectLst/>
                        </a:rPr>
                        <a:t> </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spcBef>
                          <a:spcPts val="0"/>
                        </a:spcBef>
                        <a:spcAft>
                          <a:spcPts val="0"/>
                        </a:spcAft>
                      </a:pPr>
                      <a:r>
                        <a:rPr lang="en-US" sz="2000" b="1" kern="1200" dirty="0">
                          <a:solidFill>
                            <a:schemeClr val="tx1"/>
                          </a:solidFill>
                          <a:effectLst/>
                          <a:latin typeface="+mn-lt"/>
                          <a:ea typeface="+mn-ea"/>
                          <a:cs typeface="+mn-cs"/>
                        </a:rPr>
                        <a:t>Quizzes</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15 marks</a:t>
                      </a:r>
                      <a:endParaRPr lang="en-US" sz="2000" dirty="0">
                        <a:solidFill>
                          <a:schemeClr val="tx1"/>
                        </a:solidFill>
                        <a:effectLst/>
                        <a:latin typeface="Times New Roman" panose="02020603050405020304" pitchFamily="18" charset="0"/>
                        <a:ea typeface="+mn-ea"/>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924073544"/>
                  </a:ext>
                </a:extLst>
              </a:tr>
              <a:tr h="869904">
                <a:tc vMerge="1">
                  <a:txBody>
                    <a:bodyPr/>
                    <a:lstStyle/>
                    <a:p>
                      <a:endParaRPr lang="en-US"/>
                    </a:p>
                  </a:txBody>
                  <a:tcPr/>
                </a:tc>
                <a:tc>
                  <a:txBody>
                    <a:bodyPr/>
                    <a:lstStyle/>
                    <a:p>
                      <a:pPr marL="0" marR="0" algn="l" defTabSz="914400" rtl="0" eaLnBrk="1" latinLnBrk="0" hangingPunct="1">
                        <a:spcBef>
                          <a:spcPts val="0"/>
                        </a:spcBef>
                        <a:spcAft>
                          <a:spcPts val="0"/>
                        </a:spcAft>
                      </a:pPr>
                      <a:r>
                        <a:rPr lang="en-US" sz="2000" b="1" kern="1200" dirty="0">
                          <a:solidFill>
                            <a:schemeClr val="tx1"/>
                          </a:solidFill>
                          <a:effectLst/>
                          <a:latin typeface="+mn-lt"/>
                          <a:ea typeface="+mn-ea"/>
                          <a:cs typeface="+mn-cs"/>
                        </a:rPr>
                        <a:t>Attendance &amp; Performance</a:t>
                      </a:r>
                    </a:p>
                  </a:txBody>
                  <a:tcPr marL="68580" marR="68580" marT="0" marB="0" anchor="ctr">
                    <a:solidFill>
                      <a:schemeClr val="accent1">
                        <a:lumMod val="40000"/>
                        <a:lumOff val="60000"/>
                      </a:schemeClr>
                    </a:solidFill>
                  </a:tcPr>
                </a:tc>
                <a:tc>
                  <a:txBody>
                    <a:bodyPr/>
                    <a:lstStyle/>
                    <a:p>
                      <a:pPr marL="0" marR="0" algn="ctr" defTabSz="914400" rtl="0" eaLnBrk="1" latinLnBrk="0" hangingPunct="1">
                        <a:spcBef>
                          <a:spcPts val="0"/>
                        </a:spcBef>
                        <a:spcAft>
                          <a:spcPts val="0"/>
                        </a:spcAft>
                      </a:pPr>
                      <a:r>
                        <a:rPr lang="en-US" sz="2000" b="1" kern="1200" dirty="0">
                          <a:solidFill>
                            <a:schemeClr val="tx1"/>
                          </a:solidFill>
                          <a:effectLst/>
                          <a:latin typeface="+mn-lt"/>
                          <a:ea typeface="+mn-ea"/>
                          <a:cs typeface="+mn-cs"/>
                        </a:rPr>
                        <a:t>5 marks</a:t>
                      </a:r>
                    </a:p>
                  </a:txBody>
                  <a:tcPr marL="68580" marR="68580" marT="0" marB="0" anchor="ctr">
                    <a:solidFill>
                      <a:schemeClr val="accent1">
                        <a:lumMod val="40000"/>
                        <a:lumOff val="60000"/>
                      </a:schemeClr>
                    </a:solidFill>
                  </a:tcPr>
                </a:tc>
                <a:extLst>
                  <a:ext uri="{0D108BD9-81ED-4DB2-BD59-A6C34878D82A}">
                    <a16:rowId xmlns:a16="http://schemas.microsoft.com/office/drawing/2014/main" val="1459444056"/>
                  </a:ext>
                </a:extLst>
              </a:tr>
              <a:tr h="904220">
                <a:tc gridSpan="2">
                  <a:txBody>
                    <a:bodyPr/>
                    <a:lstStyle/>
                    <a:p>
                      <a:pPr marL="0" marR="0" algn="ctr">
                        <a:spcBef>
                          <a:spcPts val="0"/>
                        </a:spcBef>
                        <a:spcAft>
                          <a:spcPts val="0"/>
                        </a:spcAft>
                      </a:pPr>
                      <a:r>
                        <a:rPr lang="en-US" sz="2800" dirty="0">
                          <a:solidFill>
                            <a:schemeClr val="bg1"/>
                          </a:solidFill>
                          <a:effectLst/>
                        </a:rPr>
                        <a:t>TOTAL</a:t>
                      </a:r>
                      <a:endParaRPr lang="en-US" sz="2400" b="1" kern="1200" dirty="0">
                        <a:solidFill>
                          <a:schemeClr val="bg1"/>
                        </a:solidFill>
                        <a:effectLst/>
                        <a:latin typeface="+mn-lt"/>
                        <a:ea typeface="+mn-ea"/>
                        <a:cs typeface="+mn-cs"/>
                      </a:endParaRPr>
                    </a:p>
                  </a:txBody>
                  <a:tcPr marL="68580" marR="68580" marT="0" marB="0" anchor="ctr">
                    <a:solidFill>
                      <a:schemeClr val="tx1">
                        <a:lumMod val="85000"/>
                        <a:lumOff val="15000"/>
                      </a:schemeClr>
                    </a:solidFill>
                  </a:tcPr>
                </a:tc>
                <a:tc hMerge="1">
                  <a:txBody>
                    <a:bodyPr/>
                    <a:lstStyle/>
                    <a:p>
                      <a:pPr marL="0" marR="0">
                        <a:spcBef>
                          <a:spcPts val="0"/>
                        </a:spcBef>
                        <a:spcAft>
                          <a:spcPts val="0"/>
                        </a:spcAft>
                      </a:pPr>
                      <a:endParaRPr lang="en-US" sz="2000" b="1" kern="1200" dirty="0">
                        <a:solidFill>
                          <a:schemeClr val="tx1"/>
                        </a:solidFill>
                        <a:effectLst/>
                        <a:latin typeface="+mn-lt"/>
                        <a:ea typeface="+mn-ea"/>
                        <a:cs typeface="+mn-cs"/>
                      </a:endParaRP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50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296638050"/>
                  </a:ext>
                </a:extLst>
              </a:tr>
              <a:tr h="904220">
                <a:tc>
                  <a:txBody>
                    <a:bodyPr/>
                    <a:lstStyle/>
                    <a:p>
                      <a:pPr marL="0" marR="0" algn="ctr">
                        <a:spcBef>
                          <a:spcPts val="0"/>
                        </a:spcBef>
                        <a:spcAft>
                          <a:spcPts val="0"/>
                        </a:spcAft>
                      </a:pPr>
                      <a:r>
                        <a:rPr lang="en-US" sz="2400" dirty="0">
                          <a:effectLst/>
                        </a:rPr>
                        <a:t>Grand Total</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gridSpan="2">
                  <a:txBody>
                    <a:bodyPr/>
                    <a:lstStyle/>
                    <a:p>
                      <a:pPr marL="0" marR="0" algn="ctr">
                        <a:spcBef>
                          <a:spcPts val="0"/>
                        </a:spcBef>
                        <a:spcAft>
                          <a:spcPts val="0"/>
                        </a:spcAft>
                      </a:pPr>
                      <a:r>
                        <a:rPr lang="en-US" sz="2000" dirty="0">
                          <a:solidFill>
                            <a:schemeClr val="tx1"/>
                          </a:solidFill>
                          <a:effectLst/>
                        </a:rPr>
                        <a:t>50 of Midterm + 50 of Final Term</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1106633794"/>
                  </a:ext>
                </a:extLst>
              </a:tr>
            </a:tbl>
          </a:graphicData>
        </a:graphic>
      </p:graphicFrame>
    </p:spTree>
    <p:extLst>
      <p:ext uri="{BB962C8B-B14F-4D97-AF65-F5344CB8AC3E}">
        <p14:creationId xmlns:p14="http://schemas.microsoft.com/office/powerpoint/2010/main" val="3216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Classroom Policies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110343" y="1593669"/>
            <a:ext cx="9986755" cy="4133341"/>
          </a:xfrm>
        </p:spPr>
        <p:txBody>
          <a:bodyPr>
            <a:noAutofit/>
          </a:bodyPr>
          <a:lstStyle/>
          <a:p>
            <a:pPr lvl="1"/>
            <a:r>
              <a:rPr lang="en-US" sz="2800" i="1" dirty="0">
                <a:sym typeface="Wingdings" pitchFamily="2" charset="2"/>
              </a:rPr>
              <a:t>Must join the class in due time.</a:t>
            </a:r>
          </a:p>
          <a:p>
            <a:pPr lvl="1"/>
            <a:r>
              <a:rPr lang="en-US" sz="2800" i="1" dirty="0">
                <a:sym typeface="Wingdings" pitchFamily="2" charset="2"/>
              </a:rPr>
              <a:t>Students are suggested to ask questions during or after the lecture.</a:t>
            </a:r>
          </a:p>
          <a:p>
            <a:pPr lvl="1"/>
            <a:r>
              <a:rPr lang="en-US" sz="2800" i="1" dirty="0">
                <a:sym typeface="Wingdings" pitchFamily="2" charset="2"/>
              </a:rPr>
              <a:t>Do not hesitate to ask any question any number of time about the lecture</a:t>
            </a:r>
          </a:p>
          <a:p>
            <a:pPr marL="324000" lvl="1" indent="0">
              <a:buNone/>
            </a:pPr>
            <a:r>
              <a:rPr lang="en-US" sz="2800" b="1" i="1" dirty="0">
                <a:sym typeface="Wingdings" pitchFamily="2" charset="2"/>
              </a:rPr>
              <a:t>***</a:t>
            </a:r>
            <a:r>
              <a:rPr lang="en-US" sz="2800" i="1" dirty="0">
                <a:sym typeface="Wingdings" pitchFamily="2" charset="2"/>
              </a:rPr>
              <a:t> Additional/bonus marks may be given to any good performances during the class.</a:t>
            </a: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Classroom</a:t>
            </a:r>
            <a:r>
              <a:rPr lang="en-US" b="1" dirty="0"/>
              <a:t> </a:t>
            </a:r>
            <a:r>
              <a:rPr lang="en-US" dirty="0"/>
              <a:t>Policies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87302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Grading Policies</a:t>
            </a:r>
            <a:endParaRPr lang="en-US" b="1" dirty="0">
              <a:solidFill>
                <a:srgbClr val="0070C0"/>
              </a:solidFill>
              <a:effectLst>
                <a:outerShdw blurRad="38100" dist="38100" dir="2700000" algn="tl">
                  <a:srgbClr val="000000">
                    <a:alpha val="43137"/>
                  </a:srgbClr>
                </a:outerShdw>
              </a:effectLst>
            </a:endParaRP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12</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Grading Policies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graphicFrame>
        <p:nvGraphicFramePr>
          <p:cNvPr id="13" name="Content Placeholder 2">
            <a:extLst>
              <a:ext uri="{FF2B5EF4-FFF2-40B4-BE49-F238E27FC236}">
                <a16:creationId xmlns:a16="http://schemas.microsoft.com/office/drawing/2014/main" id="{A4B05A81-065C-4DDE-9D90-C86A6DA0BDC6}"/>
              </a:ext>
            </a:extLst>
          </p:cNvPr>
          <p:cNvGraphicFramePr>
            <a:graphicFrameLocks/>
          </p:cNvGraphicFramePr>
          <p:nvPr>
            <p:extLst>
              <p:ext uri="{D42A27DB-BD31-4B8C-83A1-F6EECF244321}">
                <p14:modId xmlns:p14="http://schemas.microsoft.com/office/powerpoint/2010/main" val="3383085517"/>
              </p:ext>
            </p:extLst>
          </p:nvPr>
        </p:nvGraphicFramePr>
        <p:xfrm>
          <a:off x="1158575" y="1773988"/>
          <a:ext cx="10428741" cy="4470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40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IMPORTANT!!</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110343" y="1593669"/>
            <a:ext cx="9986755" cy="4133341"/>
          </a:xfrm>
        </p:spPr>
        <p:txBody>
          <a:bodyPr>
            <a:noAutofit/>
          </a:bodyPr>
          <a:lstStyle/>
          <a:p>
            <a:pPr lvl="1"/>
            <a:r>
              <a:rPr lang="en-US" sz="2800" i="1" dirty="0">
                <a:sym typeface="Wingdings" pitchFamily="2" charset="2"/>
              </a:rPr>
              <a:t>Never Come to my office or send me messages/emails with the request for an extra grade.</a:t>
            </a:r>
          </a:p>
          <a:p>
            <a:pPr lvl="1"/>
            <a:endParaRPr lang="en-US" sz="2800" i="1" dirty="0">
              <a:sym typeface="Wingdings" pitchFamily="2" charset="2"/>
            </a:endParaRPr>
          </a:p>
          <a:p>
            <a:pPr lvl="1"/>
            <a:r>
              <a:rPr lang="en-US" sz="2800" i="1" dirty="0">
                <a:sym typeface="Wingdings" pitchFamily="2" charset="2"/>
              </a:rPr>
              <a:t>Never miss any deadline.</a:t>
            </a:r>
          </a:p>
          <a:p>
            <a:pPr lvl="1"/>
            <a:endParaRPr lang="en-US" sz="2800" i="1" dirty="0">
              <a:sym typeface="Wingdings" pitchFamily="2" charset="2"/>
            </a:endParaRPr>
          </a:p>
          <a:p>
            <a:pPr lvl="1"/>
            <a:r>
              <a:rPr lang="en-US" sz="2800" i="1" dirty="0">
                <a:sym typeface="Wingdings" pitchFamily="2" charset="2"/>
              </a:rPr>
              <a:t>Marks will be </a:t>
            </a:r>
            <a:r>
              <a:rPr lang="en-US" sz="2800" b="1" i="1" dirty="0">
                <a:sym typeface="Wingdings" pitchFamily="2" charset="2"/>
              </a:rPr>
              <a:t>deducted</a:t>
            </a:r>
            <a:r>
              <a:rPr lang="en-US" sz="2800" i="1" dirty="0">
                <a:sym typeface="Wingdings" pitchFamily="2" charset="2"/>
              </a:rPr>
              <a:t>, even </a:t>
            </a:r>
            <a:r>
              <a:rPr lang="en-US" sz="2800" b="1" i="1" dirty="0">
                <a:sym typeface="Wingdings" pitchFamily="2" charset="2"/>
              </a:rPr>
              <a:t>worse</a:t>
            </a:r>
            <a:r>
              <a:rPr lang="en-US" sz="2800" i="1" dirty="0">
                <a:sym typeface="Wingdings" pitchFamily="2" charset="2"/>
              </a:rPr>
              <a:t> can happen if you copy assignment/project</a:t>
            </a: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13</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IMPORTANT!!</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183795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14</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Welcome</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
        <p:nvSpPr>
          <p:cNvPr id="14" name="Rectangle 13">
            <a:extLst>
              <a:ext uri="{FF2B5EF4-FFF2-40B4-BE49-F238E27FC236}">
                <a16:creationId xmlns:a16="http://schemas.microsoft.com/office/drawing/2014/main" id="{29683572-1E84-4441-9C68-2B26893525F1}"/>
              </a:ext>
            </a:extLst>
          </p:cNvPr>
          <p:cNvSpPr/>
          <p:nvPr/>
        </p:nvSpPr>
        <p:spPr>
          <a:xfrm>
            <a:off x="2960015" y="1363239"/>
            <a:ext cx="5383490" cy="923330"/>
          </a:xfrm>
          <a:prstGeom prst="rect">
            <a:avLst/>
          </a:prstGeom>
          <a:noFill/>
        </p:spPr>
        <p:txBody>
          <a:bodyPr wrap="square" lIns="91440" tIns="45720" rIns="91440" bIns="45720">
            <a:spAutoFit/>
          </a:bodyPr>
          <a:lstStyle/>
          <a:p>
            <a:pPr algn="ctr" defTabSz="914400"/>
            <a:r>
              <a:rPr lang="en-US" sz="5400" b="1" dirty="0">
                <a:ln w="12700">
                  <a:solidFill>
                    <a:srgbClr val="297FD5">
                      <a:lumMod val="50000"/>
                    </a:srgbClr>
                  </a:solidFill>
                  <a:prstDash val="solid"/>
                </a:ln>
                <a:pattFill prst="narHorz">
                  <a:fgClr>
                    <a:srgbClr val="297FD5"/>
                  </a:fgClr>
                  <a:bgClr>
                    <a:srgbClr val="297FD5">
                      <a:lumMod val="40000"/>
                      <a:lumOff val="60000"/>
                    </a:srgbClr>
                  </a:bgClr>
                </a:pattFill>
                <a:effectLst>
                  <a:innerShdw blurRad="177800">
                    <a:srgbClr val="297FD5">
                      <a:lumMod val="50000"/>
                    </a:srgbClr>
                  </a:innerShdw>
                </a:effectLst>
                <a:latin typeface="Cambria" panose="02040503050406030204" pitchFamily="18" charset="0"/>
              </a:rPr>
              <a:t>WELCOME TO</a:t>
            </a:r>
            <a:endParaRPr lang="en-US" sz="5400" b="1" dirty="0">
              <a:ln w="12700">
                <a:solidFill>
                  <a:srgbClr val="297FD5">
                    <a:lumMod val="50000"/>
                  </a:srgbClr>
                </a:solidFill>
                <a:prstDash val="solid"/>
              </a:ln>
              <a:pattFill prst="narHorz">
                <a:fgClr>
                  <a:srgbClr val="297FD5"/>
                </a:fgClr>
                <a:bgClr>
                  <a:srgbClr val="297FD5">
                    <a:lumMod val="40000"/>
                    <a:lumOff val="60000"/>
                  </a:srgbClr>
                </a:bgClr>
              </a:pattFill>
              <a:effectLst>
                <a:innerShdw blurRad="177800">
                  <a:srgbClr val="297FD5">
                    <a:lumMod val="50000"/>
                  </a:srgbClr>
                </a:innerShdw>
              </a:effectLst>
              <a:latin typeface="Calibri"/>
            </a:endParaRPr>
          </a:p>
        </p:txBody>
      </p:sp>
      <p:sp>
        <p:nvSpPr>
          <p:cNvPr id="16" name="TextBox 15">
            <a:extLst>
              <a:ext uri="{FF2B5EF4-FFF2-40B4-BE49-F238E27FC236}">
                <a16:creationId xmlns:a16="http://schemas.microsoft.com/office/drawing/2014/main" id="{EDC42E65-2868-467C-A4F6-5D4B33C84C34}"/>
              </a:ext>
            </a:extLst>
          </p:cNvPr>
          <p:cNvSpPr txBox="1"/>
          <p:nvPr/>
        </p:nvSpPr>
        <p:spPr>
          <a:xfrm>
            <a:off x="2408941" y="2389187"/>
            <a:ext cx="6257970" cy="1754326"/>
          </a:xfrm>
          <a:prstGeom prst="rect">
            <a:avLst/>
          </a:prstGeom>
          <a:noFill/>
        </p:spPr>
        <p:txBody>
          <a:bodyPr wrap="square" rtlCol="0">
            <a:spAutoFit/>
          </a:bodyPr>
          <a:lstStyle/>
          <a:p>
            <a:pPr lvl="0" algn="ctr" defTabSz="457200"/>
            <a:r>
              <a:rPr lang="en-US" sz="5400" b="1" i="1" dirty="0">
                <a:ln w="12700">
                  <a:solidFill>
                    <a:srgbClr val="297FD5">
                      <a:lumMod val="50000"/>
                    </a:srgbClr>
                  </a:solidFill>
                  <a:prstDash val="solid"/>
                </a:ln>
                <a:pattFill prst="narHorz">
                  <a:fgClr>
                    <a:srgbClr val="297FD5"/>
                  </a:fgClr>
                  <a:bgClr>
                    <a:srgbClr val="297FD5">
                      <a:lumMod val="40000"/>
                      <a:lumOff val="60000"/>
                    </a:srgbClr>
                  </a:bgClr>
                </a:pattFill>
                <a:effectLst>
                  <a:innerShdw blurRad="177800">
                    <a:srgbClr val="297FD5">
                      <a:lumMod val="50000"/>
                    </a:srgbClr>
                  </a:innerShdw>
                </a:effectLst>
                <a:latin typeface="Cambria" panose="02040503050406030204" pitchFamily="18" charset="0"/>
              </a:rPr>
              <a:t>Data Warehousing and Data Mining</a:t>
            </a:r>
          </a:p>
        </p:txBody>
      </p:sp>
    </p:spTree>
    <p:extLst>
      <p:ext uri="{BB962C8B-B14F-4D97-AF65-F5344CB8AC3E}">
        <p14:creationId xmlns:p14="http://schemas.microsoft.com/office/powerpoint/2010/main" val="383470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Data Mining</a:t>
            </a:r>
          </a:p>
        </p:txBody>
      </p:sp>
      <p:sp>
        <p:nvSpPr>
          <p:cNvPr id="3" name="TextBox 2">
            <a:extLst>
              <a:ext uri="{FF2B5EF4-FFF2-40B4-BE49-F238E27FC236}">
                <a16:creationId xmlns:a16="http://schemas.microsoft.com/office/drawing/2014/main" id="{BC4E131A-DBD1-46C5-8248-230206553C20}"/>
              </a:ext>
            </a:extLst>
          </p:cNvPr>
          <p:cNvSpPr txBox="1"/>
          <p:nvPr/>
        </p:nvSpPr>
        <p:spPr>
          <a:xfrm>
            <a:off x="2031173" y="3837021"/>
            <a:ext cx="8539088" cy="2000548"/>
          </a:xfrm>
          <a:prstGeom prst="rect">
            <a:avLst/>
          </a:prstGeom>
          <a:noFill/>
        </p:spPr>
        <p:txBody>
          <a:bodyPr wrap="square" rtlCol="0">
            <a:spAutoFit/>
          </a:bodyPr>
          <a:lstStyle/>
          <a:p>
            <a:pPr marL="342900" indent="-342900">
              <a:buFont typeface="Arial" panose="020B0604020202020204" pitchFamily="34" charset="0"/>
              <a:buChar char="•"/>
            </a:pPr>
            <a:r>
              <a:rPr lang="en-US" sz="2800" dirty="0"/>
              <a:t>Lecture Objectives and Outcomes:</a:t>
            </a:r>
          </a:p>
          <a:p>
            <a:pPr marL="800100" lvl="1" indent="-342900">
              <a:buFont typeface="Arial" panose="020B0604020202020204" pitchFamily="34" charset="0"/>
              <a:buChar char="•"/>
            </a:pPr>
            <a:r>
              <a:rPr lang="en-US" sz="2400" dirty="0"/>
              <a:t>Introduce the “big picture” of data mining</a:t>
            </a:r>
          </a:p>
          <a:p>
            <a:pPr marL="800100" lvl="1" indent="-342900">
              <a:buFont typeface="Arial" panose="020B0604020202020204" pitchFamily="34" charset="0"/>
              <a:buChar char="•"/>
            </a:pPr>
            <a:r>
              <a:rPr lang="en-US" sz="2400" dirty="0"/>
              <a:t>Explore the data mining process, and</a:t>
            </a:r>
          </a:p>
          <a:p>
            <a:pPr marL="800100" lvl="1" indent="-342900">
              <a:buFont typeface="Arial" panose="020B0604020202020204" pitchFamily="34" charset="0"/>
              <a:buChar char="•"/>
            </a:pPr>
            <a:r>
              <a:rPr lang="en-US" sz="2400" dirty="0"/>
              <a:t>Various applications of data mining</a:t>
            </a:r>
          </a:p>
          <a:p>
            <a:endParaRPr lang="en-FI" sz="2400" dirty="0"/>
          </a:p>
        </p:txBody>
      </p:sp>
    </p:spTree>
    <p:extLst>
      <p:ext uri="{BB962C8B-B14F-4D97-AF65-F5344CB8AC3E}">
        <p14:creationId xmlns:p14="http://schemas.microsoft.com/office/powerpoint/2010/main" val="1869424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a16="http://schemas.microsoft.com/office/drawing/2014/main" id="{2BF7E63E-79F9-4CE4-87C3-9D6C24FFD9A4}"/>
              </a:ext>
            </a:extLst>
          </p:cNvPr>
          <p:cNvSpPr txBox="1">
            <a:spLocks/>
          </p:cNvSpPr>
          <p:nvPr/>
        </p:nvSpPr>
        <p:spPr>
          <a:xfrm>
            <a:off x="1823803" y="722958"/>
            <a:ext cx="7330190" cy="65613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dirty="0"/>
              <a:t>Why Data Mining</a:t>
            </a:r>
            <a:endParaRPr lang="en-FI" sz="3200" dirty="0"/>
          </a:p>
        </p:txBody>
      </p:sp>
      <p:sp>
        <p:nvSpPr>
          <p:cNvPr id="5" name="TextBox 4">
            <a:extLst>
              <a:ext uri="{FF2B5EF4-FFF2-40B4-BE49-F238E27FC236}">
                <a16:creationId xmlns:a16="http://schemas.microsoft.com/office/drawing/2014/main" id="{FB37A67A-E154-4700-A4FE-3D5DAC1981A0}"/>
              </a:ext>
            </a:extLst>
          </p:cNvPr>
          <p:cNvSpPr txBox="1"/>
          <p:nvPr/>
        </p:nvSpPr>
        <p:spPr>
          <a:xfrm>
            <a:off x="1903829" y="1541211"/>
            <a:ext cx="8539088" cy="3477875"/>
          </a:xfrm>
          <a:prstGeom prst="rect">
            <a:avLst/>
          </a:prstGeom>
          <a:noFill/>
        </p:spPr>
        <p:txBody>
          <a:bodyPr wrap="square" rtlCol="0">
            <a:spAutoFit/>
          </a:bodyPr>
          <a:lstStyle/>
          <a:p>
            <a:pPr marL="342900" indent="-342900">
              <a:buFont typeface="Arial" panose="020B0604020202020204" pitchFamily="34" charset="0"/>
              <a:buChar char="•"/>
            </a:pPr>
            <a:r>
              <a:rPr lang="en-US" sz="2800" dirty="0"/>
              <a:t>The Data Explosion: </a:t>
            </a:r>
          </a:p>
          <a:p>
            <a:pPr marL="800100" lvl="1" indent="-342900">
              <a:buFont typeface="Arial" panose="020B0604020202020204" pitchFamily="34" charset="0"/>
              <a:buChar char="•"/>
            </a:pPr>
            <a:r>
              <a:rPr lang="en-US" sz="2400" dirty="0"/>
              <a:t>Modern computer systems are accumulating data at an almost unimaginable rate and from a very wide variety of sources: from point-of-sale machines in the high street to machines logging every cheque clearance, bank cash withdrawal and credit card transaction, to Earth observation satellites in space. </a:t>
            </a:r>
          </a:p>
          <a:p>
            <a:pPr marL="800100" lvl="1" indent="-342900">
              <a:buFont typeface="Arial" panose="020B0604020202020204" pitchFamily="34" charset="0"/>
              <a:buChar char="•"/>
            </a:pPr>
            <a:r>
              <a:rPr lang="en-US" sz="2400" dirty="0"/>
              <a:t>Some examples will serve to give an indication of the volumes of data involved:</a:t>
            </a:r>
            <a:endParaRPr lang="en-FI" sz="2400" dirty="0"/>
          </a:p>
        </p:txBody>
      </p:sp>
    </p:spTree>
    <p:extLst>
      <p:ext uri="{BB962C8B-B14F-4D97-AF65-F5344CB8AC3E}">
        <p14:creationId xmlns:p14="http://schemas.microsoft.com/office/powerpoint/2010/main" val="2808821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a16="http://schemas.microsoft.com/office/drawing/2014/main" id="{2BF7E63E-79F9-4CE4-87C3-9D6C24FFD9A4}"/>
              </a:ext>
            </a:extLst>
          </p:cNvPr>
          <p:cNvSpPr txBox="1">
            <a:spLocks/>
          </p:cNvSpPr>
          <p:nvPr/>
        </p:nvSpPr>
        <p:spPr>
          <a:xfrm>
            <a:off x="1823803" y="722958"/>
            <a:ext cx="7330190" cy="65613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dirty="0"/>
              <a:t>Why Data Mining</a:t>
            </a:r>
            <a:endParaRPr lang="en-FI" sz="3200" dirty="0"/>
          </a:p>
        </p:txBody>
      </p:sp>
      <p:sp>
        <p:nvSpPr>
          <p:cNvPr id="5" name="TextBox 4">
            <a:extLst>
              <a:ext uri="{FF2B5EF4-FFF2-40B4-BE49-F238E27FC236}">
                <a16:creationId xmlns:a16="http://schemas.microsoft.com/office/drawing/2014/main" id="{FB37A67A-E154-4700-A4FE-3D5DAC1981A0}"/>
              </a:ext>
            </a:extLst>
          </p:cNvPr>
          <p:cNvSpPr txBox="1"/>
          <p:nvPr/>
        </p:nvSpPr>
        <p:spPr>
          <a:xfrm>
            <a:off x="1823803" y="1526219"/>
            <a:ext cx="8539088"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current NASA Earth observation satellites generate a terabyte (i.e. 109 bytes) of data every day. This is more than the total amount of data ever transmitted by all previous observation satellites.</a:t>
            </a:r>
          </a:p>
          <a:p>
            <a:pPr marL="342900" indent="-342900">
              <a:buFont typeface="Arial" panose="020B0604020202020204" pitchFamily="34" charset="0"/>
              <a:buChar char="•"/>
            </a:pPr>
            <a:r>
              <a:rPr lang="en-US" sz="2400" dirty="0"/>
              <a:t>The Human Genome project is storing thousands of bytes for each of several billion genetic bases.</a:t>
            </a:r>
          </a:p>
          <a:p>
            <a:pPr marL="342900" indent="-342900">
              <a:buFont typeface="Arial" panose="020B0604020202020204" pitchFamily="34" charset="0"/>
              <a:buChar char="•"/>
            </a:pPr>
            <a:r>
              <a:rPr lang="en-US" sz="2400" dirty="0"/>
              <a:t>As long ago as 1990, the US Census collected over a million </a:t>
            </a:r>
            <a:r>
              <a:rPr lang="en-US" sz="2400" dirty="0" err="1"/>
              <a:t>million</a:t>
            </a:r>
            <a:r>
              <a:rPr lang="en-US" sz="2400" dirty="0"/>
              <a:t> bytes of data.</a:t>
            </a:r>
          </a:p>
          <a:p>
            <a:pPr marL="342900" indent="-342900">
              <a:buFont typeface="Arial" panose="020B0604020202020204" pitchFamily="34" charset="0"/>
              <a:buChar char="•"/>
            </a:pPr>
            <a:r>
              <a:rPr lang="en-US" sz="2400" dirty="0"/>
              <a:t>Many companies maintain large Data Warehouses of customer transactions. A fairly small data warehouse might contain more than a hundred million transactions.</a:t>
            </a:r>
            <a:endParaRPr lang="en-FI" sz="2400" dirty="0"/>
          </a:p>
        </p:txBody>
      </p:sp>
    </p:spTree>
    <p:extLst>
      <p:ext uri="{BB962C8B-B14F-4D97-AF65-F5344CB8AC3E}">
        <p14:creationId xmlns:p14="http://schemas.microsoft.com/office/powerpoint/2010/main" val="1144636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a16="http://schemas.microsoft.com/office/drawing/2014/main" id="{2BF7E63E-79F9-4CE4-87C3-9D6C24FFD9A4}"/>
              </a:ext>
            </a:extLst>
          </p:cNvPr>
          <p:cNvSpPr txBox="1">
            <a:spLocks/>
          </p:cNvSpPr>
          <p:nvPr/>
        </p:nvSpPr>
        <p:spPr>
          <a:xfrm>
            <a:off x="1823803" y="722958"/>
            <a:ext cx="7330190" cy="65613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dirty="0"/>
              <a:t>Applications of Data Mining</a:t>
            </a:r>
            <a:endParaRPr lang="en-FI" sz="3200" dirty="0"/>
          </a:p>
        </p:txBody>
      </p:sp>
      <p:sp>
        <p:nvSpPr>
          <p:cNvPr id="5" name="TextBox 4">
            <a:extLst>
              <a:ext uri="{FF2B5EF4-FFF2-40B4-BE49-F238E27FC236}">
                <a16:creationId xmlns:a16="http://schemas.microsoft.com/office/drawing/2014/main" id="{FB37A67A-E154-4700-A4FE-3D5DAC1981A0}"/>
              </a:ext>
            </a:extLst>
          </p:cNvPr>
          <p:cNvSpPr txBox="1"/>
          <p:nvPr/>
        </p:nvSpPr>
        <p:spPr>
          <a:xfrm>
            <a:off x="1903829" y="1541210"/>
            <a:ext cx="8539088" cy="5386090"/>
          </a:xfrm>
          <a:prstGeom prst="rect">
            <a:avLst/>
          </a:prstGeom>
          <a:noFill/>
        </p:spPr>
        <p:txBody>
          <a:bodyPr wrap="square" rtlCol="0">
            <a:spAutoFit/>
          </a:bodyPr>
          <a:lstStyle/>
          <a:p>
            <a:pPr marL="342900" indent="-342900">
              <a:buFont typeface="Arial" panose="020B0604020202020204" pitchFamily="34" charset="0"/>
              <a:buChar char="•"/>
            </a:pPr>
            <a:r>
              <a:rPr lang="en-US" sz="2800" dirty="0"/>
              <a:t>There is a rapidly growing body of successful applications in a wide range of areas as diverse as:</a:t>
            </a:r>
          </a:p>
          <a:p>
            <a:pPr marL="914400" lvl="1" indent="-457200">
              <a:buFont typeface="Arial" panose="020B0604020202020204" pitchFamily="34" charset="0"/>
              <a:buChar char="•"/>
            </a:pPr>
            <a:r>
              <a:rPr lang="en-US" sz="2400" dirty="0"/>
              <a:t>credit card fraud detection</a:t>
            </a:r>
          </a:p>
          <a:p>
            <a:pPr marL="914400" lvl="1" indent="-457200">
              <a:buFont typeface="Arial" panose="020B0604020202020204" pitchFamily="34" charset="0"/>
              <a:buChar char="•"/>
            </a:pPr>
            <a:r>
              <a:rPr lang="en-US" sz="2400" dirty="0"/>
              <a:t>electric load prediction</a:t>
            </a:r>
          </a:p>
          <a:p>
            <a:pPr marL="914400" lvl="1" indent="-457200">
              <a:buFont typeface="Arial" panose="020B0604020202020204" pitchFamily="34" charset="0"/>
              <a:buChar char="•"/>
            </a:pPr>
            <a:r>
              <a:rPr lang="en-US" sz="2400" dirty="0"/>
              <a:t>financial forecasting</a:t>
            </a:r>
          </a:p>
          <a:p>
            <a:pPr marL="914400" lvl="1" indent="-457200">
              <a:buFont typeface="Arial" panose="020B0604020202020204" pitchFamily="34" charset="0"/>
              <a:buChar char="•"/>
            </a:pPr>
            <a:r>
              <a:rPr lang="en-US" sz="2400" dirty="0"/>
              <a:t>medical diagnosis</a:t>
            </a:r>
          </a:p>
          <a:p>
            <a:pPr marL="914400" lvl="1" indent="-457200">
              <a:buFont typeface="Arial" panose="020B0604020202020204" pitchFamily="34" charset="0"/>
              <a:buChar char="•"/>
            </a:pPr>
            <a:r>
              <a:rPr lang="en-US" sz="2400" dirty="0"/>
              <a:t>predicting share of television audiences</a:t>
            </a:r>
          </a:p>
          <a:p>
            <a:pPr marL="914400" lvl="1" indent="-457200">
              <a:buFont typeface="Arial" panose="020B0604020202020204" pitchFamily="34" charset="0"/>
              <a:buChar char="•"/>
            </a:pPr>
            <a:r>
              <a:rPr lang="en-US" sz="2400" dirty="0"/>
              <a:t>product design</a:t>
            </a:r>
          </a:p>
          <a:p>
            <a:pPr marL="914400" lvl="1" indent="-457200">
              <a:buFont typeface="Arial" panose="020B0604020202020204" pitchFamily="34" charset="0"/>
              <a:buChar char="•"/>
            </a:pPr>
            <a:r>
              <a:rPr lang="en-US" sz="2400" dirty="0"/>
              <a:t>real estate valuation</a:t>
            </a:r>
          </a:p>
          <a:p>
            <a:pPr marL="914400" lvl="1" indent="-457200">
              <a:buFont typeface="Arial" panose="020B0604020202020204" pitchFamily="34" charset="0"/>
              <a:buChar char="•"/>
            </a:pPr>
            <a:r>
              <a:rPr lang="en-US" sz="2400" dirty="0"/>
              <a:t>targeted marketing</a:t>
            </a:r>
          </a:p>
          <a:p>
            <a:pPr marL="914400" lvl="1" indent="-457200">
              <a:buFont typeface="Arial" panose="020B0604020202020204" pitchFamily="34" charset="0"/>
              <a:buChar char="•"/>
            </a:pPr>
            <a:r>
              <a:rPr lang="en-US" sz="2400" dirty="0"/>
              <a:t>thermal power plant optimization</a:t>
            </a:r>
          </a:p>
          <a:p>
            <a:pPr marL="914400" lvl="1" indent="-457200">
              <a:buFont typeface="Arial" panose="020B0604020202020204" pitchFamily="34" charset="0"/>
              <a:buChar char="•"/>
            </a:pPr>
            <a:r>
              <a:rPr lang="en-US" sz="2400" dirty="0"/>
              <a:t>analysis of organic compounds</a:t>
            </a:r>
          </a:p>
          <a:p>
            <a:pPr marL="914400" lvl="1" indent="-457200">
              <a:buFont typeface="Arial" panose="020B0604020202020204" pitchFamily="34" charset="0"/>
              <a:buChar char="•"/>
            </a:pPr>
            <a:r>
              <a:rPr lang="en-US" sz="2400" dirty="0"/>
              <a:t>automatic abstracting</a:t>
            </a:r>
          </a:p>
          <a:p>
            <a:pPr marL="914400" lvl="1"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2879475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a16="http://schemas.microsoft.com/office/drawing/2014/main" id="{2BF7E63E-79F9-4CE4-87C3-9D6C24FFD9A4}"/>
              </a:ext>
            </a:extLst>
          </p:cNvPr>
          <p:cNvSpPr txBox="1">
            <a:spLocks/>
          </p:cNvSpPr>
          <p:nvPr/>
        </p:nvSpPr>
        <p:spPr>
          <a:xfrm>
            <a:off x="1823803" y="722958"/>
            <a:ext cx="7330190" cy="65613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dirty="0"/>
              <a:t>Applications of Data Mining</a:t>
            </a:r>
            <a:endParaRPr lang="en-FI" sz="3200" dirty="0"/>
          </a:p>
        </p:txBody>
      </p:sp>
      <p:sp>
        <p:nvSpPr>
          <p:cNvPr id="5" name="TextBox 4">
            <a:extLst>
              <a:ext uri="{FF2B5EF4-FFF2-40B4-BE49-F238E27FC236}">
                <a16:creationId xmlns:a16="http://schemas.microsoft.com/office/drawing/2014/main" id="{FB37A67A-E154-4700-A4FE-3D5DAC1981A0}"/>
              </a:ext>
            </a:extLst>
          </p:cNvPr>
          <p:cNvSpPr txBox="1"/>
          <p:nvPr/>
        </p:nvSpPr>
        <p:spPr>
          <a:xfrm>
            <a:off x="1823803" y="1285648"/>
            <a:ext cx="8539088"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toxic hazard analysis</a:t>
            </a:r>
          </a:p>
          <a:p>
            <a:pPr marL="342900" indent="-342900">
              <a:buFont typeface="Arial" panose="020B0604020202020204" pitchFamily="34" charset="0"/>
              <a:buChar char="•"/>
            </a:pPr>
            <a:r>
              <a:rPr lang="en-US" sz="2400" dirty="0"/>
              <a:t>weather forecasting</a:t>
            </a:r>
          </a:p>
          <a:p>
            <a:pPr marL="342900" indent="-342900">
              <a:buFont typeface="Arial" panose="020B0604020202020204" pitchFamily="34" charset="0"/>
              <a:buChar char="•"/>
            </a:pPr>
            <a:r>
              <a:rPr lang="en-US" sz="2400" dirty="0"/>
              <a:t>a supermarket chain mines its customer transactions data to </a:t>
            </a:r>
            <a:r>
              <a:rPr lang="en-US" sz="2400" dirty="0" err="1"/>
              <a:t>optimise</a:t>
            </a:r>
            <a:r>
              <a:rPr lang="en-US" sz="2400" dirty="0"/>
              <a:t> targeting of high value customers</a:t>
            </a:r>
          </a:p>
          <a:p>
            <a:pPr marL="342900" indent="-342900">
              <a:buFont typeface="Arial" panose="020B0604020202020204" pitchFamily="34" charset="0"/>
              <a:buChar char="•"/>
            </a:pPr>
            <a:r>
              <a:rPr lang="en-US" sz="2400" dirty="0"/>
              <a:t>a credit card company can use its data warehouse of customer transactions for fraud detection</a:t>
            </a:r>
          </a:p>
          <a:p>
            <a:pPr marL="342900" indent="-342900">
              <a:buFont typeface="Arial" panose="020B0604020202020204" pitchFamily="34" charset="0"/>
              <a:buChar char="•"/>
            </a:pPr>
            <a:r>
              <a:rPr lang="en-US" sz="2400" dirty="0"/>
              <a:t>a major hotel chain can use survey databases to identify attributes of a ‘high-value’ prospect</a:t>
            </a:r>
          </a:p>
          <a:p>
            <a:pPr marL="342900" indent="-342900">
              <a:buFont typeface="Arial" panose="020B0604020202020204" pitchFamily="34" charset="0"/>
              <a:buChar char="•"/>
            </a:pPr>
            <a:r>
              <a:rPr lang="en-US" sz="2400" dirty="0"/>
              <a:t>predicting the probability of default for consumer loan applications by improving the ability to predict bad loans</a:t>
            </a:r>
          </a:p>
          <a:p>
            <a:pPr marL="342900" indent="-342900">
              <a:buFont typeface="Arial" panose="020B0604020202020204" pitchFamily="34" charset="0"/>
              <a:buChar char="•"/>
            </a:pPr>
            <a:r>
              <a:rPr lang="en-US" sz="2400" dirty="0"/>
              <a:t>reducing fabrication flaws in VLSI chips</a:t>
            </a:r>
          </a:p>
        </p:txBody>
      </p:sp>
    </p:spTree>
    <p:extLst>
      <p:ext uri="{BB962C8B-B14F-4D97-AF65-F5344CB8AC3E}">
        <p14:creationId xmlns:p14="http://schemas.microsoft.com/office/powerpoint/2010/main" val="3631739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6653" y="736910"/>
            <a:ext cx="11029950" cy="537190"/>
          </a:xfrm>
        </p:spPr>
        <p:txBody>
          <a:bodyPr>
            <a:noAutofit/>
          </a:bodyPr>
          <a:lstStyle/>
          <a:p>
            <a:pPr algn="ctr"/>
            <a:r>
              <a:rPr lang="en-US" altLang="en-US" sz="3600" b="1" dirty="0">
                <a:solidFill>
                  <a:srgbClr val="0070C0"/>
                </a:solidFill>
                <a:latin typeface="Book Antiqua" pitchFamily="18" charset="0"/>
              </a:rPr>
              <a:t>Lecture Outline</a:t>
            </a:r>
            <a:endParaRPr lang="en-US" sz="3600"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961534" y="2163129"/>
            <a:ext cx="11029950" cy="4062548"/>
          </a:xfrm>
        </p:spPr>
        <p:txBody>
          <a:bodyPr>
            <a:noAutofit/>
          </a:bodyPr>
          <a:lstStyle/>
          <a:p>
            <a:pPr lvl="1">
              <a:buFont typeface="Wingdings" panose="05000000000000000000" pitchFamily="2" charset="2"/>
              <a:buChar char="q"/>
            </a:pPr>
            <a:r>
              <a:rPr lang="en-US" altLang="en-US" sz="2800" i="1" dirty="0"/>
              <a:t>General Discussion and Course Orientation</a:t>
            </a:r>
          </a:p>
          <a:p>
            <a:pPr lvl="1">
              <a:buFont typeface="Wingdings" panose="05000000000000000000" pitchFamily="2" charset="2"/>
              <a:buChar char="q"/>
            </a:pPr>
            <a:r>
              <a:rPr lang="en-US" altLang="en-US" sz="2800" i="1" dirty="0"/>
              <a:t>Course Objectives and Description</a:t>
            </a:r>
          </a:p>
          <a:p>
            <a:pPr lvl="1">
              <a:buFont typeface="Wingdings" panose="05000000000000000000" pitchFamily="2" charset="2"/>
              <a:buChar char="q"/>
            </a:pPr>
            <a:r>
              <a:rPr lang="en-US" altLang="en-US" sz="2800" i="1" dirty="0"/>
              <a:t>Course Requirements</a:t>
            </a:r>
          </a:p>
          <a:p>
            <a:pPr lvl="1">
              <a:buFont typeface="Wingdings" panose="05000000000000000000" pitchFamily="2" charset="2"/>
              <a:buChar char="q"/>
            </a:pPr>
            <a:r>
              <a:rPr lang="en-US" altLang="en-US" sz="2800" i="1" dirty="0"/>
              <a:t>Text Books &amp; References</a:t>
            </a:r>
          </a:p>
          <a:p>
            <a:pPr lvl="1">
              <a:buFont typeface="Wingdings" panose="05000000000000000000" pitchFamily="2" charset="2"/>
              <a:buChar char="q"/>
            </a:pPr>
            <a:r>
              <a:rPr lang="en-US" altLang="en-US" sz="2800" i="1" dirty="0"/>
              <a:t>Assessments Criteria and Marks Distribution</a:t>
            </a:r>
          </a:p>
          <a:p>
            <a:pPr lvl="1">
              <a:buFont typeface="Wingdings" panose="05000000000000000000" pitchFamily="2" charset="2"/>
              <a:buChar char="q"/>
            </a:pPr>
            <a:r>
              <a:rPr lang="en-US" altLang="en-US" sz="2800" i="1" dirty="0"/>
              <a:t>Classroom and grading policies</a:t>
            </a:r>
          </a:p>
          <a:p>
            <a:pPr>
              <a:buClr>
                <a:schemeClr val="tx1"/>
              </a:buClr>
              <a:buFont typeface="Wingdings" pitchFamily="2" charset="2"/>
              <a:buChar char="q"/>
            </a:pPr>
            <a:endParaRPr lang="en-US" altLang="en-US" sz="2200" dirty="0">
              <a:solidFill>
                <a:schemeClr val="tx1"/>
              </a:solidFill>
              <a:latin typeface="+mj-lt"/>
            </a:endParaRPr>
          </a:p>
          <a:p>
            <a:pPr marL="0" indent="0">
              <a:buClr>
                <a:schemeClr val="tx1"/>
              </a:buClr>
              <a:buNone/>
            </a:pPr>
            <a:endParaRPr lang="en-US" sz="2200" dirty="0">
              <a:solidFill>
                <a:schemeClr val="tx1"/>
              </a:solidFill>
              <a:latin typeface="+mj-lt"/>
            </a:endParaRP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Lecture Outline</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66352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a16="http://schemas.microsoft.com/office/drawing/2014/main" id="{2BF7E63E-79F9-4CE4-87C3-9D6C24FFD9A4}"/>
              </a:ext>
            </a:extLst>
          </p:cNvPr>
          <p:cNvSpPr txBox="1">
            <a:spLocks/>
          </p:cNvSpPr>
          <p:nvPr/>
        </p:nvSpPr>
        <p:spPr>
          <a:xfrm>
            <a:off x="1823803" y="722958"/>
            <a:ext cx="7330190" cy="65613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dirty="0"/>
              <a:t>Applications of Data Mining</a:t>
            </a:r>
            <a:endParaRPr lang="en-FI" sz="3200" dirty="0"/>
          </a:p>
        </p:txBody>
      </p:sp>
      <p:sp>
        <p:nvSpPr>
          <p:cNvPr id="5" name="TextBox 4">
            <a:extLst>
              <a:ext uri="{FF2B5EF4-FFF2-40B4-BE49-F238E27FC236}">
                <a16:creationId xmlns:a16="http://schemas.microsoft.com/office/drawing/2014/main" id="{FB37A67A-E154-4700-A4FE-3D5DAC1981A0}"/>
              </a:ext>
            </a:extLst>
          </p:cNvPr>
          <p:cNvSpPr txBox="1"/>
          <p:nvPr/>
        </p:nvSpPr>
        <p:spPr>
          <a:xfrm>
            <a:off x="1823803" y="1435549"/>
            <a:ext cx="8539088"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data mining systems can shift through vast quantities of data collected during the semiconductor fabrication process to identify conditions that are causing yield problems</a:t>
            </a:r>
          </a:p>
          <a:p>
            <a:pPr marL="285750" indent="-285750">
              <a:buFont typeface="Arial" panose="020B0604020202020204" pitchFamily="34" charset="0"/>
              <a:buChar char="•"/>
            </a:pPr>
            <a:r>
              <a:rPr lang="en-US" sz="2400" dirty="0"/>
              <a:t>predicting audience share for television programs, allowing television executives to arrange show schedules to </a:t>
            </a:r>
            <a:r>
              <a:rPr lang="en-US" sz="2400" dirty="0" err="1"/>
              <a:t>maximise</a:t>
            </a:r>
            <a:r>
              <a:rPr lang="en-US" sz="2400" dirty="0"/>
              <a:t> market share and increase advertising revenues</a:t>
            </a:r>
          </a:p>
          <a:p>
            <a:pPr marL="285750" indent="-285750">
              <a:buFont typeface="Arial" panose="020B0604020202020204" pitchFamily="34" charset="0"/>
              <a:buChar char="•"/>
            </a:pPr>
            <a:r>
              <a:rPr lang="en-US" sz="2400" dirty="0"/>
              <a:t>predicting the probability that a cancer patient will respond to chemotherapy, thus reducing health-care costs without affecting quality of care.</a:t>
            </a:r>
          </a:p>
          <a:p>
            <a:endParaRPr lang="en-US" sz="2400" b="1" dirty="0"/>
          </a:p>
          <a:p>
            <a:r>
              <a:rPr lang="en-US" sz="2400" b="1" dirty="0"/>
              <a:t>The world is becoming ‘</a:t>
            </a:r>
            <a:r>
              <a:rPr lang="en-US" sz="2400" b="1" i="1" dirty="0"/>
              <a:t>data rich but knowledge poor</a:t>
            </a:r>
            <a:r>
              <a:rPr lang="en-US" sz="2400" b="1" dirty="0"/>
              <a:t>’.</a:t>
            </a:r>
          </a:p>
          <a:p>
            <a:endParaRPr lang="en-FI" sz="2400" dirty="0"/>
          </a:p>
        </p:txBody>
      </p:sp>
    </p:spTree>
    <p:extLst>
      <p:ext uri="{BB962C8B-B14F-4D97-AF65-F5344CB8AC3E}">
        <p14:creationId xmlns:p14="http://schemas.microsoft.com/office/powerpoint/2010/main" val="1493152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08813" y="449264"/>
            <a:ext cx="7524100" cy="1087437"/>
          </a:xfrm>
          <a:noFill/>
        </p:spPr>
        <p:txBody>
          <a:bodyPr>
            <a:normAutofit/>
          </a:bodyPr>
          <a:lstStyle/>
          <a:p>
            <a:pPr algn="l"/>
            <a:r>
              <a:rPr lang="en-US" sz="3200" dirty="0">
                <a:solidFill>
                  <a:schemeClr val="tx1"/>
                </a:solidFill>
              </a:rPr>
              <a:t>What is Data Mining</a:t>
            </a:r>
            <a:endParaRPr lang="en-FI" sz="3200" dirty="0">
              <a:solidFill>
                <a:schemeClr val="tx1"/>
              </a:solidFill>
            </a:endParaRPr>
          </a:p>
        </p:txBody>
      </p:sp>
      <p:sp>
        <p:nvSpPr>
          <p:cNvPr id="6" name="TextBox 5">
            <a:extLst>
              <a:ext uri="{FF2B5EF4-FFF2-40B4-BE49-F238E27FC236}">
                <a16:creationId xmlns:a16="http://schemas.microsoft.com/office/drawing/2014/main" id="{37C26D19-85DA-834B-9600-C9820C508897}"/>
              </a:ext>
            </a:extLst>
          </p:cNvPr>
          <p:cNvSpPr txBox="1"/>
          <p:nvPr/>
        </p:nvSpPr>
        <p:spPr>
          <a:xfrm>
            <a:off x="1913926" y="1697591"/>
            <a:ext cx="8364148" cy="2645019"/>
          </a:xfrm>
          <a:prstGeom prst="rect">
            <a:avLst/>
          </a:prstGeom>
          <a:noFill/>
        </p:spPr>
        <p:txBody>
          <a:bodyPr wrap="square" rtlCol="0">
            <a:spAutoFit/>
          </a:bodyPr>
          <a:lstStyle/>
          <a:p>
            <a:pPr marL="285750" indent="-285750">
              <a:lnSpc>
                <a:spcPct val="110000"/>
              </a:lnSpc>
              <a:buFont typeface="Arial" panose="020B0604020202020204" pitchFamily="34" charset="0"/>
              <a:buChar char="•"/>
            </a:pPr>
            <a:r>
              <a:rPr lang="en-US" altLang="zh-TW" sz="2800" dirty="0"/>
              <a:t>Data mining (knowledge discovery from data) </a:t>
            </a:r>
          </a:p>
          <a:p>
            <a:pPr marL="742950" lvl="1" indent="-285750">
              <a:lnSpc>
                <a:spcPct val="110000"/>
              </a:lnSpc>
              <a:buFont typeface="Arial" panose="020B0604020202020204" pitchFamily="34" charset="0"/>
              <a:buChar char="•"/>
            </a:pPr>
            <a:r>
              <a:rPr lang="en-US" altLang="zh-TW" sz="2400" dirty="0"/>
              <a:t>Extraction of interesting (</a:t>
            </a:r>
            <a:r>
              <a:rPr lang="en-GB" altLang="en-US" sz="2400" dirty="0"/>
              <a:t>non-trivial, implicit, previously unknown and potentially useful) patterns or knowledge from huge amount of data</a:t>
            </a:r>
          </a:p>
          <a:p>
            <a:pPr marL="285750" indent="-285750">
              <a:lnSpc>
                <a:spcPct val="110000"/>
              </a:lnSpc>
              <a:buFont typeface="Arial" panose="020B0604020202020204" pitchFamily="34" charset="0"/>
              <a:buChar char="•"/>
            </a:pPr>
            <a:r>
              <a:rPr lang="en-US" altLang="zh-TW" sz="2800" dirty="0"/>
              <a:t>Alternative name</a:t>
            </a:r>
          </a:p>
          <a:p>
            <a:pPr marL="742950" lvl="1" indent="-285750">
              <a:lnSpc>
                <a:spcPct val="110000"/>
              </a:lnSpc>
              <a:buFont typeface="Arial" panose="020B0604020202020204" pitchFamily="34" charset="0"/>
              <a:buChar char="•"/>
            </a:pPr>
            <a:r>
              <a:rPr lang="en-US" altLang="zh-TW" sz="2400" dirty="0"/>
              <a:t>Knowledge discovery in databases (KDD)</a:t>
            </a:r>
          </a:p>
        </p:txBody>
      </p:sp>
    </p:spTree>
    <p:extLst>
      <p:ext uri="{BB962C8B-B14F-4D97-AF65-F5344CB8AC3E}">
        <p14:creationId xmlns:p14="http://schemas.microsoft.com/office/powerpoint/2010/main" val="558492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9225" y="542760"/>
            <a:ext cx="10993549" cy="1475013"/>
          </a:xfrm>
        </p:spPr>
        <p:txBody>
          <a:bodyPr/>
          <a:lstStyle/>
          <a:p>
            <a:r>
              <a:rPr lang="en-US" dirty="0"/>
              <a:t>Data for Data Mining </a:t>
            </a:r>
          </a:p>
        </p:txBody>
      </p:sp>
      <p:sp>
        <p:nvSpPr>
          <p:cNvPr id="3" name="TextBox 2">
            <a:extLst>
              <a:ext uri="{FF2B5EF4-FFF2-40B4-BE49-F238E27FC236}">
                <a16:creationId xmlns:a16="http://schemas.microsoft.com/office/drawing/2014/main" id="{E12C6591-EA61-4CCA-9496-91F7BB43D6F6}"/>
              </a:ext>
            </a:extLst>
          </p:cNvPr>
          <p:cNvSpPr txBox="1"/>
          <p:nvPr/>
        </p:nvSpPr>
        <p:spPr>
          <a:xfrm>
            <a:off x="1826455" y="3101290"/>
            <a:ext cx="8539088" cy="3477875"/>
          </a:xfrm>
          <a:prstGeom prst="rect">
            <a:avLst/>
          </a:prstGeom>
          <a:noFill/>
        </p:spPr>
        <p:txBody>
          <a:bodyPr wrap="square" rtlCol="0">
            <a:spAutoFit/>
          </a:bodyPr>
          <a:lstStyle/>
          <a:p>
            <a:pPr marL="342900" indent="-342900">
              <a:buFont typeface="Arial" panose="020B0604020202020204" pitchFamily="34" charset="0"/>
              <a:buChar char="•"/>
            </a:pPr>
            <a:r>
              <a:rPr lang="en-US" sz="2800" dirty="0"/>
              <a:t>Lecture Objectives and Outcomes:</a:t>
            </a:r>
          </a:p>
          <a:p>
            <a:pPr marL="800100" lvl="1" indent="-342900">
              <a:buFont typeface="Arial" panose="020B0604020202020204" pitchFamily="34" charset="0"/>
              <a:buChar char="•"/>
            </a:pPr>
            <a:r>
              <a:rPr lang="en-US" sz="2400" dirty="0"/>
              <a:t>The standard formulation for the data input to data mining algorithms</a:t>
            </a:r>
          </a:p>
          <a:p>
            <a:pPr marL="800100" lvl="1" indent="-342900">
              <a:buFont typeface="Arial" panose="020B0604020202020204" pitchFamily="34" charset="0"/>
              <a:buChar char="•"/>
            </a:pPr>
            <a:r>
              <a:rPr lang="en-US" sz="2400" dirty="0"/>
              <a:t>Distinguish between different types of variables and to consider issues relating to the preparation of data prior to use, particularly the presence of missing data values and noise</a:t>
            </a:r>
          </a:p>
          <a:p>
            <a:pPr marL="800100" lvl="1" indent="-342900">
              <a:buFont typeface="Arial" panose="020B0604020202020204" pitchFamily="34" charset="0"/>
              <a:buChar char="•"/>
            </a:pPr>
            <a:r>
              <a:rPr lang="en-US" sz="2400" dirty="0"/>
              <a:t>The UCI repository and Kaggle datasets are introduced</a:t>
            </a:r>
          </a:p>
          <a:p>
            <a:endParaRPr lang="en-FI" sz="2400" dirty="0"/>
          </a:p>
        </p:txBody>
      </p:sp>
    </p:spTree>
    <p:extLst>
      <p:ext uri="{BB962C8B-B14F-4D97-AF65-F5344CB8AC3E}">
        <p14:creationId xmlns:p14="http://schemas.microsoft.com/office/powerpoint/2010/main" val="3887632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93823" y="449264"/>
            <a:ext cx="7539090" cy="1087437"/>
          </a:xfrm>
          <a:noFill/>
        </p:spPr>
        <p:txBody>
          <a:bodyPr>
            <a:normAutofit/>
          </a:bodyPr>
          <a:lstStyle/>
          <a:p>
            <a:pPr algn="l"/>
            <a:r>
              <a:rPr lang="en-US" sz="3200" dirty="0">
                <a:solidFill>
                  <a:schemeClr val="tx1"/>
                </a:solidFill>
              </a:rPr>
              <a:t>Getting to Know Your Data</a:t>
            </a:r>
            <a:endParaRPr lang="en-FI" sz="3200" dirty="0">
              <a:solidFill>
                <a:schemeClr val="tx1"/>
              </a:solidFill>
            </a:endParaRPr>
          </a:p>
        </p:txBody>
      </p:sp>
      <p:sp>
        <p:nvSpPr>
          <p:cNvPr id="5" name="Content Placeholder 2">
            <a:extLst>
              <a:ext uri="{FF2B5EF4-FFF2-40B4-BE49-F238E27FC236}">
                <a16:creationId xmlns:a16="http://schemas.microsoft.com/office/drawing/2014/main" id="{F5399328-0BF3-4121-86BF-E817C65AFE6F}"/>
              </a:ext>
            </a:extLst>
          </p:cNvPr>
          <p:cNvSpPr txBox="1">
            <a:spLocks/>
          </p:cNvSpPr>
          <p:nvPr/>
        </p:nvSpPr>
        <p:spPr bwMode="auto">
          <a:xfrm>
            <a:off x="1793823" y="1536701"/>
            <a:ext cx="8619344" cy="4872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342900" indent="-342900" eaLnBrk="1" fontAlgn="auto" hangingPunct="1">
              <a:spcAft>
                <a:spcPts val="0"/>
              </a:spcAft>
              <a:buClr>
                <a:srgbClr val="0F6FC6">
                  <a:lumMod val="75000"/>
                </a:srgbClr>
              </a:buClr>
              <a:defRPr/>
            </a:pPr>
            <a:r>
              <a:rPr lang="en-US" altLang="en-US" sz="2400" dirty="0"/>
              <a:t>It’s tempting to jump straight into mining, but first, we need to get the data ready. This involves having a closer look at attributes and data values. Real-world data are typically noisy, enormous in volume (often several gigabytes or more) and may originate from a hodgepodge of heterogenous sources.</a:t>
            </a:r>
          </a:p>
          <a:p>
            <a:pPr marL="342900" indent="-342900" eaLnBrk="1" fontAlgn="auto" hangingPunct="1">
              <a:spcAft>
                <a:spcPts val="0"/>
              </a:spcAft>
              <a:buClr>
                <a:srgbClr val="0F6FC6">
                  <a:lumMod val="75000"/>
                </a:srgbClr>
              </a:buClr>
              <a:defRPr/>
            </a:pPr>
            <a:r>
              <a:rPr lang="en-US" altLang="en-US" sz="2400" dirty="0">
                <a:solidFill>
                  <a:sysClr val="windowText" lastClr="000000"/>
                </a:solidFill>
                <a:latin typeface="Corbel" panose="020B0503020204020204"/>
              </a:rPr>
              <a:t>Knowledge about your data is useful for data preprocessing, the first major task of the data mining process. You will want to know the following: </a:t>
            </a:r>
          </a:p>
          <a:p>
            <a:pPr marL="342900" indent="-342900" eaLnBrk="1" fontAlgn="auto" hangingPunct="1">
              <a:spcAft>
                <a:spcPts val="0"/>
              </a:spcAft>
              <a:buClr>
                <a:srgbClr val="0F6FC6">
                  <a:lumMod val="75000"/>
                </a:srgbClr>
              </a:buClr>
              <a:defRPr/>
            </a:pPr>
            <a:r>
              <a:rPr lang="en-US" altLang="en-US" sz="2400" dirty="0">
                <a:solidFill>
                  <a:sysClr val="windowText" lastClr="000000"/>
                </a:solidFill>
                <a:latin typeface="Corbel" panose="020B0503020204020204"/>
              </a:rPr>
              <a:t>What are the types of attributes or fields that make up your data? </a:t>
            </a:r>
          </a:p>
          <a:p>
            <a:pPr marL="342900" indent="-342900" eaLnBrk="1" fontAlgn="auto" hangingPunct="1">
              <a:spcAft>
                <a:spcPts val="0"/>
              </a:spcAft>
              <a:buClr>
                <a:srgbClr val="0F6FC6">
                  <a:lumMod val="75000"/>
                </a:srgbClr>
              </a:buClr>
              <a:defRPr/>
            </a:pPr>
            <a:r>
              <a:rPr lang="en-US" altLang="en-US" sz="2400" dirty="0">
                <a:solidFill>
                  <a:sysClr val="windowText" lastClr="000000"/>
                </a:solidFill>
                <a:latin typeface="Corbel" panose="020B0503020204020204"/>
              </a:rPr>
              <a:t>What kind of values does each attribute have?</a:t>
            </a:r>
          </a:p>
          <a:p>
            <a:pPr marL="342900" indent="-342900" eaLnBrk="1" fontAlgn="auto" hangingPunct="1">
              <a:spcAft>
                <a:spcPts val="0"/>
              </a:spcAft>
              <a:buClr>
                <a:srgbClr val="0F6FC6">
                  <a:lumMod val="75000"/>
                </a:srgbClr>
              </a:buClr>
              <a:defRPr/>
            </a:pPr>
            <a:r>
              <a:rPr lang="en-US" altLang="en-US" sz="2400" dirty="0">
                <a:solidFill>
                  <a:sysClr val="windowText" lastClr="000000"/>
                </a:solidFill>
                <a:latin typeface="Corbel" panose="020B0503020204020204"/>
              </a:rPr>
              <a:t> Which attributes are discrete, and which are continuous-valued?</a:t>
            </a:r>
          </a:p>
        </p:txBody>
      </p:sp>
    </p:spTree>
    <p:extLst>
      <p:ext uri="{BB962C8B-B14F-4D97-AF65-F5344CB8AC3E}">
        <p14:creationId xmlns:p14="http://schemas.microsoft.com/office/powerpoint/2010/main" val="1513569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93823" y="449264"/>
            <a:ext cx="7539090" cy="1087437"/>
          </a:xfrm>
          <a:noFill/>
        </p:spPr>
        <p:txBody>
          <a:bodyPr>
            <a:normAutofit/>
          </a:bodyPr>
          <a:lstStyle/>
          <a:p>
            <a:pPr algn="l"/>
            <a:r>
              <a:rPr lang="en-US" sz="3200" dirty="0">
                <a:solidFill>
                  <a:schemeClr val="tx1"/>
                </a:solidFill>
              </a:rPr>
              <a:t>Getting to Know Your Data</a:t>
            </a:r>
            <a:endParaRPr lang="en-FI" sz="3200" dirty="0">
              <a:solidFill>
                <a:schemeClr val="tx1"/>
              </a:solidFill>
            </a:endParaRPr>
          </a:p>
        </p:txBody>
      </p:sp>
      <p:sp>
        <p:nvSpPr>
          <p:cNvPr id="5" name="Content Placeholder 2">
            <a:extLst>
              <a:ext uri="{FF2B5EF4-FFF2-40B4-BE49-F238E27FC236}">
                <a16:creationId xmlns:a16="http://schemas.microsoft.com/office/drawing/2014/main" id="{F5399328-0BF3-4121-86BF-E817C65AFE6F}"/>
              </a:ext>
            </a:extLst>
          </p:cNvPr>
          <p:cNvSpPr txBox="1">
            <a:spLocks/>
          </p:cNvSpPr>
          <p:nvPr/>
        </p:nvSpPr>
        <p:spPr bwMode="auto">
          <a:xfrm>
            <a:off x="1793823" y="1536701"/>
            <a:ext cx="8379502" cy="4693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342900" indent="-342900" eaLnBrk="1" fontAlgn="auto" hangingPunct="1">
              <a:spcAft>
                <a:spcPts val="0"/>
              </a:spcAft>
              <a:buClr>
                <a:srgbClr val="0F6FC6">
                  <a:lumMod val="75000"/>
                </a:srgbClr>
              </a:buClr>
              <a:defRPr/>
            </a:pPr>
            <a:r>
              <a:rPr lang="en-US" altLang="en-US" sz="2400" dirty="0">
                <a:solidFill>
                  <a:sysClr val="windowText" lastClr="000000"/>
                </a:solidFill>
              </a:rPr>
              <a:t>What do the data look like? </a:t>
            </a:r>
          </a:p>
          <a:p>
            <a:pPr marL="342900" indent="-342900" eaLnBrk="1" fontAlgn="auto" hangingPunct="1">
              <a:spcAft>
                <a:spcPts val="0"/>
              </a:spcAft>
              <a:buClr>
                <a:srgbClr val="0F6FC6">
                  <a:lumMod val="75000"/>
                </a:srgbClr>
              </a:buClr>
              <a:defRPr/>
            </a:pPr>
            <a:r>
              <a:rPr lang="en-US" altLang="en-US" sz="2400" dirty="0">
                <a:solidFill>
                  <a:sysClr val="windowText" lastClr="000000"/>
                </a:solidFill>
              </a:rPr>
              <a:t>How are the values distributed? </a:t>
            </a:r>
          </a:p>
          <a:p>
            <a:pPr marL="342900" indent="-342900" eaLnBrk="1" fontAlgn="auto" hangingPunct="1">
              <a:spcAft>
                <a:spcPts val="0"/>
              </a:spcAft>
              <a:buClr>
                <a:srgbClr val="0F6FC6">
                  <a:lumMod val="75000"/>
                </a:srgbClr>
              </a:buClr>
              <a:defRPr/>
            </a:pPr>
            <a:r>
              <a:rPr lang="en-US" altLang="en-US" sz="2400" dirty="0">
                <a:solidFill>
                  <a:sysClr val="windowText" lastClr="000000"/>
                </a:solidFill>
              </a:rPr>
              <a:t>Are there ways we can visualize the data to get a better sense of it all? </a:t>
            </a:r>
          </a:p>
          <a:p>
            <a:pPr marL="342900" indent="-342900" eaLnBrk="1" fontAlgn="auto" hangingPunct="1">
              <a:spcAft>
                <a:spcPts val="0"/>
              </a:spcAft>
              <a:buClr>
                <a:srgbClr val="0F6FC6">
                  <a:lumMod val="75000"/>
                </a:srgbClr>
              </a:buClr>
              <a:defRPr/>
            </a:pPr>
            <a:r>
              <a:rPr lang="en-US" altLang="en-US" sz="2400" dirty="0">
                <a:solidFill>
                  <a:sysClr val="windowText" lastClr="000000"/>
                </a:solidFill>
              </a:rPr>
              <a:t>Can we measure the similarity of some data objects with respect to others? </a:t>
            </a:r>
          </a:p>
          <a:p>
            <a:pPr marL="342900" indent="-342900" eaLnBrk="1" fontAlgn="auto" hangingPunct="1">
              <a:spcAft>
                <a:spcPts val="0"/>
              </a:spcAft>
              <a:buClr>
                <a:srgbClr val="0F6FC6">
                  <a:lumMod val="75000"/>
                </a:srgbClr>
              </a:buClr>
              <a:defRPr/>
            </a:pPr>
            <a:r>
              <a:rPr lang="en-US" altLang="en-US" sz="2400" dirty="0">
                <a:solidFill>
                  <a:sysClr val="windowText" lastClr="000000"/>
                </a:solidFill>
              </a:rPr>
              <a:t>Gaining such insight into the data will help with the subsequent analysis.</a:t>
            </a:r>
          </a:p>
        </p:txBody>
      </p:sp>
    </p:spTree>
    <p:extLst>
      <p:ext uri="{BB962C8B-B14F-4D97-AF65-F5344CB8AC3E}">
        <p14:creationId xmlns:p14="http://schemas.microsoft.com/office/powerpoint/2010/main" val="3205162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93823" y="449264"/>
            <a:ext cx="7539090" cy="1087437"/>
          </a:xfrm>
          <a:noFill/>
        </p:spPr>
        <p:txBody>
          <a:bodyPr>
            <a:normAutofit/>
          </a:bodyPr>
          <a:lstStyle/>
          <a:p>
            <a:pPr algn="l"/>
            <a:r>
              <a:rPr lang="en-US" sz="3200" dirty="0">
                <a:solidFill>
                  <a:schemeClr val="tx1"/>
                </a:solidFill>
              </a:rPr>
              <a:t>Basic</a:t>
            </a:r>
            <a:endParaRPr lang="en-FI" sz="3200" dirty="0">
              <a:solidFill>
                <a:schemeClr val="tx1"/>
              </a:solidFill>
            </a:endParaRPr>
          </a:p>
        </p:txBody>
      </p:sp>
      <p:sp>
        <p:nvSpPr>
          <p:cNvPr id="5" name="Content Placeholder 2">
            <a:extLst>
              <a:ext uri="{FF2B5EF4-FFF2-40B4-BE49-F238E27FC236}">
                <a16:creationId xmlns:a16="http://schemas.microsoft.com/office/drawing/2014/main" id="{F5399328-0BF3-4121-86BF-E817C65AFE6F}"/>
              </a:ext>
            </a:extLst>
          </p:cNvPr>
          <p:cNvSpPr txBox="1">
            <a:spLocks/>
          </p:cNvSpPr>
          <p:nvPr/>
        </p:nvSpPr>
        <p:spPr bwMode="auto">
          <a:xfrm>
            <a:off x="1793823" y="1536701"/>
            <a:ext cx="8409482" cy="4693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342900" indent="-342900" defTabSz="914400" eaLnBrk="1" fontAlgn="auto" hangingPunct="1">
              <a:spcAft>
                <a:spcPts val="0"/>
              </a:spcAft>
              <a:buClr>
                <a:srgbClr val="0F6FC6">
                  <a:lumMod val="75000"/>
                </a:srgbClr>
              </a:buClr>
              <a:defRPr/>
            </a:pPr>
            <a:r>
              <a:rPr lang="en-US" altLang="en-US" sz="2400" b="1" dirty="0"/>
              <a:t>Data</a:t>
            </a:r>
          </a:p>
          <a:p>
            <a:pPr marL="571500" lvl="1" indent="-342900" defTabSz="914400" eaLnBrk="1" fontAlgn="auto" hangingPunct="1">
              <a:buClr>
                <a:srgbClr val="0F6FC6">
                  <a:lumMod val="75000"/>
                </a:srgbClr>
              </a:buClr>
              <a:defRPr/>
            </a:pPr>
            <a:r>
              <a:rPr lang="en-US" altLang="en-US" sz="2200" i="1" dirty="0">
                <a:solidFill>
                  <a:sysClr val="windowText" lastClr="000000"/>
                </a:solidFill>
              </a:rPr>
              <a:t>a "given" </a:t>
            </a:r>
            <a:r>
              <a:rPr lang="en-US" altLang="en-US" sz="2200" dirty="0">
                <a:solidFill>
                  <a:sysClr val="windowText" lastClr="000000"/>
                </a:solidFill>
              </a:rPr>
              <a:t>or </a:t>
            </a:r>
            <a:r>
              <a:rPr lang="en-US" altLang="en-US" sz="2200" i="1" dirty="0">
                <a:solidFill>
                  <a:sysClr val="windowText" lastClr="000000"/>
                </a:solidFill>
              </a:rPr>
              <a:t>a fact </a:t>
            </a:r>
            <a:r>
              <a:rPr lang="en-US" altLang="en-US" sz="2200" dirty="0">
                <a:solidFill>
                  <a:sysClr val="windowText" lastClr="000000"/>
                </a:solidFill>
              </a:rPr>
              <a:t>that represents something in real world</a:t>
            </a:r>
          </a:p>
          <a:p>
            <a:pPr marL="571500" lvl="1" indent="-342900" defTabSz="914400" eaLnBrk="1" fontAlgn="auto" hangingPunct="1">
              <a:buClr>
                <a:srgbClr val="0F6FC6">
                  <a:lumMod val="75000"/>
                </a:srgbClr>
              </a:buClr>
              <a:defRPr/>
            </a:pPr>
            <a:r>
              <a:rPr lang="en-US" altLang="en-US" sz="2200" dirty="0">
                <a:solidFill>
                  <a:sysClr val="windowText" lastClr="000000"/>
                </a:solidFill>
              </a:rPr>
              <a:t>raw data, can be processed, structured or unstructured</a:t>
            </a:r>
          </a:p>
          <a:p>
            <a:pPr marL="571500" lvl="1" indent="-342900" defTabSz="914400" eaLnBrk="1" fontAlgn="auto" hangingPunct="1">
              <a:buClr>
                <a:srgbClr val="0F6FC6">
                  <a:lumMod val="75000"/>
                </a:srgbClr>
              </a:buClr>
              <a:defRPr/>
            </a:pPr>
            <a:r>
              <a:rPr lang="en-US" altLang="en-US" sz="2200" dirty="0">
                <a:solidFill>
                  <a:sysClr val="windowText" lastClr="000000"/>
                </a:solidFill>
              </a:rPr>
              <a:t>Data are elements of analysis</a:t>
            </a:r>
          </a:p>
          <a:p>
            <a:pPr marL="342900" indent="-342900" defTabSz="914400" eaLnBrk="1" fontAlgn="auto" hangingPunct="1">
              <a:spcAft>
                <a:spcPts val="0"/>
              </a:spcAft>
              <a:buClr>
                <a:srgbClr val="0F6FC6">
                  <a:lumMod val="75000"/>
                </a:srgbClr>
              </a:buClr>
              <a:defRPr/>
            </a:pPr>
            <a:r>
              <a:rPr lang="en-US" altLang="en-US" sz="2400" b="1" dirty="0"/>
              <a:t>Information</a:t>
            </a:r>
          </a:p>
          <a:p>
            <a:pPr marL="571500" lvl="1" indent="-342900" defTabSz="914400" eaLnBrk="1" fontAlgn="auto" hangingPunct="1">
              <a:buClr>
                <a:srgbClr val="0F6FC6">
                  <a:lumMod val="75000"/>
                </a:srgbClr>
              </a:buClr>
              <a:defRPr/>
            </a:pPr>
            <a:r>
              <a:rPr lang="en-US" altLang="en-US" sz="2200" dirty="0">
                <a:solidFill>
                  <a:sysClr val="windowText" lastClr="000000"/>
                </a:solidFill>
              </a:rPr>
              <a:t>Data that have </a:t>
            </a:r>
            <a:r>
              <a:rPr lang="en-US" altLang="en-US" sz="2200" i="1" dirty="0">
                <a:solidFill>
                  <a:sysClr val="windowText" lastClr="000000"/>
                </a:solidFill>
              </a:rPr>
              <a:t>meaning in context</a:t>
            </a:r>
          </a:p>
          <a:p>
            <a:pPr marL="571500" lvl="1" indent="-342900" defTabSz="914400" eaLnBrk="1" fontAlgn="auto" hangingPunct="1">
              <a:buClr>
                <a:srgbClr val="0F6FC6">
                  <a:lumMod val="75000"/>
                </a:srgbClr>
              </a:buClr>
              <a:defRPr/>
            </a:pPr>
            <a:r>
              <a:rPr lang="en-US" altLang="en-US" sz="2200" dirty="0">
                <a:solidFill>
                  <a:sysClr val="windowText" lastClr="000000"/>
                </a:solidFill>
              </a:rPr>
              <a:t>Data related</a:t>
            </a:r>
          </a:p>
          <a:p>
            <a:pPr marL="571500" lvl="1" indent="-342900" defTabSz="914400" eaLnBrk="1" fontAlgn="auto" hangingPunct="1">
              <a:buClr>
                <a:srgbClr val="0F6FC6">
                  <a:lumMod val="75000"/>
                </a:srgbClr>
              </a:buClr>
              <a:defRPr/>
            </a:pPr>
            <a:r>
              <a:rPr lang="en-US" altLang="en-US" sz="2200" dirty="0">
                <a:solidFill>
                  <a:sysClr val="windowText" lastClr="000000"/>
                </a:solidFill>
              </a:rPr>
              <a:t>Data after manipulation</a:t>
            </a:r>
          </a:p>
          <a:p>
            <a:pPr marL="342900" indent="-342900" defTabSz="914400" eaLnBrk="1" fontAlgn="auto" hangingPunct="1">
              <a:spcAft>
                <a:spcPts val="0"/>
              </a:spcAft>
              <a:buClr>
                <a:srgbClr val="0F6FC6">
                  <a:lumMod val="75000"/>
                </a:srgbClr>
              </a:buClr>
              <a:defRPr/>
            </a:pPr>
            <a:r>
              <a:rPr lang="en-US" altLang="en-US" sz="2400" b="1" dirty="0"/>
              <a:t>Knowledge</a:t>
            </a:r>
          </a:p>
          <a:p>
            <a:pPr marL="571500" lvl="1" indent="-342900" defTabSz="914400" eaLnBrk="1" fontAlgn="auto" hangingPunct="1">
              <a:buClr>
                <a:srgbClr val="0F6FC6">
                  <a:lumMod val="75000"/>
                </a:srgbClr>
              </a:buClr>
              <a:defRPr/>
            </a:pPr>
            <a:r>
              <a:rPr lang="en-US" altLang="en-US" sz="2200" dirty="0">
                <a:solidFill>
                  <a:sysClr val="windowText" lastClr="000000"/>
                </a:solidFill>
              </a:rPr>
              <a:t>familiarity, awareness and understanding of someone or something</a:t>
            </a:r>
          </a:p>
          <a:p>
            <a:pPr marL="571500" lvl="1" indent="-342900" defTabSz="914400" eaLnBrk="1" fontAlgn="auto" hangingPunct="1">
              <a:buClr>
                <a:srgbClr val="0F6FC6">
                  <a:lumMod val="75000"/>
                </a:srgbClr>
              </a:buClr>
              <a:defRPr/>
            </a:pPr>
            <a:r>
              <a:rPr lang="en-US" altLang="en-US" sz="2200" dirty="0">
                <a:solidFill>
                  <a:sysClr val="windowText" lastClr="000000"/>
                </a:solidFill>
              </a:rPr>
              <a:t>acquired through experience or learning</a:t>
            </a:r>
          </a:p>
          <a:p>
            <a:pPr marL="571500" lvl="1" indent="-342900" defTabSz="914400" eaLnBrk="1" fontAlgn="auto" hangingPunct="1">
              <a:buClr>
                <a:srgbClr val="0F6FC6">
                  <a:lumMod val="75000"/>
                </a:srgbClr>
              </a:buClr>
              <a:defRPr/>
            </a:pPr>
            <a:r>
              <a:rPr lang="en-US" altLang="en-US" sz="2200" dirty="0">
                <a:solidFill>
                  <a:sysClr val="windowText" lastClr="000000"/>
                </a:solidFill>
              </a:rPr>
              <a:t>it is a concept mainly for humans unlike data and information.</a:t>
            </a:r>
          </a:p>
          <a:p>
            <a:pPr marL="182880" indent="-182880" defTabSz="914400" eaLnBrk="1" fontAlgn="auto" hangingPunct="1">
              <a:spcAft>
                <a:spcPts val="0"/>
              </a:spcAft>
              <a:buClr>
                <a:srgbClr val="0F6FC6">
                  <a:lumMod val="75000"/>
                </a:srgbClr>
              </a:buClr>
              <a:defRPr/>
            </a:pPr>
            <a:endParaRPr lang="en-US" altLang="en-US" dirty="0">
              <a:solidFill>
                <a:sysClr val="windowText" lastClr="000000"/>
              </a:solidFill>
              <a:latin typeface="Corbel" panose="020B0503020204020204"/>
            </a:endParaRPr>
          </a:p>
        </p:txBody>
      </p:sp>
      <p:sp>
        <p:nvSpPr>
          <p:cNvPr id="8" name="TextBox 7">
            <a:extLst>
              <a:ext uri="{FF2B5EF4-FFF2-40B4-BE49-F238E27FC236}">
                <a16:creationId xmlns:a16="http://schemas.microsoft.com/office/drawing/2014/main" id="{5DF8947E-490B-4495-88FD-84C558521B2B}"/>
              </a:ext>
            </a:extLst>
          </p:cNvPr>
          <p:cNvSpPr txBox="1"/>
          <p:nvPr/>
        </p:nvSpPr>
        <p:spPr>
          <a:xfrm>
            <a:off x="6425784" y="2859374"/>
            <a:ext cx="4066004" cy="1631216"/>
          </a:xfrm>
          <a:prstGeom prst="rect">
            <a:avLst/>
          </a:prstGeom>
          <a:solidFill>
            <a:srgbClr val="0F6FC6">
              <a:tint val="55000"/>
              <a:satMod val="130000"/>
            </a:srgbClr>
          </a:solidFill>
          <a:ln w="10000" cap="flat" cmpd="sng" algn="ctr">
            <a:solidFill>
              <a:srgbClr val="0F6FC6"/>
            </a:solidFill>
            <a:prstDash val="solid"/>
          </a:ln>
          <a:effectLst/>
        </p:spPr>
        <p:txBody>
          <a:bodyPr wrap="square">
            <a:spAutoFit/>
          </a:bodyPr>
          <a:lstStyle/>
          <a:p>
            <a:pPr marL="285750" indent="-285750" algn="just" defTabSz="914400" eaLnBrk="0" fontAlgn="base" hangingPunct="0">
              <a:spcBef>
                <a:spcPct val="0"/>
              </a:spcBef>
              <a:spcAft>
                <a:spcPct val="0"/>
              </a:spcAft>
              <a:buFont typeface="Arial" panose="020B0604020202020204" pitchFamily="34" charset="0"/>
              <a:buChar char="•"/>
              <a:defRPr/>
            </a:pPr>
            <a:r>
              <a:rPr lang="en-US" altLang="en-US" sz="2000" kern="0" dirty="0">
                <a:solidFill>
                  <a:prstClr val="black"/>
                </a:solidFill>
              </a:rPr>
              <a:t>Knowledge is not information and information is not data.</a:t>
            </a:r>
          </a:p>
          <a:p>
            <a:pPr marL="285750" indent="-285750" algn="just" defTabSz="914400" eaLnBrk="0" fontAlgn="base" hangingPunct="0">
              <a:spcBef>
                <a:spcPct val="0"/>
              </a:spcBef>
              <a:spcAft>
                <a:spcPct val="0"/>
              </a:spcAft>
              <a:buFont typeface="Arial" panose="020B0604020202020204" pitchFamily="34" charset="0"/>
              <a:buChar char="•"/>
              <a:defRPr/>
            </a:pPr>
            <a:r>
              <a:rPr lang="en-US" altLang="en-US" sz="2000" kern="0" dirty="0">
                <a:solidFill>
                  <a:prstClr val="black"/>
                </a:solidFill>
              </a:rPr>
              <a:t>Knowledge is derived from information in the same way information is derived from data.</a:t>
            </a:r>
            <a:endParaRPr lang="en-US" sz="2000" kern="0" dirty="0">
              <a:solidFill>
                <a:prstClr val="black"/>
              </a:solidFill>
            </a:endParaRPr>
          </a:p>
        </p:txBody>
      </p:sp>
    </p:spTree>
    <p:extLst>
      <p:ext uri="{BB962C8B-B14F-4D97-AF65-F5344CB8AC3E}">
        <p14:creationId xmlns:p14="http://schemas.microsoft.com/office/powerpoint/2010/main" val="1867401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78833" y="449264"/>
            <a:ext cx="7554080" cy="1087437"/>
          </a:xfrm>
          <a:noFill/>
        </p:spPr>
        <p:txBody>
          <a:bodyPr>
            <a:normAutofit/>
          </a:bodyPr>
          <a:lstStyle/>
          <a:p>
            <a:pPr algn="l"/>
            <a:r>
              <a:rPr lang="en-US" sz="3200" dirty="0">
                <a:solidFill>
                  <a:schemeClr val="tx1"/>
                </a:solidFill>
              </a:rPr>
              <a:t>Key properties &amp; Scope</a:t>
            </a:r>
          </a:p>
        </p:txBody>
      </p:sp>
      <p:sp>
        <p:nvSpPr>
          <p:cNvPr id="8" name="Content Placeholder 2">
            <a:extLst>
              <a:ext uri="{FF2B5EF4-FFF2-40B4-BE49-F238E27FC236}">
                <a16:creationId xmlns:a16="http://schemas.microsoft.com/office/drawing/2014/main" id="{22C90DA4-340D-4C0D-A80F-9A9A62B72F85}"/>
              </a:ext>
            </a:extLst>
          </p:cNvPr>
          <p:cNvSpPr txBox="1">
            <a:spLocks/>
          </p:cNvSpPr>
          <p:nvPr/>
        </p:nvSpPr>
        <p:spPr bwMode="auto">
          <a:xfrm>
            <a:off x="1930351" y="1716373"/>
            <a:ext cx="8377885" cy="4219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defTabSz="914400" eaLnBrk="1" fontAlgn="auto" hangingPunct="1">
              <a:spcAft>
                <a:spcPts val="0"/>
              </a:spcAft>
              <a:buClr>
                <a:srgbClr val="0F6FC6">
                  <a:lumMod val="75000"/>
                </a:srgbClr>
              </a:buClr>
              <a:defRPr/>
            </a:pPr>
            <a:r>
              <a:rPr lang="en-US" altLang="en-US" sz="2400" b="1" dirty="0"/>
              <a:t>Key Properties</a:t>
            </a:r>
          </a:p>
          <a:p>
            <a:pPr marL="538226" lvl="2" indent="-182880" eaLnBrk="1" fontAlgn="auto" hangingPunct="1">
              <a:buClr>
                <a:srgbClr val="0F6FC6">
                  <a:lumMod val="75000"/>
                </a:srgbClr>
              </a:buClr>
              <a:defRPr/>
            </a:pPr>
            <a:r>
              <a:rPr lang="en-US" altLang="en-US" sz="2200" dirty="0">
                <a:solidFill>
                  <a:sysClr val="windowText" lastClr="000000"/>
                </a:solidFill>
              </a:rPr>
              <a:t>Automatic discovery of patterns (from given/store data)</a:t>
            </a:r>
          </a:p>
          <a:p>
            <a:pPr marL="538226" lvl="2" indent="-182880" eaLnBrk="1" fontAlgn="auto" hangingPunct="1">
              <a:buClr>
                <a:srgbClr val="0F6FC6">
                  <a:lumMod val="75000"/>
                </a:srgbClr>
              </a:buClr>
              <a:defRPr/>
            </a:pPr>
            <a:r>
              <a:rPr lang="en-US" altLang="en-US" sz="2200" dirty="0">
                <a:solidFill>
                  <a:sysClr val="windowText" lastClr="000000"/>
                </a:solidFill>
              </a:rPr>
              <a:t>Prediction of likely outcomes (from given/store data)</a:t>
            </a:r>
          </a:p>
          <a:p>
            <a:pPr marL="538226" lvl="2" indent="-182880" eaLnBrk="1" fontAlgn="auto" hangingPunct="1">
              <a:buClr>
                <a:srgbClr val="0F6FC6">
                  <a:lumMod val="75000"/>
                </a:srgbClr>
              </a:buClr>
              <a:defRPr/>
            </a:pPr>
            <a:r>
              <a:rPr lang="en-US" altLang="en-US" sz="2200" dirty="0">
                <a:solidFill>
                  <a:sysClr val="windowText" lastClr="000000"/>
                </a:solidFill>
              </a:rPr>
              <a:t>Creation of actionable information (from given/store data)</a:t>
            </a:r>
          </a:p>
          <a:p>
            <a:pPr marL="538226" lvl="2" indent="-182880" eaLnBrk="1" fontAlgn="auto" hangingPunct="1">
              <a:buClr>
                <a:srgbClr val="0F6FC6">
                  <a:lumMod val="75000"/>
                </a:srgbClr>
              </a:buClr>
              <a:defRPr/>
            </a:pPr>
            <a:r>
              <a:rPr lang="en-US" altLang="en-US" sz="2200" dirty="0">
                <a:solidFill>
                  <a:sysClr val="windowText" lastClr="000000"/>
                </a:solidFill>
              </a:rPr>
              <a:t>Focus on large data sets and databases </a:t>
            </a:r>
          </a:p>
          <a:p>
            <a:pPr marL="265176" lvl="1" indent="-182880" defTabSz="914400" eaLnBrk="1" fontAlgn="auto" hangingPunct="1">
              <a:buClr>
                <a:srgbClr val="0F6FC6">
                  <a:lumMod val="75000"/>
                </a:srgbClr>
              </a:buClr>
              <a:defRPr/>
            </a:pPr>
            <a:endParaRPr lang="en-US" altLang="en-US" sz="2400" dirty="0">
              <a:solidFill>
                <a:sysClr val="windowText" lastClr="000000"/>
              </a:solidFill>
            </a:endParaRPr>
          </a:p>
          <a:p>
            <a:pPr marL="182880" indent="-182880" defTabSz="914400" eaLnBrk="1" fontAlgn="auto" hangingPunct="1">
              <a:spcAft>
                <a:spcPts val="0"/>
              </a:spcAft>
              <a:buClr>
                <a:srgbClr val="0F6FC6">
                  <a:lumMod val="75000"/>
                </a:srgbClr>
              </a:buClr>
              <a:defRPr/>
            </a:pPr>
            <a:r>
              <a:rPr lang="en-US" altLang="en-US" sz="2400" b="1" dirty="0"/>
              <a:t>Scope</a:t>
            </a:r>
          </a:p>
          <a:p>
            <a:pPr marL="538226" lvl="2" indent="-182880" eaLnBrk="1" fontAlgn="auto" hangingPunct="1">
              <a:buClr>
                <a:srgbClr val="0F6FC6">
                  <a:lumMod val="75000"/>
                </a:srgbClr>
              </a:buClr>
              <a:defRPr/>
            </a:pPr>
            <a:r>
              <a:rPr lang="en-US" altLang="en-US" sz="2200" dirty="0">
                <a:solidFill>
                  <a:sysClr val="windowText" lastClr="000000"/>
                </a:solidFill>
              </a:rPr>
              <a:t>Automated prediction of trends and behaviors</a:t>
            </a:r>
          </a:p>
          <a:p>
            <a:pPr marL="538226" lvl="2" indent="-182880" eaLnBrk="1" fontAlgn="auto" hangingPunct="1">
              <a:buClr>
                <a:srgbClr val="0F6FC6">
                  <a:lumMod val="75000"/>
                </a:srgbClr>
              </a:buClr>
              <a:defRPr/>
            </a:pPr>
            <a:r>
              <a:rPr lang="en-US" altLang="en-US" sz="2200" dirty="0">
                <a:solidFill>
                  <a:sysClr val="windowText" lastClr="000000"/>
                </a:solidFill>
              </a:rPr>
              <a:t>Automated discovery of previously unknown patterns</a:t>
            </a:r>
          </a:p>
          <a:p>
            <a:pPr marL="82296" lvl="1" indent="0" defTabSz="914400" eaLnBrk="1" fontAlgn="auto" hangingPunct="1">
              <a:buClr>
                <a:srgbClr val="0F6FC6">
                  <a:lumMod val="75000"/>
                </a:srgbClr>
              </a:buClr>
              <a:buNone/>
              <a:defRPr/>
            </a:pPr>
            <a:endParaRPr lang="en-US" altLang="en-US" sz="2400" dirty="0">
              <a:solidFill>
                <a:sysClr val="windowText" lastClr="000000"/>
              </a:solidFill>
            </a:endParaRPr>
          </a:p>
        </p:txBody>
      </p:sp>
    </p:spTree>
    <p:extLst>
      <p:ext uri="{BB962C8B-B14F-4D97-AF65-F5344CB8AC3E}">
        <p14:creationId xmlns:p14="http://schemas.microsoft.com/office/powerpoint/2010/main" val="1089451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97573" y="449264"/>
            <a:ext cx="7535341" cy="1087437"/>
          </a:xfrm>
          <a:noFill/>
        </p:spPr>
        <p:txBody>
          <a:bodyPr>
            <a:normAutofit/>
          </a:bodyPr>
          <a:lstStyle/>
          <a:p>
            <a:pPr algn="l"/>
            <a:r>
              <a:rPr lang="en-US" sz="3200" dirty="0">
                <a:solidFill>
                  <a:schemeClr val="tx1"/>
                </a:solidFill>
              </a:rPr>
              <a:t>Basic Terminology</a:t>
            </a:r>
          </a:p>
        </p:txBody>
      </p:sp>
      <p:sp>
        <p:nvSpPr>
          <p:cNvPr id="7" name="Content Placeholder 2">
            <a:extLst>
              <a:ext uri="{FF2B5EF4-FFF2-40B4-BE49-F238E27FC236}">
                <a16:creationId xmlns:a16="http://schemas.microsoft.com/office/drawing/2014/main" id="{8E856DFE-A3FE-4F90-ADB4-B5DA1C2C8881}"/>
              </a:ext>
            </a:extLst>
          </p:cNvPr>
          <p:cNvSpPr txBox="1">
            <a:spLocks/>
          </p:cNvSpPr>
          <p:nvPr/>
        </p:nvSpPr>
        <p:spPr bwMode="auto">
          <a:xfrm>
            <a:off x="1797572" y="1417429"/>
            <a:ext cx="8585616" cy="52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algn="just" eaLnBrk="1" fontAlgn="auto" hangingPunct="1">
              <a:spcAft>
                <a:spcPts val="0"/>
              </a:spcAft>
              <a:buClr>
                <a:srgbClr val="0F6FC6">
                  <a:lumMod val="75000"/>
                </a:srgbClr>
              </a:buClr>
              <a:defRPr/>
            </a:pPr>
            <a:r>
              <a:rPr lang="en-US" sz="2400" b="1" dirty="0"/>
              <a:t>Data Objects</a:t>
            </a:r>
          </a:p>
          <a:p>
            <a:pPr marL="182880" indent="-182880" algn="just" eaLnBrk="1" fontAlgn="auto" hangingPunct="1">
              <a:spcAft>
                <a:spcPts val="0"/>
              </a:spcAft>
              <a:buClr>
                <a:srgbClr val="0F6FC6">
                  <a:lumMod val="75000"/>
                </a:srgbClr>
              </a:buClr>
              <a:defRPr/>
            </a:pPr>
            <a:r>
              <a:rPr lang="en-US" altLang="en-US" sz="2400" dirty="0">
                <a:solidFill>
                  <a:sysClr val="windowText" lastClr="000000"/>
                </a:solidFill>
              </a:rPr>
              <a:t>Data sets are made up of data objects. A data object represents an entity—in a sales database, the objects may be customers, store items, and sales; in a medical database, the objects may be patients; in a university database, the objects may be students, professors, and courses. </a:t>
            </a:r>
          </a:p>
          <a:p>
            <a:pPr marL="182880" indent="-182880" algn="just" eaLnBrk="1" fontAlgn="auto" hangingPunct="1">
              <a:spcAft>
                <a:spcPts val="0"/>
              </a:spcAft>
              <a:buClr>
                <a:srgbClr val="0F6FC6">
                  <a:lumMod val="75000"/>
                </a:srgbClr>
              </a:buClr>
              <a:defRPr/>
            </a:pPr>
            <a:r>
              <a:rPr lang="en-US" altLang="en-US" sz="2400" dirty="0">
                <a:solidFill>
                  <a:sysClr val="windowText" lastClr="000000"/>
                </a:solidFill>
              </a:rPr>
              <a:t>Data objects are typically described by attributes. </a:t>
            </a:r>
          </a:p>
          <a:p>
            <a:pPr marL="182880" indent="-182880" algn="just" eaLnBrk="1" fontAlgn="auto" hangingPunct="1">
              <a:spcAft>
                <a:spcPts val="0"/>
              </a:spcAft>
              <a:buClr>
                <a:srgbClr val="0F6FC6">
                  <a:lumMod val="75000"/>
                </a:srgbClr>
              </a:buClr>
              <a:defRPr/>
            </a:pPr>
            <a:r>
              <a:rPr lang="en-US" altLang="en-US" sz="2400" dirty="0">
                <a:solidFill>
                  <a:sysClr val="windowText" lastClr="000000"/>
                </a:solidFill>
              </a:rPr>
              <a:t>Data objects can also be referred to as samples, examples, instances, data points, or objects. </a:t>
            </a:r>
          </a:p>
          <a:p>
            <a:pPr marL="182880" indent="-182880" algn="just" eaLnBrk="1" fontAlgn="auto" hangingPunct="1">
              <a:spcAft>
                <a:spcPts val="0"/>
              </a:spcAft>
              <a:buClr>
                <a:srgbClr val="0F6FC6">
                  <a:lumMod val="75000"/>
                </a:srgbClr>
              </a:buClr>
              <a:defRPr/>
            </a:pPr>
            <a:r>
              <a:rPr lang="en-US" altLang="en-US" sz="2400" dirty="0">
                <a:solidFill>
                  <a:sysClr val="windowText" lastClr="000000"/>
                </a:solidFill>
              </a:rPr>
              <a:t>If the data objects are stored in a database, they are data tuples. That is, the rows of a database correspond to the data objects, and the columns correspond to the attributes. </a:t>
            </a:r>
          </a:p>
        </p:txBody>
      </p:sp>
    </p:spTree>
    <p:extLst>
      <p:ext uri="{BB962C8B-B14F-4D97-AF65-F5344CB8AC3E}">
        <p14:creationId xmlns:p14="http://schemas.microsoft.com/office/powerpoint/2010/main" val="2800101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97573" y="449264"/>
            <a:ext cx="7535341" cy="1087437"/>
          </a:xfrm>
          <a:noFill/>
        </p:spPr>
        <p:txBody>
          <a:bodyPr>
            <a:normAutofit/>
          </a:bodyPr>
          <a:lstStyle/>
          <a:p>
            <a:pPr algn="l"/>
            <a:r>
              <a:rPr lang="en-US" sz="3200" dirty="0">
                <a:solidFill>
                  <a:schemeClr val="tx1"/>
                </a:solidFill>
              </a:rPr>
              <a:t>Basic Terminology</a:t>
            </a:r>
          </a:p>
        </p:txBody>
      </p:sp>
      <p:sp>
        <p:nvSpPr>
          <p:cNvPr id="7" name="Content Placeholder 2">
            <a:extLst>
              <a:ext uri="{FF2B5EF4-FFF2-40B4-BE49-F238E27FC236}">
                <a16:creationId xmlns:a16="http://schemas.microsoft.com/office/drawing/2014/main" id="{8E856DFE-A3FE-4F90-ADB4-B5DA1C2C8881}"/>
              </a:ext>
            </a:extLst>
          </p:cNvPr>
          <p:cNvSpPr txBox="1">
            <a:spLocks/>
          </p:cNvSpPr>
          <p:nvPr/>
        </p:nvSpPr>
        <p:spPr bwMode="auto">
          <a:xfrm>
            <a:off x="1808812" y="1536700"/>
            <a:ext cx="8585616" cy="50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algn="just" defTabSz="914400" eaLnBrk="1" fontAlgn="auto" hangingPunct="1">
              <a:spcAft>
                <a:spcPts val="0"/>
              </a:spcAft>
              <a:buClr>
                <a:srgbClr val="0F6FC6">
                  <a:lumMod val="75000"/>
                </a:srgbClr>
              </a:buClr>
              <a:defRPr/>
            </a:pPr>
            <a:r>
              <a:rPr lang="en-US" altLang="en-US" sz="2400" b="1" dirty="0"/>
              <a:t>Attribute/Variable</a:t>
            </a:r>
          </a:p>
          <a:p>
            <a:pPr marL="538226" lvl="2" indent="-182880" algn="just" eaLnBrk="1" fontAlgn="auto" hangingPunct="1">
              <a:buClr>
                <a:srgbClr val="0F6FC6">
                  <a:lumMod val="75000"/>
                </a:srgbClr>
              </a:buClr>
              <a:defRPr/>
            </a:pPr>
            <a:r>
              <a:rPr lang="en-US" altLang="en-US" sz="2400" dirty="0">
                <a:solidFill>
                  <a:sysClr val="windowText" lastClr="000000"/>
                </a:solidFill>
              </a:rPr>
              <a:t>Each object is described by a number of variables that correspond to its properties. In data mining variables are often called attributes. Examples: eye color of a person</a:t>
            </a:r>
          </a:p>
          <a:p>
            <a:pPr marL="538226" lvl="2" indent="-182880" algn="just" eaLnBrk="1" fontAlgn="auto" hangingPunct="1">
              <a:buClr>
                <a:srgbClr val="0F6FC6">
                  <a:lumMod val="75000"/>
                </a:srgbClr>
              </a:buClr>
              <a:defRPr/>
            </a:pPr>
            <a:r>
              <a:rPr lang="en-US" altLang="en-US" sz="2400" dirty="0">
                <a:solidFill>
                  <a:sysClr val="windowText" lastClr="000000"/>
                </a:solidFill>
              </a:rPr>
              <a:t>Categorical (qualitative):Categorical variables take on values that are names or labels. The color of a ball (e.g., red, green, blue) </a:t>
            </a:r>
          </a:p>
          <a:p>
            <a:pPr marL="538226" lvl="2" indent="-182880" algn="just" eaLnBrk="1" fontAlgn="auto" hangingPunct="1">
              <a:buClr>
                <a:srgbClr val="0F6FC6">
                  <a:lumMod val="75000"/>
                </a:srgbClr>
              </a:buClr>
              <a:defRPr/>
            </a:pPr>
            <a:r>
              <a:rPr lang="en-US" altLang="en-US" sz="2400" dirty="0">
                <a:solidFill>
                  <a:sysClr val="windowText" lastClr="000000"/>
                </a:solidFill>
              </a:rPr>
              <a:t>Continuous (quantitative) : Quantitative variables are numerical. They represent a measurable quantity. when we speak of the population of a city, we are talking about the number of people in the city. </a:t>
            </a:r>
          </a:p>
        </p:txBody>
      </p:sp>
    </p:spTree>
    <p:extLst>
      <p:ext uri="{BB962C8B-B14F-4D97-AF65-F5344CB8AC3E}">
        <p14:creationId xmlns:p14="http://schemas.microsoft.com/office/powerpoint/2010/main" val="192636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52601" y="449264"/>
            <a:ext cx="7580313" cy="1087437"/>
          </a:xfrm>
          <a:noFill/>
        </p:spPr>
        <p:txBody>
          <a:bodyPr>
            <a:normAutofit/>
          </a:bodyPr>
          <a:lstStyle/>
          <a:p>
            <a:pPr algn="l"/>
            <a:r>
              <a:rPr lang="en-US" sz="3200" dirty="0">
                <a:solidFill>
                  <a:schemeClr val="tx1"/>
                </a:solidFill>
              </a:rPr>
              <a:t>Basic Terminology</a:t>
            </a:r>
          </a:p>
        </p:txBody>
      </p:sp>
      <p:sp>
        <p:nvSpPr>
          <p:cNvPr id="5" name="Content Placeholder 2">
            <a:extLst>
              <a:ext uri="{FF2B5EF4-FFF2-40B4-BE49-F238E27FC236}">
                <a16:creationId xmlns:a16="http://schemas.microsoft.com/office/drawing/2014/main" id="{338EA31E-D820-411D-B773-6CB798912346}"/>
              </a:ext>
            </a:extLst>
          </p:cNvPr>
          <p:cNvSpPr txBox="1">
            <a:spLocks/>
          </p:cNvSpPr>
          <p:nvPr/>
        </p:nvSpPr>
        <p:spPr bwMode="auto">
          <a:xfrm>
            <a:off x="1752601" y="1394085"/>
            <a:ext cx="8630587" cy="501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algn="just" defTabSz="914400" eaLnBrk="1" fontAlgn="auto" hangingPunct="1">
              <a:spcAft>
                <a:spcPts val="0"/>
              </a:spcAft>
              <a:buClr>
                <a:srgbClr val="0F6FC6">
                  <a:lumMod val="75000"/>
                </a:srgbClr>
              </a:buClr>
              <a:defRPr/>
            </a:pPr>
            <a:r>
              <a:rPr lang="en-US" altLang="en-US" b="1" dirty="0"/>
              <a:t>Instance/Record</a:t>
            </a:r>
          </a:p>
          <a:p>
            <a:pPr marL="265176" lvl="1" indent="-182880" algn="just" defTabSz="914400" eaLnBrk="1" fontAlgn="auto" hangingPunct="1">
              <a:buClr>
                <a:srgbClr val="0F6FC6">
                  <a:lumMod val="75000"/>
                </a:srgbClr>
              </a:buClr>
              <a:defRPr/>
            </a:pPr>
            <a:r>
              <a:rPr lang="en-US" altLang="en-US" dirty="0">
                <a:solidFill>
                  <a:sysClr val="windowText" lastClr="000000"/>
                </a:solidFill>
              </a:rPr>
              <a:t>The set of variable values corresponding to each of the objects is called a record or (more commonly) an instance.</a:t>
            </a:r>
            <a:endParaRPr lang="en-US" altLang="en-US" sz="1600" dirty="0">
              <a:solidFill>
                <a:sysClr val="windowText" lastClr="000000"/>
              </a:solidFill>
            </a:endParaRPr>
          </a:p>
          <a:p>
            <a:pPr marL="182880" indent="-182880" algn="just" defTabSz="914400" eaLnBrk="1" fontAlgn="auto" hangingPunct="1">
              <a:lnSpc>
                <a:spcPct val="150000"/>
              </a:lnSpc>
              <a:spcAft>
                <a:spcPts val="0"/>
              </a:spcAft>
              <a:buClr>
                <a:srgbClr val="0F6FC6">
                  <a:lumMod val="75000"/>
                </a:srgbClr>
              </a:buClr>
              <a:defRPr/>
            </a:pPr>
            <a:r>
              <a:rPr lang="en-US" altLang="en-US" b="1" dirty="0"/>
              <a:t>Dataset</a:t>
            </a:r>
          </a:p>
          <a:p>
            <a:pPr marL="265176" lvl="1" indent="-182880" algn="just" defTabSz="914400" eaLnBrk="1" fontAlgn="auto" hangingPunct="1">
              <a:buClr>
                <a:srgbClr val="0F6FC6">
                  <a:lumMod val="75000"/>
                </a:srgbClr>
              </a:buClr>
              <a:defRPr/>
            </a:pPr>
            <a:r>
              <a:rPr lang="en-US" altLang="en-US" dirty="0">
                <a:solidFill>
                  <a:sysClr val="windowText" lastClr="000000"/>
                </a:solidFill>
              </a:rPr>
              <a:t>The complete set of data available to us for an application is called a dataset. A dataset is often depicted as a table, with each row representing an instance. Each column contains the value of one of the variables (attributes) for each of the instances.</a:t>
            </a:r>
            <a:endParaRPr lang="en-US" altLang="en-US" sz="1600" dirty="0">
              <a:solidFill>
                <a:sysClr val="windowText" lastClr="000000"/>
              </a:solidFill>
            </a:endParaRPr>
          </a:p>
          <a:p>
            <a:pPr marL="182880" indent="-182880" algn="just" defTabSz="914400" eaLnBrk="1" fontAlgn="auto" hangingPunct="1">
              <a:lnSpc>
                <a:spcPct val="150000"/>
              </a:lnSpc>
              <a:spcAft>
                <a:spcPts val="0"/>
              </a:spcAft>
              <a:buClr>
                <a:srgbClr val="0F6FC6">
                  <a:lumMod val="75000"/>
                </a:srgbClr>
              </a:buClr>
              <a:defRPr/>
            </a:pPr>
            <a:r>
              <a:rPr lang="en-US" altLang="en-US" b="1" dirty="0"/>
              <a:t>Class attribute</a:t>
            </a:r>
          </a:p>
          <a:p>
            <a:pPr marL="182880" indent="-182880" algn="just" defTabSz="914400" eaLnBrk="1" fontAlgn="auto" hangingPunct="1">
              <a:spcAft>
                <a:spcPts val="0"/>
              </a:spcAft>
              <a:buClr>
                <a:srgbClr val="0F6FC6">
                  <a:lumMod val="75000"/>
                </a:srgbClr>
              </a:buClr>
              <a:defRPr/>
            </a:pPr>
            <a:endParaRPr lang="en-US" altLang="en-US" dirty="0">
              <a:solidFill>
                <a:sysClr val="windowText" lastClr="000000"/>
              </a:solidFill>
            </a:endParaRPr>
          </a:p>
          <a:p>
            <a:pPr marL="182880" indent="-182880" algn="just" defTabSz="914400" eaLnBrk="1" fontAlgn="auto" hangingPunct="1">
              <a:spcAft>
                <a:spcPts val="0"/>
              </a:spcAft>
              <a:buClr>
                <a:srgbClr val="0F6FC6">
                  <a:lumMod val="75000"/>
                </a:srgbClr>
              </a:buClr>
              <a:defRPr/>
            </a:pPr>
            <a:endParaRPr lang="en-US" altLang="en-US" dirty="0">
              <a:solidFill>
                <a:sysClr val="windowText" lastClr="000000"/>
              </a:solidFill>
            </a:endParaRPr>
          </a:p>
          <a:p>
            <a:pPr marL="182880" indent="-182880" algn="just" defTabSz="914400" eaLnBrk="1" fontAlgn="auto" hangingPunct="1">
              <a:spcAft>
                <a:spcPts val="0"/>
              </a:spcAft>
              <a:buClr>
                <a:srgbClr val="0F6FC6">
                  <a:lumMod val="75000"/>
                </a:srgbClr>
              </a:buClr>
              <a:defRPr/>
            </a:pPr>
            <a:endParaRPr lang="en-US" altLang="en-US" dirty="0">
              <a:solidFill>
                <a:sysClr val="windowText" lastClr="000000"/>
              </a:solidFill>
            </a:endParaRPr>
          </a:p>
        </p:txBody>
      </p:sp>
      <p:pic>
        <p:nvPicPr>
          <p:cNvPr id="6" name="Picture 1">
            <a:extLst>
              <a:ext uri="{FF2B5EF4-FFF2-40B4-BE49-F238E27FC236}">
                <a16:creationId xmlns:a16="http://schemas.microsoft.com/office/drawing/2014/main" id="{5AB8418F-DFA3-4595-9D39-5B03E42A0F21}"/>
              </a:ext>
            </a:extLst>
          </p:cNvPr>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865419" y="5039195"/>
            <a:ext cx="6404949" cy="113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227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815723"/>
          </a:xfrm>
        </p:spPr>
        <p:txBody>
          <a:bodyPr>
            <a:normAutofit/>
          </a:bodyPr>
          <a:lstStyle/>
          <a:p>
            <a:pPr algn="ctr"/>
            <a:r>
              <a:rPr lang="en-US" altLang="en-US" sz="3600" b="1" dirty="0">
                <a:solidFill>
                  <a:srgbClr val="0070C0"/>
                </a:solidFill>
                <a:latin typeface="Book Antiqua" pitchFamily="18" charset="0"/>
              </a:rPr>
              <a:t>Contact</a:t>
            </a:r>
            <a:r>
              <a:rPr lang="en-US" altLang="en-US" sz="3200" b="1" dirty="0">
                <a:solidFill>
                  <a:srgbClr val="0070C0"/>
                </a:solidFill>
                <a:latin typeface="Book Antiqua" pitchFamily="18" charset="0"/>
              </a:rPr>
              <a:t> </a:t>
            </a:r>
            <a:r>
              <a:rPr lang="en-US" altLang="en-US" sz="3600" b="1" dirty="0">
                <a:solidFill>
                  <a:srgbClr val="0070C0"/>
                </a:solidFill>
                <a:latin typeface="Book Antiqua" pitchFamily="18" charset="0"/>
              </a:rPr>
              <a:t>Details</a:t>
            </a:r>
            <a:endParaRPr lang="en-US" sz="3200"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665171" y="2081892"/>
            <a:ext cx="9431927" cy="2856448"/>
          </a:xfrm>
        </p:spPr>
        <p:txBody>
          <a:bodyPr>
            <a:noAutofit/>
          </a:bodyPr>
          <a:lstStyle/>
          <a:p>
            <a:pPr marL="324000" lvl="1" indent="0">
              <a:buNone/>
            </a:pPr>
            <a:r>
              <a:rPr lang="en-US" sz="3200" b="1" i="1" dirty="0">
                <a:solidFill>
                  <a:schemeClr val="accent1">
                    <a:lumMod val="75000"/>
                  </a:schemeClr>
                </a:solidFill>
              </a:rPr>
              <a:t>Victor Stany Rozario</a:t>
            </a:r>
          </a:p>
          <a:p>
            <a:pPr marL="324000" lvl="1" indent="0">
              <a:buNone/>
            </a:pPr>
            <a:r>
              <a:rPr lang="en-US" sz="2400" i="1" dirty="0">
                <a:sym typeface="Wingdings" pitchFamily="2" charset="2"/>
              </a:rPr>
              <a:t>Assistant Professor and Special Assistant</a:t>
            </a:r>
          </a:p>
          <a:p>
            <a:pPr marL="324000" lvl="1" indent="0">
              <a:buNone/>
            </a:pPr>
            <a:r>
              <a:rPr lang="en-US" sz="2400" dirty="0">
                <a:sym typeface="Wingdings" pitchFamily="2" charset="2"/>
              </a:rPr>
              <a:t>Department of Computer Science</a:t>
            </a:r>
          </a:p>
          <a:p>
            <a:pPr marL="324000" lvl="1" indent="0">
              <a:buNone/>
            </a:pPr>
            <a:r>
              <a:rPr lang="en-US" sz="2400" dirty="0">
                <a:sym typeface="Wingdings" pitchFamily="2" charset="2"/>
              </a:rPr>
              <a:t>FST, AIUB</a:t>
            </a:r>
          </a:p>
          <a:p>
            <a:pPr marL="324000" lvl="1" indent="0">
              <a:buNone/>
            </a:pPr>
            <a:r>
              <a:rPr lang="en-US" sz="2400" dirty="0">
                <a:sym typeface="Wingdings" pitchFamily="2" charset="2"/>
              </a:rPr>
              <a:t>Email </a:t>
            </a:r>
            <a:r>
              <a:rPr lang="en-US" sz="2400" i="1" dirty="0">
                <a:sym typeface="Wingdings" pitchFamily="2" charset="2"/>
              </a:rPr>
              <a:t>– stany@aiub.edu</a:t>
            </a:r>
            <a:endParaRPr lang="en-US" sz="2400" dirty="0">
              <a:sym typeface="Wingdings" pitchFamily="2" charset="2"/>
            </a:endParaRPr>
          </a:p>
          <a:p>
            <a:pPr marL="324000" lvl="1" indent="0">
              <a:buNone/>
            </a:pPr>
            <a:r>
              <a:rPr lang="en-US" sz="2400" dirty="0">
                <a:sym typeface="Wingdings" pitchFamily="2" charset="2"/>
              </a:rPr>
              <a:t>Office – DNGA02</a:t>
            </a: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Contact Details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76539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7553" y="449264"/>
            <a:ext cx="7505361" cy="1087437"/>
          </a:xfrm>
          <a:noFill/>
        </p:spPr>
        <p:txBody>
          <a:bodyPr>
            <a:normAutofit/>
          </a:bodyPr>
          <a:lstStyle/>
          <a:p>
            <a:pPr algn="l"/>
            <a:r>
              <a:rPr lang="en-US" sz="3200" dirty="0">
                <a:solidFill>
                  <a:schemeClr val="tx1"/>
                </a:solidFill>
              </a:rPr>
              <a:t>Types of Attribute/Variable</a:t>
            </a:r>
          </a:p>
        </p:txBody>
      </p:sp>
      <p:sp>
        <p:nvSpPr>
          <p:cNvPr id="7" name="Content Placeholder 2">
            <a:extLst>
              <a:ext uri="{FF2B5EF4-FFF2-40B4-BE49-F238E27FC236}">
                <a16:creationId xmlns:a16="http://schemas.microsoft.com/office/drawing/2014/main" id="{445BBAB7-04C4-4517-ADEF-662E04C3693E}"/>
              </a:ext>
            </a:extLst>
          </p:cNvPr>
          <p:cNvSpPr txBox="1">
            <a:spLocks/>
          </p:cNvSpPr>
          <p:nvPr/>
        </p:nvSpPr>
        <p:spPr bwMode="auto">
          <a:xfrm>
            <a:off x="1827552" y="1536700"/>
            <a:ext cx="8525656" cy="460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algn="just" defTabSz="914400" eaLnBrk="1" fontAlgn="auto" hangingPunct="1">
              <a:spcAft>
                <a:spcPts val="0"/>
              </a:spcAft>
              <a:buClr>
                <a:srgbClr val="0F6FC6">
                  <a:lumMod val="75000"/>
                </a:srgbClr>
              </a:buClr>
              <a:defRPr/>
            </a:pPr>
            <a:r>
              <a:rPr lang="en-US" altLang="en-US" sz="2400" dirty="0">
                <a:solidFill>
                  <a:sysClr val="windowText" lastClr="000000"/>
                </a:solidFill>
              </a:rPr>
              <a:t>Mainly six types of Attribute</a:t>
            </a:r>
          </a:p>
          <a:p>
            <a:pPr marL="265176" lvl="1" indent="-182880" algn="just" defTabSz="914400" eaLnBrk="1" fontAlgn="auto" hangingPunct="1">
              <a:lnSpc>
                <a:spcPct val="150000"/>
              </a:lnSpc>
              <a:buClr>
                <a:srgbClr val="0F6FC6">
                  <a:lumMod val="75000"/>
                </a:srgbClr>
              </a:buClr>
              <a:defRPr/>
            </a:pPr>
            <a:r>
              <a:rPr lang="en-US" altLang="en-US" sz="2400" b="1" dirty="0"/>
              <a:t>Nominal</a:t>
            </a:r>
          </a:p>
          <a:p>
            <a:pPr marL="731520" lvl="2" indent="-182880" algn="just" eaLnBrk="1" fontAlgn="auto" hangingPunct="1">
              <a:buClr>
                <a:srgbClr val="0F6FC6">
                  <a:lumMod val="75000"/>
                </a:srgbClr>
              </a:buClr>
              <a:defRPr/>
            </a:pPr>
            <a:r>
              <a:rPr lang="en-US" altLang="en-US" sz="2400" dirty="0">
                <a:solidFill>
                  <a:sysClr val="windowText" lastClr="000000"/>
                </a:solidFill>
              </a:rPr>
              <a:t>Nominal means “relating to names.” The values of a nominal attribute are symbols or names of things. Each value represents some kind of category, code, or state, and so nominal attributes are also referred to as categorical. </a:t>
            </a:r>
          </a:p>
          <a:p>
            <a:pPr marL="731520" lvl="2" indent="-182880" algn="just" eaLnBrk="1" fontAlgn="auto" hangingPunct="1">
              <a:buClr>
                <a:srgbClr val="0F6FC6">
                  <a:lumMod val="75000"/>
                </a:srgbClr>
              </a:buClr>
              <a:defRPr/>
            </a:pPr>
            <a:r>
              <a:rPr lang="en-US" altLang="en-US" sz="2400" dirty="0">
                <a:solidFill>
                  <a:sysClr val="windowText" lastClr="000000"/>
                </a:solidFill>
              </a:rPr>
              <a:t>The values do not have any meaningful order and are not quantitative. </a:t>
            </a:r>
          </a:p>
          <a:p>
            <a:pPr marL="731520" lvl="2" indent="-182880" algn="just" eaLnBrk="1" fontAlgn="auto" hangingPunct="1">
              <a:buClr>
                <a:srgbClr val="0F6FC6">
                  <a:lumMod val="75000"/>
                </a:srgbClr>
              </a:buClr>
              <a:defRPr/>
            </a:pPr>
            <a:r>
              <a:rPr lang="en-US" altLang="en-US" sz="2400" dirty="0">
                <a:solidFill>
                  <a:sysClr val="windowText" lastClr="000000"/>
                </a:solidFill>
              </a:rPr>
              <a:t>A variable used to put objects into categories, e.g. the name or color of an object.</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A nominal variable may be numerical in form, but the numerical values have no mathematical interpretation</a:t>
            </a:r>
          </a:p>
        </p:txBody>
      </p:sp>
    </p:spTree>
    <p:extLst>
      <p:ext uri="{BB962C8B-B14F-4D97-AF65-F5344CB8AC3E}">
        <p14:creationId xmlns:p14="http://schemas.microsoft.com/office/powerpoint/2010/main" val="3559842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7553" y="449264"/>
            <a:ext cx="7505361" cy="1087437"/>
          </a:xfrm>
          <a:noFill/>
        </p:spPr>
        <p:txBody>
          <a:bodyPr>
            <a:normAutofit/>
          </a:bodyPr>
          <a:lstStyle/>
          <a:p>
            <a:pPr algn="l"/>
            <a:r>
              <a:rPr lang="en-US" sz="3200" dirty="0">
                <a:solidFill>
                  <a:schemeClr val="tx1"/>
                </a:solidFill>
              </a:rPr>
              <a:t>Types of Attribute/Variable</a:t>
            </a:r>
          </a:p>
        </p:txBody>
      </p:sp>
      <p:sp>
        <p:nvSpPr>
          <p:cNvPr id="7" name="Content Placeholder 2">
            <a:extLst>
              <a:ext uri="{FF2B5EF4-FFF2-40B4-BE49-F238E27FC236}">
                <a16:creationId xmlns:a16="http://schemas.microsoft.com/office/drawing/2014/main" id="{445BBAB7-04C4-4517-ADEF-662E04C3693E}"/>
              </a:ext>
            </a:extLst>
          </p:cNvPr>
          <p:cNvSpPr txBox="1">
            <a:spLocks/>
          </p:cNvSpPr>
          <p:nvPr/>
        </p:nvSpPr>
        <p:spPr bwMode="auto">
          <a:xfrm>
            <a:off x="1827553" y="1536700"/>
            <a:ext cx="8360763" cy="499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defTabSz="914400" eaLnBrk="1" fontAlgn="auto" hangingPunct="1">
              <a:lnSpc>
                <a:spcPct val="150000"/>
              </a:lnSpc>
              <a:buClr>
                <a:srgbClr val="0F6FC6">
                  <a:lumMod val="75000"/>
                </a:srgbClr>
              </a:buClr>
              <a:defRPr/>
            </a:pPr>
            <a:r>
              <a:rPr lang="en-US" altLang="en-US" sz="2400" b="1" dirty="0"/>
              <a:t>Example:</a:t>
            </a:r>
          </a:p>
          <a:p>
            <a:pPr marL="731520" lvl="2" indent="-182880" algn="just" eaLnBrk="1" fontAlgn="auto" hangingPunct="1">
              <a:buClr>
                <a:srgbClr val="0F6FC6">
                  <a:lumMod val="75000"/>
                </a:srgbClr>
              </a:buClr>
              <a:defRPr/>
            </a:pPr>
            <a:r>
              <a:rPr lang="en-US" altLang="en-US" sz="2400" dirty="0">
                <a:solidFill>
                  <a:sysClr val="windowText" lastClr="000000"/>
                </a:solidFill>
              </a:rPr>
              <a:t>Suppose that hair color and marital status are two attributes describing person objects. </a:t>
            </a:r>
          </a:p>
          <a:p>
            <a:pPr marL="731520" lvl="2" indent="-182880" algn="just" eaLnBrk="1" fontAlgn="auto" hangingPunct="1">
              <a:buClr>
                <a:srgbClr val="0F6FC6">
                  <a:lumMod val="75000"/>
                </a:srgbClr>
              </a:buClr>
              <a:defRPr/>
            </a:pPr>
            <a:r>
              <a:rPr lang="en-US" altLang="en-US" sz="2400" dirty="0">
                <a:solidFill>
                  <a:sysClr val="windowText" lastClr="000000"/>
                </a:solidFill>
              </a:rPr>
              <a:t>In our application, possible values for hair color are black, brown, blond, red, auburn, gray, and white. </a:t>
            </a:r>
          </a:p>
          <a:p>
            <a:pPr marL="731520" lvl="2" indent="-182880" algn="just" eaLnBrk="1" fontAlgn="auto" hangingPunct="1">
              <a:buClr>
                <a:srgbClr val="0F6FC6">
                  <a:lumMod val="75000"/>
                </a:srgbClr>
              </a:buClr>
              <a:defRPr/>
            </a:pPr>
            <a:r>
              <a:rPr lang="en-US" altLang="en-US" sz="2400" dirty="0">
                <a:solidFill>
                  <a:sysClr val="windowText" lastClr="000000"/>
                </a:solidFill>
              </a:rPr>
              <a:t>The attribute marital status can take on the values single, married, divorced, and widowed. </a:t>
            </a:r>
          </a:p>
          <a:p>
            <a:pPr marL="731520" lvl="2" indent="-182880" algn="just" eaLnBrk="1" fontAlgn="auto" hangingPunct="1">
              <a:buClr>
                <a:srgbClr val="0F6FC6">
                  <a:lumMod val="75000"/>
                </a:srgbClr>
              </a:buClr>
              <a:defRPr/>
            </a:pPr>
            <a:r>
              <a:rPr lang="en-US" altLang="en-US" sz="2400" dirty="0">
                <a:solidFill>
                  <a:sysClr val="windowText" lastClr="000000"/>
                </a:solidFill>
              </a:rPr>
              <a:t>Both hair color and marital status are nominal attributes. </a:t>
            </a:r>
          </a:p>
          <a:p>
            <a:pPr marL="731520" lvl="2" indent="-182880" algn="just" eaLnBrk="1" fontAlgn="auto" hangingPunct="1">
              <a:buClr>
                <a:srgbClr val="0F6FC6">
                  <a:lumMod val="75000"/>
                </a:srgbClr>
              </a:buClr>
              <a:defRPr/>
            </a:pPr>
            <a:r>
              <a:rPr lang="en-US" altLang="en-US" sz="2400" dirty="0">
                <a:solidFill>
                  <a:sysClr val="windowText" lastClr="000000"/>
                </a:solidFill>
              </a:rPr>
              <a:t>Another example of a nominal attribute is occupation, with the values teacher, dentist, programmer, farmer, and so on.</a:t>
            </a:r>
          </a:p>
        </p:txBody>
      </p:sp>
    </p:spTree>
    <p:extLst>
      <p:ext uri="{BB962C8B-B14F-4D97-AF65-F5344CB8AC3E}">
        <p14:creationId xmlns:p14="http://schemas.microsoft.com/office/powerpoint/2010/main" val="3776757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7553" y="449264"/>
            <a:ext cx="7505361" cy="1087437"/>
          </a:xfrm>
          <a:noFill/>
        </p:spPr>
        <p:txBody>
          <a:bodyPr>
            <a:normAutofit/>
          </a:bodyPr>
          <a:lstStyle/>
          <a:p>
            <a:pPr algn="l"/>
            <a:r>
              <a:rPr lang="en-US" sz="3200" dirty="0">
                <a:solidFill>
                  <a:schemeClr val="tx1"/>
                </a:solidFill>
              </a:rPr>
              <a:t>Types of Attribute/Variable</a:t>
            </a:r>
          </a:p>
        </p:txBody>
      </p:sp>
      <p:sp>
        <p:nvSpPr>
          <p:cNvPr id="7" name="Content Placeholder 2">
            <a:extLst>
              <a:ext uri="{FF2B5EF4-FFF2-40B4-BE49-F238E27FC236}">
                <a16:creationId xmlns:a16="http://schemas.microsoft.com/office/drawing/2014/main" id="{445BBAB7-04C4-4517-ADEF-662E04C3693E}"/>
              </a:ext>
            </a:extLst>
          </p:cNvPr>
          <p:cNvSpPr txBox="1">
            <a:spLocks/>
          </p:cNvSpPr>
          <p:nvPr/>
        </p:nvSpPr>
        <p:spPr bwMode="auto">
          <a:xfrm>
            <a:off x="1827552" y="1536700"/>
            <a:ext cx="8525656" cy="460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defTabSz="914400" eaLnBrk="1" fontAlgn="auto" hangingPunct="1">
              <a:lnSpc>
                <a:spcPct val="150000"/>
              </a:lnSpc>
              <a:buClr>
                <a:srgbClr val="0F6FC6">
                  <a:lumMod val="75000"/>
                </a:srgbClr>
              </a:buClr>
              <a:defRPr/>
            </a:pPr>
            <a:r>
              <a:rPr lang="en-US" altLang="en-US" sz="2400" b="1" dirty="0"/>
              <a:t>Binary</a:t>
            </a:r>
          </a:p>
          <a:p>
            <a:pPr marL="731520" lvl="2" indent="-182880" algn="just" eaLnBrk="1" fontAlgn="auto" hangingPunct="1">
              <a:buClr>
                <a:srgbClr val="0F6FC6">
                  <a:lumMod val="75000"/>
                </a:srgbClr>
              </a:buClr>
              <a:defRPr/>
            </a:pPr>
            <a:r>
              <a:rPr lang="en-US" altLang="en-US" sz="2400" dirty="0">
                <a:solidFill>
                  <a:sysClr val="windowText" lastClr="000000"/>
                </a:solidFill>
              </a:rPr>
              <a:t>A binary attribute is a nominal attribute with only two categories or states: 0 or 1, where 0 typically means that the attribute is absent, and 1 means that it is present. </a:t>
            </a:r>
          </a:p>
          <a:p>
            <a:pPr marL="731520" lvl="2" indent="-182880" algn="just" eaLnBrk="1" fontAlgn="auto" hangingPunct="1">
              <a:buClr>
                <a:srgbClr val="0F6FC6">
                  <a:lumMod val="75000"/>
                </a:srgbClr>
              </a:buClr>
              <a:defRPr/>
            </a:pPr>
            <a:r>
              <a:rPr lang="en-US" altLang="en-US" sz="2400" dirty="0">
                <a:solidFill>
                  <a:sysClr val="windowText" lastClr="000000"/>
                </a:solidFill>
              </a:rPr>
              <a:t>Binary attributes are referred to as Boolean if the two states correspond to true and false.</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A binary variable is a special case of a nominal variable that takes only two possible values: true or false, 1 or 0 etc.</a:t>
            </a:r>
          </a:p>
        </p:txBody>
      </p:sp>
    </p:spTree>
    <p:extLst>
      <p:ext uri="{BB962C8B-B14F-4D97-AF65-F5344CB8AC3E}">
        <p14:creationId xmlns:p14="http://schemas.microsoft.com/office/powerpoint/2010/main" val="2012064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7553" y="449264"/>
            <a:ext cx="7505361" cy="1087437"/>
          </a:xfrm>
          <a:noFill/>
        </p:spPr>
        <p:txBody>
          <a:bodyPr>
            <a:normAutofit/>
          </a:bodyPr>
          <a:lstStyle/>
          <a:p>
            <a:pPr algn="l"/>
            <a:r>
              <a:rPr lang="en-US" sz="3200" dirty="0">
                <a:solidFill>
                  <a:schemeClr val="tx1"/>
                </a:solidFill>
              </a:rPr>
              <a:t>Types of Attribute/Variable</a:t>
            </a:r>
          </a:p>
        </p:txBody>
      </p:sp>
      <p:sp>
        <p:nvSpPr>
          <p:cNvPr id="7" name="Content Placeholder 2">
            <a:extLst>
              <a:ext uri="{FF2B5EF4-FFF2-40B4-BE49-F238E27FC236}">
                <a16:creationId xmlns:a16="http://schemas.microsoft.com/office/drawing/2014/main" id="{445BBAB7-04C4-4517-ADEF-662E04C3693E}"/>
              </a:ext>
            </a:extLst>
          </p:cNvPr>
          <p:cNvSpPr txBox="1">
            <a:spLocks/>
          </p:cNvSpPr>
          <p:nvPr/>
        </p:nvSpPr>
        <p:spPr bwMode="auto">
          <a:xfrm>
            <a:off x="1827553" y="1536700"/>
            <a:ext cx="8360763" cy="499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defTabSz="914400" eaLnBrk="1" fontAlgn="auto" hangingPunct="1">
              <a:lnSpc>
                <a:spcPct val="150000"/>
              </a:lnSpc>
              <a:buClr>
                <a:srgbClr val="0F6FC6">
                  <a:lumMod val="75000"/>
                </a:srgbClr>
              </a:buClr>
              <a:defRPr/>
            </a:pPr>
            <a:r>
              <a:rPr lang="en-US" altLang="en-US" sz="2400" b="1" dirty="0"/>
              <a:t>Example:</a:t>
            </a:r>
          </a:p>
          <a:p>
            <a:pPr marL="731520" lvl="2" indent="-182880" algn="just" eaLnBrk="1" fontAlgn="auto" hangingPunct="1">
              <a:buClr>
                <a:srgbClr val="0F6FC6">
                  <a:lumMod val="75000"/>
                </a:srgbClr>
              </a:buClr>
              <a:defRPr/>
            </a:pPr>
            <a:r>
              <a:rPr lang="en-US" altLang="en-US" sz="2400" dirty="0">
                <a:solidFill>
                  <a:sysClr val="windowText" lastClr="000000"/>
                </a:solidFill>
              </a:rPr>
              <a:t>Given the attribute smoker describing a patient object, 1 indicates that the patient smokes, while 0 indicates that the patient does not. </a:t>
            </a:r>
          </a:p>
          <a:p>
            <a:pPr marL="731520" lvl="2" indent="-182880" algn="just" eaLnBrk="1" fontAlgn="auto" hangingPunct="1">
              <a:buClr>
                <a:srgbClr val="0F6FC6">
                  <a:lumMod val="75000"/>
                </a:srgbClr>
              </a:buClr>
              <a:defRPr/>
            </a:pPr>
            <a:r>
              <a:rPr lang="en-US" altLang="en-US" sz="2400" dirty="0">
                <a:solidFill>
                  <a:sysClr val="windowText" lastClr="000000"/>
                </a:solidFill>
              </a:rPr>
              <a:t>Similarly, suppose the patient undergoes a medical test that has two possible outcomes. The attribute medical test is binary, where a value of 1 means the result of the test for the patient is positive, while 0 means the result is negative.</a:t>
            </a:r>
          </a:p>
          <a:p>
            <a:pPr marL="731520" lvl="2" indent="-182880" algn="just" eaLnBrk="1" fontAlgn="auto" hangingPunct="1">
              <a:buClr>
                <a:srgbClr val="0F6FC6">
                  <a:lumMod val="75000"/>
                </a:srgbClr>
              </a:buClr>
              <a:defRPr/>
            </a:pPr>
            <a:r>
              <a:rPr lang="en-US" altLang="en-US" sz="2400" dirty="0">
                <a:solidFill>
                  <a:sysClr val="windowText" lastClr="000000"/>
                </a:solidFill>
              </a:rPr>
              <a:t>A binary attribute is symmetric if both of its states are equally valuable and carry the same weight; that is, there is no preference on which outcome should be coded as 0 or 1. One such example could be the attribute gender having the states male and female.</a:t>
            </a:r>
          </a:p>
        </p:txBody>
      </p:sp>
    </p:spTree>
    <p:extLst>
      <p:ext uri="{BB962C8B-B14F-4D97-AF65-F5344CB8AC3E}">
        <p14:creationId xmlns:p14="http://schemas.microsoft.com/office/powerpoint/2010/main" val="2921126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7553" y="449264"/>
            <a:ext cx="7505361" cy="1087437"/>
          </a:xfrm>
          <a:noFill/>
        </p:spPr>
        <p:txBody>
          <a:bodyPr>
            <a:normAutofit/>
          </a:bodyPr>
          <a:lstStyle/>
          <a:p>
            <a:pPr algn="l"/>
            <a:r>
              <a:rPr lang="en-US" sz="3200" dirty="0">
                <a:solidFill>
                  <a:schemeClr val="tx1"/>
                </a:solidFill>
              </a:rPr>
              <a:t>Types of Attribute/Variable</a:t>
            </a:r>
          </a:p>
        </p:txBody>
      </p:sp>
      <p:sp>
        <p:nvSpPr>
          <p:cNvPr id="7" name="Content Placeholder 2">
            <a:extLst>
              <a:ext uri="{FF2B5EF4-FFF2-40B4-BE49-F238E27FC236}">
                <a16:creationId xmlns:a16="http://schemas.microsoft.com/office/drawing/2014/main" id="{445BBAB7-04C4-4517-ADEF-662E04C3693E}"/>
              </a:ext>
            </a:extLst>
          </p:cNvPr>
          <p:cNvSpPr txBox="1">
            <a:spLocks/>
          </p:cNvSpPr>
          <p:nvPr/>
        </p:nvSpPr>
        <p:spPr bwMode="auto">
          <a:xfrm>
            <a:off x="1827553" y="1536700"/>
            <a:ext cx="8360763" cy="499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defTabSz="914400" eaLnBrk="1" fontAlgn="auto" hangingPunct="1">
              <a:lnSpc>
                <a:spcPct val="150000"/>
              </a:lnSpc>
              <a:buClr>
                <a:srgbClr val="0F6FC6">
                  <a:lumMod val="75000"/>
                </a:srgbClr>
              </a:buClr>
              <a:defRPr/>
            </a:pPr>
            <a:r>
              <a:rPr lang="en-US" altLang="en-US" sz="2400" b="1" dirty="0"/>
              <a:t>Example:</a:t>
            </a:r>
          </a:p>
          <a:p>
            <a:pPr marL="731520" lvl="2" indent="-182880" algn="just" eaLnBrk="1" fontAlgn="auto" hangingPunct="1">
              <a:buClr>
                <a:srgbClr val="0F6FC6">
                  <a:lumMod val="75000"/>
                </a:srgbClr>
              </a:buClr>
              <a:defRPr/>
            </a:pPr>
            <a:r>
              <a:rPr lang="en-US" altLang="en-US" sz="2400" dirty="0">
                <a:solidFill>
                  <a:sysClr val="windowText" lastClr="000000"/>
                </a:solidFill>
              </a:rPr>
              <a:t>A binary attribute is asymmetric if the outcomes of the states are not equally important, such as the positive and negative outcomes of a medical test for COVID. By convention, we code the most important outcome, which is usually the rarest one, by 1 (e.g., COVID positive) and the other by 0 (e.g., COVID negative).</a:t>
            </a:r>
          </a:p>
        </p:txBody>
      </p:sp>
    </p:spTree>
    <p:extLst>
      <p:ext uri="{BB962C8B-B14F-4D97-AF65-F5344CB8AC3E}">
        <p14:creationId xmlns:p14="http://schemas.microsoft.com/office/powerpoint/2010/main" val="2678139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38793" y="449264"/>
            <a:ext cx="7494120" cy="674999"/>
          </a:xfrm>
          <a:noFill/>
        </p:spPr>
        <p:txBody>
          <a:bodyPr>
            <a:normAutofit/>
          </a:bodyPr>
          <a:lstStyle/>
          <a:p>
            <a:pPr algn="l"/>
            <a:r>
              <a:rPr lang="en-US" sz="3200" dirty="0">
                <a:solidFill>
                  <a:schemeClr val="tx1"/>
                </a:solidFill>
              </a:rPr>
              <a:t>Types of Attribute/Variable</a:t>
            </a:r>
          </a:p>
        </p:txBody>
      </p:sp>
      <p:sp>
        <p:nvSpPr>
          <p:cNvPr id="4" name="Content Placeholder 2">
            <a:extLst>
              <a:ext uri="{FF2B5EF4-FFF2-40B4-BE49-F238E27FC236}">
                <a16:creationId xmlns:a16="http://schemas.microsoft.com/office/drawing/2014/main" id="{AE674B1B-1F5F-44C3-B6CA-7F6CB3ED0621}"/>
              </a:ext>
            </a:extLst>
          </p:cNvPr>
          <p:cNvSpPr txBox="1">
            <a:spLocks/>
          </p:cNvSpPr>
          <p:nvPr/>
        </p:nvSpPr>
        <p:spPr bwMode="auto">
          <a:xfrm>
            <a:off x="1722620" y="1229195"/>
            <a:ext cx="8735518" cy="5478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defTabSz="914400" eaLnBrk="1" fontAlgn="auto" hangingPunct="1">
              <a:buClr>
                <a:srgbClr val="0F6FC6">
                  <a:lumMod val="75000"/>
                </a:srgbClr>
              </a:buClr>
              <a:defRPr/>
            </a:pPr>
            <a:r>
              <a:rPr lang="en-US" altLang="en-US" sz="2400" b="1" dirty="0"/>
              <a:t>Ordinal</a:t>
            </a:r>
          </a:p>
          <a:p>
            <a:pPr marL="731520" lvl="2" indent="-182880" algn="just" eaLnBrk="1" fontAlgn="auto" hangingPunct="1">
              <a:buClr>
                <a:srgbClr val="0F6FC6">
                  <a:lumMod val="75000"/>
                </a:srgbClr>
              </a:buClr>
              <a:defRPr/>
            </a:pPr>
            <a:r>
              <a:rPr lang="en-US" altLang="en-US" sz="2400" dirty="0">
                <a:solidFill>
                  <a:sysClr val="windowText" lastClr="000000"/>
                </a:solidFill>
              </a:rPr>
              <a:t>Ordinal variables are similar to nominal variables, except that an ordinal variable has values that can be arranged in a meaningful order/rank, e.g. small, medium, large.</a:t>
            </a:r>
          </a:p>
          <a:p>
            <a:pPr marL="265176" lvl="1" indent="-182880" algn="just" defTabSz="914400" eaLnBrk="1" fontAlgn="auto" hangingPunct="1">
              <a:lnSpc>
                <a:spcPct val="160000"/>
              </a:lnSpc>
              <a:buClr>
                <a:srgbClr val="0F6FC6">
                  <a:lumMod val="75000"/>
                </a:srgbClr>
              </a:buClr>
              <a:defRPr/>
            </a:pPr>
            <a:r>
              <a:rPr lang="en-US" altLang="en-US" sz="2400" b="1" dirty="0"/>
              <a:t>Example:</a:t>
            </a:r>
          </a:p>
          <a:p>
            <a:pPr marL="731520" lvl="2" indent="-182880" algn="just" eaLnBrk="1" fontAlgn="auto" hangingPunct="1">
              <a:buClr>
                <a:srgbClr val="0F6FC6">
                  <a:lumMod val="75000"/>
                </a:srgbClr>
              </a:buClr>
              <a:defRPr/>
            </a:pPr>
            <a:r>
              <a:rPr lang="en-US" altLang="en-US" sz="2400" dirty="0">
                <a:solidFill>
                  <a:sysClr val="windowText" lastClr="000000"/>
                </a:solidFill>
              </a:rPr>
              <a:t>Suppose that drink size corresponds to the size of drinks available at a fast-food restaurant. This nominal attribute has three possible values: small, medium, and large. The values have a meaningful sequence (which corresponds to increasing drink size); however, we cannot tell from the values how much bigger, say, a medium is than a large. </a:t>
            </a:r>
          </a:p>
          <a:p>
            <a:pPr marL="731520" lvl="2" indent="-182880" algn="just" eaLnBrk="1" fontAlgn="auto" hangingPunct="1">
              <a:buClr>
                <a:srgbClr val="0F6FC6">
                  <a:lumMod val="75000"/>
                </a:srgbClr>
              </a:buClr>
              <a:defRPr/>
            </a:pPr>
            <a:r>
              <a:rPr lang="en-US" altLang="en-US" sz="2400" dirty="0">
                <a:solidFill>
                  <a:sysClr val="windowText" lastClr="000000"/>
                </a:solidFill>
              </a:rPr>
              <a:t>Other examples of ordinal attributes include grade (e.g., A+, A, A-, B+, and so on) and professional rank. Professional ranks can be enumerated in a sequential order: for example, assistant, associate, and full for professor.</a:t>
            </a:r>
            <a:endParaRPr lang="en-US" altLang="en-US" sz="2000" dirty="0">
              <a:solidFill>
                <a:sysClr val="windowText" lastClr="000000"/>
              </a:solidFill>
            </a:endParaRPr>
          </a:p>
        </p:txBody>
      </p:sp>
    </p:spTree>
    <p:extLst>
      <p:ext uri="{BB962C8B-B14F-4D97-AF65-F5344CB8AC3E}">
        <p14:creationId xmlns:p14="http://schemas.microsoft.com/office/powerpoint/2010/main" val="1382115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38793" y="449264"/>
            <a:ext cx="7494120" cy="1087437"/>
          </a:xfrm>
          <a:noFill/>
        </p:spPr>
        <p:txBody>
          <a:bodyPr>
            <a:normAutofit/>
          </a:bodyPr>
          <a:lstStyle/>
          <a:p>
            <a:pPr algn="l"/>
            <a:r>
              <a:rPr lang="en-US" sz="3200" dirty="0">
                <a:solidFill>
                  <a:schemeClr val="tx1"/>
                </a:solidFill>
              </a:rPr>
              <a:t>Types of Attribute/Variable</a:t>
            </a:r>
          </a:p>
        </p:txBody>
      </p:sp>
      <p:sp>
        <p:nvSpPr>
          <p:cNvPr id="4" name="Content Placeholder 2">
            <a:extLst>
              <a:ext uri="{FF2B5EF4-FFF2-40B4-BE49-F238E27FC236}">
                <a16:creationId xmlns:a16="http://schemas.microsoft.com/office/drawing/2014/main" id="{AE674B1B-1F5F-44C3-B6CA-7F6CB3ED0621}"/>
              </a:ext>
            </a:extLst>
          </p:cNvPr>
          <p:cNvSpPr txBox="1">
            <a:spLocks/>
          </p:cNvSpPr>
          <p:nvPr/>
        </p:nvSpPr>
        <p:spPr bwMode="auto">
          <a:xfrm>
            <a:off x="1722620" y="1536699"/>
            <a:ext cx="8735518" cy="5133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eaLnBrk="1" fontAlgn="auto" hangingPunct="1">
              <a:lnSpc>
                <a:spcPct val="160000"/>
              </a:lnSpc>
              <a:buClr>
                <a:srgbClr val="0F6FC6">
                  <a:lumMod val="75000"/>
                </a:srgbClr>
              </a:buClr>
              <a:defRPr/>
            </a:pPr>
            <a:r>
              <a:rPr lang="en-US" altLang="en-US" sz="2400" b="1" dirty="0"/>
              <a:t>Integer/</a:t>
            </a:r>
            <a:r>
              <a:rPr lang="en-US" b="1" dirty="0"/>
              <a:t>Numeric Attributes</a:t>
            </a:r>
            <a:endParaRPr lang="en-US" altLang="en-US" sz="2400" b="1" dirty="0"/>
          </a:p>
          <a:p>
            <a:pPr marL="731520" lvl="2" indent="-182880" algn="just" eaLnBrk="1" fontAlgn="auto" hangingPunct="1">
              <a:buClr>
                <a:srgbClr val="0F6FC6">
                  <a:lumMod val="75000"/>
                </a:srgbClr>
              </a:buClr>
              <a:defRPr/>
            </a:pPr>
            <a:r>
              <a:rPr lang="en-US" altLang="en-US" sz="2400" dirty="0">
                <a:solidFill>
                  <a:sysClr val="windowText" lastClr="000000"/>
                </a:solidFill>
              </a:rPr>
              <a:t>A numeric attribute is quantitative; that is, it is a measurable quantity, represented in integer or real values. </a:t>
            </a:r>
          </a:p>
          <a:p>
            <a:pPr marL="731520" lvl="2" indent="-182880" algn="just" eaLnBrk="1" fontAlgn="auto" hangingPunct="1">
              <a:buClr>
                <a:srgbClr val="0F6FC6">
                  <a:lumMod val="75000"/>
                </a:srgbClr>
              </a:buClr>
              <a:defRPr/>
            </a:pPr>
            <a:r>
              <a:rPr lang="en-US" altLang="en-US" sz="2400" dirty="0">
                <a:solidFill>
                  <a:sysClr val="windowText" lastClr="000000"/>
                </a:solidFill>
              </a:rPr>
              <a:t>Numeric attributes can be interval-scaled or ratio-scaled.</a:t>
            </a:r>
          </a:p>
        </p:txBody>
      </p:sp>
    </p:spTree>
    <p:extLst>
      <p:ext uri="{BB962C8B-B14F-4D97-AF65-F5344CB8AC3E}">
        <p14:creationId xmlns:p14="http://schemas.microsoft.com/office/powerpoint/2010/main" val="1612809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38793" y="449264"/>
            <a:ext cx="7494120" cy="1087437"/>
          </a:xfrm>
          <a:noFill/>
        </p:spPr>
        <p:txBody>
          <a:bodyPr>
            <a:normAutofit/>
          </a:bodyPr>
          <a:lstStyle/>
          <a:p>
            <a:pPr algn="l"/>
            <a:r>
              <a:rPr lang="en-US" sz="3200" dirty="0">
                <a:solidFill>
                  <a:schemeClr val="tx1"/>
                </a:solidFill>
              </a:rPr>
              <a:t>Types of Attribute/Variable</a:t>
            </a:r>
          </a:p>
        </p:txBody>
      </p:sp>
      <p:sp>
        <p:nvSpPr>
          <p:cNvPr id="4" name="Content Placeholder 2">
            <a:extLst>
              <a:ext uri="{FF2B5EF4-FFF2-40B4-BE49-F238E27FC236}">
                <a16:creationId xmlns:a16="http://schemas.microsoft.com/office/drawing/2014/main" id="{AE674B1B-1F5F-44C3-B6CA-7F6CB3ED0621}"/>
              </a:ext>
            </a:extLst>
          </p:cNvPr>
          <p:cNvSpPr txBox="1">
            <a:spLocks/>
          </p:cNvSpPr>
          <p:nvPr/>
        </p:nvSpPr>
        <p:spPr bwMode="auto">
          <a:xfrm>
            <a:off x="1722620" y="1536699"/>
            <a:ext cx="8390744" cy="5133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defTabSz="914400" eaLnBrk="1" fontAlgn="auto" hangingPunct="1">
              <a:lnSpc>
                <a:spcPct val="150000"/>
              </a:lnSpc>
              <a:buClr>
                <a:srgbClr val="0F6FC6">
                  <a:lumMod val="75000"/>
                </a:srgbClr>
              </a:buClr>
              <a:defRPr/>
            </a:pPr>
            <a:r>
              <a:rPr lang="en-US" altLang="en-US" sz="2400" b="1" dirty="0"/>
              <a:t>Interval-Scaled</a:t>
            </a:r>
          </a:p>
          <a:p>
            <a:pPr marL="538226" lvl="2" indent="-182880" algn="just" eaLnBrk="1" fontAlgn="auto" hangingPunct="1">
              <a:lnSpc>
                <a:spcPct val="150000"/>
              </a:lnSpc>
              <a:buClr>
                <a:srgbClr val="0F6FC6">
                  <a:lumMod val="75000"/>
                </a:srgbClr>
              </a:buClr>
              <a:defRPr/>
            </a:pPr>
            <a:r>
              <a:rPr lang="en-US" sz="2400" dirty="0">
                <a:solidFill>
                  <a:sysClr val="windowText" lastClr="000000"/>
                </a:solidFill>
              </a:rPr>
              <a:t>Interval-scaled attributes are measured on a scale of equal-size units. The values of interval-scaled attributes have order and can be positive, 0, or negative. </a:t>
            </a:r>
          </a:p>
          <a:p>
            <a:pPr marL="538226" lvl="2" indent="-182880" algn="just" eaLnBrk="1" fontAlgn="auto" hangingPunct="1">
              <a:lnSpc>
                <a:spcPct val="150000"/>
              </a:lnSpc>
              <a:buClr>
                <a:srgbClr val="0F6FC6">
                  <a:lumMod val="75000"/>
                </a:srgbClr>
              </a:buClr>
              <a:defRPr/>
            </a:pPr>
            <a:r>
              <a:rPr lang="en-US" sz="2400" dirty="0">
                <a:solidFill>
                  <a:sysClr val="windowText" lastClr="000000"/>
                </a:solidFill>
              </a:rPr>
              <a:t>Thus, in addition to providing a ranking of values, such attributes allow us to compare and quantify the difference between values.</a:t>
            </a:r>
          </a:p>
        </p:txBody>
      </p:sp>
    </p:spTree>
    <p:extLst>
      <p:ext uri="{BB962C8B-B14F-4D97-AF65-F5344CB8AC3E}">
        <p14:creationId xmlns:p14="http://schemas.microsoft.com/office/powerpoint/2010/main" val="4129332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38793" y="449264"/>
            <a:ext cx="7494120" cy="1087437"/>
          </a:xfrm>
          <a:noFill/>
        </p:spPr>
        <p:txBody>
          <a:bodyPr>
            <a:normAutofit/>
          </a:bodyPr>
          <a:lstStyle/>
          <a:p>
            <a:pPr algn="l"/>
            <a:r>
              <a:rPr lang="en-US" sz="3200" dirty="0">
                <a:solidFill>
                  <a:schemeClr val="tx1"/>
                </a:solidFill>
              </a:rPr>
              <a:t>Types of Attribute/Variable</a:t>
            </a:r>
          </a:p>
        </p:txBody>
      </p:sp>
      <p:sp>
        <p:nvSpPr>
          <p:cNvPr id="4" name="Content Placeholder 2">
            <a:extLst>
              <a:ext uri="{FF2B5EF4-FFF2-40B4-BE49-F238E27FC236}">
                <a16:creationId xmlns:a16="http://schemas.microsoft.com/office/drawing/2014/main" id="{AE674B1B-1F5F-44C3-B6CA-7F6CB3ED0621}"/>
              </a:ext>
            </a:extLst>
          </p:cNvPr>
          <p:cNvSpPr txBox="1">
            <a:spLocks/>
          </p:cNvSpPr>
          <p:nvPr/>
        </p:nvSpPr>
        <p:spPr bwMode="auto">
          <a:xfrm>
            <a:off x="1722620" y="1304145"/>
            <a:ext cx="8735518" cy="5104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eaLnBrk="1" fontAlgn="auto" hangingPunct="1">
              <a:lnSpc>
                <a:spcPct val="150000"/>
              </a:lnSpc>
              <a:buClr>
                <a:srgbClr val="0F6FC6">
                  <a:lumMod val="75000"/>
                </a:srgbClr>
              </a:buClr>
              <a:defRPr/>
            </a:pPr>
            <a:r>
              <a:rPr lang="en-US" sz="2400" b="1" dirty="0"/>
              <a:t>Example:</a:t>
            </a:r>
          </a:p>
          <a:p>
            <a:pPr marL="538226" lvl="2" indent="-182880" algn="just" eaLnBrk="1" fontAlgn="auto" hangingPunct="1">
              <a:lnSpc>
                <a:spcPct val="100000"/>
              </a:lnSpc>
              <a:buClr>
                <a:srgbClr val="0F6FC6">
                  <a:lumMod val="75000"/>
                </a:srgbClr>
              </a:buClr>
              <a:defRPr/>
            </a:pPr>
            <a:r>
              <a:rPr lang="en-US" sz="2400" dirty="0">
                <a:solidFill>
                  <a:sysClr val="windowText" lastClr="000000"/>
                </a:solidFill>
              </a:rPr>
              <a:t>A temperature attribute is interval-scaled. </a:t>
            </a:r>
          </a:p>
          <a:p>
            <a:pPr marL="538226" lvl="2" indent="-182880" algn="just" eaLnBrk="1" fontAlgn="auto" hangingPunct="1">
              <a:lnSpc>
                <a:spcPct val="100000"/>
              </a:lnSpc>
              <a:buClr>
                <a:srgbClr val="0F6FC6">
                  <a:lumMod val="75000"/>
                </a:srgbClr>
              </a:buClr>
              <a:defRPr/>
            </a:pPr>
            <a:r>
              <a:rPr lang="en-US" sz="2400" dirty="0">
                <a:solidFill>
                  <a:sysClr val="windowText" lastClr="000000"/>
                </a:solidFill>
              </a:rPr>
              <a:t>Suppose that we have the outdoor temperature value for a number of different days, where each day is an object. By ordering the values, we obtain a ranking of the objects with respect to temperature. In addition, we can quantify the difference between values. For example, a temperature of 20° C is five degrees higher than a temperature of 15° C. </a:t>
            </a:r>
          </a:p>
          <a:p>
            <a:pPr marL="538226" lvl="2" indent="-182880" algn="just" eaLnBrk="1" fontAlgn="auto" hangingPunct="1">
              <a:lnSpc>
                <a:spcPct val="100000"/>
              </a:lnSpc>
              <a:buClr>
                <a:srgbClr val="0F6FC6">
                  <a:lumMod val="75000"/>
                </a:srgbClr>
              </a:buClr>
              <a:defRPr/>
            </a:pPr>
            <a:r>
              <a:rPr lang="en-US" sz="2400" dirty="0">
                <a:solidFill>
                  <a:sysClr val="windowText" lastClr="000000"/>
                </a:solidFill>
              </a:rPr>
              <a:t>Calendar dates are another example. For instance, the years 2002 and 2010 are eight years apart. Temperatures in Celsius or Fahrenheit</a:t>
            </a:r>
          </a:p>
        </p:txBody>
      </p:sp>
    </p:spTree>
    <p:extLst>
      <p:ext uri="{BB962C8B-B14F-4D97-AF65-F5344CB8AC3E}">
        <p14:creationId xmlns:p14="http://schemas.microsoft.com/office/powerpoint/2010/main" val="3346452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38793" y="449264"/>
            <a:ext cx="7494120" cy="1087437"/>
          </a:xfrm>
          <a:noFill/>
        </p:spPr>
        <p:txBody>
          <a:bodyPr>
            <a:normAutofit/>
          </a:bodyPr>
          <a:lstStyle/>
          <a:p>
            <a:pPr algn="l"/>
            <a:r>
              <a:rPr lang="en-US" sz="3200" dirty="0">
                <a:solidFill>
                  <a:schemeClr val="tx1"/>
                </a:solidFill>
              </a:rPr>
              <a:t>Types of Attribute/Variable</a:t>
            </a:r>
          </a:p>
        </p:txBody>
      </p:sp>
      <p:sp>
        <p:nvSpPr>
          <p:cNvPr id="4" name="Content Placeholder 2">
            <a:extLst>
              <a:ext uri="{FF2B5EF4-FFF2-40B4-BE49-F238E27FC236}">
                <a16:creationId xmlns:a16="http://schemas.microsoft.com/office/drawing/2014/main" id="{AE674B1B-1F5F-44C3-B6CA-7F6CB3ED0621}"/>
              </a:ext>
            </a:extLst>
          </p:cNvPr>
          <p:cNvSpPr txBox="1">
            <a:spLocks/>
          </p:cNvSpPr>
          <p:nvPr/>
        </p:nvSpPr>
        <p:spPr bwMode="auto">
          <a:xfrm>
            <a:off x="1722620" y="1409075"/>
            <a:ext cx="8735518" cy="5126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eaLnBrk="1" fontAlgn="auto" hangingPunct="1">
              <a:lnSpc>
                <a:spcPct val="150000"/>
              </a:lnSpc>
              <a:buClr>
                <a:srgbClr val="0F6FC6">
                  <a:lumMod val="75000"/>
                </a:srgbClr>
              </a:buClr>
              <a:defRPr/>
            </a:pPr>
            <a:r>
              <a:rPr lang="en-US" sz="2400" b="1" dirty="0"/>
              <a:t>Example:</a:t>
            </a:r>
          </a:p>
          <a:p>
            <a:pPr marL="538226" lvl="2" indent="-182880" algn="just" eaLnBrk="1" fontAlgn="auto" hangingPunct="1">
              <a:lnSpc>
                <a:spcPct val="100000"/>
              </a:lnSpc>
              <a:buClr>
                <a:srgbClr val="0F6FC6">
                  <a:lumMod val="75000"/>
                </a:srgbClr>
              </a:buClr>
              <a:defRPr/>
            </a:pPr>
            <a:r>
              <a:rPr lang="en-US" sz="2400" dirty="0">
                <a:solidFill>
                  <a:sysClr val="windowText" lastClr="000000"/>
                </a:solidFill>
              </a:rPr>
              <a:t>Temperatures in Celsius and Fahrenheit do not have a true zero-point, that is, neither 0 ° C nor 0 ° F indicates “no temperature.” (On the Celsius scale, for example, the unit of measurement is 1/100 of the difference between the melting temperature and the boiling temperature of water in atmospheric pressure.) Although we can compute the difference between temperature values, we cannot talk of one temperature value as being a multiple of another. Without a true zero, we cannot say, for instance, that 10 ° C is twice as warm as 5 ° C. That is, we cannot speak of the values in terms of ratios. </a:t>
            </a:r>
          </a:p>
        </p:txBody>
      </p:sp>
    </p:spTree>
    <p:extLst>
      <p:ext uri="{BB962C8B-B14F-4D97-AF65-F5344CB8AC3E}">
        <p14:creationId xmlns:p14="http://schemas.microsoft.com/office/powerpoint/2010/main" val="1802836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Objectives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7149" y="2081892"/>
            <a:ext cx="11820051" cy="3645118"/>
          </a:xfrm>
        </p:spPr>
        <p:txBody>
          <a:bodyPr>
            <a:noAutofit/>
          </a:bodyPr>
          <a:lstStyle/>
          <a:p>
            <a:pPr marL="324000" lvl="1" indent="0" algn="just">
              <a:buNone/>
            </a:pPr>
            <a:r>
              <a:rPr lang="en-US" sz="2800" i="1" dirty="0">
                <a:sym typeface="Wingdings" pitchFamily="2" charset="2"/>
              </a:rPr>
              <a:t>1.	Introduction to knowledge discovery and data mining in databases and to present basic concepts relevant to real data mining applications, as well as reveal important research issues related to the knowledge discovery and mining applications.</a:t>
            </a:r>
          </a:p>
          <a:p>
            <a:pPr marL="324000" lvl="1" indent="0" algn="just">
              <a:buNone/>
            </a:pPr>
            <a:r>
              <a:rPr lang="en-US" sz="2800" i="1" dirty="0">
                <a:sym typeface="Wingdings" pitchFamily="2" charset="2"/>
              </a:rPr>
              <a:t>2.	Fundamental concepts underlying knowledge discovery, data mining and hands-on experience with implementation of some data mining algorithms applied to real world cases.</a:t>
            </a:r>
          </a:p>
          <a:p>
            <a:pPr marL="324000" lvl="1" indent="0" algn="just">
              <a:buNone/>
            </a:pPr>
            <a:r>
              <a:rPr lang="en-US" sz="2800" i="1" dirty="0">
                <a:sym typeface="Wingdings" pitchFamily="2" charset="2"/>
              </a:rPr>
              <a:t>3.	Research issues as well as mining strategies and issues relating specific industrial sectors; Systems for data mining.</a:t>
            </a:r>
          </a:p>
          <a:p>
            <a:pPr marL="324000" lvl="1" indent="0" algn="just">
              <a:buNone/>
            </a:pPr>
            <a:r>
              <a:rPr lang="en-US" sz="2800" i="1" dirty="0">
                <a:sym typeface="Wingdings" pitchFamily="2" charset="2"/>
              </a:rPr>
              <a:t> </a:t>
            </a: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Objectives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34540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52601" y="449264"/>
            <a:ext cx="7401393" cy="689989"/>
          </a:xfrm>
          <a:noFill/>
        </p:spPr>
        <p:txBody>
          <a:bodyPr>
            <a:normAutofit/>
          </a:bodyPr>
          <a:lstStyle/>
          <a:p>
            <a:pPr algn="l"/>
            <a:r>
              <a:rPr lang="en-US" sz="3200" dirty="0">
                <a:solidFill>
                  <a:schemeClr val="tx1"/>
                </a:solidFill>
              </a:rPr>
              <a:t>Types of Attribute/Variable</a:t>
            </a:r>
          </a:p>
        </p:txBody>
      </p:sp>
      <p:sp>
        <p:nvSpPr>
          <p:cNvPr id="6" name="Content Placeholder 2">
            <a:extLst>
              <a:ext uri="{FF2B5EF4-FFF2-40B4-BE49-F238E27FC236}">
                <a16:creationId xmlns:a16="http://schemas.microsoft.com/office/drawing/2014/main" id="{2DF95BBE-BDF4-4F66-A1DF-F554123ED7B9}"/>
              </a:ext>
            </a:extLst>
          </p:cNvPr>
          <p:cNvSpPr txBox="1">
            <a:spLocks/>
          </p:cNvSpPr>
          <p:nvPr/>
        </p:nvSpPr>
        <p:spPr bwMode="auto">
          <a:xfrm>
            <a:off x="1752601" y="1199214"/>
            <a:ext cx="8600607" cy="5411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defTabSz="914400" eaLnBrk="1" fontAlgn="auto" hangingPunct="1">
              <a:buClr>
                <a:srgbClr val="0F6FC6">
                  <a:lumMod val="75000"/>
                </a:srgbClr>
              </a:buClr>
              <a:defRPr/>
            </a:pPr>
            <a:r>
              <a:rPr lang="en-US" altLang="en-US" sz="2400" b="1" dirty="0"/>
              <a:t>Ratio-Scaled</a:t>
            </a:r>
          </a:p>
          <a:p>
            <a:pPr marL="538226" lvl="2" indent="-182880" algn="just" eaLnBrk="1" fontAlgn="auto" hangingPunct="1">
              <a:buClr>
                <a:srgbClr val="0F6FC6">
                  <a:lumMod val="75000"/>
                </a:srgbClr>
              </a:buClr>
              <a:defRPr/>
            </a:pPr>
            <a:r>
              <a:rPr lang="en-US" altLang="en-US" sz="2200" dirty="0"/>
              <a:t>A ratio-scaled attribute is a numeric attribute with an inherent zero-point. That is, if a measurement is ratio-scaled, we can speak of a value as being a multiple (or ratio) of another value. </a:t>
            </a:r>
          </a:p>
          <a:p>
            <a:pPr marL="538226" lvl="2" indent="-182880" algn="just" eaLnBrk="1" fontAlgn="auto" hangingPunct="1">
              <a:buClr>
                <a:srgbClr val="0F6FC6">
                  <a:lumMod val="75000"/>
                </a:srgbClr>
              </a:buClr>
              <a:defRPr/>
            </a:pPr>
            <a:r>
              <a:rPr lang="en-US" altLang="en-US" sz="2200" dirty="0"/>
              <a:t>In addition, the values are ordered, and we can also compute the difference between values, as well as the mean, median, and mode.</a:t>
            </a:r>
          </a:p>
          <a:p>
            <a:pPr marL="265176" lvl="1" indent="-182880" algn="just" eaLnBrk="1" fontAlgn="auto" hangingPunct="1">
              <a:buClr>
                <a:srgbClr val="0F6FC6">
                  <a:lumMod val="75000"/>
                </a:srgbClr>
              </a:buClr>
              <a:defRPr/>
            </a:pPr>
            <a:r>
              <a:rPr lang="en-US" altLang="en-US" sz="2400" b="1" dirty="0"/>
              <a:t>Example:</a:t>
            </a:r>
          </a:p>
          <a:p>
            <a:pPr marL="538226" lvl="2" indent="-182880" algn="just" eaLnBrk="1" fontAlgn="auto" hangingPunct="1">
              <a:buClr>
                <a:srgbClr val="0F6FC6">
                  <a:lumMod val="75000"/>
                </a:srgbClr>
              </a:buClr>
              <a:defRPr/>
            </a:pPr>
            <a:r>
              <a:rPr lang="en-US" altLang="en-US" sz="2200" dirty="0"/>
              <a:t>Unlike temperatures in Celsius and Fahrenheit, the Kelvin (K) temperature scale has what is considered a true zero-point 0</a:t>
            </a:r>
            <a:r>
              <a:rPr lang="en-US" sz="2000" dirty="0">
                <a:solidFill>
                  <a:sysClr val="windowText" lastClr="000000"/>
                </a:solidFill>
              </a:rPr>
              <a:t> ° </a:t>
            </a:r>
            <a:r>
              <a:rPr lang="en-US" altLang="en-US" sz="2200" dirty="0"/>
              <a:t>K = -273</a:t>
            </a:r>
            <a:r>
              <a:rPr lang="en-US" altLang="en-US" sz="2000" dirty="0">
                <a:solidFill>
                  <a:sysClr val="windowText" lastClr="000000"/>
                </a:solidFill>
              </a:rPr>
              <a:t>.15 </a:t>
            </a:r>
            <a:r>
              <a:rPr lang="en-US" sz="2000" dirty="0">
                <a:solidFill>
                  <a:sysClr val="windowText" lastClr="000000"/>
                </a:solidFill>
              </a:rPr>
              <a:t>° </a:t>
            </a:r>
            <a:r>
              <a:rPr lang="en-US" altLang="en-US" sz="2200" dirty="0"/>
              <a:t>C): It is the point at which the particles that comprise matter have zero kinetic energy. </a:t>
            </a:r>
          </a:p>
          <a:p>
            <a:pPr marL="538226" lvl="2" indent="-182880" algn="just" eaLnBrk="1" fontAlgn="auto" hangingPunct="1">
              <a:buClr>
                <a:srgbClr val="0F6FC6">
                  <a:lumMod val="75000"/>
                </a:srgbClr>
              </a:buClr>
              <a:defRPr/>
            </a:pPr>
            <a:r>
              <a:rPr lang="en-US" altLang="en-US" sz="2200" dirty="0"/>
              <a:t>Other examples of ratio-scaled attributes include count attributes such as years of experience (e.g., the objects are employees) and number of words (e.g., the objects are documents). Additional examples include attributes to measure weight, height, latitude and longitude coordinates, and monetary quantities.</a:t>
            </a:r>
          </a:p>
        </p:txBody>
      </p:sp>
    </p:spTree>
    <p:extLst>
      <p:ext uri="{BB962C8B-B14F-4D97-AF65-F5344CB8AC3E}">
        <p14:creationId xmlns:p14="http://schemas.microsoft.com/office/powerpoint/2010/main" val="1179427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52601" y="449264"/>
            <a:ext cx="7401393" cy="689989"/>
          </a:xfrm>
          <a:noFill/>
        </p:spPr>
        <p:txBody>
          <a:bodyPr>
            <a:normAutofit/>
          </a:bodyPr>
          <a:lstStyle/>
          <a:p>
            <a:pPr algn="l"/>
            <a:r>
              <a:rPr lang="en-US" sz="3200" dirty="0">
                <a:solidFill>
                  <a:schemeClr val="tx1"/>
                </a:solidFill>
              </a:rPr>
              <a:t>Types of Attribute/Variable</a:t>
            </a:r>
          </a:p>
        </p:txBody>
      </p:sp>
      <p:sp>
        <p:nvSpPr>
          <p:cNvPr id="6" name="Content Placeholder 2">
            <a:extLst>
              <a:ext uri="{FF2B5EF4-FFF2-40B4-BE49-F238E27FC236}">
                <a16:creationId xmlns:a16="http://schemas.microsoft.com/office/drawing/2014/main" id="{2DF95BBE-BDF4-4F66-A1DF-F554123ED7B9}"/>
              </a:ext>
            </a:extLst>
          </p:cNvPr>
          <p:cNvSpPr txBox="1">
            <a:spLocks/>
          </p:cNvSpPr>
          <p:nvPr/>
        </p:nvSpPr>
        <p:spPr bwMode="auto">
          <a:xfrm>
            <a:off x="1752601" y="1514008"/>
            <a:ext cx="8600607" cy="4585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algn="just" defTabSz="914400" eaLnBrk="1" fontAlgn="auto" hangingPunct="1">
              <a:lnSpc>
                <a:spcPct val="150000"/>
              </a:lnSpc>
              <a:spcAft>
                <a:spcPts val="0"/>
              </a:spcAft>
              <a:buClr>
                <a:srgbClr val="0F6FC6">
                  <a:lumMod val="75000"/>
                </a:srgbClr>
              </a:buClr>
              <a:defRPr/>
            </a:pPr>
            <a:r>
              <a:rPr lang="en-US" altLang="en-US" sz="2400" b="1" dirty="0"/>
              <a:t>Ignore attribute</a:t>
            </a:r>
          </a:p>
          <a:p>
            <a:pPr marL="538226" lvl="2" indent="-182880" algn="just" eaLnBrk="1" fontAlgn="auto" hangingPunct="1">
              <a:buClr>
                <a:srgbClr val="0F6FC6">
                  <a:lumMod val="75000"/>
                </a:srgbClr>
              </a:buClr>
              <a:defRPr/>
            </a:pPr>
            <a:r>
              <a:rPr lang="en-US" altLang="en-US" sz="2200" dirty="0">
                <a:solidFill>
                  <a:sysClr val="windowText" lastClr="000000"/>
                </a:solidFill>
              </a:rPr>
              <a:t>Corresponding to variables that are of no significance for the application</a:t>
            </a:r>
          </a:p>
          <a:p>
            <a:pPr marL="265176" lvl="1" indent="-182880" algn="just" defTabSz="914400" eaLnBrk="1" fontAlgn="auto" hangingPunct="1">
              <a:buClr>
                <a:srgbClr val="0F6FC6">
                  <a:lumMod val="75000"/>
                </a:srgbClr>
              </a:buClr>
              <a:defRPr/>
            </a:pPr>
            <a:endParaRPr lang="en-US" altLang="en-US" sz="2400" dirty="0">
              <a:solidFill>
                <a:sysClr val="windowText" lastClr="000000"/>
              </a:solidFill>
            </a:endParaRPr>
          </a:p>
        </p:txBody>
      </p:sp>
    </p:spTree>
    <p:extLst>
      <p:ext uri="{BB962C8B-B14F-4D97-AF65-F5344CB8AC3E}">
        <p14:creationId xmlns:p14="http://schemas.microsoft.com/office/powerpoint/2010/main" val="780582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52601" y="449264"/>
            <a:ext cx="7401393" cy="689989"/>
          </a:xfrm>
          <a:noFill/>
        </p:spPr>
        <p:txBody>
          <a:bodyPr>
            <a:normAutofit/>
          </a:bodyPr>
          <a:lstStyle/>
          <a:p>
            <a:pPr algn="l"/>
            <a:r>
              <a:rPr lang="en-US" sz="3200" dirty="0">
                <a:solidFill>
                  <a:schemeClr val="tx1"/>
                </a:solidFill>
              </a:rPr>
              <a:t>Types of Attribute/Variable</a:t>
            </a:r>
          </a:p>
        </p:txBody>
      </p:sp>
      <p:sp>
        <p:nvSpPr>
          <p:cNvPr id="6" name="Content Placeholder 2">
            <a:extLst>
              <a:ext uri="{FF2B5EF4-FFF2-40B4-BE49-F238E27FC236}">
                <a16:creationId xmlns:a16="http://schemas.microsoft.com/office/drawing/2014/main" id="{2DF95BBE-BDF4-4F66-A1DF-F554123ED7B9}"/>
              </a:ext>
            </a:extLst>
          </p:cNvPr>
          <p:cNvSpPr txBox="1">
            <a:spLocks/>
          </p:cNvSpPr>
          <p:nvPr/>
        </p:nvSpPr>
        <p:spPr bwMode="auto">
          <a:xfrm>
            <a:off x="1752601" y="1514008"/>
            <a:ext cx="8600607" cy="4585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algn="just" eaLnBrk="1" fontAlgn="auto" hangingPunct="1">
              <a:spcAft>
                <a:spcPts val="0"/>
              </a:spcAft>
              <a:buClr>
                <a:srgbClr val="0F6FC6">
                  <a:lumMod val="75000"/>
                </a:srgbClr>
              </a:buClr>
              <a:defRPr/>
            </a:pPr>
            <a:r>
              <a:rPr lang="en-US" altLang="en-US" sz="2400" b="1" dirty="0">
                <a:solidFill>
                  <a:sysClr val="windowText" lastClr="000000"/>
                </a:solidFill>
              </a:rPr>
              <a:t>Categorical and Continuous Attributes:</a:t>
            </a:r>
          </a:p>
          <a:p>
            <a:pPr lvl="1"/>
            <a:r>
              <a:rPr lang="en-US" sz="2400" dirty="0"/>
              <a:t>Although the distinction between different categories of variable can be important in some cases, many practical data mining systems divide attributes into just two types:</a:t>
            </a:r>
          </a:p>
          <a:p>
            <a:pPr lvl="1"/>
            <a:r>
              <a:rPr lang="en-US" sz="2400" b="1" dirty="0"/>
              <a:t>categorical </a:t>
            </a:r>
            <a:r>
              <a:rPr lang="en-US" sz="2400" dirty="0"/>
              <a:t>corresponding to nominal, binary and ordinal variables</a:t>
            </a:r>
          </a:p>
          <a:p>
            <a:pPr lvl="1"/>
            <a:r>
              <a:rPr lang="en-US" sz="2400" b="1" dirty="0"/>
              <a:t>continuous </a:t>
            </a:r>
            <a:r>
              <a:rPr lang="en-US" sz="2400" dirty="0"/>
              <a:t>corresponding to integer, interval-scaled and ratio-scaled variables.</a:t>
            </a:r>
            <a:endParaRPr lang="en-US" altLang="en-US" sz="6000" dirty="0">
              <a:solidFill>
                <a:sysClr val="windowText" lastClr="000000"/>
              </a:solidFill>
            </a:endParaRPr>
          </a:p>
          <a:p>
            <a:pPr marL="265176" lvl="1" indent="-182880" algn="just" defTabSz="914400" eaLnBrk="1" fontAlgn="auto" hangingPunct="1">
              <a:buClr>
                <a:srgbClr val="0F6FC6">
                  <a:lumMod val="75000"/>
                </a:srgbClr>
              </a:buClr>
              <a:defRPr/>
            </a:pPr>
            <a:endParaRPr lang="en-US" altLang="en-US" sz="2800" dirty="0">
              <a:solidFill>
                <a:sysClr val="windowText" lastClr="000000"/>
              </a:solidFill>
            </a:endParaRPr>
          </a:p>
          <a:p>
            <a:pPr marL="265176" lvl="1" indent="-182880" algn="just" defTabSz="914400" eaLnBrk="1" fontAlgn="auto" hangingPunct="1">
              <a:buClr>
                <a:srgbClr val="0F6FC6">
                  <a:lumMod val="75000"/>
                </a:srgbClr>
              </a:buClr>
              <a:defRPr/>
            </a:pPr>
            <a:endParaRPr lang="en-US" altLang="en-US" sz="1200" dirty="0">
              <a:solidFill>
                <a:sysClr val="windowText" lastClr="000000"/>
              </a:solidFill>
            </a:endParaRPr>
          </a:p>
          <a:p>
            <a:r>
              <a:rPr lang="en-US" sz="2400" dirty="0"/>
              <a:t>It is important to choose methods that are appropriate to the types of variable stored for a particular application</a:t>
            </a:r>
            <a:endParaRPr lang="en-US" altLang="en-US" sz="6600" dirty="0">
              <a:solidFill>
                <a:sysClr val="windowText" lastClr="000000"/>
              </a:solidFill>
            </a:endParaRPr>
          </a:p>
        </p:txBody>
      </p:sp>
    </p:spTree>
    <p:extLst>
      <p:ext uri="{BB962C8B-B14F-4D97-AF65-F5344CB8AC3E}">
        <p14:creationId xmlns:p14="http://schemas.microsoft.com/office/powerpoint/2010/main" val="3033906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97570" y="449264"/>
            <a:ext cx="7326444" cy="734959"/>
          </a:xfrm>
          <a:noFill/>
        </p:spPr>
        <p:txBody>
          <a:bodyPr>
            <a:normAutofit/>
          </a:bodyPr>
          <a:lstStyle/>
          <a:p>
            <a:pPr algn="l"/>
            <a:r>
              <a:rPr lang="en-US" sz="3200" dirty="0">
                <a:solidFill>
                  <a:schemeClr val="tx1"/>
                </a:solidFill>
              </a:rPr>
              <a:t>Data Types</a:t>
            </a:r>
          </a:p>
        </p:txBody>
      </p:sp>
      <p:sp>
        <p:nvSpPr>
          <p:cNvPr id="9" name="Content Placeholder 2">
            <a:extLst>
              <a:ext uri="{FF2B5EF4-FFF2-40B4-BE49-F238E27FC236}">
                <a16:creationId xmlns:a16="http://schemas.microsoft.com/office/drawing/2014/main" id="{03601572-4110-4315-9BD2-EF0327D31160}"/>
              </a:ext>
            </a:extLst>
          </p:cNvPr>
          <p:cNvSpPr txBox="1">
            <a:spLocks/>
          </p:cNvSpPr>
          <p:nvPr/>
        </p:nvSpPr>
        <p:spPr bwMode="auto">
          <a:xfrm>
            <a:off x="1797571" y="1331628"/>
            <a:ext cx="8120922" cy="47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algn="just" defTabSz="914400" eaLnBrk="1" fontAlgn="auto" hangingPunct="1">
              <a:spcAft>
                <a:spcPts val="0"/>
              </a:spcAft>
              <a:buClr>
                <a:srgbClr val="0F6FC6">
                  <a:lumMod val="75000"/>
                </a:srgbClr>
              </a:buClr>
              <a:defRPr/>
            </a:pPr>
            <a:r>
              <a:rPr lang="en-US" altLang="en-US" sz="2400" dirty="0">
                <a:solidFill>
                  <a:sysClr val="windowText" lastClr="000000"/>
                </a:solidFill>
              </a:rPr>
              <a:t>Two types of data: Labelled Data &amp; </a:t>
            </a:r>
            <a:r>
              <a:rPr lang="en-US" altLang="en-US" sz="2400" dirty="0" err="1">
                <a:solidFill>
                  <a:sysClr val="windowText" lastClr="000000"/>
                </a:solidFill>
              </a:rPr>
              <a:t>Unlabelled</a:t>
            </a:r>
            <a:r>
              <a:rPr lang="en-US" altLang="en-US" sz="2400" dirty="0">
                <a:solidFill>
                  <a:sysClr val="windowText" lastClr="000000"/>
                </a:solidFill>
              </a:rPr>
              <a:t> Data</a:t>
            </a:r>
          </a:p>
          <a:p>
            <a:pPr marL="0" indent="-374904" algn="just" defTabSz="914400" eaLnBrk="1" fontAlgn="auto" hangingPunct="1">
              <a:lnSpc>
                <a:spcPct val="150000"/>
              </a:lnSpc>
              <a:spcAft>
                <a:spcPts val="0"/>
              </a:spcAft>
              <a:buClr>
                <a:srgbClr val="0F6FC6">
                  <a:lumMod val="75000"/>
                </a:srgbClr>
              </a:buClr>
              <a:defRPr/>
            </a:pPr>
            <a:r>
              <a:rPr lang="en-US" altLang="en-US" sz="2400" b="1" dirty="0"/>
              <a:t>Labelled data</a:t>
            </a:r>
          </a:p>
          <a:p>
            <a:pPr marL="434340" lvl="1" indent="-342900" algn="just" defTabSz="914400" eaLnBrk="1" fontAlgn="auto" hangingPunct="1">
              <a:buClr>
                <a:srgbClr val="0F6FC6">
                  <a:lumMod val="75000"/>
                </a:srgbClr>
              </a:buClr>
              <a:defRPr/>
            </a:pPr>
            <a:r>
              <a:rPr lang="en-US" altLang="en-US" sz="2400" dirty="0">
                <a:solidFill>
                  <a:sysClr val="windowText" lastClr="000000"/>
                </a:solidFill>
              </a:rPr>
              <a:t>Specially designated attribute and the aim is to use the data given to predict the value of that attribute for instances that have not yet been seen.</a:t>
            </a:r>
          </a:p>
          <a:p>
            <a:pPr marL="434340" lvl="1" indent="-342900" algn="just" defTabSz="914400" eaLnBrk="1" fontAlgn="auto" hangingPunct="1">
              <a:buClr>
                <a:srgbClr val="0F6FC6">
                  <a:lumMod val="75000"/>
                </a:srgbClr>
              </a:buClr>
              <a:defRPr/>
            </a:pPr>
            <a:r>
              <a:rPr lang="en-US" altLang="en-US" sz="2400" b="1" dirty="0" err="1">
                <a:solidFill>
                  <a:sysClr val="windowText" lastClr="000000"/>
                </a:solidFill>
              </a:rPr>
              <a:t>SoftEng</a:t>
            </a:r>
            <a:r>
              <a:rPr lang="en-US" altLang="en-US" sz="2400" b="1" dirty="0">
                <a:solidFill>
                  <a:sysClr val="windowText" lastClr="000000"/>
                </a:solidFill>
              </a:rPr>
              <a:t>=A, ARIN=A, HCI=B, CSA=B, Project=A, 		THEN Class = ?</a:t>
            </a:r>
            <a:endParaRPr lang="en-US" altLang="en-US" sz="2400" dirty="0">
              <a:solidFill>
                <a:sysClr val="windowText" lastClr="000000"/>
              </a:solidFill>
            </a:endParaRPr>
          </a:p>
          <a:p>
            <a:pPr marL="182880" indent="-182880" defTabSz="914400" eaLnBrk="1" fontAlgn="auto" hangingPunct="1">
              <a:spcAft>
                <a:spcPts val="0"/>
              </a:spcAft>
              <a:buClr>
                <a:srgbClr val="0F6FC6">
                  <a:lumMod val="75000"/>
                </a:srgbClr>
              </a:buClr>
              <a:defRPr/>
            </a:pPr>
            <a:endParaRPr lang="en-US" altLang="en-US" sz="2400" dirty="0">
              <a:solidFill>
                <a:sysClr val="windowText" lastClr="000000"/>
              </a:solidFill>
            </a:endParaRPr>
          </a:p>
          <a:p>
            <a:pPr marL="182880" indent="-182880" defTabSz="914400" eaLnBrk="1" fontAlgn="auto" hangingPunct="1">
              <a:spcAft>
                <a:spcPts val="0"/>
              </a:spcAft>
              <a:buClr>
                <a:srgbClr val="0F6FC6">
                  <a:lumMod val="75000"/>
                </a:srgbClr>
              </a:buClr>
              <a:defRPr/>
            </a:pPr>
            <a:endParaRPr lang="en-US" altLang="en-US" sz="2400" dirty="0">
              <a:solidFill>
                <a:sysClr val="windowText" lastClr="000000"/>
              </a:solidFill>
            </a:endParaRPr>
          </a:p>
        </p:txBody>
      </p:sp>
      <p:pic>
        <p:nvPicPr>
          <p:cNvPr id="10" name="Picture 1">
            <a:extLst>
              <a:ext uri="{FF2B5EF4-FFF2-40B4-BE49-F238E27FC236}">
                <a16:creationId xmlns:a16="http://schemas.microsoft.com/office/drawing/2014/main" id="{07699826-BE14-4FDE-B33B-A5F0942849E7}"/>
              </a:ext>
            </a:extLst>
          </p:cNvPr>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893526" y="4557011"/>
            <a:ext cx="6404949" cy="113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1545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07632" y="449264"/>
            <a:ext cx="7461353" cy="704980"/>
          </a:xfrm>
          <a:noFill/>
        </p:spPr>
        <p:txBody>
          <a:bodyPr>
            <a:normAutofit/>
          </a:bodyPr>
          <a:lstStyle/>
          <a:p>
            <a:pPr algn="l"/>
            <a:r>
              <a:rPr lang="en-US" sz="3200" dirty="0">
                <a:solidFill>
                  <a:schemeClr val="tx1"/>
                </a:solidFill>
              </a:rPr>
              <a:t>Data Types</a:t>
            </a:r>
          </a:p>
        </p:txBody>
      </p:sp>
      <p:sp>
        <p:nvSpPr>
          <p:cNvPr id="6" name="Content Placeholder 2">
            <a:extLst>
              <a:ext uri="{FF2B5EF4-FFF2-40B4-BE49-F238E27FC236}">
                <a16:creationId xmlns:a16="http://schemas.microsoft.com/office/drawing/2014/main" id="{17483319-E704-4E16-95B5-EE113A89C43A}"/>
              </a:ext>
            </a:extLst>
          </p:cNvPr>
          <p:cNvSpPr txBox="1">
            <a:spLocks/>
          </p:cNvSpPr>
          <p:nvPr/>
        </p:nvSpPr>
        <p:spPr bwMode="auto">
          <a:xfrm>
            <a:off x="1707631" y="1394086"/>
            <a:ext cx="8585616" cy="4720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defTabSz="914400" eaLnBrk="1" fontAlgn="auto" hangingPunct="1">
              <a:buClr>
                <a:srgbClr val="0F6FC6">
                  <a:lumMod val="75000"/>
                </a:srgbClr>
              </a:buClr>
              <a:defRPr/>
            </a:pPr>
            <a:r>
              <a:rPr lang="en-US" altLang="en-US" sz="2400" b="1" dirty="0" err="1"/>
              <a:t>Unlabelled</a:t>
            </a:r>
            <a:r>
              <a:rPr lang="en-US" altLang="en-US" sz="2400" b="1" dirty="0"/>
              <a:t> data</a:t>
            </a:r>
          </a:p>
          <a:p>
            <a:pPr marL="731520" lvl="2" indent="-182880" defTabSz="914400" eaLnBrk="1" fontAlgn="auto" hangingPunct="1">
              <a:buClr>
                <a:srgbClr val="0F6FC6">
                  <a:lumMod val="75000"/>
                </a:srgbClr>
              </a:buClr>
              <a:defRPr/>
            </a:pPr>
            <a:r>
              <a:rPr lang="en-US" altLang="en-US" sz="2400" dirty="0">
                <a:solidFill>
                  <a:sysClr val="windowText" lastClr="000000"/>
                </a:solidFill>
              </a:rPr>
              <a:t>Data that does not have any specially designated attribute is called </a:t>
            </a:r>
            <a:r>
              <a:rPr lang="en-US" altLang="en-US" sz="2400" dirty="0" err="1">
                <a:solidFill>
                  <a:sysClr val="windowText" lastClr="000000"/>
                </a:solidFill>
              </a:rPr>
              <a:t>unlabelled</a:t>
            </a:r>
            <a:r>
              <a:rPr lang="en-US" altLang="en-US" sz="2400" dirty="0">
                <a:solidFill>
                  <a:sysClr val="windowText" lastClr="000000"/>
                </a:solidFill>
              </a:rPr>
              <a:t>.</a:t>
            </a:r>
          </a:p>
          <a:p>
            <a:pPr marL="731520" lvl="2" indent="-182880" defTabSz="914400" eaLnBrk="1" fontAlgn="auto" hangingPunct="1">
              <a:buClr>
                <a:srgbClr val="0F6FC6">
                  <a:lumMod val="75000"/>
                </a:srgbClr>
              </a:buClr>
              <a:defRPr/>
            </a:pPr>
            <a:r>
              <a:rPr lang="en-US" altLang="en-US" sz="2400" dirty="0">
                <a:solidFill>
                  <a:sysClr val="windowText" lastClr="000000"/>
                </a:solidFill>
              </a:rPr>
              <a:t>Here the aim is simply to extract the most information we can from the data available.</a:t>
            </a:r>
          </a:p>
          <a:p>
            <a:pPr marL="182880" indent="-182880" defTabSz="914400" eaLnBrk="1" fontAlgn="auto" hangingPunct="1">
              <a:spcAft>
                <a:spcPts val="0"/>
              </a:spcAft>
              <a:buClr>
                <a:srgbClr val="0F6FC6">
                  <a:lumMod val="75000"/>
                </a:srgbClr>
              </a:buClr>
              <a:defRPr/>
            </a:pPr>
            <a:endParaRPr lang="en-US" altLang="en-US" sz="2400" dirty="0">
              <a:solidFill>
                <a:sysClr val="windowText" lastClr="000000"/>
              </a:solidFill>
            </a:endParaRPr>
          </a:p>
          <a:p>
            <a:pPr marL="182880" indent="-182880" defTabSz="914400" eaLnBrk="1" fontAlgn="auto" hangingPunct="1">
              <a:spcAft>
                <a:spcPts val="0"/>
              </a:spcAft>
              <a:buClr>
                <a:srgbClr val="0F6FC6">
                  <a:lumMod val="75000"/>
                </a:srgbClr>
              </a:buClr>
              <a:defRPr/>
            </a:pPr>
            <a:endParaRPr lang="en-US" altLang="en-US" sz="2400" dirty="0">
              <a:solidFill>
                <a:sysClr val="windowText" lastClr="000000"/>
              </a:solidFill>
            </a:endParaRPr>
          </a:p>
        </p:txBody>
      </p:sp>
      <p:graphicFrame>
        <p:nvGraphicFramePr>
          <p:cNvPr id="7" name="Table 6">
            <a:extLst>
              <a:ext uri="{FF2B5EF4-FFF2-40B4-BE49-F238E27FC236}">
                <a16:creationId xmlns:a16="http://schemas.microsoft.com/office/drawing/2014/main" id="{ACF8D2AF-1E3C-4DAC-A6E2-BF3C12B4A1F7}"/>
              </a:ext>
            </a:extLst>
          </p:cNvPr>
          <p:cNvGraphicFramePr>
            <a:graphicFrameLocks noGrp="1"/>
          </p:cNvGraphicFramePr>
          <p:nvPr/>
        </p:nvGraphicFramePr>
        <p:xfrm>
          <a:off x="2858126" y="4802346"/>
          <a:ext cx="6700605" cy="1443208"/>
        </p:xfrm>
        <a:graphic>
          <a:graphicData uri="http://schemas.openxmlformats.org/drawingml/2006/table">
            <a:tbl>
              <a:tblPr firstRow="1" firstCol="1" bandRow="1">
                <a:tableStyleId>{5C22544A-7EE6-4342-B048-85BDC9FD1C3A}</a:tableStyleId>
              </a:tblPr>
              <a:tblGrid>
                <a:gridCol w="1340121">
                  <a:extLst>
                    <a:ext uri="{9D8B030D-6E8A-4147-A177-3AD203B41FA5}">
                      <a16:colId xmlns:a16="http://schemas.microsoft.com/office/drawing/2014/main" val="20000"/>
                    </a:ext>
                  </a:extLst>
                </a:gridCol>
                <a:gridCol w="1340121">
                  <a:extLst>
                    <a:ext uri="{9D8B030D-6E8A-4147-A177-3AD203B41FA5}">
                      <a16:colId xmlns:a16="http://schemas.microsoft.com/office/drawing/2014/main" val="20001"/>
                    </a:ext>
                  </a:extLst>
                </a:gridCol>
                <a:gridCol w="1340121">
                  <a:extLst>
                    <a:ext uri="{9D8B030D-6E8A-4147-A177-3AD203B41FA5}">
                      <a16:colId xmlns:a16="http://schemas.microsoft.com/office/drawing/2014/main" val="20002"/>
                    </a:ext>
                  </a:extLst>
                </a:gridCol>
                <a:gridCol w="1340121">
                  <a:extLst>
                    <a:ext uri="{9D8B030D-6E8A-4147-A177-3AD203B41FA5}">
                      <a16:colId xmlns:a16="http://schemas.microsoft.com/office/drawing/2014/main" val="20003"/>
                    </a:ext>
                  </a:extLst>
                </a:gridCol>
                <a:gridCol w="1340121">
                  <a:extLst>
                    <a:ext uri="{9D8B030D-6E8A-4147-A177-3AD203B41FA5}">
                      <a16:colId xmlns:a16="http://schemas.microsoft.com/office/drawing/2014/main" val="20004"/>
                    </a:ext>
                  </a:extLst>
                </a:gridCol>
              </a:tblGrid>
              <a:tr h="27653">
                <a:tc>
                  <a:txBody>
                    <a:bodyPr/>
                    <a:lstStyle/>
                    <a:p>
                      <a:pPr marL="0" marR="0" algn="ctr">
                        <a:lnSpc>
                          <a:spcPct val="107000"/>
                        </a:lnSpc>
                        <a:spcBef>
                          <a:spcPts val="0"/>
                        </a:spcBef>
                        <a:spcAft>
                          <a:spcPts val="0"/>
                        </a:spcAft>
                      </a:pPr>
                      <a:r>
                        <a:rPr lang="en-US" sz="1600" dirty="0">
                          <a:effectLst/>
                        </a:rPr>
                        <a:t>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gn="ctr">
                        <a:lnSpc>
                          <a:spcPct val="107000"/>
                        </a:lnSpc>
                        <a:spcBef>
                          <a:spcPts val="0"/>
                        </a:spcBef>
                        <a:spcAft>
                          <a:spcPts val="0"/>
                        </a:spcAft>
                      </a:pPr>
                      <a:r>
                        <a:rPr lang="en-US" sz="1600"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gn="ctr">
                        <a:lnSpc>
                          <a:spcPct val="107000"/>
                        </a:lnSpc>
                        <a:spcBef>
                          <a:spcPts val="0"/>
                        </a:spcBef>
                        <a:spcAft>
                          <a:spcPts val="0"/>
                        </a:spcAft>
                      </a:pPr>
                      <a:r>
                        <a:rPr lang="en-US" sz="1600" dirty="0">
                          <a:effectLst/>
                        </a:rPr>
                        <a:t>Shop 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gn="ctr">
                        <a:lnSpc>
                          <a:spcPct val="107000"/>
                        </a:lnSpc>
                        <a:spcBef>
                          <a:spcPts val="0"/>
                        </a:spcBef>
                        <a:spcAft>
                          <a:spcPts val="0"/>
                        </a:spcAft>
                      </a:pPr>
                      <a:r>
                        <a:rPr lang="en-US" sz="1600" dirty="0">
                          <a:effectLst/>
                        </a:rPr>
                        <a:t>Products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extLst>
                  <a:ext uri="{0D108BD9-81ED-4DB2-BD59-A6C34878D82A}">
                    <a16:rowId xmlns:a16="http://schemas.microsoft.com/office/drawing/2014/main" val="10000"/>
                  </a:ext>
                </a:extLst>
              </a:tr>
              <a:tr h="213827">
                <a:tc>
                  <a:txBody>
                    <a:bodyPr/>
                    <a:lstStyle/>
                    <a:p>
                      <a:pPr marL="0" marR="0">
                        <a:lnSpc>
                          <a:spcPct val="107000"/>
                        </a:lnSpc>
                        <a:spcBef>
                          <a:spcPts val="0"/>
                        </a:spcBef>
                        <a:spcAft>
                          <a:spcPts val="0"/>
                        </a:spcAft>
                      </a:pPr>
                      <a:r>
                        <a:rPr lang="en-US" sz="1600" dirty="0">
                          <a:effectLst/>
                        </a:rPr>
                        <a:t>25/09/2014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nSpc>
                          <a:spcPct val="107000"/>
                        </a:lnSpc>
                        <a:spcBef>
                          <a:spcPts val="0"/>
                        </a:spcBef>
                        <a:spcAft>
                          <a:spcPts val="0"/>
                        </a:spcAft>
                      </a:pPr>
                      <a:r>
                        <a:rPr lang="en-US" sz="1600" dirty="0">
                          <a:effectLst/>
                        </a:rPr>
                        <a:t>Marcos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nSpc>
                          <a:spcPct val="107000"/>
                        </a:lnSpc>
                        <a:spcBef>
                          <a:spcPts val="0"/>
                        </a:spcBef>
                        <a:spcAft>
                          <a:spcPts val="0"/>
                        </a:spcAft>
                      </a:pPr>
                      <a:r>
                        <a:rPr lang="en-US" sz="1600">
                          <a:effectLst/>
                        </a:rPr>
                        <a:t>ABC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gn="ctr">
                        <a:lnSpc>
                          <a:spcPct val="107000"/>
                        </a:lnSpc>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extLst>
                  <a:ext uri="{0D108BD9-81ED-4DB2-BD59-A6C34878D82A}">
                    <a16:rowId xmlns:a16="http://schemas.microsoft.com/office/drawing/2014/main" val="10001"/>
                  </a:ext>
                </a:extLst>
              </a:tr>
              <a:tr h="437621">
                <a:tc>
                  <a:txBody>
                    <a:bodyPr/>
                    <a:lstStyle/>
                    <a:p>
                      <a:pPr marL="0" marR="0">
                        <a:lnSpc>
                          <a:spcPct val="107000"/>
                        </a:lnSpc>
                        <a:spcBef>
                          <a:spcPts val="0"/>
                        </a:spcBef>
                        <a:spcAft>
                          <a:spcPts val="0"/>
                        </a:spcAft>
                      </a:pPr>
                      <a:r>
                        <a:rPr lang="en-US" sz="1600" dirty="0">
                          <a:effectLst/>
                        </a:rPr>
                        <a:t>27/09/2014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nSpc>
                          <a:spcPct val="107000"/>
                        </a:lnSpc>
                        <a:spcBef>
                          <a:spcPts val="0"/>
                        </a:spcBef>
                        <a:spcAft>
                          <a:spcPts val="0"/>
                        </a:spcAft>
                      </a:pPr>
                      <a:r>
                        <a:rPr lang="en-US" sz="1600" dirty="0">
                          <a:effectLst/>
                        </a:rPr>
                        <a:t>Marcos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nSpc>
                          <a:spcPct val="107000"/>
                        </a:lnSpc>
                        <a:spcBef>
                          <a:spcPts val="0"/>
                        </a:spcBef>
                        <a:spcAft>
                          <a:spcPts val="0"/>
                        </a:spcAft>
                      </a:pPr>
                      <a:r>
                        <a:rPr lang="en-US" sz="1600" dirty="0">
                          <a:effectLst/>
                        </a:rPr>
                        <a:t>ABC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nSpc>
                          <a:spcPct val="107000"/>
                        </a:lnSpc>
                        <a:spcBef>
                          <a:spcPts val="0"/>
                        </a:spcBef>
                        <a:spcAft>
                          <a:spcPts val="0"/>
                        </a:spcAft>
                      </a:pPr>
                      <a:r>
                        <a:rPr lang="en-US" sz="1600" dirty="0">
                          <a:effectLst/>
                        </a:rPr>
                        <a:t>Pen, Bread, Cake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extLst>
                  <a:ext uri="{0D108BD9-81ED-4DB2-BD59-A6C34878D82A}">
                    <a16:rowId xmlns:a16="http://schemas.microsoft.com/office/drawing/2014/main" val="10002"/>
                  </a:ext>
                </a:extLst>
              </a:tr>
              <a:tr h="437621">
                <a:tc>
                  <a:txBody>
                    <a:bodyPr/>
                    <a:lstStyle/>
                    <a:p>
                      <a:pPr marL="0" marR="0">
                        <a:lnSpc>
                          <a:spcPct val="107000"/>
                        </a:lnSpc>
                        <a:spcBef>
                          <a:spcPts val="0"/>
                        </a:spcBef>
                        <a:spcAft>
                          <a:spcPts val="0"/>
                        </a:spcAft>
                      </a:pPr>
                      <a:r>
                        <a:rPr lang="en-US" sz="1600">
                          <a:effectLst/>
                        </a:rPr>
                        <a:t>05/10/2014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nSpc>
                          <a:spcPct val="107000"/>
                        </a:lnSpc>
                        <a:spcBef>
                          <a:spcPts val="0"/>
                        </a:spcBef>
                        <a:spcAft>
                          <a:spcPts val="0"/>
                        </a:spcAft>
                      </a:pPr>
                      <a:r>
                        <a:rPr lang="en-US" sz="1600" dirty="0">
                          <a:effectLst/>
                        </a:rPr>
                        <a:t>Marcos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nSpc>
                          <a:spcPct val="107000"/>
                        </a:lnSpc>
                        <a:spcBef>
                          <a:spcPts val="0"/>
                        </a:spcBef>
                        <a:spcAft>
                          <a:spcPts val="0"/>
                        </a:spcAft>
                      </a:pPr>
                      <a:r>
                        <a:rPr lang="en-US" sz="1600" dirty="0">
                          <a:effectLst/>
                        </a:rPr>
                        <a:t>ABC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nSpc>
                          <a:spcPct val="107000"/>
                        </a:lnSpc>
                        <a:spcBef>
                          <a:spcPts val="0"/>
                        </a:spcBef>
                        <a:spcAft>
                          <a:spcPts val="0"/>
                        </a:spcAft>
                      </a:pPr>
                      <a:r>
                        <a:rPr lang="en-US" sz="1600" dirty="0">
                          <a:effectLst/>
                        </a:rPr>
                        <a:t>Bread, Cheese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extLst>
                  <a:ext uri="{0D108BD9-81ED-4DB2-BD59-A6C34878D82A}">
                    <a16:rowId xmlns:a16="http://schemas.microsoft.com/office/drawing/2014/main" val="10003"/>
                  </a:ext>
                </a:extLst>
              </a:tr>
            </a:tbl>
          </a:graphicData>
        </a:graphic>
      </p:graphicFrame>
      <p:pic>
        <p:nvPicPr>
          <p:cNvPr id="3" name="Picture 2">
            <a:extLst>
              <a:ext uri="{FF2B5EF4-FFF2-40B4-BE49-F238E27FC236}">
                <a16:creationId xmlns:a16="http://schemas.microsoft.com/office/drawing/2014/main" id="{9B1C61D0-D4A5-4075-8038-625E1CEBA94B}"/>
              </a:ext>
            </a:extLst>
          </p:cNvPr>
          <p:cNvPicPr>
            <a:picLocks noChangeAspect="1"/>
          </p:cNvPicPr>
          <p:nvPr/>
        </p:nvPicPr>
        <p:blipFill>
          <a:blip r:embed="rId2"/>
          <a:stretch>
            <a:fillRect/>
          </a:stretch>
        </p:blipFill>
        <p:spPr>
          <a:xfrm>
            <a:off x="3305572" y="3567660"/>
            <a:ext cx="5580857" cy="1100633"/>
          </a:xfrm>
          <a:prstGeom prst="rect">
            <a:avLst/>
          </a:prstGeom>
        </p:spPr>
      </p:pic>
    </p:spTree>
    <p:extLst>
      <p:ext uri="{BB962C8B-B14F-4D97-AF65-F5344CB8AC3E}">
        <p14:creationId xmlns:p14="http://schemas.microsoft.com/office/powerpoint/2010/main" val="1318697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A6F3AC96-8C5A-4084-AF23-A3A8D0E56BF4}"/>
              </a:ext>
            </a:extLst>
          </p:cNvPr>
          <p:cNvSpPr>
            <a:spLocks noGrp="1"/>
          </p:cNvSpPr>
          <p:nvPr>
            <p:ph type="ctrTitle" idx="4294967295"/>
          </p:nvPr>
        </p:nvSpPr>
        <p:spPr>
          <a:xfrm>
            <a:off x="1782581" y="449264"/>
            <a:ext cx="7371413" cy="824901"/>
          </a:xfrm>
          <a:noFill/>
        </p:spPr>
        <p:txBody>
          <a:bodyPr rtlCol="0">
            <a:normAutofit/>
          </a:bodyPr>
          <a:lstStyle/>
          <a:p>
            <a:pPr algn="l">
              <a:defRPr/>
            </a:pPr>
            <a:r>
              <a:rPr lang="en-US" altLang="en-US" sz="3200" dirty="0">
                <a:solidFill>
                  <a:schemeClr val="tx1"/>
                </a:solidFill>
              </a:rPr>
              <a:t>Learning Methods</a:t>
            </a:r>
          </a:p>
        </p:txBody>
      </p:sp>
      <p:sp>
        <p:nvSpPr>
          <p:cNvPr id="7" name="Content Placeholder 2">
            <a:extLst>
              <a:ext uri="{FF2B5EF4-FFF2-40B4-BE49-F238E27FC236}">
                <a16:creationId xmlns:a16="http://schemas.microsoft.com/office/drawing/2014/main" id="{AB6EAB0F-D82F-4953-B490-053B5D348086}"/>
              </a:ext>
            </a:extLst>
          </p:cNvPr>
          <p:cNvSpPr txBox="1">
            <a:spLocks/>
          </p:cNvSpPr>
          <p:nvPr/>
        </p:nvSpPr>
        <p:spPr bwMode="auto">
          <a:xfrm>
            <a:off x="1782581" y="1528997"/>
            <a:ext cx="8405735" cy="487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algn="just" defTabSz="914400" eaLnBrk="1" fontAlgn="auto" hangingPunct="1">
              <a:spcAft>
                <a:spcPts val="0"/>
              </a:spcAft>
              <a:buClr>
                <a:srgbClr val="0F6FC6">
                  <a:lumMod val="75000"/>
                </a:srgbClr>
              </a:buClr>
              <a:defRPr/>
            </a:pPr>
            <a:r>
              <a:rPr lang="en-US" altLang="en-US" sz="2400" b="1" dirty="0"/>
              <a:t>Supervised Learning</a:t>
            </a:r>
          </a:p>
          <a:p>
            <a:pPr marL="265176" lvl="1" indent="-182880" algn="just" defTabSz="914400" eaLnBrk="1" fontAlgn="auto" hangingPunct="1">
              <a:buClr>
                <a:srgbClr val="0F6FC6">
                  <a:lumMod val="75000"/>
                </a:srgbClr>
              </a:buClr>
              <a:defRPr/>
            </a:pPr>
            <a:r>
              <a:rPr lang="en-US" altLang="en-US" sz="2400" dirty="0">
                <a:solidFill>
                  <a:sysClr val="windowText" lastClr="000000"/>
                </a:solidFill>
              </a:rPr>
              <a:t>Data mining using labelled data is known as supervised learning.</a:t>
            </a:r>
          </a:p>
          <a:p>
            <a:pPr marL="265176" lvl="1" indent="-182880" algn="just" defTabSz="914400" eaLnBrk="1" fontAlgn="auto" hangingPunct="1">
              <a:buClr>
                <a:srgbClr val="0F6FC6">
                  <a:lumMod val="75000"/>
                </a:srgbClr>
              </a:buClr>
              <a:defRPr/>
            </a:pPr>
            <a:endParaRPr lang="en-US" altLang="en-US" sz="2400" dirty="0">
              <a:solidFill>
                <a:sysClr val="windowText" lastClr="000000"/>
              </a:solidFill>
            </a:endParaRPr>
          </a:p>
          <a:p>
            <a:pPr marL="265176" lvl="1" indent="-182880" algn="just" defTabSz="914400" eaLnBrk="1" fontAlgn="auto" hangingPunct="1">
              <a:buClr>
                <a:srgbClr val="0F6FC6">
                  <a:lumMod val="75000"/>
                </a:srgbClr>
              </a:buClr>
              <a:defRPr/>
            </a:pPr>
            <a:r>
              <a:rPr lang="en-US" altLang="en-US" sz="2400" b="1" dirty="0"/>
              <a:t>Classification</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If the designated attribute is categorical, the task is called classification.</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Classification is one form of prediction, where the value to be predicted is a label.</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a hospital may want to classify medical patients into those who are at high, medium or low risk</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we may wish to classify a student project as distinction, merit, pass or fail</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Nearest </a:t>
            </a:r>
            <a:r>
              <a:rPr lang="en-US" altLang="en-US" sz="2400" dirty="0" err="1">
                <a:solidFill>
                  <a:sysClr val="windowText" lastClr="000000"/>
                </a:solidFill>
              </a:rPr>
              <a:t>Neighbour</a:t>
            </a:r>
            <a:r>
              <a:rPr lang="en-US" altLang="en-US" sz="2400" dirty="0">
                <a:solidFill>
                  <a:sysClr val="windowText" lastClr="000000"/>
                </a:solidFill>
              </a:rPr>
              <a:t> Matching, Classification Rules, Classification Tree, …</a:t>
            </a:r>
          </a:p>
          <a:p>
            <a:pPr marL="182880" indent="-182880" algn="just" defTabSz="914400" eaLnBrk="1" fontAlgn="auto" hangingPunct="1">
              <a:spcAft>
                <a:spcPts val="0"/>
              </a:spcAft>
              <a:buClr>
                <a:srgbClr val="0F6FC6">
                  <a:lumMod val="75000"/>
                </a:srgbClr>
              </a:buClr>
              <a:defRPr/>
            </a:pPr>
            <a:endParaRPr lang="en-US" altLang="en-US" sz="2400" dirty="0">
              <a:solidFill>
                <a:sysClr val="windowText" lastClr="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CB159BBD-4622-4577-AFBB-E8CBEDD2DC98}"/>
              </a:ext>
            </a:extLst>
          </p:cNvPr>
          <p:cNvSpPr>
            <a:spLocks noGrp="1"/>
          </p:cNvSpPr>
          <p:nvPr>
            <p:ph type="ctrTitle" idx="4294967295"/>
          </p:nvPr>
        </p:nvSpPr>
        <p:spPr>
          <a:xfrm>
            <a:off x="1767591" y="449264"/>
            <a:ext cx="7356422" cy="719970"/>
          </a:xfrm>
          <a:noFill/>
        </p:spPr>
        <p:txBody>
          <a:bodyPr rtlCol="0">
            <a:normAutofit/>
          </a:bodyPr>
          <a:lstStyle/>
          <a:p>
            <a:pPr algn="l">
              <a:defRPr/>
            </a:pPr>
            <a:r>
              <a:rPr lang="en-US" altLang="en-US" sz="3200" dirty="0">
                <a:solidFill>
                  <a:schemeClr val="tx1"/>
                </a:solidFill>
              </a:rPr>
              <a:t>Learning Methods</a:t>
            </a:r>
          </a:p>
        </p:txBody>
      </p:sp>
      <p:sp>
        <p:nvSpPr>
          <p:cNvPr id="7" name="Content Placeholder 2">
            <a:extLst>
              <a:ext uri="{FF2B5EF4-FFF2-40B4-BE49-F238E27FC236}">
                <a16:creationId xmlns:a16="http://schemas.microsoft.com/office/drawing/2014/main" id="{0D166DC3-C7B4-4221-873A-4F0986CDC4AB}"/>
              </a:ext>
            </a:extLst>
          </p:cNvPr>
          <p:cNvSpPr txBox="1">
            <a:spLocks/>
          </p:cNvSpPr>
          <p:nvPr/>
        </p:nvSpPr>
        <p:spPr bwMode="auto">
          <a:xfrm>
            <a:off x="1767591" y="1738860"/>
            <a:ext cx="8555636" cy="435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defTabSz="914400" eaLnBrk="1" fontAlgn="auto" hangingPunct="1">
              <a:buClr>
                <a:srgbClr val="0F6FC6">
                  <a:lumMod val="75000"/>
                </a:srgbClr>
              </a:buClr>
              <a:defRPr/>
            </a:pPr>
            <a:r>
              <a:rPr lang="en-US" altLang="en-US" sz="2400" b="1" dirty="0"/>
              <a:t>Numerical Prediction (Regression)</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If the designated attribute is numerical, the task is called numerical prediction (regression).</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Numerical prediction (often called regression) is another. In this case we wish to predict a numerical value, such as a company’s profits or a share price.</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A very popular way of doing this is to use a Neural Network</a:t>
            </a:r>
          </a:p>
          <a:p>
            <a:pPr marL="182880" indent="-182880" algn="just" defTabSz="914400" eaLnBrk="1" fontAlgn="auto" hangingPunct="1">
              <a:spcAft>
                <a:spcPts val="0"/>
              </a:spcAft>
              <a:buClr>
                <a:srgbClr val="0F6FC6">
                  <a:lumMod val="75000"/>
                </a:srgbClr>
              </a:buClr>
              <a:defRPr/>
            </a:pPr>
            <a:endParaRPr lang="en-US" altLang="en-US" sz="2400" dirty="0">
              <a:solidFill>
                <a:sysClr val="windowText" lastClr="0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9D00C4FD-494F-4A47-B159-109A65CDF927}"/>
              </a:ext>
            </a:extLst>
          </p:cNvPr>
          <p:cNvSpPr>
            <a:spLocks noGrp="1"/>
          </p:cNvSpPr>
          <p:nvPr>
            <p:ph type="ctrTitle" idx="4294967295"/>
          </p:nvPr>
        </p:nvSpPr>
        <p:spPr>
          <a:xfrm>
            <a:off x="1793823" y="449264"/>
            <a:ext cx="7315200" cy="704980"/>
          </a:xfrm>
          <a:noFill/>
        </p:spPr>
        <p:txBody>
          <a:bodyPr rtlCol="0">
            <a:normAutofit/>
          </a:bodyPr>
          <a:lstStyle/>
          <a:p>
            <a:pPr algn="l">
              <a:defRPr/>
            </a:pPr>
            <a:r>
              <a:rPr lang="en-US" altLang="en-US" sz="3200" dirty="0">
                <a:solidFill>
                  <a:schemeClr val="tx1"/>
                </a:solidFill>
              </a:rPr>
              <a:t>Learning Methods</a:t>
            </a:r>
          </a:p>
        </p:txBody>
      </p:sp>
      <p:pic>
        <p:nvPicPr>
          <p:cNvPr id="22532" name="Picture 3">
            <a:extLst>
              <a:ext uri="{FF2B5EF4-FFF2-40B4-BE49-F238E27FC236}">
                <a16:creationId xmlns:a16="http://schemas.microsoft.com/office/drawing/2014/main" id="{5A15D63D-C8FF-4C44-8D9B-DBFF8B11938F}"/>
              </a:ext>
            </a:extLst>
          </p:cNvPr>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865835" y="2160985"/>
            <a:ext cx="6460331" cy="253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65A7020-3C40-4EE1-A1C9-AA8D8E778A78}"/>
              </a:ext>
            </a:extLst>
          </p:cNvPr>
          <p:cNvSpPr>
            <a:spLocks noGrp="1"/>
          </p:cNvSpPr>
          <p:nvPr>
            <p:ph type="ctrTitle" idx="4294967295"/>
          </p:nvPr>
        </p:nvSpPr>
        <p:spPr>
          <a:xfrm>
            <a:off x="1812561" y="449264"/>
            <a:ext cx="7386404" cy="734960"/>
          </a:xfrm>
          <a:noFill/>
        </p:spPr>
        <p:txBody>
          <a:bodyPr rtlCol="0">
            <a:normAutofit/>
          </a:bodyPr>
          <a:lstStyle/>
          <a:p>
            <a:pPr algn="l">
              <a:defRPr/>
            </a:pPr>
            <a:r>
              <a:rPr lang="en-US" altLang="en-US" sz="3200" dirty="0">
                <a:solidFill>
                  <a:schemeClr val="tx1"/>
                </a:solidFill>
              </a:rPr>
              <a:t>Learning Methods</a:t>
            </a:r>
          </a:p>
        </p:txBody>
      </p:sp>
      <p:sp>
        <p:nvSpPr>
          <p:cNvPr id="6" name="Content Placeholder 2">
            <a:extLst>
              <a:ext uri="{FF2B5EF4-FFF2-40B4-BE49-F238E27FC236}">
                <a16:creationId xmlns:a16="http://schemas.microsoft.com/office/drawing/2014/main" id="{68115326-F4DF-49D2-9EAF-54BA2C35C482}"/>
              </a:ext>
            </a:extLst>
          </p:cNvPr>
          <p:cNvSpPr txBox="1">
            <a:spLocks/>
          </p:cNvSpPr>
          <p:nvPr/>
        </p:nvSpPr>
        <p:spPr bwMode="auto">
          <a:xfrm>
            <a:off x="1812561" y="1499016"/>
            <a:ext cx="8570627" cy="490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algn="just" defTabSz="914400" eaLnBrk="1" fontAlgn="auto" hangingPunct="1">
              <a:spcAft>
                <a:spcPts val="0"/>
              </a:spcAft>
              <a:buClr>
                <a:srgbClr val="0F6FC6">
                  <a:lumMod val="75000"/>
                </a:srgbClr>
              </a:buClr>
              <a:defRPr/>
            </a:pPr>
            <a:r>
              <a:rPr lang="en-US" altLang="en-US" sz="2400" b="1" dirty="0"/>
              <a:t>Unsupervised Learning</a:t>
            </a:r>
          </a:p>
          <a:p>
            <a:pPr marL="265176" lvl="1" indent="-182880" algn="just" defTabSz="914400" eaLnBrk="1" fontAlgn="auto" hangingPunct="1">
              <a:buClr>
                <a:srgbClr val="0F6FC6">
                  <a:lumMod val="75000"/>
                </a:srgbClr>
              </a:buClr>
              <a:defRPr/>
            </a:pPr>
            <a:r>
              <a:rPr lang="en-US" altLang="en-US" sz="2400" dirty="0">
                <a:solidFill>
                  <a:sysClr val="windowText" lastClr="000000"/>
                </a:solidFill>
              </a:rPr>
              <a:t>Data mining using </a:t>
            </a:r>
            <a:r>
              <a:rPr lang="en-US" altLang="en-US" sz="2400" dirty="0" err="1">
                <a:solidFill>
                  <a:sysClr val="windowText" lastClr="000000"/>
                </a:solidFill>
              </a:rPr>
              <a:t>unlabelled</a:t>
            </a:r>
            <a:r>
              <a:rPr lang="en-US" altLang="en-US" sz="2400" dirty="0">
                <a:solidFill>
                  <a:sysClr val="windowText" lastClr="000000"/>
                </a:solidFill>
              </a:rPr>
              <a:t> data is known as unsupervised learning.</a:t>
            </a:r>
          </a:p>
          <a:p>
            <a:pPr marL="265176" lvl="1" indent="-182880" algn="just" defTabSz="914400" eaLnBrk="1" fontAlgn="auto" hangingPunct="1">
              <a:lnSpc>
                <a:spcPct val="150000"/>
              </a:lnSpc>
              <a:buClr>
                <a:srgbClr val="0F6FC6">
                  <a:lumMod val="75000"/>
                </a:srgbClr>
              </a:buClr>
              <a:defRPr/>
            </a:pPr>
            <a:r>
              <a:rPr lang="en-US" altLang="en-US" sz="2400" b="1" dirty="0"/>
              <a:t>Association Rules</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Sometimes we wish to use a training set to find any relationship that exists amongst the values of variables, generally in the form of rules known as association rules.</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APRIORI</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Market Basket Analysis</a:t>
            </a:r>
            <a:endParaRPr lang="en-US" altLang="en-US" sz="2000" dirty="0">
              <a:solidFill>
                <a:sysClr val="windowText" lastClr="000000"/>
              </a:solidFill>
            </a:endParaRPr>
          </a:p>
          <a:p>
            <a:pPr marL="265176" lvl="1" indent="-182880" algn="just" defTabSz="914400" eaLnBrk="1" fontAlgn="auto" hangingPunct="1">
              <a:lnSpc>
                <a:spcPct val="150000"/>
              </a:lnSpc>
              <a:buClr>
                <a:srgbClr val="0F6FC6">
                  <a:lumMod val="75000"/>
                </a:srgbClr>
              </a:buClr>
              <a:defRPr/>
            </a:pPr>
            <a:r>
              <a:rPr lang="en-US" altLang="en-US" sz="2400" b="1" dirty="0"/>
              <a:t>Clustering</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Clustering algorithms examine data to find groups of items that are similar.</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K-Means Clustering, Agglomerative Hierarchical Clustering</a:t>
            </a:r>
          </a:p>
          <a:p>
            <a:pPr marL="731520" lvl="2" indent="-182880" algn="just" defTabSz="914400" eaLnBrk="1" fontAlgn="auto" hangingPunct="1">
              <a:buClr>
                <a:srgbClr val="0F6FC6">
                  <a:lumMod val="75000"/>
                </a:srgbClr>
              </a:buClr>
              <a:defRPr/>
            </a:pPr>
            <a:endParaRPr lang="en-US" altLang="en-US" sz="2000" dirty="0">
              <a:solidFill>
                <a:sysClr val="windowText" lastClr="000000"/>
              </a:solidFill>
            </a:endParaRPr>
          </a:p>
          <a:p>
            <a:pPr marL="182880" indent="-182880" algn="just" defTabSz="914400" eaLnBrk="1" fontAlgn="auto" hangingPunct="1">
              <a:spcAft>
                <a:spcPts val="0"/>
              </a:spcAft>
              <a:buClr>
                <a:srgbClr val="0F6FC6">
                  <a:lumMod val="75000"/>
                </a:srgbClr>
              </a:buClr>
              <a:defRPr/>
            </a:pPr>
            <a:endParaRPr lang="en-US" altLang="en-US" sz="2400" dirty="0">
              <a:solidFill>
                <a:sysClr val="windowText" lastClr="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446E679-08AD-4E7D-AC35-F8FD2F48CF7B}"/>
              </a:ext>
            </a:extLst>
          </p:cNvPr>
          <p:cNvSpPr>
            <a:spLocks noGrp="1"/>
          </p:cNvSpPr>
          <p:nvPr>
            <p:ph type="ctrTitle" idx="4294967295"/>
          </p:nvPr>
        </p:nvSpPr>
        <p:spPr>
          <a:xfrm>
            <a:off x="1778833" y="449264"/>
            <a:ext cx="7554080" cy="1087437"/>
          </a:xfrm>
          <a:noFill/>
        </p:spPr>
        <p:txBody>
          <a:bodyPr rtlCol="0">
            <a:normAutofit/>
          </a:bodyPr>
          <a:lstStyle/>
          <a:p>
            <a:pPr algn="l">
              <a:defRPr/>
            </a:pPr>
            <a:r>
              <a:rPr lang="en-US" altLang="en-US" sz="3200" dirty="0">
                <a:solidFill>
                  <a:schemeClr val="tx1"/>
                </a:solidFill>
              </a:rPr>
              <a:t>Knowledge Discovery Process</a:t>
            </a:r>
          </a:p>
        </p:txBody>
      </p:sp>
      <p:pic>
        <p:nvPicPr>
          <p:cNvPr id="24580" name="Picture 1">
            <a:extLst>
              <a:ext uri="{FF2B5EF4-FFF2-40B4-BE49-F238E27FC236}">
                <a16:creationId xmlns:a16="http://schemas.microsoft.com/office/drawing/2014/main" id="{9C347575-4092-4A75-B089-65E0F91D06D2}"/>
              </a:ext>
            </a:extLst>
          </p:cNvPr>
          <p:cNvPicPr>
            <a:picLocks noChangeAspect="1"/>
          </p:cNvPicPr>
          <p:nvPr/>
        </p:nvPicPr>
        <p:blipFill>
          <a:blip r:embed="rId3" cstate="email">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005733" y="2669381"/>
            <a:ext cx="6180535" cy="24907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ECB0B-168F-C29A-1609-3552CAE10C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F604E4-108B-82CC-E0C6-88650A079487}"/>
              </a:ext>
            </a:extLst>
          </p:cNvPr>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Description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a:extLst>
              <a:ext uri="{FF2B5EF4-FFF2-40B4-BE49-F238E27FC236}">
                <a16:creationId xmlns:a16="http://schemas.microsoft.com/office/drawing/2014/main" id="{030FF5EC-C5E6-378F-56A2-B6400075B7CC}"/>
              </a:ext>
            </a:extLst>
          </p:cNvPr>
          <p:cNvSpPr>
            <a:spLocks noGrp="1"/>
          </p:cNvSpPr>
          <p:nvPr>
            <p:ph idx="4294967295"/>
          </p:nvPr>
        </p:nvSpPr>
        <p:spPr>
          <a:xfrm>
            <a:off x="502920" y="1589478"/>
            <a:ext cx="11193212" cy="4682620"/>
          </a:xfrm>
        </p:spPr>
        <p:txBody>
          <a:bodyPr>
            <a:noAutofit/>
          </a:bodyPr>
          <a:lstStyle/>
          <a:p>
            <a:pPr marL="324000" lvl="1" indent="0" algn="just">
              <a:buNone/>
            </a:pPr>
            <a:r>
              <a:rPr lang="en-US" sz="3200" i="1" dirty="0">
                <a:sym typeface="Wingdings" pitchFamily="2" charset="2"/>
              </a:rPr>
              <a:t>•	Comprehend introduction to the modern study of data warehouse and data mining.</a:t>
            </a:r>
          </a:p>
          <a:p>
            <a:pPr marL="324000" lvl="1" indent="0" algn="just">
              <a:buNone/>
            </a:pPr>
            <a:r>
              <a:rPr lang="en-US" sz="3200" i="1" dirty="0">
                <a:sym typeface="Wingdings" pitchFamily="2" charset="2"/>
              </a:rPr>
              <a:t>•	Introduce the basic data mining algorithms and their pros and cons.</a:t>
            </a:r>
          </a:p>
          <a:p>
            <a:pPr marL="324000" lvl="1" indent="0" algn="just">
              <a:buNone/>
            </a:pPr>
            <a:r>
              <a:rPr lang="en-US" sz="3200" i="1" dirty="0">
                <a:sym typeface="Wingdings" pitchFamily="2" charset="2"/>
              </a:rPr>
              <a:t>•	Discuss various processes for data preprocessing.</a:t>
            </a:r>
          </a:p>
          <a:p>
            <a:pPr marL="324000" lvl="1" indent="0" algn="just">
              <a:buNone/>
            </a:pPr>
            <a:r>
              <a:rPr lang="en-US" sz="3200" i="1" dirty="0">
                <a:sym typeface="Wingdings" pitchFamily="2" charset="2"/>
              </a:rPr>
              <a:t>•	Discuss the basic data management for data mining.</a:t>
            </a:r>
          </a:p>
          <a:p>
            <a:pPr marL="324000" lvl="1" indent="0" algn="just">
              <a:buNone/>
            </a:pPr>
            <a:r>
              <a:rPr lang="en-US" sz="3200" i="1" dirty="0">
                <a:sym typeface="Wingdings" pitchFamily="2" charset="2"/>
              </a:rPr>
              <a:t>•	Discuss data visualization and basic graphs.</a:t>
            </a:r>
          </a:p>
          <a:p>
            <a:pPr marL="324000" lvl="1" indent="0" algn="just">
              <a:buNone/>
            </a:pPr>
            <a:r>
              <a:rPr lang="en-US" sz="3200" i="1" dirty="0">
                <a:sym typeface="Wingdings" pitchFamily="2" charset="2"/>
              </a:rPr>
              <a:t>•	Discuss the research opportunities in data mining.</a:t>
            </a:r>
          </a:p>
        </p:txBody>
      </p:sp>
      <p:sp>
        <p:nvSpPr>
          <p:cNvPr id="8" name="Content Placeholder 2">
            <a:extLst>
              <a:ext uri="{FF2B5EF4-FFF2-40B4-BE49-F238E27FC236}">
                <a16:creationId xmlns:a16="http://schemas.microsoft.com/office/drawing/2014/main" id="{15440CC3-9532-22ED-9240-D872F7114F9A}"/>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49A3A0F9-8D76-8536-5759-A003E9E7F26B}"/>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
        <p:nvSpPr>
          <p:cNvPr id="3" name="Rectangle 2" descr="M. Mhahudul Hasan">
            <a:extLst>
              <a:ext uri="{FF2B5EF4-FFF2-40B4-BE49-F238E27FC236}">
                <a16:creationId xmlns:a16="http://schemas.microsoft.com/office/drawing/2014/main" id="{F6F637D0-2AF8-7E19-544E-1F7C2B9642AA}"/>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6102A471-1647-11A6-FD90-76E56A8268E4}"/>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Objectives</a:t>
            </a:r>
          </a:p>
        </p:txBody>
      </p:sp>
      <p:sp>
        <p:nvSpPr>
          <p:cNvPr id="12" name="Rectangle 11" descr="M. Mhahudul Hasan">
            <a:extLst>
              <a:ext uri="{FF2B5EF4-FFF2-40B4-BE49-F238E27FC236}">
                <a16:creationId xmlns:a16="http://schemas.microsoft.com/office/drawing/2014/main" id="{69D979E4-0051-0207-B139-98445AA6401E}"/>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876470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9A8B5BD-E303-483B-86DC-853C65535ED6}"/>
              </a:ext>
            </a:extLst>
          </p:cNvPr>
          <p:cNvSpPr>
            <a:spLocks noGrp="1"/>
          </p:cNvSpPr>
          <p:nvPr>
            <p:ph type="ctrTitle" idx="4294967295"/>
          </p:nvPr>
        </p:nvSpPr>
        <p:spPr>
          <a:xfrm>
            <a:off x="1784507" y="449264"/>
            <a:ext cx="7429448" cy="719970"/>
          </a:xfrm>
          <a:noFill/>
        </p:spPr>
        <p:txBody>
          <a:bodyPr rtlCol="0">
            <a:normAutofit/>
          </a:bodyPr>
          <a:lstStyle/>
          <a:p>
            <a:pPr algn="l">
              <a:defRPr/>
            </a:pPr>
            <a:r>
              <a:rPr lang="en-US" altLang="en-US" sz="3200" dirty="0">
                <a:solidFill>
                  <a:schemeClr val="tx1"/>
                </a:solidFill>
              </a:rPr>
              <a:t>Data Preparation</a:t>
            </a:r>
          </a:p>
        </p:txBody>
      </p:sp>
      <p:sp>
        <p:nvSpPr>
          <p:cNvPr id="10" name="Content Placeholder 2">
            <a:extLst>
              <a:ext uri="{FF2B5EF4-FFF2-40B4-BE49-F238E27FC236}">
                <a16:creationId xmlns:a16="http://schemas.microsoft.com/office/drawing/2014/main" id="{320AED97-B5FC-43A2-96A6-C35A9D8778F5}"/>
              </a:ext>
            </a:extLst>
          </p:cNvPr>
          <p:cNvSpPr txBox="1">
            <a:spLocks/>
          </p:cNvSpPr>
          <p:nvPr/>
        </p:nvSpPr>
        <p:spPr bwMode="auto">
          <a:xfrm>
            <a:off x="1784507" y="1319134"/>
            <a:ext cx="8643651" cy="508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algn="just" defTabSz="914400" eaLnBrk="1" fontAlgn="auto" hangingPunct="1">
              <a:spcAft>
                <a:spcPts val="0"/>
              </a:spcAft>
              <a:buClr>
                <a:srgbClr val="0F6FC6">
                  <a:lumMod val="75000"/>
                </a:srgbClr>
              </a:buClr>
              <a:defRPr/>
            </a:pPr>
            <a:r>
              <a:rPr lang="en-US" altLang="en-US" b="1" dirty="0"/>
              <a:t>Data Cleaning</a:t>
            </a:r>
          </a:p>
          <a:p>
            <a:pPr marL="265176" lvl="1" indent="-182880" algn="just" defTabSz="914400" eaLnBrk="1" fontAlgn="auto" hangingPunct="1">
              <a:buClr>
                <a:srgbClr val="0F6FC6">
                  <a:lumMod val="75000"/>
                </a:srgbClr>
              </a:buClr>
              <a:defRPr/>
            </a:pPr>
            <a:r>
              <a:rPr lang="en-US" altLang="en-US" dirty="0">
                <a:solidFill>
                  <a:sysClr val="windowText" lastClr="000000"/>
                </a:solidFill>
              </a:rPr>
              <a:t>Even when the data is in the standard form it cannot be assumed that it is error free.</a:t>
            </a:r>
          </a:p>
          <a:p>
            <a:pPr marL="265176" lvl="1" indent="-182880" algn="just" defTabSz="914400" eaLnBrk="1" fontAlgn="auto" hangingPunct="1">
              <a:buClr>
                <a:srgbClr val="0F6FC6">
                  <a:lumMod val="75000"/>
                </a:srgbClr>
              </a:buClr>
              <a:defRPr/>
            </a:pPr>
            <a:r>
              <a:rPr lang="en-US" altLang="en-US" dirty="0">
                <a:solidFill>
                  <a:sysClr val="windowText" lastClr="000000"/>
                </a:solidFill>
              </a:rPr>
              <a:t>In real-world datasets erroneous values can be recorded for a variety of reasons, including measurement errors, subjective judgements and malfunctioning or misuse of automatic recording equipment.</a:t>
            </a:r>
          </a:p>
          <a:p>
            <a:pPr marL="265176" lvl="1" indent="-182880" algn="just" defTabSz="914400" eaLnBrk="1" fontAlgn="auto" hangingPunct="1">
              <a:lnSpc>
                <a:spcPct val="160000"/>
              </a:lnSpc>
              <a:buClr>
                <a:srgbClr val="0F6FC6">
                  <a:lumMod val="75000"/>
                </a:srgbClr>
              </a:buClr>
              <a:defRPr/>
            </a:pPr>
            <a:r>
              <a:rPr lang="en-US" altLang="en-US" b="1" dirty="0"/>
              <a:t>Noisy value</a:t>
            </a:r>
          </a:p>
          <a:p>
            <a:pPr marL="731520" lvl="2" indent="-182880" algn="just" defTabSz="914400" eaLnBrk="1" fontAlgn="auto" hangingPunct="1">
              <a:buClr>
                <a:srgbClr val="0F6FC6">
                  <a:lumMod val="75000"/>
                </a:srgbClr>
              </a:buClr>
              <a:defRPr/>
            </a:pPr>
            <a:r>
              <a:rPr lang="en-US" altLang="en-US" sz="2000" dirty="0">
                <a:solidFill>
                  <a:sysClr val="windowText" lastClr="000000"/>
                </a:solidFill>
              </a:rPr>
              <a:t>a noisy value to mean one that is valid for the dataset, but is incorrectly recorded</a:t>
            </a:r>
          </a:p>
          <a:p>
            <a:pPr marL="731520" lvl="2" indent="-182880" algn="just" defTabSz="914400" eaLnBrk="1" fontAlgn="auto" hangingPunct="1">
              <a:buClr>
                <a:srgbClr val="0F6FC6">
                  <a:lumMod val="75000"/>
                </a:srgbClr>
              </a:buClr>
              <a:defRPr/>
            </a:pPr>
            <a:r>
              <a:rPr lang="en-US" altLang="en-US" sz="2000" dirty="0">
                <a:solidFill>
                  <a:sysClr val="windowText" lastClr="000000"/>
                </a:solidFill>
              </a:rPr>
              <a:t>the number 69.72 may accidentally be entered as 6.972, or a categorical attribute value such as brown may accidentally be recorded as another of the possible values, such as blue.</a:t>
            </a:r>
          </a:p>
          <a:p>
            <a:pPr marL="265176" lvl="1" indent="-182880" algn="just" defTabSz="914400" eaLnBrk="1" fontAlgn="auto" hangingPunct="1">
              <a:lnSpc>
                <a:spcPct val="160000"/>
              </a:lnSpc>
              <a:buClr>
                <a:srgbClr val="0F6FC6">
                  <a:lumMod val="75000"/>
                </a:srgbClr>
              </a:buClr>
              <a:defRPr/>
            </a:pPr>
            <a:r>
              <a:rPr lang="en-US" altLang="en-US" b="1" dirty="0"/>
              <a:t>Invalid value</a:t>
            </a:r>
          </a:p>
          <a:p>
            <a:pPr marL="731520" lvl="2" indent="-182880" algn="just" defTabSz="914400" eaLnBrk="1" fontAlgn="auto" hangingPunct="1">
              <a:buClr>
                <a:srgbClr val="0F6FC6">
                  <a:lumMod val="75000"/>
                </a:srgbClr>
              </a:buClr>
              <a:defRPr/>
            </a:pPr>
            <a:r>
              <a:rPr lang="en-US" altLang="en-US" sz="2000" dirty="0">
                <a:solidFill>
                  <a:sysClr val="windowText" lastClr="000000"/>
                </a:solidFill>
              </a:rPr>
              <a:t>69.7X for 6.972 or </a:t>
            </a:r>
            <a:r>
              <a:rPr lang="en-US" altLang="en-US" sz="2000" dirty="0" err="1">
                <a:solidFill>
                  <a:sysClr val="windowText" lastClr="000000"/>
                </a:solidFill>
              </a:rPr>
              <a:t>bbrown</a:t>
            </a:r>
            <a:r>
              <a:rPr lang="en-US" altLang="en-US" sz="2000" dirty="0">
                <a:solidFill>
                  <a:sysClr val="windowText" lastClr="000000"/>
                </a:solidFill>
              </a:rPr>
              <a:t> for brown</a:t>
            </a:r>
          </a:p>
          <a:p>
            <a:pPr marL="731520" lvl="2" indent="-182880" algn="just" defTabSz="914400" eaLnBrk="1" fontAlgn="auto" hangingPunct="1">
              <a:buClr>
                <a:srgbClr val="0F6FC6">
                  <a:lumMod val="75000"/>
                </a:srgbClr>
              </a:buClr>
              <a:defRPr/>
            </a:pPr>
            <a:r>
              <a:rPr lang="en-US" altLang="en-US" sz="2000" dirty="0">
                <a:solidFill>
                  <a:sysClr val="windowText" lastClr="000000"/>
                </a:solidFill>
              </a:rPr>
              <a:t>An invalid value can easily be detected and either corrected or rejected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12242DB5-8768-43A1-BC66-8E95F9B78658}"/>
              </a:ext>
            </a:extLst>
          </p:cNvPr>
          <p:cNvSpPr>
            <a:spLocks noGrp="1"/>
          </p:cNvSpPr>
          <p:nvPr>
            <p:ph type="ctrTitle" idx="4294967295"/>
          </p:nvPr>
        </p:nvSpPr>
        <p:spPr>
          <a:xfrm>
            <a:off x="1752601" y="449264"/>
            <a:ext cx="7206521" cy="869871"/>
          </a:xfrm>
          <a:noFill/>
        </p:spPr>
        <p:txBody>
          <a:bodyPr rtlCol="0">
            <a:normAutofit/>
          </a:bodyPr>
          <a:lstStyle/>
          <a:p>
            <a:pPr algn="l">
              <a:defRPr/>
            </a:pPr>
            <a:r>
              <a:rPr lang="en-US" altLang="en-US" sz="3600" dirty="0">
                <a:solidFill>
                  <a:schemeClr val="tx1"/>
                </a:solidFill>
              </a:rPr>
              <a:t>Data Preparation</a:t>
            </a:r>
          </a:p>
        </p:txBody>
      </p:sp>
      <p:sp>
        <p:nvSpPr>
          <p:cNvPr id="6" name="Content Placeholder 2">
            <a:extLst>
              <a:ext uri="{FF2B5EF4-FFF2-40B4-BE49-F238E27FC236}">
                <a16:creationId xmlns:a16="http://schemas.microsoft.com/office/drawing/2014/main" id="{BB0EACB3-C1F9-40AC-8DFC-BDB27B4370E1}"/>
              </a:ext>
            </a:extLst>
          </p:cNvPr>
          <p:cNvSpPr txBox="1">
            <a:spLocks/>
          </p:cNvSpPr>
          <p:nvPr/>
        </p:nvSpPr>
        <p:spPr bwMode="auto">
          <a:xfrm>
            <a:off x="1752601" y="1424067"/>
            <a:ext cx="8645577" cy="4984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algn="just" defTabSz="914400" eaLnBrk="1" fontAlgn="auto" hangingPunct="1">
              <a:spcAft>
                <a:spcPts val="0"/>
              </a:spcAft>
              <a:buClr>
                <a:srgbClr val="0F6FC6">
                  <a:lumMod val="75000"/>
                </a:srgbClr>
              </a:buClr>
              <a:defRPr/>
            </a:pPr>
            <a:r>
              <a:rPr lang="en-US" altLang="en-US" b="1" dirty="0"/>
              <a:t>Missing Values</a:t>
            </a:r>
          </a:p>
          <a:p>
            <a:pPr marL="538226" lvl="2" indent="-182880" algn="just" eaLnBrk="1" fontAlgn="auto" hangingPunct="1">
              <a:buClr>
                <a:srgbClr val="0F6FC6">
                  <a:lumMod val="75000"/>
                </a:srgbClr>
              </a:buClr>
              <a:defRPr/>
            </a:pPr>
            <a:r>
              <a:rPr lang="en-US" altLang="en-US" sz="2200" dirty="0">
                <a:solidFill>
                  <a:sysClr val="windowText" lastClr="000000"/>
                </a:solidFill>
              </a:rPr>
              <a:t>In many real-world datasets data values are not recorded for all attributes. This can happen simply because there are some attributes that are not applicable for some instances, a malfunction of the equipment used to record the data, a data collection form to which additional fields were added after some data had been collected, information that could not be obtained, e.g. about a </a:t>
            </a:r>
            <a:r>
              <a:rPr lang="en-US" altLang="en-US" sz="2200">
                <a:solidFill>
                  <a:sysClr val="windowText" lastClr="000000"/>
                </a:solidFill>
              </a:rPr>
              <a:t>hospital patient</a:t>
            </a:r>
            <a:endParaRPr lang="en-US" altLang="en-US" sz="2200" dirty="0">
              <a:solidFill>
                <a:sysClr val="windowText" lastClr="000000"/>
              </a:solidFill>
            </a:endParaRPr>
          </a:p>
          <a:p>
            <a:pPr marL="265176" lvl="1" indent="-182880" algn="just" defTabSz="914400" eaLnBrk="1" fontAlgn="auto" hangingPunct="1">
              <a:lnSpc>
                <a:spcPct val="150000"/>
              </a:lnSpc>
              <a:buClr>
                <a:srgbClr val="0F6FC6">
                  <a:lumMod val="75000"/>
                </a:srgbClr>
              </a:buClr>
              <a:defRPr/>
            </a:pPr>
            <a:r>
              <a:rPr lang="en-US" altLang="en-US" sz="2200" b="1" dirty="0"/>
              <a:t>Discard Instances</a:t>
            </a:r>
          </a:p>
          <a:p>
            <a:pPr marL="731520" lvl="2" indent="-182880" algn="just" defTabSz="914400" eaLnBrk="1" fontAlgn="auto" hangingPunct="1">
              <a:buClr>
                <a:srgbClr val="0F6FC6">
                  <a:lumMod val="75000"/>
                </a:srgbClr>
              </a:buClr>
              <a:defRPr/>
            </a:pPr>
            <a:r>
              <a:rPr lang="en-US" altLang="en-US" sz="2200" dirty="0">
                <a:solidFill>
                  <a:sysClr val="windowText" lastClr="000000"/>
                </a:solidFill>
              </a:rPr>
              <a:t>This is the simplest strategy: delete all instances where there is at least one missing value and use the remainder.</a:t>
            </a:r>
          </a:p>
          <a:p>
            <a:pPr marL="731520" lvl="2" indent="-182880" algn="just" defTabSz="914400" eaLnBrk="1" fontAlgn="auto" hangingPunct="1">
              <a:buClr>
                <a:srgbClr val="0F6FC6">
                  <a:lumMod val="75000"/>
                </a:srgbClr>
              </a:buClr>
              <a:defRPr/>
            </a:pPr>
            <a:r>
              <a:rPr lang="en-US" altLang="en-US" sz="2200" dirty="0">
                <a:solidFill>
                  <a:sysClr val="windowText" lastClr="000000"/>
                </a:solidFill>
              </a:rPr>
              <a:t>It has the advantage of avoiding introducing any data errors. Its disadvantage is that discarding data may damage the reliability of the results derived from the data</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FA258D3-783E-41F0-91EB-7BF8668A6964}"/>
              </a:ext>
            </a:extLst>
          </p:cNvPr>
          <p:cNvSpPr>
            <a:spLocks noGrp="1"/>
          </p:cNvSpPr>
          <p:nvPr>
            <p:ph type="ctrTitle" idx="4294967295"/>
          </p:nvPr>
        </p:nvSpPr>
        <p:spPr>
          <a:xfrm>
            <a:off x="1797573" y="578371"/>
            <a:ext cx="7356421" cy="755755"/>
          </a:xfrm>
          <a:noFill/>
        </p:spPr>
        <p:txBody>
          <a:bodyPr rtlCol="0">
            <a:normAutofit/>
          </a:bodyPr>
          <a:lstStyle/>
          <a:p>
            <a:pPr algn="l">
              <a:defRPr/>
            </a:pPr>
            <a:r>
              <a:rPr lang="en-US" altLang="en-US" sz="3600" dirty="0">
                <a:solidFill>
                  <a:schemeClr val="tx1"/>
                </a:solidFill>
              </a:rPr>
              <a:t>Data Preparation  </a:t>
            </a:r>
          </a:p>
        </p:txBody>
      </p:sp>
      <p:sp>
        <p:nvSpPr>
          <p:cNvPr id="6" name="Content Placeholder 2">
            <a:extLst>
              <a:ext uri="{FF2B5EF4-FFF2-40B4-BE49-F238E27FC236}">
                <a16:creationId xmlns:a16="http://schemas.microsoft.com/office/drawing/2014/main" id="{C8CC0F70-2F9A-4D99-84B5-2B0D8C039FFC}"/>
              </a:ext>
            </a:extLst>
          </p:cNvPr>
          <p:cNvSpPr txBox="1">
            <a:spLocks/>
          </p:cNvSpPr>
          <p:nvPr/>
        </p:nvSpPr>
        <p:spPr bwMode="auto">
          <a:xfrm>
            <a:off x="1797572" y="1334126"/>
            <a:ext cx="8615596" cy="4765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defTabSz="914400" eaLnBrk="1" fontAlgn="auto" hangingPunct="1">
              <a:buClr>
                <a:srgbClr val="0F6FC6">
                  <a:lumMod val="75000"/>
                </a:srgbClr>
              </a:buClr>
              <a:defRPr/>
            </a:pPr>
            <a:r>
              <a:rPr lang="en-US" altLang="en-US" sz="2400" b="1" dirty="0"/>
              <a:t>Replace by Most Frequent/Average Value</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A less cautious strategy is to estimate each of the missing values using the values that are present in the dataset.</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A straightforward but effective way of doing this for a categorical attribute is to use its most frequently occurring (non-missing) value</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In the case of continuous attributes it is likely that no specific numerical value will occur more than a small number of times. In this case the estimate used is generally the average value.</a:t>
            </a:r>
          </a:p>
          <a:p>
            <a:pPr marL="182880" indent="-182880" algn="just" defTabSz="914400" eaLnBrk="1" fontAlgn="auto" hangingPunct="1">
              <a:lnSpc>
                <a:spcPct val="150000"/>
              </a:lnSpc>
              <a:spcAft>
                <a:spcPts val="0"/>
              </a:spcAft>
              <a:buClr>
                <a:srgbClr val="0F6FC6">
                  <a:lumMod val="75000"/>
                </a:srgbClr>
              </a:buClr>
              <a:defRPr/>
            </a:pPr>
            <a:r>
              <a:rPr lang="en-US" altLang="en-US" sz="2400" b="1" dirty="0"/>
              <a:t>Reducing the Number of Attributes</a:t>
            </a:r>
          </a:p>
          <a:p>
            <a:pPr marL="538226" lvl="2" indent="-182880" algn="just" eaLnBrk="1" fontAlgn="auto" hangingPunct="1">
              <a:buClr>
                <a:srgbClr val="0F6FC6">
                  <a:lumMod val="75000"/>
                </a:srgbClr>
              </a:buClr>
              <a:defRPr/>
            </a:pPr>
            <a:r>
              <a:rPr lang="en-US" altLang="en-US" sz="2200" dirty="0">
                <a:solidFill>
                  <a:sysClr val="windowText" lastClr="000000"/>
                </a:solidFill>
              </a:rPr>
              <a:t>Feature reduction, dimension reduction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FA258D3-783E-41F0-91EB-7BF8668A6964}"/>
              </a:ext>
            </a:extLst>
          </p:cNvPr>
          <p:cNvSpPr>
            <a:spLocks noGrp="1"/>
          </p:cNvSpPr>
          <p:nvPr>
            <p:ph type="ctrTitle" idx="4294967295"/>
          </p:nvPr>
        </p:nvSpPr>
        <p:spPr>
          <a:xfrm>
            <a:off x="1797573" y="578371"/>
            <a:ext cx="7356421" cy="755755"/>
          </a:xfrm>
          <a:noFill/>
        </p:spPr>
        <p:txBody>
          <a:bodyPr rtlCol="0">
            <a:normAutofit/>
          </a:bodyPr>
          <a:lstStyle/>
          <a:p>
            <a:pPr algn="l">
              <a:defRPr/>
            </a:pPr>
            <a:r>
              <a:rPr lang="en-US" altLang="en-US" sz="3200" dirty="0">
                <a:solidFill>
                  <a:schemeClr val="tx1"/>
                </a:solidFill>
              </a:rPr>
              <a:t>Repository of Datasets</a:t>
            </a:r>
          </a:p>
        </p:txBody>
      </p:sp>
      <p:sp>
        <p:nvSpPr>
          <p:cNvPr id="6" name="Content Placeholder 2">
            <a:extLst>
              <a:ext uri="{FF2B5EF4-FFF2-40B4-BE49-F238E27FC236}">
                <a16:creationId xmlns:a16="http://schemas.microsoft.com/office/drawing/2014/main" id="{C8CC0F70-2F9A-4D99-84B5-2B0D8C039FFC}"/>
              </a:ext>
            </a:extLst>
          </p:cNvPr>
          <p:cNvSpPr txBox="1">
            <a:spLocks/>
          </p:cNvSpPr>
          <p:nvPr/>
        </p:nvSpPr>
        <p:spPr bwMode="auto">
          <a:xfrm>
            <a:off x="1853784" y="1633928"/>
            <a:ext cx="8559384" cy="446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r>
              <a:rPr lang="en-US" sz="2400" dirty="0"/>
              <a:t>Most of the commercial datasets used by companies for data mining are unsurprisingly not available for others to use. However there are a number of ‘libraries’ of datasets that are readily available for downloading from the World Wide Web free of charge by anyone.</a:t>
            </a:r>
          </a:p>
          <a:p>
            <a:pPr marL="425196" lvl="1" indent="-342900" eaLnBrk="1" fontAlgn="auto" hangingPunct="1">
              <a:buClr>
                <a:srgbClr val="0F6FC6">
                  <a:lumMod val="75000"/>
                </a:srgbClr>
              </a:buClr>
              <a:defRPr/>
            </a:pPr>
            <a:r>
              <a:rPr lang="en-US" altLang="en-US" sz="2400" dirty="0">
                <a:solidFill>
                  <a:sysClr val="windowText" lastClr="000000"/>
                </a:solidFill>
              </a:rPr>
              <a:t>The UCI Repository of Datasets</a:t>
            </a:r>
          </a:p>
          <a:p>
            <a:pPr marL="698246" lvl="2" indent="-342900" eaLnBrk="1" fontAlgn="auto" hangingPunct="1">
              <a:buClr>
                <a:srgbClr val="0F6FC6">
                  <a:lumMod val="75000"/>
                </a:srgbClr>
              </a:buClr>
              <a:defRPr/>
            </a:pPr>
            <a:r>
              <a:rPr lang="en-US" sz="2400" dirty="0">
                <a:hlinkClick r:id="rId2"/>
              </a:rPr>
              <a:t>https://archive.ics.uci.edu/ml/index.php</a:t>
            </a:r>
            <a:endParaRPr lang="en-US" sz="2400" dirty="0"/>
          </a:p>
          <a:p>
            <a:pPr marL="425196" lvl="1" indent="-342900" eaLnBrk="1" fontAlgn="auto" hangingPunct="1">
              <a:buClr>
                <a:srgbClr val="0F6FC6">
                  <a:lumMod val="75000"/>
                </a:srgbClr>
              </a:buClr>
              <a:defRPr/>
            </a:pPr>
            <a:r>
              <a:rPr lang="en-US" altLang="en-US" sz="2400" dirty="0">
                <a:solidFill>
                  <a:sysClr val="windowText" lastClr="000000"/>
                </a:solidFill>
              </a:rPr>
              <a:t>Kaggle</a:t>
            </a:r>
          </a:p>
          <a:p>
            <a:pPr marL="698246" lvl="2" indent="-342900" eaLnBrk="1" fontAlgn="auto" hangingPunct="1">
              <a:buClr>
                <a:srgbClr val="0F6FC6">
                  <a:lumMod val="75000"/>
                </a:srgbClr>
              </a:buClr>
              <a:defRPr/>
            </a:pPr>
            <a:r>
              <a:rPr lang="en-US" sz="2400" dirty="0">
                <a:hlinkClick r:id="rId3"/>
              </a:rPr>
              <a:t>https://www.kaggle.com/</a:t>
            </a:r>
            <a:endParaRPr lang="en-US" altLang="en-US" sz="2200" dirty="0">
              <a:solidFill>
                <a:sysClr val="windowText" lastClr="000000"/>
              </a:solidFill>
            </a:endParaRPr>
          </a:p>
        </p:txBody>
      </p:sp>
    </p:spTree>
    <p:extLst>
      <p:ext uri="{BB962C8B-B14F-4D97-AF65-F5344CB8AC3E}">
        <p14:creationId xmlns:p14="http://schemas.microsoft.com/office/powerpoint/2010/main" val="39313433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FA258D3-783E-41F0-91EB-7BF8668A6964}"/>
              </a:ext>
            </a:extLst>
          </p:cNvPr>
          <p:cNvSpPr>
            <a:spLocks noGrp="1"/>
          </p:cNvSpPr>
          <p:nvPr>
            <p:ph type="ctrTitle" idx="4294967295"/>
          </p:nvPr>
        </p:nvSpPr>
        <p:spPr>
          <a:xfrm>
            <a:off x="1816309" y="578371"/>
            <a:ext cx="7337685" cy="755755"/>
          </a:xfrm>
          <a:noFill/>
        </p:spPr>
        <p:txBody>
          <a:bodyPr rtlCol="0">
            <a:normAutofit/>
          </a:bodyPr>
          <a:lstStyle/>
          <a:p>
            <a:pPr algn="l">
              <a:defRPr/>
            </a:pPr>
            <a:r>
              <a:rPr lang="en-US" altLang="en-US" sz="3600" dirty="0">
                <a:solidFill>
                  <a:schemeClr val="tx1"/>
                </a:solidFill>
              </a:rPr>
              <a:t>Classroom Exercises</a:t>
            </a:r>
          </a:p>
        </p:txBody>
      </p:sp>
      <p:sp>
        <p:nvSpPr>
          <p:cNvPr id="6" name="Content Placeholder 2">
            <a:extLst>
              <a:ext uri="{FF2B5EF4-FFF2-40B4-BE49-F238E27FC236}">
                <a16:creationId xmlns:a16="http://schemas.microsoft.com/office/drawing/2014/main" id="{C8CC0F70-2F9A-4D99-84B5-2B0D8C039FFC}"/>
              </a:ext>
            </a:extLst>
          </p:cNvPr>
          <p:cNvSpPr txBox="1">
            <a:spLocks/>
          </p:cNvSpPr>
          <p:nvPr/>
        </p:nvSpPr>
        <p:spPr bwMode="auto">
          <a:xfrm>
            <a:off x="1816308" y="1588957"/>
            <a:ext cx="8559384" cy="454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503237" lvl="1" indent="-457200">
              <a:spcBef>
                <a:spcPts val="1400"/>
              </a:spcBef>
              <a:spcAft>
                <a:spcPct val="0"/>
              </a:spcAft>
              <a:buFont typeface="+mj-lt"/>
              <a:buAutoNum type="arabicPeriod"/>
              <a:defRPr/>
            </a:pPr>
            <a:r>
              <a:rPr lang="en-US" sz="2400" dirty="0"/>
              <a:t>What is the difference between labelled and </a:t>
            </a:r>
            <a:r>
              <a:rPr lang="en-US" sz="2400" dirty="0" err="1"/>
              <a:t>unlabelled</a:t>
            </a:r>
            <a:r>
              <a:rPr lang="en-US" sz="2400" dirty="0"/>
              <a:t> data? Explain with examples</a:t>
            </a:r>
          </a:p>
          <a:p>
            <a:pPr marL="503237" lvl="1" indent="-457200">
              <a:spcBef>
                <a:spcPts val="1400"/>
              </a:spcBef>
              <a:spcAft>
                <a:spcPct val="0"/>
              </a:spcAft>
              <a:buFont typeface="+mj-lt"/>
              <a:buAutoNum type="arabicPeriod"/>
              <a:defRPr/>
            </a:pPr>
            <a:r>
              <a:rPr lang="en-US" sz="2400" dirty="0"/>
              <a:t>The following information is held in an employee database. Name, Date of Birth</a:t>
            </a:r>
            <a:r>
              <a:rPr lang="en-US" sz="2400"/>
              <a:t>, Gender, </a:t>
            </a:r>
            <a:r>
              <a:rPr lang="en-US" sz="2400" dirty="0"/>
              <a:t>Weight, Height, Marital Status, Number of Children. What is the type of each variable?</a:t>
            </a:r>
          </a:p>
          <a:p>
            <a:pPr marL="503237" lvl="1" indent="-457200">
              <a:spcBef>
                <a:spcPts val="1400"/>
              </a:spcBef>
              <a:spcAft>
                <a:spcPct val="0"/>
              </a:spcAft>
              <a:buFont typeface="+mj-lt"/>
              <a:buAutoNum type="arabicPeriod"/>
              <a:defRPr/>
            </a:pPr>
            <a:r>
              <a:rPr lang="en-US" sz="2400" dirty="0"/>
              <a:t>Give two ways of dealing with missing data values.</a:t>
            </a:r>
          </a:p>
          <a:p>
            <a:pPr marL="503237" lvl="1" indent="-457200">
              <a:spcBef>
                <a:spcPts val="1400"/>
              </a:spcBef>
              <a:spcAft>
                <a:spcPct val="0"/>
              </a:spcAft>
              <a:buFont typeface="+mj-lt"/>
              <a:buAutoNum type="arabicPeriod"/>
              <a:defRPr/>
            </a:pPr>
            <a:r>
              <a:rPr lang="en-US" sz="2400" dirty="0"/>
              <a:t>Describe a scenario of your previous course project and explain each type of data that.</a:t>
            </a:r>
          </a:p>
        </p:txBody>
      </p:sp>
    </p:spTree>
    <p:extLst>
      <p:ext uri="{BB962C8B-B14F-4D97-AF65-F5344CB8AC3E}">
        <p14:creationId xmlns:p14="http://schemas.microsoft.com/office/powerpoint/2010/main" val="6591609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FA258D3-783E-41F0-91EB-7BF8668A6964}"/>
              </a:ext>
            </a:extLst>
          </p:cNvPr>
          <p:cNvSpPr>
            <a:spLocks noGrp="1"/>
          </p:cNvSpPr>
          <p:nvPr>
            <p:ph type="ctrTitle" idx="4294967295"/>
          </p:nvPr>
        </p:nvSpPr>
        <p:spPr>
          <a:xfrm>
            <a:off x="1816309" y="578371"/>
            <a:ext cx="7337685" cy="755755"/>
          </a:xfrm>
          <a:noFill/>
        </p:spPr>
        <p:txBody>
          <a:bodyPr rtlCol="0">
            <a:normAutofit/>
          </a:bodyPr>
          <a:lstStyle/>
          <a:p>
            <a:pPr algn="l">
              <a:defRPr/>
            </a:pPr>
            <a:r>
              <a:rPr lang="en-US" altLang="en-US" sz="3200" dirty="0">
                <a:solidFill>
                  <a:schemeClr val="tx1"/>
                </a:solidFill>
              </a:rPr>
              <a:t>Assignment/Exercises</a:t>
            </a:r>
          </a:p>
        </p:txBody>
      </p:sp>
      <p:sp>
        <p:nvSpPr>
          <p:cNvPr id="6" name="Content Placeholder 2">
            <a:extLst>
              <a:ext uri="{FF2B5EF4-FFF2-40B4-BE49-F238E27FC236}">
                <a16:creationId xmlns:a16="http://schemas.microsoft.com/office/drawing/2014/main" id="{C8CC0F70-2F9A-4D99-84B5-2B0D8C039FFC}"/>
              </a:ext>
            </a:extLst>
          </p:cNvPr>
          <p:cNvSpPr txBox="1">
            <a:spLocks/>
          </p:cNvSpPr>
          <p:nvPr/>
        </p:nvSpPr>
        <p:spPr bwMode="auto">
          <a:xfrm>
            <a:off x="1816308" y="1528997"/>
            <a:ext cx="8559384" cy="5126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503237" lvl="1" indent="-457200">
              <a:spcBef>
                <a:spcPts val="1400"/>
              </a:spcBef>
              <a:spcAft>
                <a:spcPct val="0"/>
              </a:spcAft>
              <a:buFont typeface="+mj-lt"/>
              <a:buAutoNum type="arabicPeriod"/>
              <a:defRPr/>
            </a:pPr>
            <a:r>
              <a:rPr lang="en-US" sz="2400" dirty="0"/>
              <a:t>Propose an algorithm, in pseudocode or in your favorite programming language, for the following:</a:t>
            </a:r>
          </a:p>
          <a:p>
            <a:pPr lvl="2"/>
            <a:r>
              <a:rPr lang="en-US" sz="2400" dirty="0"/>
              <a:t>The automatic generation of a concept hierarchy for nominal data based on the number of distinct values of attributes in the given schema. </a:t>
            </a:r>
          </a:p>
          <a:p>
            <a:pPr lvl="2"/>
            <a:r>
              <a:rPr lang="en-US" sz="2400" dirty="0"/>
              <a:t>The automatic generation of a concept hierarchy for numeric data based on the </a:t>
            </a:r>
            <a:r>
              <a:rPr lang="en-US" sz="2400" i="1" dirty="0"/>
              <a:t>equal-width </a:t>
            </a:r>
            <a:r>
              <a:rPr lang="en-US" sz="2400" dirty="0"/>
              <a:t>partitioning rule. </a:t>
            </a:r>
          </a:p>
          <a:p>
            <a:pPr lvl="2"/>
            <a:r>
              <a:rPr lang="en-US" sz="2400" dirty="0"/>
              <a:t>The automatic generation of a concept hierarchy for numeric data based on the </a:t>
            </a:r>
            <a:r>
              <a:rPr lang="en-US" sz="2400" i="1" dirty="0"/>
              <a:t>equal-frequency </a:t>
            </a:r>
            <a:r>
              <a:rPr lang="en-US" sz="2400" dirty="0"/>
              <a:t>partitioning rule.</a:t>
            </a:r>
            <a:endParaRPr lang="en-US" altLang="en-US" sz="9600" dirty="0"/>
          </a:p>
        </p:txBody>
      </p:sp>
    </p:spTree>
    <p:extLst>
      <p:ext uri="{BB962C8B-B14F-4D97-AF65-F5344CB8AC3E}">
        <p14:creationId xmlns:p14="http://schemas.microsoft.com/office/powerpoint/2010/main" val="39509265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859494" y="595100"/>
            <a:ext cx="7345466" cy="71319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dirty="0">
                <a:solidFill>
                  <a:schemeClr val="tx1"/>
                </a:solidFill>
              </a:rPr>
              <a:t>Lecture Reference</a:t>
            </a:r>
          </a:p>
        </p:txBody>
      </p:sp>
      <p:sp>
        <p:nvSpPr>
          <p:cNvPr id="6" name="Content Placeholder 2">
            <a:extLst>
              <a:ext uri="{FF2B5EF4-FFF2-40B4-BE49-F238E27FC236}">
                <a16:creationId xmlns:a16="http://schemas.microsoft.com/office/drawing/2014/main" id="{3FD6EF2E-83DF-47B2-A1FB-EEC8D04DD350}"/>
              </a:ext>
            </a:extLst>
          </p:cNvPr>
          <p:cNvSpPr txBox="1">
            <a:spLocks/>
          </p:cNvSpPr>
          <p:nvPr/>
        </p:nvSpPr>
        <p:spPr>
          <a:xfrm>
            <a:off x="2090226" y="1772532"/>
            <a:ext cx="8183879" cy="4504438"/>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r>
              <a:rPr lang="en-US" altLang="en-US" dirty="0"/>
              <a:t>Principles of Data Mining – Max </a:t>
            </a:r>
            <a:r>
              <a:rPr lang="en-US" altLang="en-US" dirty="0" err="1"/>
              <a:t>Bramer</a:t>
            </a:r>
            <a:r>
              <a:rPr lang="en-US" altLang="en-US" dirty="0"/>
              <a:t> (2</a:t>
            </a:r>
            <a:r>
              <a:rPr lang="en-US" altLang="en-US" baseline="30000" dirty="0"/>
              <a:t>nd</a:t>
            </a:r>
            <a:r>
              <a:rPr lang="en-US" altLang="en-US" dirty="0"/>
              <a:t> Edition)</a:t>
            </a:r>
          </a:p>
          <a:p>
            <a:pPr lvl="1">
              <a:buFont typeface="Arial" panose="020B0604020202020204" pitchFamily="34" charset="0"/>
              <a:buChar char="•"/>
            </a:pPr>
            <a:r>
              <a:rPr lang="en-US" altLang="en-US" dirty="0"/>
              <a:t>Chapter – 1 (</a:t>
            </a:r>
            <a:r>
              <a:rPr lang="en-US" i="1" dirty="0"/>
              <a:t>Data for Data Mining</a:t>
            </a:r>
            <a:r>
              <a:rPr lang="en-US" altLang="en-US" dirty="0"/>
              <a:t>)</a:t>
            </a:r>
          </a:p>
          <a:p>
            <a:pPr>
              <a:buFont typeface="Arial" panose="020B0604020202020204" pitchFamily="34" charset="0"/>
              <a:buChar char="•"/>
            </a:pPr>
            <a:r>
              <a:rPr lang="en-US" altLang="en-US" dirty="0"/>
              <a:t>Data </a:t>
            </a:r>
            <a:r>
              <a:rPr lang="en-US" altLang="en-US" dirty="0" err="1"/>
              <a:t>Mininig</a:t>
            </a:r>
            <a:r>
              <a:rPr lang="en-US" altLang="en-US" dirty="0"/>
              <a:t> Concepts and Techniques – Jiawei Han, </a:t>
            </a:r>
            <a:r>
              <a:rPr lang="en-US" altLang="en-US" dirty="0" err="1"/>
              <a:t>Michaline</a:t>
            </a:r>
            <a:r>
              <a:rPr lang="en-US" altLang="en-US" dirty="0"/>
              <a:t> </a:t>
            </a:r>
            <a:r>
              <a:rPr lang="en-US" altLang="en-US" dirty="0" err="1"/>
              <a:t>Kamber</a:t>
            </a:r>
            <a:r>
              <a:rPr lang="en-US" altLang="en-US" dirty="0"/>
              <a:t>, Jian Pei, 3rd Ed.</a:t>
            </a:r>
          </a:p>
          <a:p>
            <a:pPr>
              <a:buFont typeface="Arial" panose="020B0604020202020204" pitchFamily="34" charset="0"/>
              <a:buChar char="•"/>
            </a:pPr>
            <a:r>
              <a:rPr lang="en-US" altLang="en-US" dirty="0"/>
              <a:t>http://www.dictionary.com/browse/object</a:t>
            </a:r>
          </a:p>
          <a:p>
            <a:pPr>
              <a:buFont typeface="Arial" panose="020B0604020202020204" pitchFamily="34" charset="0"/>
              <a:buChar char="•"/>
            </a:pPr>
            <a:r>
              <a:rPr lang="en-US" altLang="en-US" dirty="0"/>
              <a:t>https://docs.oracle.com/javase/tutorial/java/concepts/object.html</a:t>
            </a:r>
          </a:p>
          <a:p>
            <a:pPr>
              <a:buFont typeface="Wingdings" panose="05000000000000000000" pitchFamily="2" charset="2"/>
              <a:buChar char="§"/>
            </a:pPr>
            <a:endParaRPr lang="en-US" altLang="en-US" dirty="0"/>
          </a:p>
        </p:txBody>
      </p:sp>
    </p:spTree>
    <p:extLst>
      <p:ext uri="{BB962C8B-B14F-4D97-AF65-F5344CB8AC3E}">
        <p14:creationId xmlns:p14="http://schemas.microsoft.com/office/powerpoint/2010/main" val="19233823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859494" y="595100"/>
            <a:ext cx="7246992" cy="79760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dirty="0">
                <a:solidFill>
                  <a:schemeClr val="tx1"/>
                </a:solidFill>
              </a:rPr>
              <a:t>References</a:t>
            </a:r>
          </a:p>
        </p:txBody>
      </p:sp>
      <p:sp>
        <p:nvSpPr>
          <p:cNvPr id="5" name="Content Placeholder 2">
            <a:extLst>
              <a:ext uri="{FF2B5EF4-FFF2-40B4-BE49-F238E27FC236}">
                <a16:creationId xmlns:a16="http://schemas.microsoft.com/office/drawing/2014/main" id="{D54CFFD6-6C5E-44B3-BE89-45491AC193C8}"/>
              </a:ext>
            </a:extLst>
          </p:cNvPr>
          <p:cNvSpPr txBox="1">
            <a:spLocks/>
          </p:cNvSpPr>
          <p:nvPr/>
        </p:nvSpPr>
        <p:spPr>
          <a:xfrm>
            <a:off x="1963617" y="1392702"/>
            <a:ext cx="8183879" cy="5113029"/>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r>
              <a:rPr lang="en-US" altLang="en-US" dirty="0"/>
              <a:t>Principles of Data Mining – Max </a:t>
            </a:r>
            <a:r>
              <a:rPr lang="en-US" altLang="en-US" dirty="0" err="1"/>
              <a:t>Bramer</a:t>
            </a:r>
            <a:r>
              <a:rPr lang="en-US" altLang="en-US" dirty="0"/>
              <a:t> (2</a:t>
            </a:r>
            <a:r>
              <a:rPr lang="en-US" altLang="en-US" baseline="30000" dirty="0"/>
              <a:t>nd</a:t>
            </a:r>
            <a:r>
              <a:rPr lang="en-US" altLang="en-US" dirty="0"/>
              <a:t> Edition)</a:t>
            </a:r>
          </a:p>
          <a:p>
            <a:pPr>
              <a:buFont typeface="Arial" panose="020B0604020202020204" pitchFamily="34" charset="0"/>
              <a:buChar char="•"/>
            </a:pPr>
            <a:r>
              <a:rPr lang="en-US" altLang="en-US" dirty="0"/>
              <a:t>Data </a:t>
            </a:r>
            <a:r>
              <a:rPr lang="en-US" altLang="en-US" dirty="0" err="1"/>
              <a:t>Mininig</a:t>
            </a:r>
            <a:r>
              <a:rPr lang="en-US" altLang="en-US" dirty="0"/>
              <a:t> Concepts and Techniques – Jiawei Han, </a:t>
            </a:r>
            <a:r>
              <a:rPr lang="en-US" altLang="en-US" dirty="0" err="1"/>
              <a:t>Michaline</a:t>
            </a:r>
            <a:r>
              <a:rPr lang="en-US" altLang="en-US" dirty="0"/>
              <a:t> </a:t>
            </a:r>
            <a:r>
              <a:rPr lang="en-US" altLang="en-US" dirty="0" err="1"/>
              <a:t>Kamber</a:t>
            </a:r>
            <a:r>
              <a:rPr lang="en-US" altLang="en-US" dirty="0"/>
              <a:t>, Jian Pei, 3rd Ed.</a:t>
            </a:r>
          </a:p>
          <a:p>
            <a:pPr>
              <a:buFont typeface="Arial" panose="020B0604020202020204" pitchFamily="34" charset="0"/>
              <a:buChar char="•"/>
            </a:pPr>
            <a:r>
              <a:rPr lang="en-US" dirty="0"/>
              <a:t>Weka - open source machine learning software</a:t>
            </a:r>
          </a:p>
          <a:p>
            <a:pPr lvl="1">
              <a:buFont typeface="Arial" panose="020B0604020202020204" pitchFamily="34" charset="0"/>
              <a:buChar char="•"/>
            </a:pPr>
            <a:r>
              <a:rPr lang="en-US" dirty="0">
                <a:hlinkClick r:id="rId2"/>
              </a:rPr>
              <a:t>https://www.cs.waikato.ac.nz/ml/weka/</a:t>
            </a:r>
            <a:endParaRPr lang="en-US" altLang="en-US" dirty="0"/>
          </a:p>
          <a:p>
            <a:pPr>
              <a:buFont typeface="Arial" panose="020B0604020202020204" pitchFamily="34" charset="0"/>
              <a:buChar char="•"/>
            </a:pPr>
            <a:r>
              <a:rPr lang="en-US" altLang="en-US" dirty="0"/>
              <a:t>The UCI Repository of Datasets</a:t>
            </a:r>
          </a:p>
          <a:p>
            <a:pPr lvl="1">
              <a:buFont typeface="Arial" panose="020B0604020202020204" pitchFamily="34" charset="0"/>
              <a:buChar char="•"/>
            </a:pPr>
            <a:r>
              <a:rPr lang="en-US" altLang="en-US" dirty="0">
                <a:hlinkClick r:id="rId3"/>
              </a:rPr>
              <a:t>https://archive.ics.uci.edu/ml/index.php</a:t>
            </a:r>
            <a:r>
              <a:rPr lang="en-US" altLang="en-US" dirty="0"/>
              <a:t> </a:t>
            </a:r>
          </a:p>
          <a:p>
            <a:pPr>
              <a:buFont typeface="Arial" panose="020B0604020202020204" pitchFamily="34" charset="0"/>
              <a:buChar char="•"/>
            </a:pPr>
            <a:r>
              <a:rPr lang="en-US" altLang="en-US" dirty="0"/>
              <a:t>Kaggle: Your Machine Learning and Data Science Community</a:t>
            </a:r>
          </a:p>
          <a:p>
            <a:pPr lvl="1">
              <a:buFont typeface="Arial" panose="020B0604020202020204" pitchFamily="34" charset="0"/>
              <a:buChar char="•"/>
            </a:pPr>
            <a:r>
              <a:rPr lang="en-US" altLang="en-US" dirty="0">
                <a:hlinkClick r:id="rId4"/>
              </a:rPr>
              <a:t>https://www.kaggle.com/</a:t>
            </a:r>
            <a:endParaRPr lang="en-US" altLang="en-US" dirty="0"/>
          </a:p>
          <a:p>
            <a:pPr lvl="1">
              <a:buFont typeface="Arial" panose="020B0604020202020204" pitchFamily="34" charset="0"/>
              <a:buChar char="•"/>
            </a:pPr>
            <a:endParaRPr lang="en-US" altLang="en-US" dirty="0"/>
          </a:p>
          <a:p>
            <a:pPr>
              <a:buFont typeface="Arial" panose="020B0604020202020204" pitchFamily="34" charset="0"/>
              <a:buChar char="•"/>
            </a:pPr>
            <a:endParaRPr lang="en-US" altLang="en-US" dirty="0"/>
          </a:p>
        </p:txBody>
      </p:sp>
    </p:spTree>
    <p:extLst>
      <p:ext uri="{BB962C8B-B14F-4D97-AF65-F5344CB8AC3E}">
        <p14:creationId xmlns:p14="http://schemas.microsoft.com/office/powerpoint/2010/main" val="126258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AA514-073B-24C8-0395-8BEE31D50E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3AE321-C41F-D5E5-6165-AC5179CFAD13}"/>
              </a:ext>
            </a:extLst>
          </p:cNvPr>
          <p:cNvSpPr>
            <a:spLocks noGrp="1"/>
          </p:cNvSpPr>
          <p:nvPr>
            <p:ph type="title" idx="4294967295"/>
          </p:nvPr>
        </p:nvSpPr>
        <p:spPr>
          <a:xfrm>
            <a:off x="323364" y="410251"/>
            <a:ext cx="11029950" cy="724283"/>
          </a:xfrm>
        </p:spPr>
        <p:txBody>
          <a:bodyPr>
            <a:normAutofit/>
          </a:bodyPr>
          <a:lstStyle/>
          <a:p>
            <a:pPr algn="ctr"/>
            <a:r>
              <a:rPr lang="en-US" altLang="en-US" sz="3600" b="1" dirty="0">
                <a:solidFill>
                  <a:srgbClr val="0070C0"/>
                </a:solidFill>
                <a:latin typeface="Book Antiqua" pitchFamily="18" charset="0"/>
              </a:rPr>
              <a:t>Course Topics</a:t>
            </a:r>
            <a:endParaRPr lang="en-US" b="1" dirty="0">
              <a:solidFill>
                <a:srgbClr val="0070C0"/>
              </a:solidFill>
              <a:effectLst>
                <a:outerShdw blurRad="38100" dist="38100" dir="2700000" algn="tl">
                  <a:srgbClr val="000000">
                    <a:alpha val="43137"/>
                  </a:srgbClr>
                </a:outerShdw>
              </a:effectLst>
            </a:endParaRPr>
          </a:p>
        </p:txBody>
      </p:sp>
      <p:sp>
        <p:nvSpPr>
          <p:cNvPr id="8" name="Content Placeholder 2">
            <a:extLst>
              <a:ext uri="{FF2B5EF4-FFF2-40B4-BE49-F238E27FC236}">
                <a16:creationId xmlns:a16="http://schemas.microsoft.com/office/drawing/2014/main" id="{239601A2-500F-5AA3-6F97-AE32E6A54829}"/>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7419B07E-48CD-DA63-438A-61272AF334A1}"/>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
        <p:nvSpPr>
          <p:cNvPr id="3" name="Rectangle 2" descr="M. Mhahudul Hasan">
            <a:extLst>
              <a:ext uri="{FF2B5EF4-FFF2-40B4-BE49-F238E27FC236}">
                <a16:creationId xmlns:a16="http://schemas.microsoft.com/office/drawing/2014/main" id="{F3D154F1-48E8-2B32-04FB-307FCD44DB34}"/>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07351911-B134-881B-D1AA-44AE3A21E60B}"/>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Course Requirements</a:t>
            </a:r>
          </a:p>
        </p:txBody>
      </p:sp>
      <p:sp>
        <p:nvSpPr>
          <p:cNvPr id="12" name="Rectangle 11" descr="M. Mhahudul Hasan">
            <a:extLst>
              <a:ext uri="{FF2B5EF4-FFF2-40B4-BE49-F238E27FC236}">
                <a16:creationId xmlns:a16="http://schemas.microsoft.com/office/drawing/2014/main" id="{70E3D0AB-1AEA-66F6-78C4-D308BEFF572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graphicFrame>
        <p:nvGraphicFramePr>
          <p:cNvPr id="17" name="Table 16">
            <a:extLst>
              <a:ext uri="{FF2B5EF4-FFF2-40B4-BE49-F238E27FC236}">
                <a16:creationId xmlns:a16="http://schemas.microsoft.com/office/drawing/2014/main" id="{A26CFAD7-7117-010C-8D92-B7845C5D1FF7}"/>
              </a:ext>
            </a:extLst>
          </p:cNvPr>
          <p:cNvGraphicFramePr>
            <a:graphicFrameLocks noGrp="1"/>
          </p:cNvGraphicFramePr>
          <p:nvPr>
            <p:extLst>
              <p:ext uri="{D42A27DB-BD31-4B8C-83A1-F6EECF244321}">
                <p14:modId xmlns:p14="http://schemas.microsoft.com/office/powerpoint/2010/main" val="1737154331"/>
              </p:ext>
            </p:extLst>
          </p:nvPr>
        </p:nvGraphicFramePr>
        <p:xfrm>
          <a:off x="478514" y="1132082"/>
          <a:ext cx="11379365" cy="5719453"/>
        </p:xfrm>
        <a:graphic>
          <a:graphicData uri="http://schemas.openxmlformats.org/drawingml/2006/table">
            <a:tbl>
              <a:tblPr firstRow="1" firstCol="1" lastRow="1" lastCol="1" bandRow="1" bandCol="1"/>
              <a:tblGrid>
                <a:gridCol w="1520282">
                  <a:extLst>
                    <a:ext uri="{9D8B030D-6E8A-4147-A177-3AD203B41FA5}">
                      <a16:colId xmlns:a16="http://schemas.microsoft.com/office/drawing/2014/main" val="4195016151"/>
                    </a:ext>
                  </a:extLst>
                </a:gridCol>
                <a:gridCol w="594279">
                  <a:extLst>
                    <a:ext uri="{9D8B030D-6E8A-4147-A177-3AD203B41FA5}">
                      <a16:colId xmlns:a16="http://schemas.microsoft.com/office/drawing/2014/main" val="880476920"/>
                    </a:ext>
                  </a:extLst>
                </a:gridCol>
                <a:gridCol w="3756025">
                  <a:extLst>
                    <a:ext uri="{9D8B030D-6E8A-4147-A177-3AD203B41FA5}">
                      <a16:colId xmlns:a16="http://schemas.microsoft.com/office/drawing/2014/main" val="484982745"/>
                    </a:ext>
                  </a:extLst>
                </a:gridCol>
                <a:gridCol w="3337596">
                  <a:extLst>
                    <a:ext uri="{9D8B030D-6E8A-4147-A177-3AD203B41FA5}">
                      <a16:colId xmlns:a16="http://schemas.microsoft.com/office/drawing/2014/main" val="3686476458"/>
                    </a:ext>
                  </a:extLst>
                </a:gridCol>
                <a:gridCol w="2171183">
                  <a:extLst>
                    <a:ext uri="{9D8B030D-6E8A-4147-A177-3AD203B41FA5}">
                      <a16:colId xmlns:a16="http://schemas.microsoft.com/office/drawing/2014/main" val="330752901"/>
                    </a:ext>
                  </a:extLst>
                </a:gridCol>
              </a:tblGrid>
              <a:tr h="476798">
                <a:tc>
                  <a:txBody>
                    <a:bodyPr/>
                    <a:lstStyle/>
                    <a:p>
                      <a:pPr marL="0" marR="0" algn="ctr"/>
                      <a:r>
                        <a:rPr lang="en-US" sz="1600" b="1" dirty="0">
                          <a:solidFill>
                            <a:srgbClr val="FFFFFF"/>
                          </a:solidFill>
                          <a:effectLst/>
                          <a:latin typeface="Cambria" panose="02040503050406030204" pitchFamily="18" charset="0"/>
                          <a:ea typeface="Cambria" panose="02040503050406030204" pitchFamily="18" charset="0"/>
                        </a:rPr>
                        <a:t>Time Frame</a:t>
                      </a:r>
                      <a:endParaRPr lang="en-US" sz="1800" dirty="0">
                        <a:effectLst/>
                        <a:latin typeface="Cambria" panose="02040503050406030204" pitchFamily="18" charset="0"/>
                        <a:ea typeface="Cambria" panose="02040503050406030204" pitchFamily="18" charset="0"/>
                      </a:endParaRPr>
                    </a:p>
                  </a:txBody>
                  <a:tcPr marL="39943" marR="399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r>
                        <a:rPr lang="en-US" sz="1600" b="1" dirty="0">
                          <a:solidFill>
                            <a:srgbClr val="FFFFFF"/>
                          </a:solidFill>
                          <a:effectLst/>
                          <a:latin typeface="Cambria" panose="02040503050406030204" pitchFamily="18" charset="0"/>
                          <a:ea typeface="Cambria" panose="02040503050406030204" pitchFamily="18" charset="0"/>
                        </a:rPr>
                        <a:t>CO</a:t>
                      </a:r>
                      <a:endParaRPr lang="en-US" sz="1800" dirty="0">
                        <a:effectLst/>
                        <a:latin typeface="Cambria" panose="02040503050406030204" pitchFamily="18" charset="0"/>
                        <a:ea typeface="Cambria" panose="02040503050406030204" pitchFamily="18" charset="0"/>
                      </a:endParaRPr>
                    </a:p>
                    <a:p>
                      <a:pPr marL="0" marR="0" algn="ctr"/>
                      <a:r>
                        <a:rPr lang="en-US" sz="1600" b="1" dirty="0">
                          <a:solidFill>
                            <a:srgbClr val="FFFFFF"/>
                          </a:solidFill>
                          <a:effectLst/>
                          <a:latin typeface="Cambria" panose="02040503050406030204" pitchFamily="18" charset="0"/>
                          <a:ea typeface="Cambria" panose="02040503050406030204" pitchFamily="18" charset="0"/>
                        </a:rPr>
                        <a:t>Mapped</a:t>
                      </a:r>
                      <a:endParaRPr lang="en-US" sz="1800" dirty="0">
                        <a:effectLst/>
                        <a:latin typeface="Cambria" panose="02040503050406030204" pitchFamily="18" charset="0"/>
                        <a:ea typeface="Cambria" panose="02040503050406030204" pitchFamily="18" charset="0"/>
                      </a:endParaRPr>
                    </a:p>
                  </a:txBody>
                  <a:tcPr marL="39943" marR="399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r>
                        <a:rPr lang="en-US" sz="1600" b="1" dirty="0">
                          <a:solidFill>
                            <a:srgbClr val="FFFFFF"/>
                          </a:solidFill>
                          <a:effectLst/>
                          <a:latin typeface="Cambria" panose="02040503050406030204" pitchFamily="18" charset="0"/>
                          <a:ea typeface="Cambria" panose="02040503050406030204" pitchFamily="18" charset="0"/>
                        </a:rPr>
                        <a:t>Topics</a:t>
                      </a:r>
                      <a:endParaRPr lang="en-US" sz="1800" dirty="0">
                        <a:effectLst/>
                        <a:latin typeface="Cambria" panose="02040503050406030204" pitchFamily="18" charset="0"/>
                        <a:ea typeface="Cambria" panose="02040503050406030204" pitchFamily="18" charset="0"/>
                      </a:endParaRPr>
                    </a:p>
                  </a:txBody>
                  <a:tcPr marL="39943" marR="399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r>
                        <a:rPr lang="en-US" sz="1600" b="1" dirty="0">
                          <a:solidFill>
                            <a:srgbClr val="FFFFFF"/>
                          </a:solidFill>
                          <a:effectLst/>
                          <a:latin typeface="Cambria" panose="02040503050406030204" pitchFamily="18" charset="0"/>
                          <a:ea typeface="Cambria" panose="02040503050406030204" pitchFamily="18" charset="0"/>
                        </a:rPr>
                        <a:t>Teaching Activities</a:t>
                      </a:r>
                      <a:endParaRPr lang="en-US" sz="1800" dirty="0">
                        <a:effectLst/>
                        <a:latin typeface="Cambria" panose="02040503050406030204" pitchFamily="18" charset="0"/>
                        <a:ea typeface="Cambria" panose="02040503050406030204" pitchFamily="18" charset="0"/>
                      </a:endParaRPr>
                    </a:p>
                  </a:txBody>
                  <a:tcPr marL="39943" marR="399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r>
                        <a:rPr lang="en-US" sz="1600" b="1" dirty="0">
                          <a:solidFill>
                            <a:srgbClr val="FFFFFF"/>
                          </a:solidFill>
                          <a:effectLst/>
                          <a:latin typeface="Cambria" panose="02040503050406030204" pitchFamily="18" charset="0"/>
                          <a:ea typeface="Cambria" panose="02040503050406030204" pitchFamily="18" charset="0"/>
                        </a:rPr>
                        <a:t>Assessment Strategy(s)</a:t>
                      </a:r>
                      <a:endParaRPr lang="en-US" sz="1800" dirty="0">
                        <a:effectLst/>
                        <a:latin typeface="Cambria" panose="02040503050406030204" pitchFamily="18" charset="0"/>
                        <a:ea typeface="Cambria" panose="02040503050406030204" pitchFamily="18" charset="0"/>
                      </a:endParaRPr>
                    </a:p>
                  </a:txBody>
                  <a:tcPr marL="39943" marR="399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2674234142"/>
                  </a:ext>
                </a:extLst>
              </a:tr>
              <a:tr h="803284">
                <a:tc>
                  <a:txBody>
                    <a:bodyPr/>
                    <a:lstStyle/>
                    <a:p>
                      <a:pPr marL="0" marR="0" algn="ctr"/>
                      <a:r>
                        <a:rPr lang="en-US" sz="1400">
                          <a:effectLst/>
                          <a:latin typeface="Cambria" panose="02040503050406030204" pitchFamily="18" charset="0"/>
                          <a:ea typeface="Cambria" panose="02040503050406030204" pitchFamily="18" charset="0"/>
                        </a:rPr>
                        <a:t>Week 1</a:t>
                      </a:r>
                      <a:endParaRPr lang="en-US" sz="160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400">
                          <a:solidFill>
                            <a:srgbClr val="000000"/>
                          </a:solidFill>
                          <a:effectLst/>
                          <a:latin typeface="Cambria" panose="02040503050406030204" pitchFamily="18" charset="0"/>
                          <a:ea typeface="Cambria" panose="02040503050406030204" pitchFamily="18" charset="0"/>
                        </a:rPr>
                        <a:t> </a:t>
                      </a:r>
                      <a:endParaRPr lang="en-US" sz="160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Mi</a:t>
                      </a:r>
                      <a:r>
                        <a:rPr lang="en-US" sz="1600" spc="5" dirty="0">
                          <a:effectLst/>
                          <a:latin typeface="Cambria" panose="02040503050406030204" pitchFamily="18" charset="0"/>
                          <a:ea typeface="Cambria" panose="02040503050406030204" pitchFamily="18" charset="0"/>
                        </a:rPr>
                        <a:t>s</a:t>
                      </a:r>
                      <a:r>
                        <a:rPr lang="en-US" sz="1600" dirty="0">
                          <a:effectLst/>
                          <a:latin typeface="Cambria" panose="02040503050406030204" pitchFamily="18" charset="0"/>
                          <a:ea typeface="Cambria" panose="02040503050406030204" pitchFamily="18" charset="0"/>
                        </a:rPr>
                        <a:t>sion &amp;</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Vision of </a:t>
                      </a:r>
                      <a:r>
                        <a:rPr lang="en-US" sz="1600" spc="10" dirty="0">
                          <a:effectLst/>
                          <a:latin typeface="Cambria" panose="02040503050406030204" pitchFamily="18" charset="0"/>
                          <a:ea typeface="Cambria" panose="02040503050406030204" pitchFamily="18" charset="0"/>
                        </a:rPr>
                        <a:t>A</a:t>
                      </a:r>
                      <a:r>
                        <a:rPr lang="en-US" sz="1600" spc="-1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U</a:t>
                      </a:r>
                      <a:r>
                        <a:rPr lang="en-US" sz="1600" spc="5" dirty="0">
                          <a:effectLst/>
                          <a:latin typeface="Cambria" panose="02040503050406030204" pitchFamily="18" charset="0"/>
                          <a:ea typeface="Cambria" panose="02040503050406030204" pitchFamily="18" charset="0"/>
                        </a:rPr>
                        <a:t>B</a:t>
                      </a:r>
                      <a:r>
                        <a:rPr lang="en-US" sz="1600" dirty="0">
                          <a:effectLst/>
                          <a:latin typeface="Cambria" panose="02040503050406030204" pitchFamily="18" charset="0"/>
                          <a:ea typeface="Cambria" panose="02040503050406030204" pitchFamily="18" charset="0"/>
                        </a:rPr>
                        <a:t>, B</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sic M</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them</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t</a:t>
                      </a:r>
                      <a:r>
                        <a:rPr lang="en-US" sz="1600" spc="5" dirty="0">
                          <a:effectLst/>
                          <a:latin typeface="Cambria" panose="02040503050406030204" pitchFamily="18" charset="0"/>
                          <a:ea typeface="Cambria" panose="02040503050406030204" pitchFamily="18" charset="0"/>
                        </a:rPr>
                        <a:t>i</a:t>
                      </a:r>
                      <a:r>
                        <a:rPr lang="en-US" sz="1600" spc="-5" dirty="0">
                          <a:effectLst/>
                          <a:latin typeface="Cambria" panose="02040503050406030204" pitchFamily="18" charset="0"/>
                          <a:ea typeface="Cambria" panose="02040503050406030204" pitchFamily="18" charset="0"/>
                        </a:rPr>
                        <a:t>ca</a:t>
                      </a:r>
                      <a:r>
                        <a:rPr lang="en-US" sz="1600" dirty="0">
                          <a:effectLst/>
                          <a:latin typeface="Cambria" panose="02040503050406030204" pitchFamily="18" charset="0"/>
                          <a:ea typeface="Cambria" panose="02040503050406030204" pitchFamily="18" charset="0"/>
                        </a:rPr>
                        <a:t>l Con</a:t>
                      </a:r>
                      <a:r>
                        <a:rPr lang="en-US" sz="1600" spc="-5" dirty="0">
                          <a:effectLst/>
                          <a:latin typeface="Cambria" panose="02040503050406030204" pitchFamily="18" charset="0"/>
                          <a:ea typeface="Cambria" panose="02040503050406030204" pitchFamily="18" charset="0"/>
                        </a:rPr>
                        <a:t>ce</a:t>
                      </a:r>
                      <a:r>
                        <a:rPr lang="en-US" sz="1600" dirty="0">
                          <a:effectLst/>
                          <a:latin typeface="Cambria" panose="02040503050406030204" pitchFamily="18" charset="0"/>
                          <a:ea typeface="Cambria" panose="02040503050406030204" pitchFamily="18" charset="0"/>
                        </a:rPr>
                        <a:t>pts, D</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ta </a:t>
                      </a:r>
                      <a:r>
                        <a:rPr lang="en-US" sz="1600" spc="-5" dirty="0">
                          <a:effectLst/>
                          <a:latin typeface="Cambria" panose="02040503050406030204" pitchFamily="18" charset="0"/>
                          <a:ea typeface="Cambria" panose="02040503050406030204" pitchFamily="18" charset="0"/>
                        </a:rPr>
                        <a:t>f</a:t>
                      </a:r>
                      <a:r>
                        <a:rPr lang="en-US" sz="1600" dirty="0">
                          <a:effectLst/>
                          <a:latin typeface="Cambria" panose="02040503050406030204" pitchFamily="18" charset="0"/>
                          <a:ea typeface="Cambria" panose="02040503050406030204" pitchFamily="18" charset="0"/>
                        </a:rPr>
                        <a:t>or</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D</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ta Mining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Dis</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uss</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 on Mis</a:t>
                      </a:r>
                      <a:r>
                        <a:rPr lang="en-US" sz="1600" spc="5" dirty="0">
                          <a:effectLst/>
                          <a:latin typeface="Cambria" panose="02040503050406030204" pitchFamily="18" charset="0"/>
                          <a:ea typeface="Cambria" panose="02040503050406030204" pitchFamily="18" charset="0"/>
                        </a:rPr>
                        <a:t>s</a:t>
                      </a:r>
                      <a:r>
                        <a:rPr lang="en-US" sz="1600" dirty="0">
                          <a:effectLst/>
                          <a:latin typeface="Cambria" panose="02040503050406030204" pitchFamily="18" charset="0"/>
                          <a:ea typeface="Cambria" panose="02040503050406030204" pitchFamily="18" charset="0"/>
                        </a:rPr>
                        <a:t>ion &amp;</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Vision of </a:t>
                      </a:r>
                      <a:r>
                        <a:rPr lang="en-US" sz="1600" spc="5" dirty="0">
                          <a:effectLst/>
                          <a:latin typeface="Cambria" panose="02040503050406030204" pitchFamily="18" charset="0"/>
                          <a:ea typeface="Cambria" panose="02040503050406030204" pitchFamily="18" charset="0"/>
                        </a:rPr>
                        <a:t>A</a:t>
                      </a:r>
                      <a:r>
                        <a:rPr lang="en-US" sz="1600" spc="-1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UB, </a:t>
                      </a:r>
                      <a:r>
                        <a:rPr lang="en-US" sz="1600" spc="5" dirty="0">
                          <a:effectLst/>
                          <a:latin typeface="Cambria" panose="02040503050406030204" pitchFamily="18" charset="0"/>
                          <a:ea typeface="Cambria" panose="02040503050406030204" pitchFamily="18" charset="0"/>
                        </a:rPr>
                        <a:t>R</a:t>
                      </a:r>
                      <a:r>
                        <a:rPr lang="en-US" sz="1600" spc="-5"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view of D</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tab</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se M</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n</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g</a:t>
                      </a:r>
                      <a:r>
                        <a:rPr lang="en-US" sz="1600" spc="-5"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ment, Group perform exercises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600" b="0" dirty="0">
                          <a:effectLst/>
                          <a:latin typeface="Cambria" panose="02040503050406030204" pitchFamily="18" charset="0"/>
                          <a:ea typeface="Cambria" panose="02040503050406030204" pitchFamily="18" charset="0"/>
                        </a:rPr>
                        <a:t>L</a:t>
                      </a:r>
                      <a:r>
                        <a:rPr lang="en-US" sz="1600" b="0" spc="-5" dirty="0">
                          <a:effectLst/>
                          <a:latin typeface="Cambria" panose="02040503050406030204" pitchFamily="18" charset="0"/>
                          <a:ea typeface="Cambria" panose="02040503050406030204" pitchFamily="18" charset="0"/>
                        </a:rPr>
                        <a:t>ec</a:t>
                      </a:r>
                      <a:r>
                        <a:rPr lang="en-US" sz="1600" b="0" dirty="0">
                          <a:effectLst/>
                          <a:latin typeface="Cambria" panose="02040503050406030204" pitchFamily="18" charset="0"/>
                          <a:ea typeface="Cambria" panose="02040503050406030204" pitchFamily="18" charset="0"/>
                        </a:rPr>
                        <a:t>ture, G</a:t>
                      </a:r>
                      <a:r>
                        <a:rPr lang="en-US" sz="1600" b="0" spc="-5" dirty="0">
                          <a:effectLst/>
                          <a:latin typeface="Cambria" panose="02040503050406030204" pitchFamily="18" charset="0"/>
                          <a:ea typeface="Cambria" panose="02040503050406030204" pitchFamily="18" charset="0"/>
                        </a:rPr>
                        <a:t>r</a:t>
                      </a:r>
                      <a:r>
                        <a:rPr lang="en-US" sz="1600" b="0" dirty="0">
                          <a:effectLst/>
                          <a:latin typeface="Cambria" panose="02040503050406030204" pitchFamily="18" charset="0"/>
                          <a:ea typeface="Cambria" panose="02040503050406030204" pitchFamily="18" charset="0"/>
                        </a:rPr>
                        <a:t>oup Study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57769562"/>
                  </a:ext>
                </a:extLst>
              </a:tr>
              <a:tr h="873133">
                <a:tc>
                  <a:txBody>
                    <a:bodyPr/>
                    <a:lstStyle/>
                    <a:p>
                      <a:pPr marL="0" marR="0" algn="ctr"/>
                      <a:r>
                        <a:rPr lang="en-US" sz="1400" dirty="0">
                          <a:effectLst/>
                          <a:latin typeface="Cambria" panose="02040503050406030204" pitchFamily="18" charset="0"/>
                          <a:ea typeface="Cambria" panose="02040503050406030204" pitchFamily="18" charset="0"/>
                        </a:rPr>
                        <a:t>Week 2</a:t>
                      </a:r>
                      <a:endParaRPr lang="en-US" sz="1600" dirty="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400" dirty="0">
                          <a:effectLst/>
                          <a:latin typeface="Cambria" panose="02040503050406030204" pitchFamily="18" charset="0"/>
                          <a:ea typeface="Cambria" panose="02040503050406030204" pitchFamily="18" charset="0"/>
                        </a:rPr>
                        <a:t> </a:t>
                      </a:r>
                      <a:endParaRPr lang="en-US" sz="1600" dirty="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Classifi</a:t>
                      </a:r>
                      <a:r>
                        <a:rPr lang="en-US" sz="1600" spc="-5" dirty="0">
                          <a:effectLst/>
                          <a:latin typeface="Cambria" panose="02040503050406030204" pitchFamily="18" charset="0"/>
                          <a:ea typeface="Cambria" panose="02040503050406030204" pitchFamily="18" charset="0"/>
                        </a:rPr>
                        <a:t>ca</a:t>
                      </a:r>
                      <a:r>
                        <a:rPr lang="en-US" sz="1600" dirty="0">
                          <a:effectLst/>
                          <a:latin typeface="Cambria" panose="02040503050406030204" pitchFamily="18" charset="0"/>
                          <a:ea typeface="Cambria" panose="02040503050406030204" pitchFamily="18" charset="0"/>
                        </a:rPr>
                        <a:t>t</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 N</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ïve </a:t>
                      </a:r>
                      <a:r>
                        <a:rPr lang="en-US" sz="1600" spc="5" dirty="0">
                          <a:effectLst/>
                          <a:latin typeface="Cambria" panose="02040503050406030204" pitchFamily="18" charset="0"/>
                          <a:ea typeface="Cambria" panose="02040503050406030204" pitchFamily="18" charset="0"/>
                        </a:rPr>
                        <a:t>B</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y</a:t>
                      </a:r>
                      <a:r>
                        <a:rPr lang="en-US" sz="1600" spc="-5"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s </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nd N</a:t>
                      </a:r>
                      <a:r>
                        <a:rPr lang="en-US" sz="1600" spc="5" dirty="0">
                          <a:effectLst/>
                          <a:latin typeface="Cambria" panose="02040503050406030204" pitchFamily="18" charset="0"/>
                          <a:ea typeface="Cambria" panose="02040503050406030204" pitchFamily="18" charset="0"/>
                        </a:rPr>
                        <a:t>e</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r</a:t>
                      </a:r>
                      <a:r>
                        <a:rPr lang="en-US" sz="1600" spc="-10"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st</a:t>
                      </a:r>
                    </a:p>
                    <a:p>
                      <a:pPr marL="0" marR="0" algn="l"/>
                      <a:r>
                        <a:rPr lang="en-US" sz="1600" dirty="0">
                          <a:effectLst/>
                          <a:latin typeface="Cambria" panose="02040503050406030204" pitchFamily="18" charset="0"/>
                          <a:ea typeface="Cambria" panose="02040503050406030204" pitchFamily="18" charset="0"/>
                        </a:rPr>
                        <a:t>N</a:t>
                      </a:r>
                      <a:r>
                        <a:rPr lang="en-US" sz="1600" spc="-5"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ighbor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Dis</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uss</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 G</a:t>
                      </a:r>
                      <a:r>
                        <a:rPr lang="en-US" sz="1600" spc="-5" dirty="0">
                          <a:effectLst/>
                          <a:latin typeface="Cambria" panose="02040503050406030204" pitchFamily="18" charset="0"/>
                          <a:ea typeface="Cambria" panose="02040503050406030204" pitchFamily="18" charset="0"/>
                        </a:rPr>
                        <a:t>r</a:t>
                      </a:r>
                      <a:r>
                        <a:rPr lang="en-US" sz="1600" dirty="0">
                          <a:effectLst/>
                          <a:latin typeface="Cambria" panose="02040503050406030204" pitchFamily="18" charset="0"/>
                          <a:ea typeface="Cambria" panose="02040503050406030204" pitchFamily="18" charset="0"/>
                        </a:rPr>
                        <a:t>oup study </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nd p</a:t>
                      </a:r>
                      <a:r>
                        <a:rPr lang="en-US" sz="1600" spc="-5"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r</a:t>
                      </a:r>
                      <a:r>
                        <a:rPr lang="en-US" sz="1600" spc="-5" dirty="0">
                          <a:effectLst/>
                          <a:latin typeface="Cambria" panose="02040503050406030204" pitchFamily="18" charset="0"/>
                          <a:ea typeface="Cambria" panose="02040503050406030204" pitchFamily="18" charset="0"/>
                        </a:rPr>
                        <a:t>f</a:t>
                      </a:r>
                      <a:r>
                        <a:rPr lang="en-US" sz="1600" dirty="0">
                          <a:effectLst/>
                          <a:latin typeface="Cambria" panose="02040503050406030204" pitchFamily="18" charset="0"/>
                          <a:ea typeface="Cambria" panose="02040503050406030204" pitchFamily="18" charset="0"/>
                        </a:rPr>
                        <a:t>orm </a:t>
                      </a:r>
                      <a:r>
                        <a:rPr lang="en-US" sz="1600" spc="-10"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x</a:t>
                      </a:r>
                      <a:r>
                        <a:rPr lang="en-US" sz="1600" spc="-5" dirty="0">
                          <a:effectLst/>
                          <a:latin typeface="Cambria" panose="02040503050406030204" pitchFamily="18" charset="0"/>
                          <a:ea typeface="Cambria" panose="02040503050406030204" pitchFamily="18" charset="0"/>
                        </a:rPr>
                        <a:t>e</a:t>
                      </a:r>
                      <a:r>
                        <a:rPr lang="en-US" sz="1600" spc="5" dirty="0">
                          <a:effectLst/>
                          <a:latin typeface="Cambria" panose="02040503050406030204" pitchFamily="18" charset="0"/>
                          <a:ea typeface="Cambria" panose="02040503050406030204" pitchFamily="18" charset="0"/>
                        </a:rPr>
                        <a:t>r</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ises using d</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ta mining </a:t>
                      </a:r>
                      <a:r>
                        <a:rPr lang="en-US" sz="1600" spc="5" dirty="0">
                          <a:effectLst/>
                          <a:latin typeface="Cambria" panose="02040503050406030204" pitchFamily="18" charset="0"/>
                          <a:ea typeface="Cambria" panose="02040503050406030204" pitchFamily="18" charset="0"/>
                        </a:rPr>
                        <a:t>t</a:t>
                      </a:r>
                      <a:r>
                        <a:rPr lang="en-US" sz="1600" dirty="0">
                          <a:effectLst/>
                          <a:latin typeface="Cambria" panose="02040503050406030204" pitchFamily="18" charset="0"/>
                          <a:ea typeface="Cambria" panose="02040503050406030204" pitchFamily="18" charset="0"/>
                        </a:rPr>
                        <a:t>ools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600" b="0" dirty="0">
                          <a:effectLst/>
                          <a:latin typeface="Cambria" panose="02040503050406030204" pitchFamily="18" charset="0"/>
                          <a:ea typeface="Cambria" panose="02040503050406030204" pitchFamily="18" charset="0"/>
                        </a:rPr>
                        <a:t>L</a:t>
                      </a:r>
                      <a:r>
                        <a:rPr lang="en-US" sz="1600" b="0" spc="-5" dirty="0">
                          <a:effectLst/>
                          <a:latin typeface="Cambria" panose="02040503050406030204" pitchFamily="18" charset="0"/>
                          <a:ea typeface="Cambria" panose="02040503050406030204" pitchFamily="18" charset="0"/>
                        </a:rPr>
                        <a:t>ec</a:t>
                      </a:r>
                      <a:r>
                        <a:rPr lang="en-US" sz="1600" b="0" dirty="0">
                          <a:effectLst/>
                          <a:latin typeface="Cambria" panose="02040503050406030204" pitchFamily="18" charset="0"/>
                          <a:ea typeface="Cambria" panose="02040503050406030204" pitchFamily="18" charset="0"/>
                        </a:rPr>
                        <a:t>ture, G</a:t>
                      </a:r>
                      <a:r>
                        <a:rPr lang="en-US" sz="1600" b="0" spc="-5" dirty="0">
                          <a:effectLst/>
                          <a:latin typeface="Cambria" panose="02040503050406030204" pitchFamily="18" charset="0"/>
                          <a:ea typeface="Cambria" panose="02040503050406030204" pitchFamily="18" charset="0"/>
                        </a:rPr>
                        <a:t>r</a:t>
                      </a:r>
                      <a:r>
                        <a:rPr lang="en-US" sz="1600" b="0" dirty="0">
                          <a:effectLst/>
                          <a:latin typeface="Cambria" panose="02040503050406030204" pitchFamily="18" charset="0"/>
                          <a:ea typeface="Cambria" panose="02040503050406030204" pitchFamily="18" charset="0"/>
                        </a:rPr>
                        <a:t>oup Study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0353630"/>
                  </a:ext>
                </a:extLst>
              </a:tr>
              <a:tr h="669404">
                <a:tc>
                  <a:txBody>
                    <a:bodyPr/>
                    <a:lstStyle/>
                    <a:p>
                      <a:pPr marL="0" marR="0" algn="ctr"/>
                      <a:r>
                        <a:rPr lang="en-US" sz="1400">
                          <a:effectLst/>
                          <a:latin typeface="Cambria" panose="02040503050406030204" pitchFamily="18" charset="0"/>
                          <a:ea typeface="Cambria" panose="02040503050406030204" pitchFamily="18" charset="0"/>
                        </a:rPr>
                        <a:t>Week 3</a:t>
                      </a:r>
                      <a:endParaRPr lang="en-US" sz="160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400">
                          <a:effectLst/>
                          <a:latin typeface="Cambria" panose="02040503050406030204" pitchFamily="18" charset="0"/>
                          <a:ea typeface="Cambria" panose="02040503050406030204" pitchFamily="18" charset="0"/>
                        </a:rPr>
                        <a:t> </a:t>
                      </a:r>
                      <a:endParaRPr lang="en-US" sz="160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D</a:t>
                      </a:r>
                      <a:r>
                        <a:rPr lang="en-US" sz="1600" spc="-5" dirty="0">
                          <a:effectLst/>
                          <a:latin typeface="Cambria" panose="02040503050406030204" pitchFamily="18" charset="0"/>
                          <a:ea typeface="Cambria" panose="02040503050406030204" pitchFamily="18" charset="0"/>
                        </a:rPr>
                        <a:t>ec</a:t>
                      </a:r>
                      <a:r>
                        <a:rPr lang="en-US" sz="1600" dirty="0">
                          <a:effectLst/>
                          <a:latin typeface="Cambria" panose="02040503050406030204" pitchFamily="18" charset="0"/>
                          <a:ea typeface="Cambria" panose="02040503050406030204" pitchFamily="18" charset="0"/>
                        </a:rPr>
                        <a:t>is</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 tr</a:t>
                      </a:r>
                      <a:r>
                        <a:rPr lang="en-US" sz="1600" spc="-5" dirty="0">
                          <a:effectLst/>
                          <a:latin typeface="Cambria" panose="02040503050406030204" pitchFamily="18" charset="0"/>
                          <a:ea typeface="Cambria" panose="02040503050406030204" pitchFamily="18" charset="0"/>
                        </a:rPr>
                        <a:t>ee</a:t>
                      </a:r>
                      <a:r>
                        <a:rPr lang="en-US" sz="1600" dirty="0">
                          <a:effectLst/>
                          <a:latin typeface="Cambria" panose="02040503050406030204" pitchFamily="18" charset="0"/>
                          <a:ea typeface="Cambria" panose="02040503050406030204" pitchFamily="18" charset="0"/>
                        </a:rPr>
                        <a:t>s</a:t>
                      </a:r>
                      <a:r>
                        <a:rPr lang="en-US" sz="1600" spc="1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for </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lassifi</a:t>
                      </a:r>
                      <a:r>
                        <a:rPr lang="en-US" sz="1600" spc="-5" dirty="0">
                          <a:effectLst/>
                          <a:latin typeface="Cambria" panose="02040503050406030204" pitchFamily="18" charset="0"/>
                          <a:ea typeface="Cambria" panose="02040503050406030204" pitchFamily="18" charset="0"/>
                        </a:rPr>
                        <a:t>ca</a:t>
                      </a:r>
                      <a:r>
                        <a:rPr lang="en-US" sz="1600" dirty="0">
                          <a:effectLst/>
                          <a:latin typeface="Cambria" panose="02040503050406030204" pitchFamily="18" charset="0"/>
                          <a:ea typeface="Cambria" panose="02040503050406030204" pitchFamily="18" charset="0"/>
                        </a:rPr>
                        <a:t>t</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Dis</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uss</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 G</a:t>
                      </a:r>
                      <a:r>
                        <a:rPr lang="en-US" sz="1600" spc="-5" dirty="0">
                          <a:effectLst/>
                          <a:latin typeface="Cambria" panose="02040503050406030204" pitchFamily="18" charset="0"/>
                          <a:ea typeface="Cambria" panose="02040503050406030204" pitchFamily="18" charset="0"/>
                        </a:rPr>
                        <a:t>r</a:t>
                      </a:r>
                      <a:r>
                        <a:rPr lang="en-US" sz="1600" dirty="0">
                          <a:effectLst/>
                          <a:latin typeface="Cambria" panose="02040503050406030204" pitchFamily="18" charset="0"/>
                          <a:ea typeface="Cambria" panose="02040503050406030204" pitchFamily="18" charset="0"/>
                        </a:rPr>
                        <a:t>oup study </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nd p</a:t>
                      </a:r>
                      <a:r>
                        <a:rPr lang="en-US" sz="1600" spc="-5"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r</a:t>
                      </a:r>
                      <a:r>
                        <a:rPr lang="en-US" sz="1600" spc="-5" dirty="0">
                          <a:effectLst/>
                          <a:latin typeface="Cambria" panose="02040503050406030204" pitchFamily="18" charset="0"/>
                          <a:ea typeface="Cambria" panose="02040503050406030204" pitchFamily="18" charset="0"/>
                        </a:rPr>
                        <a:t>f</a:t>
                      </a:r>
                      <a:r>
                        <a:rPr lang="en-US" sz="1600" dirty="0">
                          <a:effectLst/>
                          <a:latin typeface="Cambria" panose="02040503050406030204" pitchFamily="18" charset="0"/>
                          <a:ea typeface="Cambria" panose="02040503050406030204" pitchFamily="18" charset="0"/>
                        </a:rPr>
                        <a:t>orm </a:t>
                      </a:r>
                      <a:r>
                        <a:rPr lang="en-US" sz="1600" spc="-10"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x</a:t>
                      </a:r>
                      <a:r>
                        <a:rPr lang="en-US" sz="1600" spc="-5" dirty="0">
                          <a:effectLst/>
                          <a:latin typeface="Cambria" panose="02040503050406030204" pitchFamily="18" charset="0"/>
                          <a:ea typeface="Cambria" panose="02040503050406030204" pitchFamily="18" charset="0"/>
                        </a:rPr>
                        <a:t>e</a:t>
                      </a:r>
                      <a:r>
                        <a:rPr lang="en-US" sz="1600" spc="5" dirty="0">
                          <a:effectLst/>
                          <a:latin typeface="Cambria" panose="02040503050406030204" pitchFamily="18" charset="0"/>
                          <a:ea typeface="Cambria" panose="02040503050406030204" pitchFamily="18" charset="0"/>
                        </a:rPr>
                        <a:t>r</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ises using d</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ta mining </a:t>
                      </a:r>
                      <a:r>
                        <a:rPr lang="en-US" sz="1600" spc="5" dirty="0">
                          <a:effectLst/>
                          <a:latin typeface="Cambria" panose="02040503050406030204" pitchFamily="18" charset="0"/>
                          <a:ea typeface="Cambria" panose="02040503050406030204" pitchFamily="18" charset="0"/>
                        </a:rPr>
                        <a:t>t</a:t>
                      </a:r>
                      <a:r>
                        <a:rPr lang="en-US" sz="1600" dirty="0">
                          <a:effectLst/>
                          <a:latin typeface="Cambria" panose="02040503050406030204" pitchFamily="18" charset="0"/>
                          <a:ea typeface="Cambria" panose="02040503050406030204" pitchFamily="18" charset="0"/>
                        </a:rPr>
                        <a:t>ools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600" b="0" dirty="0">
                          <a:effectLst/>
                          <a:latin typeface="Cambria" panose="02040503050406030204" pitchFamily="18" charset="0"/>
                          <a:ea typeface="Cambria" panose="02040503050406030204" pitchFamily="18" charset="0"/>
                        </a:rPr>
                        <a:t>L</a:t>
                      </a:r>
                      <a:r>
                        <a:rPr lang="en-US" sz="1600" b="0" spc="-5" dirty="0">
                          <a:effectLst/>
                          <a:latin typeface="Cambria" panose="02040503050406030204" pitchFamily="18" charset="0"/>
                          <a:ea typeface="Cambria" panose="02040503050406030204" pitchFamily="18" charset="0"/>
                        </a:rPr>
                        <a:t>ec</a:t>
                      </a:r>
                      <a:r>
                        <a:rPr lang="en-US" sz="1600" b="0" dirty="0">
                          <a:effectLst/>
                          <a:latin typeface="Cambria" panose="02040503050406030204" pitchFamily="18" charset="0"/>
                          <a:ea typeface="Cambria" panose="02040503050406030204" pitchFamily="18" charset="0"/>
                        </a:rPr>
                        <a:t>ture, G</a:t>
                      </a:r>
                      <a:r>
                        <a:rPr lang="en-US" sz="1600" b="0" spc="-5" dirty="0">
                          <a:effectLst/>
                          <a:latin typeface="Cambria" panose="02040503050406030204" pitchFamily="18" charset="0"/>
                          <a:ea typeface="Cambria" panose="02040503050406030204" pitchFamily="18" charset="0"/>
                        </a:rPr>
                        <a:t>r</a:t>
                      </a:r>
                      <a:r>
                        <a:rPr lang="en-US" sz="1600" b="0" dirty="0">
                          <a:effectLst/>
                          <a:latin typeface="Cambria" panose="02040503050406030204" pitchFamily="18" charset="0"/>
                          <a:ea typeface="Cambria" panose="02040503050406030204" pitchFamily="18" charset="0"/>
                        </a:rPr>
                        <a:t>oup Study</a:t>
                      </a:r>
                    </a:p>
                    <a:p>
                      <a:pPr marL="0" marR="0" algn="ctr"/>
                      <a:r>
                        <a:rPr lang="en-US" sz="1600" b="0" dirty="0">
                          <a:effectLst/>
                          <a:latin typeface="Cambria" panose="02040503050406030204" pitchFamily="18" charset="0"/>
                          <a:ea typeface="Cambria" panose="02040503050406030204" pitchFamily="18" charset="0"/>
                        </a:rPr>
                        <a:t>Quiz 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58628276"/>
                  </a:ext>
                </a:extLst>
              </a:tr>
              <a:tr h="669404">
                <a:tc>
                  <a:txBody>
                    <a:bodyPr/>
                    <a:lstStyle/>
                    <a:p>
                      <a:pPr marL="0" marR="0" algn="ctr"/>
                      <a:r>
                        <a:rPr lang="en-US" sz="1400">
                          <a:effectLst/>
                          <a:latin typeface="Cambria" panose="02040503050406030204" pitchFamily="18" charset="0"/>
                          <a:ea typeface="Cambria" panose="02040503050406030204" pitchFamily="18" charset="0"/>
                        </a:rPr>
                        <a:t>Week 4</a:t>
                      </a:r>
                      <a:endParaRPr lang="en-US" sz="160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400">
                          <a:effectLst/>
                          <a:latin typeface="Cambria" panose="02040503050406030204" pitchFamily="18" charset="0"/>
                          <a:ea typeface="Cambria" panose="02040503050406030204" pitchFamily="18" charset="0"/>
                        </a:rPr>
                        <a:t> </a:t>
                      </a:r>
                      <a:endParaRPr lang="en-US" sz="160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D</a:t>
                      </a:r>
                      <a:r>
                        <a:rPr lang="en-US" sz="1600" spc="-5" dirty="0">
                          <a:effectLst/>
                          <a:latin typeface="Cambria" panose="02040503050406030204" pitchFamily="18" charset="0"/>
                          <a:ea typeface="Cambria" panose="02040503050406030204" pitchFamily="18" charset="0"/>
                        </a:rPr>
                        <a:t>ec</a:t>
                      </a:r>
                      <a:r>
                        <a:rPr lang="en-US" sz="1600" dirty="0">
                          <a:effectLst/>
                          <a:latin typeface="Cambria" panose="02040503050406030204" pitchFamily="18" charset="0"/>
                          <a:ea typeface="Cambria" panose="02040503050406030204" pitchFamily="18" charset="0"/>
                        </a:rPr>
                        <a:t>is</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 tr</a:t>
                      </a:r>
                      <a:r>
                        <a:rPr lang="en-US" sz="1600" spc="-5" dirty="0">
                          <a:effectLst/>
                          <a:latin typeface="Cambria" panose="02040503050406030204" pitchFamily="18" charset="0"/>
                          <a:ea typeface="Cambria" panose="02040503050406030204" pitchFamily="18" charset="0"/>
                        </a:rPr>
                        <a:t>ee</a:t>
                      </a:r>
                      <a:r>
                        <a:rPr lang="en-US" sz="1600" dirty="0">
                          <a:effectLst/>
                          <a:latin typeface="Cambria" panose="02040503050406030204" pitchFamily="18" charset="0"/>
                          <a:ea typeface="Cambria" panose="02040503050406030204" pitchFamily="18" charset="0"/>
                        </a:rPr>
                        <a:t>s</a:t>
                      </a:r>
                      <a:r>
                        <a:rPr lang="en-US" sz="1600" spc="1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for </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lassifi</a:t>
                      </a:r>
                      <a:r>
                        <a:rPr lang="en-US" sz="1600" spc="-5" dirty="0">
                          <a:effectLst/>
                          <a:latin typeface="Cambria" panose="02040503050406030204" pitchFamily="18" charset="0"/>
                          <a:ea typeface="Cambria" panose="02040503050406030204" pitchFamily="18" charset="0"/>
                        </a:rPr>
                        <a:t>ca</a:t>
                      </a:r>
                      <a:r>
                        <a:rPr lang="en-US" sz="1600" dirty="0">
                          <a:effectLst/>
                          <a:latin typeface="Cambria" panose="02040503050406030204" pitchFamily="18" charset="0"/>
                          <a:ea typeface="Cambria" panose="02040503050406030204" pitchFamily="18" charset="0"/>
                        </a:rPr>
                        <a:t>t</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Dis</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uss</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 G</a:t>
                      </a:r>
                      <a:r>
                        <a:rPr lang="en-US" sz="1600" spc="-5" dirty="0">
                          <a:effectLst/>
                          <a:latin typeface="Cambria" panose="02040503050406030204" pitchFamily="18" charset="0"/>
                          <a:ea typeface="Cambria" panose="02040503050406030204" pitchFamily="18" charset="0"/>
                        </a:rPr>
                        <a:t>r</a:t>
                      </a:r>
                      <a:r>
                        <a:rPr lang="en-US" sz="1600" dirty="0">
                          <a:effectLst/>
                          <a:latin typeface="Cambria" panose="02040503050406030204" pitchFamily="18" charset="0"/>
                          <a:ea typeface="Cambria" panose="02040503050406030204" pitchFamily="18" charset="0"/>
                        </a:rPr>
                        <a:t>oup study </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nd p</a:t>
                      </a:r>
                      <a:r>
                        <a:rPr lang="en-US" sz="1600" spc="-5"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r</a:t>
                      </a:r>
                      <a:r>
                        <a:rPr lang="en-US" sz="1600" spc="-5" dirty="0">
                          <a:effectLst/>
                          <a:latin typeface="Cambria" panose="02040503050406030204" pitchFamily="18" charset="0"/>
                          <a:ea typeface="Cambria" panose="02040503050406030204" pitchFamily="18" charset="0"/>
                        </a:rPr>
                        <a:t>f</a:t>
                      </a:r>
                      <a:r>
                        <a:rPr lang="en-US" sz="1600" dirty="0">
                          <a:effectLst/>
                          <a:latin typeface="Cambria" panose="02040503050406030204" pitchFamily="18" charset="0"/>
                          <a:ea typeface="Cambria" panose="02040503050406030204" pitchFamily="18" charset="0"/>
                        </a:rPr>
                        <a:t>orm </a:t>
                      </a:r>
                      <a:r>
                        <a:rPr lang="en-US" sz="1600" spc="-10"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x</a:t>
                      </a:r>
                      <a:r>
                        <a:rPr lang="en-US" sz="1600" spc="-5" dirty="0">
                          <a:effectLst/>
                          <a:latin typeface="Cambria" panose="02040503050406030204" pitchFamily="18" charset="0"/>
                          <a:ea typeface="Cambria" panose="02040503050406030204" pitchFamily="18" charset="0"/>
                        </a:rPr>
                        <a:t>e</a:t>
                      </a:r>
                      <a:r>
                        <a:rPr lang="en-US" sz="1600" spc="5" dirty="0">
                          <a:effectLst/>
                          <a:latin typeface="Cambria" panose="02040503050406030204" pitchFamily="18" charset="0"/>
                          <a:ea typeface="Cambria" panose="02040503050406030204" pitchFamily="18" charset="0"/>
                        </a:rPr>
                        <a:t>r</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ises using d</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ta mining </a:t>
                      </a:r>
                      <a:r>
                        <a:rPr lang="en-US" sz="1600" spc="5" dirty="0">
                          <a:effectLst/>
                          <a:latin typeface="Cambria" panose="02040503050406030204" pitchFamily="18" charset="0"/>
                          <a:ea typeface="Cambria" panose="02040503050406030204" pitchFamily="18" charset="0"/>
                        </a:rPr>
                        <a:t>t</a:t>
                      </a:r>
                      <a:r>
                        <a:rPr lang="en-US" sz="1600" dirty="0">
                          <a:effectLst/>
                          <a:latin typeface="Cambria" panose="02040503050406030204" pitchFamily="18" charset="0"/>
                          <a:ea typeface="Cambria" panose="02040503050406030204" pitchFamily="18" charset="0"/>
                        </a:rPr>
                        <a:t>ools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600" b="0" dirty="0">
                          <a:effectLst/>
                          <a:latin typeface="Cambria" panose="02040503050406030204" pitchFamily="18" charset="0"/>
                          <a:ea typeface="Cambria" panose="02040503050406030204" pitchFamily="18" charset="0"/>
                        </a:rPr>
                        <a:t>L</a:t>
                      </a:r>
                      <a:r>
                        <a:rPr lang="en-US" sz="1600" b="0" spc="-5" dirty="0">
                          <a:effectLst/>
                          <a:latin typeface="Cambria" panose="02040503050406030204" pitchFamily="18" charset="0"/>
                          <a:ea typeface="Cambria" panose="02040503050406030204" pitchFamily="18" charset="0"/>
                        </a:rPr>
                        <a:t>ec</a:t>
                      </a:r>
                      <a:r>
                        <a:rPr lang="en-US" sz="1600" b="0" dirty="0">
                          <a:effectLst/>
                          <a:latin typeface="Cambria" panose="02040503050406030204" pitchFamily="18" charset="0"/>
                          <a:ea typeface="Cambria" panose="02040503050406030204" pitchFamily="18" charset="0"/>
                        </a:rPr>
                        <a:t>ture, G</a:t>
                      </a:r>
                      <a:r>
                        <a:rPr lang="en-US" sz="1600" b="0" spc="-5" dirty="0">
                          <a:effectLst/>
                          <a:latin typeface="Cambria" panose="02040503050406030204" pitchFamily="18" charset="0"/>
                          <a:ea typeface="Cambria" panose="02040503050406030204" pitchFamily="18" charset="0"/>
                        </a:rPr>
                        <a:t>r</a:t>
                      </a:r>
                      <a:r>
                        <a:rPr lang="en-US" sz="1600" b="0" dirty="0">
                          <a:effectLst/>
                          <a:latin typeface="Cambria" panose="02040503050406030204" pitchFamily="18" charset="0"/>
                          <a:ea typeface="Cambria" panose="02040503050406030204" pitchFamily="18" charset="0"/>
                        </a:rPr>
                        <a:t>oup Study</a:t>
                      </a:r>
                    </a:p>
                    <a:p>
                      <a:pPr marL="0" marR="0" algn="ctr"/>
                      <a:endParaRPr lang="en-US" sz="1600" b="0" dirty="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1799416"/>
                  </a:ext>
                </a:extLst>
              </a:tr>
              <a:tr h="669404">
                <a:tc>
                  <a:txBody>
                    <a:bodyPr/>
                    <a:lstStyle/>
                    <a:p>
                      <a:pPr marL="0" marR="0" algn="ctr"/>
                      <a:r>
                        <a:rPr lang="en-US" sz="1400">
                          <a:effectLst/>
                          <a:latin typeface="Cambria" panose="02040503050406030204" pitchFamily="18" charset="0"/>
                          <a:ea typeface="Cambria" panose="02040503050406030204" pitchFamily="18" charset="0"/>
                        </a:rPr>
                        <a:t>Week 5</a:t>
                      </a:r>
                      <a:endParaRPr lang="en-US" sz="160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400">
                          <a:effectLst/>
                          <a:latin typeface="Cambria" panose="02040503050406030204" pitchFamily="18" charset="0"/>
                          <a:ea typeface="Cambria" panose="02040503050406030204" pitchFamily="18" charset="0"/>
                        </a:rPr>
                        <a:t> </a:t>
                      </a:r>
                      <a:endParaRPr lang="en-US" sz="160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Cont</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nu</a:t>
                      </a:r>
                      <a:r>
                        <a:rPr lang="en-US" sz="1600" spc="-5"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s Attribu</a:t>
                      </a:r>
                      <a:r>
                        <a:rPr lang="en-US" sz="1600" spc="5" dirty="0">
                          <a:effectLst/>
                          <a:latin typeface="Cambria" panose="02040503050406030204" pitchFamily="18" charset="0"/>
                          <a:ea typeface="Cambria" panose="02040503050406030204" pitchFamily="18" charset="0"/>
                        </a:rPr>
                        <a:t>t</a:t>
                      </a:r>
                      <a:r>
                        <a:rPr lang="en-US" sz="1600" dirty="0">
                          <a:effectLst/>
                          <a:latin typeface="Cambria" panose="02040503050406030204" pitchFamily="18" charset="0"/>
                          <a:ea typeface="Cambria" panose="02040503050406030204" pitchFamily="18" charset="0"/>
                        </a:rPr>
                        <a:t>e</a:t>
                      </a:r>
                    </a:p>
                    <a:p>
                      <a:pPr marL="0" marR="0" algn="l"/>
                      <a:r>
                        <a:rPr lang="en-US" sz="1600" dirty="0">
                          <a:effectLst/>
                          <a:latin typeface="Cambria" panose="02040503050406030204" pitchFamily="18" charset="0"/>
                          <a:ea typeface="Cambria" panose="02040503050406030204" pitchFamily="18" charset="0"/>
                        </a:rPr>
                        <a:t>Dis</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r</a:t>
                      </a:r>
                      <a:r>
                        <a:rPr lang="en-US" sz="1600" spc="-10"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t</a:t>
                      </a:r>
                      <a:r>
                        <a:rPr lang="en-US" sz="1600" spc="5" dirty="0">
                          <a:effectLst/>
                          <a:latin typeface="Cambria" panose="02040503050406030204" pitchFamily="18" charset="0"/>
                          <a:ea typeface="Cambria" panose="02040503050406030204" pitchFamily="18" charset="0"/>
                        </a:rPr>
                        <a:t>i</a:t>
                      </a:r>
                      <a:r>
                        <a:rPr lang="en-US" sz="1600" spc="-5" dirty="0">
                          <a:effectLst/>
                          <a:latin typeface="Cambria" panose="02040503050406030204" pitchFamily="18" charset="0"/>
                          <a:ea typeface="Cambria" panose="02040503050406030204" pitchFamily="18" charset="0"/>
                        </a:rPr>
                        <a:t>za</a:t>
                      </a:r>
                      <a:r>
                        <a:rPr lang="en-US" sz="1600" dirty="0">
                          <a:effectLst/>
                          <a:latin typeface="Cambria" panose="02040503050406030204" pitchFamily="18" charset="0"/>
                          <a:ea typeface="Cambria" panose="02040503050406030204" pitchFamily="18" charset="0"/>
                        </a:rPr>
                        <a:t>t</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a:t>
                      </a:r>
                    </a:p>
                    <a:p>
                      <a:pPr marL="0" marR="0" algn="l"/>
                      <a:r>
                        <a:rPr lang="en-US" sz="1400" dirty="0">
                          <a:effectLst/>
                          <a:latin typeface="Cambria" panose="02040503050406030204" pitchFamily="18" charset="0"/>
                          <a:ea typeface="Cambria" panose="02040503050406030204" pitchFamily="18" charset="0"/>
                        </a:rPr>
                        <a:t> </a:t>
                      </a:r>
                      <a:endParaRPr lang="en-US" sz="1600" dirty="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Dis</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uss</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 G</a:t>
                      </a:r>
                      <a:r>
                        <a:rPr lang="en-US" sz="1600" spc="-5" dirty="0">
                          <a:effectLst/>
                          <a:latin typeface="Cambria" panose="02040503050406030204" pitchFamily="18" charset="0"/>
                          <a:ea typeface="Cambria" panose="02040503050406030204" pitchFamily="18" charset="0"/>
                        </a:rPr>
                        <a:t>r</a:t>
                      </a:r>
                      <a:r>
                        <a:rPr lang="en-US" sz="1600" dirty="0">
                          <a:effectLst/>
                          <a:latin typeface="Cambria" panose="02040503050406030204" pitchFamily="18" charset="0"/>
                          <a:ea typeface="Cambria" panose="02040503050406030204" pitchFamily="18" charset="0"/>
                        </a:rPr>
                        <a:t>oup study </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nd p</a:t>
                      </a:r>
                      <a:r>
                        <a:rPr lang="en-US" sz="1600" spc="-5"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r</a:t>
                      </a:r>
                      <a:r>
                        <a:rPr lang="en-US" sz="1600" spc="-5" dirty="0">
                          <a:effectLst/>
                          <a:latin typeface="Cambria" panose="02040503050406030204" pitchFamily="18" charset="0"/>
                          <a:ea typeface="Cambria" panose="02040503050406030204" pitchFamily="18" charset="0"/>
                        </a:rPr>
                        <a:t>f</a:t>
                      </a:r>
                      <a:r>
                        <a:rPr lang="en-US" sz="1600" dirty="0">
                          <a:effectLst/>
                          <a:latin typeface="Cambria" panose="02040503050406030204" pitchFamily="18" charset="0"/>
                          <a:ea typeface="Cambria" panose="02040503050406030204" pitchFamily="18" charset="0"/>
                        </a:rPr>
                        <a:t>orm </a:t>
                      </a:r>
                      <a:r>
                        <a:rPr lang="en-US" sz="1600" spc="-10"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x</a:t>
                      </a:r>
                      <a:r>
                        <a:rPr lang="en-US" sz="1600" spc="-5" dirty="0">
                          <a:effectLst/>
                          <a:latin typeface="Cambria" panose="02040503050406030204" pitchFamily="18" charset="0"/>
                          <a:ea typeface="Cambria" panose="02040503050406030204" pitchFamily="18" charset="0"/>
                        </a:rPr>
                        <a:t>e</a:t>
                      </a:r>
                      <a:r>
                        <a:rPr lang="en-US" sz="1600" spc="5" dirty="0">
                          <a:effectLst/>
                          <a:latin typeface="Cambria" panose="02040503050406030204" pitchFamily="18" charset="0"/>
                          <a:ea typeface="Cambria" panose="02040503050406030204" pitchFamily="18" charset="0"/>
                        </a:rPr>
                        <a:t>r</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ises using d</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ta mining </a:t>
                      </a:r>
                      <a:r>
                        <a:rPr lang="en-US" sz="1600" spc="5" dirty="0">
                          <a:effectLst/>
                          <a:latin typeface="Cambria" panose="02040503050406030204" pitchFamily="18" charset="0"/>
                          <a:ea typeface="Cambria" panose="02040503050406030204" pitchFamily="18" charset="0"/>
                        </a:rPr>
                        <a:t>t</a:t>
                      </a:r>
                      <a:r>
                        <a:rPr lang="en-US" sz="1600" dirty="0">
                          <a:effectLst/>
                          <a:latin typeface="Cambria" panose="02040503050406030204" pitchFamily="18" charset="0"/>
                          <a:ea typeface="Cambria" panose="02040503050406030204" pitchFamily="18" charset="0"/>
                        </a:rPr>
                        <a:t>ools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600" b="0" dirty="0">
                          <a:effectLst/>
                          <a:latin typeface="Cambria" panose="02040503050406030204" pitchFamily="18" charset="0"/>
                          <a:ea typeface="Cambria" panose="02040503050406030204" pitchFamily="18" charset="0"/>
                        </a:rPr>
                        <a:t>L</a:t>
                      </a:r>
                      <a:r>
                        <a:rPr lang="en-US" sz="1600" b="0" spc="-5" dirty="0">
                          <a:effectLst/>
                          <a:latin typeface="Cambria" panose="02040503050406030204" pitchFamily="18" charset="0"/>
                          <a:ea typeface="Cambria" panose="02040503050406030204" pitchFamily="18" charset="0"/>
                        </a:rPr>
                        <a:t>ec</a:t>
                      </a:r>
                      <a:r>
                        <a:rPr lang="en-US" sz="1600" b="0" dirty="0">
                          <a:effectLst/>
                          <a:latin typeface="Cambria" panose="02040503050406030204" pitchFamily="18" charset="0"/>
                          <a:ea typeface="Cambria" panose="02040503050406030204" pitchFamily="18" charset="0"/>
                        </a:rPr>
                        <a:t>ture, G</a:t>
                      </a:r>
                      <a:r>
                        <a:rPr lang="en-US" sz="1600" b="0" spc="-5" dirty="0">
                          <a:effectLst/>
                          <a:latin typeface="Cambria" panose="02040503050406030204" pitchFamily="18" charset="0"/>
                          <a:ea typeface="Cambria" panose="02040503050406030204" pitchFamily="18" charset="0"/>
                        </a:rPr>
                        <a:t>r</a:t>
                      </a:r>
                      <a:r>
                        <a:rPr lang="en-US" sz="1600" b="0" dirty="0">
                          <a:effectLst/>
                          <a:latin typeface="Cambria" panose="02040503050406030204" pitchFamily="18" charset="0"/>
                          <a:ea typeface="Cambria" panose="02040503050406030204" pitchFamily="18" charset="0"/>
                        </a:rPr>
                        <a:t>oup Study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19828215"/>
                  </a:ext>
                </a:extLst>
              </a:tr>
              <a:tr h="669404">
                <a:tc>
                  <a:txBody>
                    <a:bodyPr/>
                    <a:lstStyle/>
                    <a:p>
                      <a:pPr marL="0" marR="0" algn="ctr"/>
                      <a:r>
                        <a:rPr lang="en-US" sz="1400">
                          <a:effectLst/>
                          <a:latin typeface="Cambria" panose="02040503050406030204" pitchFamily="18" charset="0"/>
                          <a:ea typeface="Cambria" panose="02040503050406030204" pitchFamily="18" charset="0"/>
                        </a:rPr>
                        <a:t>Week 6</a:t>
                      </a:r>
                      <a:endParaRPr lang="en-US" sz="160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400">
                          <a:effectLst/>
                          <a:latin typeface="Cambria" panose="02040503050406030204" pitchFamily="18" charset="0"/>
                          <a:ea typeface="Cambria" panose="02040503050406030204" pitchFamily="18" charset="0"/>
                        </a:rPr>
                        <a:t> </a:t>
                      </a:r>
                      <a:endParaRPr lang="en-US" sz="160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Est</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mating </a:t>
                      </a:r>
                      <a:r>
                        <a:rPr lang="en-US" sz="1600" spc="5" dirty="0">
                          <a:effectLst/>
                          <a:latin typeface="Cambria" panose="02040503050406030204" pitchFamily="18" charset="0"/>
                          <a:ea typeface="Cambria" panose="02040503050406030204" pitchFamily="18" charset="0"/>
                        </a:rPr>
                        <a:t>t</a:t>
                      </a:r>
                      <a:r>
                        <a:rPr lang="en-US" sz="1600" dirty="0">
                          <a:effectLst/>
                          <a:latin typeface="Cambria" panose="02040503050406030204" pitchFamily="18" charset="0"/>
                          <a:ea typeface="Cambria" panose="02040503050406030204" pitchFamily="18" charset="0"/>
                        </a:rPr>
                        <a:t>he</a:t>
                      </a:r>
                    </a:p>
                    <a:p>
                      <a:pPr marL="0" marR="0" algn="l"/>
                      <a:r>
                        <a:rPr lang="en-US" sz="1600" spc="5" dirty="0">
                          <a:effectLst/>
                          <a:latin typeface="Cambria" panose="02040503050406030204" pitchFamily="18" charset="0"/>
                          <a:ea typeface="Cambria" panose="02040503050406030204" pitchFamily="18" charset="0"/>
                        </a:rPr>
                        <a:t>P</a:t>
                      </a:r>
                      <a:r>
                        <a:rPr lang="en-US" sz="1600" dirty="0">
                          <a:effectLst/>
                          <a:latin typeface="Cambria" panose="02040503050406030204" pitchFamily="18" charset="0"/>
                          <a:ea typeface="Cambria" panose="02040503050406030204" pitchFamily="18" charset="0"/>
                        </a:rPr>
                        <a:t>r</a:t>
                      </a:r>
                      <a:r>
                        <a:rPr lang="en-US" sz="1600" spc="-10"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d</a:t>
                      </a:r>
                      <a:r>
                        <a:rPr lang="en-US" sz="1600" spc="5" dirty="0">
                          <a:effectLst/>
                          <a:latin typeface="Cambria" panose="02040503050406030204" pitchFamily="18" charset="0"/>
                          <a:ea typeface="Cambria" panose="02040503050406030204" pitchFamily="18" charset="0"/>
                        </a:rPr>
                        <a:t>i</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t</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ve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a:t>
                      </a:r>
                      <a:r>
                        <a:rPr lang="en-US" sz="1600" spc="-5" dirty="0">
                          <a:effectLst/>
                          <a:latin typeface="Cambria" panose="02040503050406030204" pitchFamily="18" charset="0"/>
                          <a:ea typeface="Cambria" panose="02040503050406030204" pitchFamily="18" charset="0"/>
                        </a:rPr>
                        <a:t>cc</a:t>
                      </a:r>
                      <a:r>
                        <a:rPr lang="en-US" sz="1600" spc="10" dirty="0">
                          <a:effectLst/>
                          <a:latin typeface="Cambria" panose="02040503050406030204" pitchFamily="18" charset="0"/>
                          <a:ea typeface="Cambria" panose="02040503050406030204" pitchFamily="18" charset="0"/>
                        </a:rPr>
                        <a:t>u</a:t>
                      </a:r>
                      <a:r>
                        <a:rPr lang="en-US" sz="1600" dirty="0">
                          <a:effectLst/>
                          <a:latin typeface="Cambria" panose="02040503050406030204" pitchFamily="18" charset="0"/>
                          <a:ea typeface="Cambria" panose="02040503050406030204" pitchFamily="18" charset="0"/>
                        </a:rPr>
                        <a:t>ra</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y of</a:t>
                      </a:r>
                    </a:p>
                    <a:p>
                      <a:pPr marL="0" marR="0" algn="l"/>
                      <a:r>
                        <a:rPr lang="en-US" sz="1600" dirty="0">
                          <a:effectLst/>
                          <a:latin typeface="Cambria" panose="02040503050406030204" pitchFamily="18" charset="0"/>
                          <a:ea typeface="Cambria" panose="02040503050406030204" pitchFamily="18" charset="0"/>
                        </a:rPr>
                        <a:t>a</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Classifi</a:t>
                      </a:r>
                      <a:r>
                        <a:rPr lang="en-US" sz="1600" spc="-5"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Dis</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uss</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 G</a:t>
                      </a:r>
                      <a:r>
                        <a:rPr lang="en-US" sz="1600" spc="-5" dirty="0">
                          <a:effectLst/>
                          <a:latin typeface="Cambria" panose="02040503050406030204" pitchFamily="18" charset="0"/>
                          <a:ea typeface="Cambria" panose="02040503050406030204" pitchFamily="18" charset="0"/>
                        </a:rPr>
                        <a:t>r</a:t>
                      </a:r>
                      <a:r>
                        <a:rPr lang="en-US" sz="1600" dirty="0">
                          <a:effectLst/>
                          <a:latin typeface="Cambria" panose="02040503050406030204" pitchFamily="18" charset="0"/>
                          <a:ea typeface="Cambria" panose="02040503050406030204" pitchFamily="18" charset="0"/>
                        </a:rPr>
                        <a:t>oup study </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nd p</a:t>
                      </a:r>
                      <a:r>
                        <a:rPr lang="en-US" sz="1600" spc="-5"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r</a:t>
                      </a:r>
                      <a:r>
                        <a:rPr lang="en-US" sz="1600" spc="-5" dirty="0">
                          <a:effectLst/>
                          <a:latin typeface="Cambria" panose="02040503050406030204" pitchFamily="18" charset="0"/>
                          <a:ea typeface="Cambria" panose="02040503050406030204" pitchFamily="18" charset="0"/>
                        </a:rPr>
                        <a:t>f</a:t>
                      </a:r>
                      <a:r>
                        <a:rPr lang="en-US" sz="1600" dirty="0">
                          <a:effectLst/>
                          <a:latin typeface="Cambria" panose="02040503050406030204" pitchFamily="18" charset="0"/>
                          <a:ea typeface="Cambria" panose="02040503050406030204" pitchFamily="18" charset="0"/>
                        </a:rPr>
                        <a:t>orm </a:t>
                      </a:r>
                      <a:r>
                        <a:rPr lang="en-US" sz="1600" spc="-10"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x</a:t>
                      </a:r>
                      <a:r>
                        <a:rPr lang="en-US" sz="1600" spc="-5" dirty="0">
                          <a:effectLst/>
                          <a:latin typeface="Cambria" panose="02040503050406030204" pitchFamily="18" charset="0"/>
                          <a:ea typeface="Cambria" panose="02040503050406030204" pitchFamily="18" charset="0"/>
                        </a:rPr>
                        <a:t>e</a:t>
                      </a:r>
                      <a:r>
                        <a:rPr lang="en-US" sz="1600" spc="5" dirty="0">
                          <a:effectLst/>
                          <a:latin typeface="Cambria" panose="02040503050406030204" pitchFamily="18" charset="0"/>
                          <a:ea typeface="Cambria" panose="02040503050406030204" pitchFamily="18" charset="0"/>
                        </a:rPr>
                        <a:t>r</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ises using d</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ta mining </a:t>
                      </a:r>
                      <a:r>
                        <a:rPr lang="en-US" sz="1600" spc="5" dirty="0">
                          <a:effectLst/>
                          <a:latin typeface="Cambria" panose="02040503050406030204" pitchFamily="18" charset="0"/>
                          <a:ea typeface="Cambria" panose="02040503050406030204" pitchFamily="18" charset="0"/>
                        </a:rPr>
                        <a:t>t</a:t>
                      </a:r>
                      <a:r>
                        <a:rPr lang="en-US" sz="1600" dirty="0">
                          <a:effectLst/>
                          <a:latin typeface="Cambria" panose="02040503050406030204" pitchFamily="18" charset="0"/>
                          <a:ea typeface="Cambria" panose="02040503050406030204" pitchFamily="18" charset="0"/>
                        </a:rPr>
                        <a:t>ools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600" b="0" dirty="0">
                          <a:effectLst/>
                          <a:latin typeface="Cambria" panose="02040503050406030204" pitchFamily="18" charset="0"/>
                          <a:ea typeface="Cambria" panose="02040503050406030204" pitchFamily="18" charset="0"/>
                        </a:rPr>
                        <a:t>L</a:t>
                      </a:r>
                      <a:r>
                        <a:rPr lang="en-US" sz="1600" b="0" spc="-5" dirty="0">
                          <a:effectLst/>
                          <a:latin typeface="Cambria" panose="02040503050406030204" pitchFamily="18" charset="0"/>
                          <a:ea typeface="Cambria" panose="02040503050406030204" pitchFamily="18" charset="0"/>
                        </a:rPr>
                        <a:t>ec</a:t>
                      </a:r>
                      <a:r>
                        <a:rPr lang="en-US" sz="1600" b="0" dirty="0">
                          <a:effectLst/>
                          <a:latin typeface="Cambria" panose="02040503050406030204" pitchFamily="18" charset="0"/>
                          <a:ea typeface="Cambria" panose="02040503050406030204" pitchFamily="18" charset="0"/>
                        </a:rPr>
                        <a:t>ture, G</a:t>
                      </a:r>
                      <a:r>
                        <a:rPr lang="en-US" sz="1600" b="0" spc="-5" dirty="0">
                          <a:effectLst/>
                          <a:latin typeface="Cambria" panose="02040503050406030204" pitchFamily="18" charset="0"/>
                          <a:ea typeface="Cambria" panose="02040503050406030204" pitchFamily="18" charset="0"/>
                        </a:rPr>
                        <a:t>r</a:t>
                      </a:r>
                      <a:r>
                        <a:rPr lang="en-US" sz="1600" b="0" dirty="0">
                          <a:effectLst/>
                          <a:latin typeface="Cambria" panose="02040503050406030204" pitchFamily="18" charset="0"/>
                          <a:ea typeface="Cambria" panose="02040503050406030204" pitchFamily="18" charset="0"/>
                        </a:rPr>
                        <a:t>oup Study</a:t>
                      </a:r>
                    </a:p>
                    <a:p>
                      <a:pPr marL="0" marR="0" algn="ctr"/>
                      <a:r>
                        <a:rPr lang="en-US" sz="1600" b="0" dirty="0">
                          <a:effectLst/>
                          <a:latin typeface="Cambria" panose="02040503050406030204" pitchFamily="18" charset="0"/>
                          <a:ea typeface="Cambria" panose="02040503050406030204" pitchFamily="18" charset="0"/>
                        </a:rPr>
                        <a:t>Quiz 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5619364"/>
                  </a:ext>
                </a:extLst>
              </a:tr>
              <a:tr h="183072">
                <a:tc gridSpan="5">
                  <a:txBody>
                    <a:bodyPr/>
                    <a:lstStyle/>
                    <a:p>
                      <a:pPr marL="0" marR="0" algn="ctr"/>
                      <a:r>
                        <a:rPr lang="en-US" sz="1400" dirty="0">
                          <a:solidFill>
                            <a:srgbClr val="000000"/>
                          </a:solidFill>
                          <a:effectLst/>
                          <a:latin typeface="Cambria" panose="02040503050406030204" pitchFamily="18" charset="0"/>
                          <a:ea typeface="Cambria" panose="02040503050406030204" pitchFamily="18" charset="0"/>
                        </a:rPr>
                        <a:t>Midterm (Week 7)</a:t>
                      </a:r>
                      <a:endParaRPr lang="en-US" sz="1600" dirty="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13994357"/>
                  </a:ext>
                </a:extLst>
              </a:tr>
            </a:tbl>
          </a:graphicData>
        </a:graphic>
      </p:graphicFrame>
    </p:spTree>
    <p:extLst>
      <p:ext uri="{BB962C8B-B14F-4D97-AF65-F5344CB8AC3E}">
        <p14:creationId xmlns:p14="http://schemas.microsoft.com/office/powerpoint/2010/main" val="109480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D24B5-71D1-99F1-9895-49582284EF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6B4B9A-3C3A-B716-7992-FEF1037584D9}"/>
              </a:ext>
            </a:extLst>
          </p:cNvPr>
          <p:cNvSpPr>
            <a:spLocks noGrp="1"/>
          </p:cNvSpPr>
          <p:nvPr>
            <p:ph type="title" idx="4294967295"/>
          </p:nvPr>
        </p:nvSpPr>
        <p:spPr>
          <a:xfrm>
            <a:off x="502919" y="401287"/>
            <a:ext cx="11029950" cy="724283"/>
          </a:xfrm>
        </p:spPr>
        <p:txBody>
          <a:bodyPr>
            <a:normAutofit/>
          </a:bodyPr>
          <a:lstStyle/>
          <a:p>
            <a:pPr algn="ctr"/>
            <a:r>
              <a:rPr lang="en-US" altLang="en-US" sz="3600" b="1" dirty="0">
                <a:solidFill>
                  <a:srgbClr val="0070C0"/>
                </a:solidFill>
                <a:latin typeface="Book Antiqua" pitchFamily="18" charset="0"/>
              </a:rPr>
              <a:t>Course Topics</a:t>
            </a:r>
            <a:endParaRPr lang="en-US" b="1" dirty="0">
              <a:solidFill>
                <a:srgbClr val="0070C0"/>
              </a:solidFill>
              <a:effectLst>
                <a:outerShdw blurRad="38100" dist="38100" dir="2700000" algn="tl">
                  <a:srgbClr val="000000">
                    <a:alpha val="43137"/>
                  </a:srgbClr>
                </a:outerShdw>
              </a:effectLst>
            </a:endParaRPr>
          </a:p>
        </p:txBody>
      </p:sp>
      <p:sp>
        <p:nvSpPr>
          <p:cNvPr id="8" name="Content Placeholder 2">
            <a:extLst>
              <a:ext uri="{FF2B5EF4-FFF2-40B4-BE49-F238E27FC236}">
                <a16:creationId xmlns:a16="http://schemas.microsoft.com/office/drawing/2014/main" id="{D9367CA3-DF7B-6681-3E7B-5499AFA7C012}"/>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4BD5E297-B3FC-9F5A-6164-1D9969A2D682}"/>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3" name="Rectangle 2" descr="M. Mhahudul Hasan">
            <a:extLst>
              <a:ext uri="{FF2B5EF4-FFF2-40B4-BE49-F238E27FC236}">
                <a16:creationId xmlns:a16="http://schemas.microsoft.com/office/drawing/2014/main" id="{F70C36A9-0FDE-215B-4FB1-14E5BDD558BF}"/>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CF363D6D-137A-1BD4-39FF-65107C5504C9}"/>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Course Requirements</a:t>
            </a:r>
          </a:p>
        </p:txBody>
      </p:sp>
      <p:sp>
        <p:nvSpPr>
          <p:cNvPr id="12" name="Rectangle 11" descr="M. Mhahudul Hasan">
            <a:extLst>
              <a:ext uri="{FF2B5EF4-FFF2-40B4-BE49-F238E27FC236}">
                <a16:creationId xmlns:a16="http://schemas.microsoft.com/office/drawing/2014/main" id="{CA6C5EF3-3EAD-578A-D308-B4B700D9234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graphicFrame>
        <p:nvGraphicFramePr>
          <p:cNvPr id="10" name="Table 9">
            <a:extLst>
              <a:ext uri="{FF2B5EF4-FFF2-40B4-BE49-F238E27FC236}">
                <a16:creationId xmlns:a16="http://schemas.microsoft.com/office/drawing/2014/main" id="{525B70A5-6EA5-A1D8-34F3-46D4AD6F99EC}"/>
              </a:ext>
            </a:extLst>
          </p:cNvPr>
          <p:cNvGraphicFramePr>
            <a:graphicFrameLocks noGrp="1"/>
          </p:cNvGraphicFramePr>
          <p:nvPr>
            <p:extLst>
              <p:ext uri="{D42A27DB-BD31-4B8C-83A1-F6EECF244321}">
                <p14:modId xmlns:p14="http://schemas.microsoft.com/office/powerpoint/2010/main" val="1099957253"/>
              </p:ext>
            </p:extLst>
          </p:nvPr>
        </p:nvGraphicFramePr>
        <p:xfrm>
          <a:off x="502919" y="1126011"/>
          <a:ext cx="11302394" cy="5362890"/>
        </p:xfrm>
        <a:graphic>
          <a:graphicData uri="http://schemas.openxmlformats.org/drawingml/2006/table">
            <a:tbl>
              <a:tblPr firstRow="1" firstCol="1" lastRow="1" lastCol="1" bandRow="1" bandCol="1"/>
              <a:tblGrid>
                <a:gridCol w="1510000">
                  <a:extLst>
                    <a:ext uri="{9D8B030D-6E8A-4147-A177-3AD203B41FA5}">
                      <a16:colId xmlns:a16="http://schemas.microsoft.com/office/drawing/2014/main" val="2369219907"/>
                    </a:ext>
                  </a:extLst>
                </a:gridCol>
                <a:gridCol w="771224">
                  <a:extLst>
                    <a:ext uri="{9D8B030D-6E8A-4147-A177-3AD203B41FA5}">
                      <a16:colId xmlns:a16="http://schemas.microsoft.com/office/drawing/2014/main" val="1708277331"/>
                    </a:ext>
                  </a:extLst>
                </a:gridCol>
                <a:gridCol w="783984">
                  <a:extLst>
                    <a:ext uri="{9D8B030D-6E8A-4147-A177-3AD203B41FA5}">
                      <a16:colId xmlns:a16="http://schemas.microsoft.com/office/drawing/2014/main" val="3529485295"/>
                    </a:ext>
                  </a:extLst>
                </a:gridCol>
                <a:gridCol w="3519519">
                  <a:extLst>
                    <a:ext uri="{9D8B030D-6E8A-4147-A177-3AD203B41FA5}">
                      <a16:colId xmlns:a16="http://schemas.microsoft.com/office/drawing/2014/main" val="3136546375"/>
                    </a:ext>
                  </a:extLst>
                </a:gridCol>
                <a:gridCol w="2931187">
                  <a:extLst>
                    <a:ext uri="{9D8B030D-6E8A-4147-A177-3AD203B41FA5}">
                      <a16:colId xmlns:a16="http://schemas.microsoft.com/office/drawing/2014/main" val="2841553813"/>
                    </a:ext>
                  </a:extLst>
                </a:gridCol>
                <a:gridCol w="1786480">
                  <a:extLst>
                    <a:ext uri="{9D8B030D-6E8A-4147-A177-3AD203B41FA5}">
                      <a16:colId xmlns:a16="http://schemas.microsoft.com/office/drawing/2014/main" val="2659254731"/>
                    </a:ext>
                  </a:extLst>
                </a:gridCol>
              </a:tblGrid>
              <a:tr h="361595">
                <a:tc>
                  <a:txBody>
                    <a:bodyPr/>
                    <a:lstStyle/>
                    <a:p>
                      <a:pPr marL="0" marR="0" algn="ctr" defTabSz="457200" rtl="0" eaLnBrk="1" latinLnBrk="0" hangingPunct="1"/>
                      <a:r>
                        <a:rPr lang="en-US" sz="1200" b="1" kern="1200" dirty="0">
                          <a:solidFill>
                            <a:srgbClr val="FFFFFF"/>
                          </a:solidFill>
                          <a:effectLst/>
                          <a:latin typeface="Cambria" panose="02040503050406030204" pitchFamily="18" charset="0"/>
                          <a:ea typeface="Cambria" panose="02040503050406030204" pitchFamily="18" charset="0"/>
                          <a:cs typeface="+mn-cs"/>
                        </a:rPr>
                        <a:t>Time Frame</a:t>
                      </a:r>
                    </a:p>
                  </a:txBody>
                  <a:tcPr marL="39943" marR="399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marL="0" marR="0" algn="ctr" defTabSz="457200" rtl="0" eaLnBrk="1" latinLnBrk="0" hangingPunct="1"/>
                      <a:r>
                        <a:rPr lang="en-US" sz="1200" b="1" kern="1200">
                          <a:solidFill>
                            <a:srgbClr val="FFFFFF"/>
                          </a:solidFill>
                          <a:effectLst/>
                          <a:latin typeface="Cambria" panose="02040503050406030204" pitchFamily="18" charset="0"/>
                          <a:ea typeface="Cambria" panose="02040503050406030204" pitchFamily="18" charset="0"/>
                          <a:cs typeface="+mn-cs"/>
                        </a:rPr>
                        <a:t>CO Mapped</a:t>
                      </a:r>
                      <a:endParaRPr lang="en-US" sz="1200" b="1" kern="1200" dirty="0">
                        <a:solidFill>
                          <a:srgbClr val="FFFFFF"/>
                        </a:solidFill>
                        <a:effectLst/>
                        <a:latin typeface="Cambria" panose="02040503050406030204" pitchFamily="18" charset="0"/>
                        <a:ea typeface="Cambria" panose="02040503050406030204" pitchFamily="18" charset="0"/>
                        <a:cs typeface="+mn-cs"/>
                      </a:endParaRPr>
                    </a:p>
                  </a:txBody>
                  <a:tcPr marL="39943" marR="399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gridSpan="2">
                  <a:txBody>
                    <a:bodyPr/>
                    <a:lstStyle/>
                    <a:p>
                      <a:pPr marL="0" marR="0" algn="ctr" defTabSz="457200" rtl="0" eaLnBrk="1" latinLnBrk="0" hangingPunct="1"/>
                      <a:r>
                        <a:rPr lang="en-US" sz="1200" b="1" kern="1200">
                          <a:solidFill>
                            <a:srgbClr val="FFFFFF"/>
                          </a:solidFill>
                          <a:effectLst/>
                          <a:latin typeface="Cambria" panose="02040503050406030204" pitchFamily="18" charset="0"/>
                          <a:ea typeface="Cambria" panose="02040503050406030204" pitchFamily="18" charset="0"/>
                          <a:cs typeface="+mn-cs"/>
                        </a:rPr>
                        <a:t>Topics</a:t>
                      </a:r>
                      <a:endParaRPr lang="en-US" sz="1200" b="1" kern="1200" dirty="0">
                        <a:solidFill>
                          <a:srgbClr val="FFFFFF"/>
                        </a:solidFill>
                        <a:effectLst/>
                        <a:latin typeface="Cambria" panose="02040503050406030204" pitchFamily="18" charset="0"/>
                        <a:ea typeface="Cambria" panose="02040503050406030204" pitchFamily="18" charset="0"/>
                        <a:cs typeface="+mn-cs"/>
                      </a:endParaRPr>
                    </a:p>
                  </a:txBody>
                  <a:tcPr marL="39943" marR="399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hMerge="1">
                  <a:txBody>
                    <a:bodyPr/>
                    <a:lstStyle/>
                    <a:p>
                      <a:pPr marL="0" marR="0" algn="ctr" defTabSz="457200" rtl="0" eaLnBrk="1" latinLnBrk="0" hangingPunct="1"/>
                      <a:r>
                        <a:rPr lang="en-US" sz="1200" b="1" kern="1200" dirty="0">
                          <a:solidFill>
                            <a:srgbClr val="FFFFFF"/>
                          </a:solidFill>
                          <a:effectLst/>
                          <a:latin typeface="Cambria" panose="02040503050406030204" pitchFamily="18" charset="0"/>
                          <a:ea typeface="Cambria" panose="02040503050406030204" pitchFamily="18" charset="0"/>
                          <a:cs typeface="+mn-cs"/>
                        </a:rPr>
                        <a:t>Topics</a:t>
                      </a:r>
                    </a:p>
                  </a:txBody>
                  <a:tcPr marL="39943" marR="399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marL="0" marR="0" algn="ctr" defTabSz="457200" rtl="0" eaLnBrk="1" latinLnBrk="0" hangingPunct="1"/>
                      <a:r>
                        <a:rPr lang="en-US" sz="1200" b="1" kern="1200" dirty="0">
                          <a:solidFill>
                            <a:srgbClr val="FFFFFF"/>
                          </a:solidFill>
                          <a:effectLst/>
                          <a:latin typeface="Cambria" panose="02040503050406030204" pitchFamily="18" charset="0"/>
                          <a:ea typeface="Cambria" panose="02040503050406030204" pitchFamily="18" charset="0"/>
                          <a:cs typeface="+mn-cs"/>
                        </a:rPr>
                        <a:t>Teaching Activities</a:t>
                      </a:r>
                    </a:p>
                  </a:txBody>
                  <a:tcPr marL="39943" marR="399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marL="0" marR="0" algn="ctr" defTabSz="457200" rtl="0" eaLnBrk="1" latinLnBrk="0" hangingPunct="1"/>
                      <a:r>
                        <a:rPr lang="en-US" sz="1200" b="1" kern="1200" dirty="0">
                          <a:solidFill>
                            <a:srgbClr val="FFFFFF"/>
                          </a:solidFill>
                          <a:effectLst/>
                          <a:latin typeface="Cambria" panose="02040503050406030204" pitchFamily="18" charset="0"/>
                          <a:ea typeface="Cambria" panose="02040503050406030204" pitchFamily="18" charset="0"/>
                          <a:cs typeface="+mn-cs"/>
                        </a:rPr>
                        <a:t>Assessment Strategy(s)</a:t>
                      </a:r>
                    </a:p>
                  </a:txBody>
                  <a:tcPr marL="39943" marR="399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819802008"/>
                  </a:ext>
                </a:extLst>
              </a:tr>
              <a:tr h="623651">
                <a:tc>
                  <a:txBody>
                    <a:bodyPr/>
                    <a:lstStyle/>
                    <a:p>
                      <a:pPr marL="0" marR="0" algn="ctr"/>
                      <a:r>
                        <a:rPr lang="en-US" sz="1200" dirty="0">
                          <a:effectLst/>
                          <a:latin typeface="Times New Roman" panose="02020603050405020304" pitchFamily="18" charset="0"/>
                          <a:ea typeface="Times New Roman" panose="02020603050405020304" pitchFamily="18" charset="0"/>
                        </a:rPr>
                        <a:t>Week 8</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445" marR="0" algn="ctr">
                        <a:spcAft>
                          <a:spcPts val="600"/>
                        </a:spcAft>
                      </a:pPr>
                      <a:r>
                        <a:rPr lang="en-US" sz="1200">
                          <a:effectLst/>
                          <a:latin typeface="Times New Roman" panose="02020603050405020304" pitchFamily="18" charset="0"/>
                          <a:ea typeface="Times New Roman" panose="02020603050405020304" pitchFamily="18" charset="0"/>
                        </a:rPr>
                        <a:t> </a:t>
                      </a:r>
                      <a:endParaRPr lang="en-US" sz="9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0" marR="0" algn="l"/>
                      <a:r>
                        <a:rPr lang="en-US" sz="1400" dirty="0">
                          <a:effectLst/>
                          <a:latin typeface="Times New Roman" panose="02020603050405020304" pitchFamily="18" charset="0"/>
                          <a:ea typeface="Times New Roman" panose="02020603050405020304" pitchFamily="18" charset="0"/>
                        </a:rPr>
                        <a:t>M</a:t>
                      </a:r>
                      <a:r>
                        <a:rPr lang="en-US" sz="1400" spc="-5" dirty="0">
                          <a:effectLst/>
                          <a:latin typeface="Times New Roman" panose="02020603050405020304" pitchFamily="18" charset="0"/>
                          <a:ea typeface="Times New Roman" panose="02020603050405020304" pitchFamily="18" charset="0"/>
                        </a:rPr>
                        <a:t>ea</a:t>
                      </a:r>
                      <a:r>
                        <a:rPr lang="en-US" sz="1400" dirty="0">
                          <a:effectLst/>
                          <a:latin typeface="Times New Roman" panose="02020603050405020304" pitchFamily="18" charset="0"/>
                          <a:ea typeface="Times New Roman" panose="02020603050405020304" pitchFamily="18" charset="0"/>
                        </a:rPr>
                        <a:t>suring </a:t>
                      </a:r>
                      <a:r>
                        <a:rPr lang="en-US" sz="1400" spc="5" dirty="0">
                          <a:effectLst/>
                          <a:latin typeface="Times New Roman" panose="02020603050405020304" pitchFamily="18" charset="0"/>
                          <a:ea typeface="Times New Roman" panose="02020603050405020304" pitchFamily="18" charset="0"/>
                        </a:rPr>
                        <a:t>P</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r</a:t>
                      </a:r>
                      <a:r>
                        <a:rPr lang="en-US" sz="1400" spc="-5" dirty="0">
                          <a:effectLst/>
                          <a:latin typeface="Times New Roman" panose="02020603050405020304" pitchFamily="18" charset="0"/>
                          <a:ea typeface="Times New Roman" panose="02020603050405020304" pitchFamily="18" charset="0"/>
                        </a:rPr>
                        <a:t>f</a:t>
                      </a:r>
                      <a:r>
                        <a:rPr lang="en-US" sz="1400" spc="15" dirty="0">
                          <a:effectLst/>
                          <a:latin typeface="Times New Roman" panose="02020603050405020304" pitchFamily="18" charset="0"/>
                          <a:ea typeface="Times New Roman" panose="02020603050405020304" pitchFamily="18" charset="0"/>
                        </a:rPr>
                        <a:t>o</a:t>
                      </a:r>
                      <a:r>
                        <a:rPr lang="en-US" sz="1400" dirty="0">
                          <a:effectLst/>
                          <a:latin typeface="Times New Roman" panose="02020603050405020304" pitchFamily="18" charset="0"/>
                          <a:ea typeface="Times New Roman" panose="02020603050405020304" pitchFamily="18" charset="0"/>
                        </a:rPr>
                        <a:t>rm</a:t>
                      </a:r>
                      <a:r>
                        <a:rPr lang="en-US" sz="1400" spc="-5" dirty="0">
                          <a:effectLst/>
                          <a:latin typeface="Times New Roman" panose="02020603050405020304" pitchFamily="18" charset="0"/>
                          <a:ea typeface="Times New Roman" panose="02020603050405020304" pitchFamily="18" charset="0"/>
                        </a:rPr>
                        <a:t>a</a:t>
                      </a:r>
                      <a:r>
                        <a:rPr lang="en-US" sz="1400" dirty="0">
                          <a:effectLst/>
                          <a:latin typeface="Times New Roman" panose="02020603050405020304" pitchFamily="18" charset="0"/>
                          <a:ea typeface="Times New Roman" panose="02020603050405020304" pitchFamily="18" charset="0"/>
                        </a:rPr>
                        <a:t>n</a:t>
                      </a:r>
                      <a:r>
                        <a:rPr lang="en-US" sz="1400" spc="5" dirty="0">
                          <a:effectLst/>
                          <a:latin typeface="Times New Roman" panose="02020603050405020304" pitchFamily="18" charset="0"/>
                          <a:ea typeface="Times New Roman" panose="02020603050405020304" pitchFamily="18" charset="0"/>
                        </a:rPr>
                        <a:t>c</a:t>
                      </a:r>
                      <a:r>
                        <a:rPr lang="en-US" sz="1400" dirty="0">
                          <a:effectLst/>
                          <a:latin typeface="Times New Roman" panose="02020603050405020304" pitchFamily="18" charset="0"/>
                          <a:ea typeface="Times New Roman" panose="02020603050405020304" pitchFamily="18" charset="0"/>
                        </a:rPr>
                        <a:t>e</a:t>
                      </a:r>
                    </a:p>
                    <a:p>
                      <a:pPr marL="0" marR="0" algn="l"/>
                      <a:r>
                        <a:rPr lang="en-US" sz="1400" dirty="0">
                          <a:effectLst/>
                          <a:latin typeface="Times New Roman" panose="02020603050405020304" pitchFamily="18" charset="0"/>
                          <a:ea typeface="Times New Roman" panose="02020603050405020304" pitchFamily="18" charset="0"/>
                        </a:rPr>
                        <a:t>of a</a:t>
                      </a:r>
                      <a:r>
                        <a:rPr lang="en-US" sz="1400" spc="-1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c</a:t>
                      </a:r>
                      <a:r>
                        <a:rPr lang="en-US" sz="1400" dirty="0">
                          <a:effectLst/>
                          <a:latin typeface="Times New Roman" panose="02020603050405020304" pitchFamily="18" charset="0"/>
                          <a:ea typeface="Times New Roman" panose="02020603050405020304" pitchFamily="18" charset="0"/>
                        </a:rPr>
                        <a:t>lassifi</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r</a:t>
                      </a:r>
                      <a:endParaRPr lang="en-US" sz="9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marL="0" marR="0" algn="l"/>
                      <a:r>
                        <a:rPr lang="en-US" sz="1400" dirty="0">
                          <a:effectLst/>
                          <a:latin typeface="Times New Roman" panose="02020603050405020304" pitchFamily="18" charset="0"/>
                          <a:ea typeface="Times New Roman" panose="02020603050405020304" pitchFamily="18" charset="0"/>
                        </a:rPr>
                        <a:t>M</a:t>
                      </a:r>
                      <a:r>
                        <a:rPr lang="en-US" sz="1400" spc="-5" dirty="0">
                          <a:effectLst/>
                          <a:latin typeface="Times New Roman" panose="02020603050405020304" pitchFamily="18" charset="0"/>
                          <a:ea typeface="Times New Roman" panose="02020603050405020304" pitchFamily="18" charset="0"/>
                        </a:rPr>
                        <a:t>ea</a:t>
                      </a:r>
                      <a:r>
                        <a:rPr lang="en-US" sz="1400" dirty="0">
                          <a:effectLst/>
                          <a:latin typeface="Times New Roman" panose="02020603050405020304" pitchFamily="18" charset="0"/>
                          <a:ea typeface="Times New Roman" panose="02020603050405020304" pitchFamily="18" charset="0"/>
                        </a:rPr>
                        <a:t>suring </a:t>
                      </a:r>
                      <a:r>
                        <a:rPr lang="en-US" sz="1400" spc="5" dirty="0">
                          <a:effectLst/>
                          <a:latin typeface="Times New Roman" panose="02020603050405020304" pitchFamily="18" charset="0"/>
                          <a:ea typeface="Times New Roman" panose="02020603050405020304" pitchFamily="18" charset="0"/>
                        </a:rPr>
                        <a:t>P</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r</a:t>
                      </a:r>
                      <a:r>
                        <a:rPr lang="en-US" sz="1400" spc="-5" dirty="0">
                          <a:effectLst/>
                          <a:latin typeface="Times New Roman" panose="02020603050405020304" pitchFamily="18" charset="0"/>
                          <a:ea typeface="Times New Roman" panose="02020603050405020304" pitchFamily="18" charset="0"/>
                        </a:rPr>
                        <a:t>f</a:t>
                      </a:r>
                      <a:r>
                        <a:rPr lang="en-US" sz="1400" spc="15" dirty="0">
                          <a:effectLst/>
                          <a:latin typeface="Times New Roman" panose="02020603050405020304" pitchFamily="18" charset="0"/>
                          <a:ea typeface="Times New Roman" panose="02020603050405020304" pitchFamily="18" charset="0"/>
                        </a:rPr>
                        <a:t>o</a:t>
                      </a:r>
                      <a:r>
                        <a:rPr lang="en-US" sz="1400" dirty="0">
                          <a:effectLst/>
                          <a:latin typeface="Times New Roman" panose="02020603050405020304" pitchFamily="18" charset="0"/>
                          <a:ea typeface="Times New Roman" panose="02020603050405020304" pitchFamily="18" charset="0"/>
                        </a:rPr>
                        <a:t>rm</a:t>
                      </a:r>
                      <a:r>
                        <a:rPr lang="en-US" sz="1400" spc="-5" dirty="0">
                          <a:effectLst/>
                          <a:latin typeface="Times New Roman" panose="02020603050405020304" pitchFamily="18" charset="0"/>
                          <a:ea typeface="Times New Roman" panose="02020603050405020304" pitchFamily="18" charset="0"/>
                        </a:rPr>
                        <a:t>a</a:t>
                      </a:r>
                      <a:r>
                        <a:rPr lang="en-US" sz="1400" dirty="0">
                          <a:effectLst/>
                          <a:latin typeface="Times New Roman" panose="02020603050405020304" pitchFamily="18" charset="0"/>
                          <a:ea typeface="Times New Roman" panose="02020603050405020304" pitchFamily="18" charset="0"/>
                        </a:rPr>
                        <a:t>n</a:t>
                      </a:r>
                      <a:r>
                        <a:rPr lang="en-US" sz="1400" spc="5" dirty="0">
                          <a:effectLst/>
                          <a:latin typeface="Times New Roman" panose="02020603050405020304" pitchFamily="18" charset="0"/>
                          <a:ea typeface="Times New Roman" panose="02020603050405020304" pitchFamily="18" charset="0"/>
                        </a:rPr>
                        <a:t>c</a:t>
                      </a:r>
                      <a:r>
                        <a:rPr lang="en-US" sz="1400" dirty="0">
                          <a:effectLst/>
                          <a:latin typeface="Times New Roman" panose="02020603050405020304" pitchFamily="18" charset="0"/>
                          <a:ea typeface="Times New Roman" panose="02020603050405020304" pitchFamily="18" charset="0"/>
                        </a:rPr>
                        <a:t>e</a:t>
                      </a:r>
                    </a:p>
                    <a:p>
                      <a:pPr marL="0" marR="0" algn="l"/>
                      <a:r>
                        <a:rPr lang="en-US" sz="1400" dirty="0">
                          <a:effectLst/>
                          <a:latin typeface="Times New Roman" panose="02020603050405020304" pitchFamily="18" charset="0"/>
                          <a:ea typeface="Times New Roman" panose="02020603050405020304" pitchFamily="18" charset="0"/>
                        </a:rPr>
                        <a:t>of a</a:t>
                      </a:r>
                      <a:r>
                        <a:rPr lang="en-US" sz="1400" spc="-1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c</a:t>
                      </a:r>
                      <a:r>
                        <a:rPr lang="en-US" sz="1400" dirty="0">
                          <a:effectLst/>
                          <a:latin typeface="Times New Roman" panose="02020603050405020304" pitchFamily="18" charset="0"/>
                          <a:ea typeface="Times New Roman" panose="02020603050405020304" pitchFamily="18" charset="0"/>
                        </a:rPr>
                        <a:t>lassifi</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400">
                          <a:effectLst/>
                          <a:latin typeface="Times New Roman" panose="02020603050405020304" pitchFamily="18" charset="0"/>
                          <a:ea typeface="Times New Roman" panose="02020603050405020304" pitchFamily="18" charset="0"/>
                        </a:rPr>
                        <a:t>Dis</a:t>
                      </a:r>
                      <a:r>
                        <a:rPr lang="en-US" sz="1400" spc="-5">
                          <a:effectLst/>
                          <a:latin typeface="Times New Roman" panose="02020603050405020304" pitchFamily="18" charset="0"/>
                          <a:ea typeface="Times New Roman" panose="02020603050405020304" pitchFamily="18" charset="0"/>
                        </a:rPr>
                        <a:t>c</a:t>
                      </a:r>
                      <a:r>
                        <a:rPr lang="en-US" sz="1400">
                          <a:effectLst/>
                          <a:latin typeface="Times New Roman" panose="02020603050405020304" pitchFamily="18" charset="0"/>
                          <a:ea typeface="Times New Roman" panose="02020603050405020304" pitchFamily="18" charset="0"/>
                        </a:rPr>
                        <a:t>uss</a:t>
                      </a:r>
                      <a:r>
                        <a:rPr lang="en-US" sz="1400" spc="5">
                          <a:effectLst/>
                          <a:latin typeface="Times New Roman" panose="02020603050405020304" pitchFamily="18" charset="0"/>
                          <a:ea typeface="Times New Roman" panose="02020603050405020304" pitchFamily="18" charset="0"/>
                        </a:rPr>
                        <a:t>i</a:t>
                      </a:r>
                      <a:r>
                        <a:rPr lang="en-US" sz="1400">
                          <a:effectLst/>
                          <a:latin typeface="Times New Roman" panose="02020603050405020304" pitchFamily="18" charset="0"/>
                          <a:ea typeface="Times New Roman" panose="02020603050405020304" pitchFamily="18" charset="0"/>
                        </a:rPr>
                        <a:t>on, G</a:t>
                      </a:r>
                      <a:r>
                        <a:rPr lang="en-US" sz="1400" spc="-5">
                          <a:effectLst/>
                          <a:latin typeface="Times New Roman" panose="02020603050405020304" pitchFamily="18" charset="0"/>
                          <a:ea typeface="Times New Roman" panose="02020603050405020304" pitchFamily="18" charset="0"/>
                        </a:rPr>
                        <a:t>r</a:t>
                      </a:r>
                      <a:r>
                        <a:rPr lang="en-US" sz="1400">
                          <a:effectLst/>
                          <a:latin typeface="Times New Roman" panose="02020603050405020304" pitchFamily="18" charset="0"/>
                          <a:ea typeface="Times New Roman" panose="02020603050405020304" pitchFamily="18" charset="0"/>
                        </a:rPr>
                        <a:t>oup study </a:t>
                      </a:r>
                      <a:r>
                        <a:rPr lang="en-US" sz="1400" spc="-5">
                          <a:effectLst/>
                          <a:latin typeface="Times New Roman" panose="02020603050405020304" pitchFamily="18" charset="0"/>
                          <a:ea typeface="Times New Roman" panose="02020603050405020304" pitchFamily="18" charset="0"/>
                        </a:rPr>
                        <a:t>a</a:t>
                      </a:r>
                      <a:r>
                        <a:rPr lang="en-US" sz="1400">
                          <a:effectLst/>
                          <a:latin typeface="Times New Roman" panose="02020603050405020304" pitchFamily="18" charset="0"/>
                          <a:ea typeface="Times New Roman" panose="02020603050405020304" pitchFamily="18" charset="0"/>
                        </a:rPr>
                        <a:t>nd p</a:t>
                      </a:r>
                      <a:r>
                        <a:rPr lang="en-US" sz="1400" spc="-5">
                          <a:effectLst/>
                          <a:latin typeface="Times New Roman" panose="02020603050405020304" pitchFamily="18" charset="0"/>
                          <a:ea typeface="Times New Roman" panose="02020603050405020304" pitchFamily="18" charset="0"/>
                        </a:rPr>
                        <a:t>e</a:t>
                      </a:r>
                      <a:r>
                        <a:rPr lang="en-US" sz="1400">
                          <a:effectLst/>
                          <a:latin typeface="Times New Roman" panose="02020603050405020304" pitchFamily="18" charset="0"/>
                          <a:ea typeface="Times New Roman" panose="02020603050405020304" pitchFamily="18" charset="0"/>
                        </a:rPr>
                        <a:t>r</a:t>
                      </a:r>
                      <a:r>
                        <a:rPr lang="en-US" sz="1400" spc="-5">
                          <a:effectLst/>
                          <a:latin typeface="Times New Roman" panose="02020603050405020304" pitchFamily="18" charset="0"/>
                          <a:ea typeface="Times New Roman" panose="02020603050405020304" pitchFamily="18" charset="0"/>
                        </a:rPr>
                        <a:t>f</a:t>
                      </a:r>
                      <a:r>
                        <a:rPr lang="en-US" sz="1400">
                          <a:effectLst/>
                          <a:latin typeface="Times New Roman" panose="02020603050405020304" pitchFamily="18" charset="0"/>
                          <a:ea typeface="Times New Roman" panose="02020603050405020304" pitchFamily="18" charset="0"/>
                        </a:rPr>
                        <a:t>orm </a:t>
                      </a:r>
                      <a:r>
                        <a:rPr lang="en-US" sz="1400" spc="-10">
                          <a:effectLst/>
                          <a:latin typeface="Times New Roman" panose="02020603050405020304" pitchFamily="18" charset="0"/>
                          <a:ea typeface="Times New Roman" panose="02020603050405020304" pitchFamily="18" charset="0"/>
                        </a:rPr>
                        <a:t>e</a:t>
                      </a:r>
                      <a:r>
                        <a:rPr lang="en-US" sz="1400">
                          <a:effectLst/>
                          <a:latin typeface="Times New Roman" panose="02020603050405020304" pitchFamily="18" charset="0"/>
                          <a:ea typeface="Times New Roman" panose="02020603050405020304" pitchFamily="18" charset="0"/>
                        </a:rPr>
                        <a:t>x</a:t>
                      </a:r>
                      <a:r>
                        <a:rPr lang="en-US" sz="1400" spc="-5">
                          <a:effectLst/>
                          <a:latin typeface="Times New Roman" panose="02020603050405020304" pitchFamily="18" charset="0"/>
                          <a:ea typeface="Times New Roman" panose="02020603050405020304" pitchFamily="18" charset="0"/>
                        </a:rPr>
                        <a:t>e</a:t>
                      </a:r>
                      <a:r>
                        <a:rPr lang="en-US" sz="1400" spc="5">
                          <a:effectLst/>
                          <a:latin typeface="Times New Roman" panose="02020603050405020304" pitchFamily="18" charset="0"/>
                          <a:ea typeface="Times New Roman" panose="02020603050405020304" pitchFamily="18" charset="0"/>
                        </a:rPr>
                        <a:t>r</a:t>
                      </a:r>
                      <a:r>
                        <a:rPr lang="en-US" sz="1400" spc="-5">
                          <a:effectLst/>
                          <a:latin typeface="Times New Roman" panose="02020603050405020304" pitchFamily="18" charset="0"/>
                          <a:ea typeface="Times New Roman" panose="02020603050405020304" pitchFamily="18" charset="0"/>
                        </a:rPr>
                        <a:t>c</a:t>
                      </a:r>
                      <a:r>
                        <a:rPr lang="en-US" sz="1400">
                          <a:effectLst/>
                          <a:latin typeface="Times New Roman" panose="02020603050405020304" pitchFamily="18" charset="0"/>
                          <a:ea typeface="Times New Roman" panose="02020603050405020304" pitchFamily="18" charset="0"/>
                        </a:rPr>
                        <a:t>ises using d</a:t>
                      </a:r>
                      <a:r>
                        <a:rPr lang="en-US" sz="1400" spc="-5">
                          <a:effectLst/>
                          <a:latin typeface="Times New Roman" panose="02020603050405020304" pitchFamily="18" charset="0"/>
                          <a:ea typeface="Times New Roman" panose="02020603050405020304" pitchFamily="18" charset="0"/>
                        </a:rPr>
                        <a:t>a</a:t>
                      </a:r>
                      <a:r>
                        <a:rPr lang="en-US" sz="1400">
                          <a:effectLst/>
                          <a:latin typeface="Times New Roman" panose="02020603050405020304" pitchFamily="18" charset="0"/>
                          <a:ea typeface="Times New Roman" panose="02020603050405020304" pitchFamily="18" charset="0"/>
                        </a:rPr>
                        <a:t>ta mining </a:t>
                      </a:r>
                      <a:r>
                        <a:rPr lang="en-US" sz="1400" spc="5">
                          <a:effectLst/>
                          <a:latin typeface="Times New Roman" panose="02020603050405020304" pitchFamily="18" charset="0"/>
                          <a:ea typeface="Times New Roman" panose="02020603050405020304" pitchFamily="18" charset="0"/>
                        </a:rPr>
                        <a:t>t</a:t>
                      </a:r>
                      <a:r>
                        <a:rPr lang="en-US" sz="1400">
                          <a:effectLst/>
                          <a:latin typeface="Times New Roman" panose="02020603050405020304" pitchFamily="18" charset="0"/>
                          <a:ea typeface="Times New Roman" panose="02020603050405020304" pitchFamily="18" charset="0"/>
                        </a:rPr>
                        <a:t>ools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200">
                          <a:effectLst/>
                          <a:latin typeface="Times New Roman" panose="02020603050405020304" pitchFamily="18" charset="0"/>
                          <a:ea typeface="Times New Roman" panose="02020603050405020304" pitchFamily="18" charset="0"/>
                        </a:rPr>
                        <a:t>Lecture, PPT Slides, Board, Work Homework</a:t>
                      </a:r>
                      <a:endParaRPr lang="en-US" sz="14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0429938"/>
                  </a:ext>
                </a:extLst>
              </a:tr>
              <a:tr h="718144">
                <a:tc>
                  <a:txBody>
                    <a:bodyPr/>
                    <a:lstStyle/>
                    <a:p>
                      <a:pPr marL="0" marR="0" algn="ctr"/>
                      <a:r>
                        <a:rPr lang="en-US" sz="1200">
                          <a:effectLst/>
                          <a:latin typeface="Times New Roman" panose="02020603050405020304" pitchFamily="18" charset="0"/>
                          <a:ea typeface="Times New Roman" panose="02020603050405020304" pitchFamily="18" charset="0"/>
                        </a:rPr>
                        <a:t>Week 9</a:t>
                      </a:r>
                      <a:endParaRPr lang="en-US" sz="14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445" marR="0" algn="ctr">
                        <a:spcAft>
                          <a:spcPts val="600"/>
                        </a:spcAft>
                      </a:pPr>
                      <a:r>
                        <a:rPr lang="en-US" sz="1200" dirty="0">
                          <a:effectLst/>
                          <a:latin typeface="Times New Roman" panose="02020603050405020304" pitchFamily="18" charset="0"/>
                          <a:ea typeface="Times New Roman" panose="02020603050405020304" pitchFamily="18" charset="0"/>
                        </a:rPr>
                        <a:t> </a:t>
                      </a:r>
                      <a:endParaRPr lang="en-US" sz="9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0" marR="0" algn="l"/>
                      <a:r>
                        <a:rPr lang="en-US" sz="1400" dirty="0">
                          <a:effectLst/>
                          <a:latin typeface="Times New Roman" panose="02020603050405020304" pitchFamily="18" charset="0"/>
                          <a:ea typeface="Times New Roman" panose="02020603050405020304" pitchFamily="18" charset="0"/>
                        </a:rPr>
                        <a:t>Avoiding Ov</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r</a:t>
                      </a:r>
                      <a:r>
                        <a:rPr lang="en-US" sz="1400" spc="-5" dirty="0">
                          <a:effectLst/>
                          <a:latin typeface="Times New Roman" panose="02020603050405020304" pitchFamily="18" charset="0"/>
                          <a:ea typeface="Times New Roman" panose="02020603050405020304" pitchFamily="18" charset="0"/>
                        </a:rPr>
                        <a:t>f</a:t>
                      </a:r>
                      <a:r>
                        <a:rPr lang="en-US" sz="1400" spc="5" dirty="0">
                          <a:effectLst/>
                          <a:latin typeface="Times New Roman" panose="02020603050405020304" pitchFamily="18" charset="0"/>
                          <a:ea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rPr>
                        <a:t>t</a:t>
                      </a:r>
                      <a:r>
                        <a:rPr lang="en-US" sz="1400" spc="5" dirty="0">
                          <a:effectLst/>
                          <a:latin typeface="Times New Roman" panose="02020603050405020304" pitchFamily="18" charset="0"/>
                          <a:ea typeface="Times New Roman" panose="02020603050405020304" pitchFamily="18" charset="0"/>
                        </a:rPr>
                        <a:t>t</a:t>
                      </a:r>
                      <a:r>
                        <a:rPr lang="en-US" sz="1400" dirty="0">
                          <a:effectLst/>
                          <a:latin typeface="Times New Roman" panose="02020603050405020304" pitchFamily="18" charset="0"/>
                          <a:ea typeface="Times New Roman" panose="02020603050405020304" pitchFamily="18" charset="0"/>
                        </a:rPr>
                        <a:t>ing of</a:t>
                      </a:r>
                    </a:p>
                    <a:p>
                      <a:pPr marL="0" marR="0" algn="l"/>
                      <a:r>
                        <a:rPr lang="en-US" sz="1400" dirty="0">
                          <a:effectLst/>
                          <a:latin typeface="Times New Roman" panose="02020603050405020304" pitchFamily="18" charset="0"/>
                          <a:ea typeface="Times New Roman" panose="02020603050405020304" pitchFamily="18" charset="0"/>
                        </a:rPr>
                        <a:t>D</a:t>
                      </a:r>
                      <a:r>
                        <a:rPr lang="en-US" sz="1400" spc="-5" dirty="0">
                          <a:effectLst/>
                          <a:latin typeface="Times New Roman" panose="02020603050405020304" pitchFamily="18" charset="0"/>
                          <a:ea typeface="Times New Roman" panose="02020603050405020304" pitchFamily="18" charset="0"/>
                        </a:rPr>
                        <a:t>ec</a:t>
                      </a:r>
                      <a:r>
                        <a:rPr lang="en-US" sz="1400" dirty="0">
                          <a:effectLst/>
                          <a:latin typeface="Times New Roman" panose="02020603050405020304" pitchFamily="18" charset="0"/>
                          <a:ea typeface="Times New Roman" panose="02020603050405020304" pitchFamily="18" charset="0"/>
                        </a:rPr>
                        <a:t>is</a:t>
                      </a:r>
                      <a:r>
                        <a:rPr lang="en-US" sz="1400" spc="5" dirty="0">
                          <a:effectLst/>
                          <a:latin typeface="Times New Roman" panose="02020603050405020304" pitchFamily="18" charset="0"/>
                          <a:ea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rPr>
                        <a:t>on T</a:t>
                      </a:r>
                      <a:r>
                        <a:rPr lang="en-US" sz="1400" spc="-5" dirty="0">
                          <a:effectLst/>
                          <a:latin typeface="Times New Roman" panose="02020603050405020304" pitchFamily="18" charset="0"/>
                          <a:ea typeface="Times New Roman" panose="02020603050405020304" pitchFamily="18" charset="0"/>
                        </a:rPr>
                        <a:t>r</a:t>
                      </a:r>
                      <a:r>
                        <a:rPr lang="en-US" sz="1400" spc="5" dirty="0">
                          <a:effectLst/>
                          <a:latin typeface="Times New Roman" panose="02020603050405020304" pitchFamily="18" charset="0"/>
                          <a:ea typeface="Times New Roman" panose="02020603050405020304" pitchFamily="18" charset="0"/>
                        </a:rPr>
                        <a:t>e</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s</a:t>
                      </a:r>
                      <a:endParaRPr lang="en-US" sz="9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marL="0" marR="0" algn="l"/>
                      <a:r>
                        <a:rPr lang="en-US" sz="1400" dirty="0">
                          <a:effectLst/>
                          <a:latin typeface="Times New Roman" panose="02020603050405020304" pitchFamily="18" charset="0"/>
                          <a:ea typeface="Times New Roman" panose="02020603050405020304" pitchFamily="18" charset="0"/>
                        </a:rPr>
                        <a:t>Avoiding Ov</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r</a:t>
                      </a:r>
                      <a:r>
                        <a:rPr lang="en-US" sz="1400" spc="-5" dirty="0">
                          <a:effectLst/>
                          <a:latin typeface="Times New Roman" panose="02020603050405020304" pitchFamily="18" charset="0"/>
                          <a:ea typeface="Times New Roman" panose="02020603050405020304" pitchFamily="18" charset="0"/>
                        </a:rPr>
                        <a:t>f</a:t>
                      </a:r>
                      <a:r>
                        <a:rPr lang="en-US" sz="1400" spc="5" dirty="0">
                          <a:effectLst/>
                          <a:latin typeface="Times New Roman" panose="02020603050405020304" pitchFamily="18" charset="0"/>
                          <a:ea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rPr>
                        <a:t>t</a:t>
                      </a:r>
                      <a:r>
                        <a:rPr lang="en-US" sz="1400" spc="5" dirty="0">
                          <a:effectLst/>
                          <a:latin typeface="Times New Roman" panose="02020603050405020304" pitchFamily="18" charset="0"/>
                          <a:ea typeface="Times New Roman" panose="02020603050405020304" pitchFamily="18" charset="0"/>
                        </a:rPr>
                        <a:t>t</a:t>
                      </a:r>
                      <a:r>
                        <a:rPr lang="en-US" sz="1400" dirty="0">
                          <a:effectLst/>
                          <a:latin typeface="Times New Roman" panose="02020603050405020304" pitchFamily="18" charset="0"/>
                          <a:ea typeface="Times New Roman" panose="02020603050405020304" pitchFamily="18" charset="0"/>
                        </a:rPr>
                        <a:t>ing of</a:t>
                      </a:r>
                    </a:p>
                    <a:p>
                      <a:pPr marL="0" marR="0" algn="l"/>
                      <a:r>
                        <a:rPr lang="en-US" sz="1400" dirty="0">
                          <a:effectLst/>
                          <a:latin typeface="Times New Roman" panose="02020603050405020304" pitchFamily="18" charset="0"/>
                          <a:ea typeface="Times New Roman" panose="02020603050405020304" pitchFamily="18" charset="0"/>
                        </a:rPr>
                        <a:t>D</a:t>
                      </a:r>
                      <a:r>
                        <a:rPr lang="en-US" sz="1400" spc="-5" dirty="0">
                          <a:effectLst/>
                          <a:latin typeface="Times New Roman" panose="02020603050405020304" pitchFamily="18" charset="0"/>
                          <a:ea typeface="Times New Roman" panose="02020603050405020304" pitchFamily="18" charset="0"/>
                        </a:rPr>
                        <a:t>ec</a:t>
                      </a:r>
                      <a:r>
                        <a:rPr lang="en-US" sz="1400" dirty="0">
                          <a:effectLst/>
                          <a:latin typeface="Times New Roman" panose="02020603050405020304" pitchFamily="18" charset="0"/>
                          <a:ea typeface="Times New Roman" panose="02020603050405020304" pitchFamily="18" charset="0"/>
                        </a:rPr>
                        <a:t>is</a:t>
                      </a:r>
                      <a:r>
                        <a:rPr lang="en-US" sz="1400" spc="5" dirty="0">
                          <a:effectLst/>
                          <a:latin typeface="Times New Roman" panose="02020603050405020304" pitchFamily="18" charset="0"/>
                          <a:ea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rPr>
                        <a:t>on T</a:t>
                      </a:r>
                      <a:r>
                        <a:rPr lang="en-US" sz="1400" spc="-5" dirty="0">
                          <a:effectLst/>
                          <a:latin typeface="Times New Roman" panose="02020603050405020304" pitchFamily="18" charset="0"/>
                          <a:ea typeface="Times New Roman" panose="02020603050405020304" pitchFamily="18" charset="0"/>
                        </a:rPr>
                        <a:t>r</a:t>
                      </a:r>
                      <a:r>
                        <a:rPr lang="en-US" sz="1400" spc="5" dirty="0">
                          <a:effectLst/>
                          <a:latin typeface="Times New Roman" panose="02020603050405020304" pitchFamily="18" charset="0"/>
                          <a:ea typeface="Times New Roman" panose="02020603050405020304" pitchFamily="18" charset="0"/>
                        </a:rPr>
                        <a:t>e</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400">
                          <a:effectLst/>
                          <a:latin typeface="Times New Roman" panose="02020603050405020304" pitchFamily="18" charset="0"/>
                          <a:ea typeface="Times New Roman" panose="02020603050405020304" pitchFamily="18" charset="0"/>
                        </a:rPr>
                        <a:t>Dis</a:t>
                      </a:r>
                      <a:r>
                        <a:rPr lang="en-US" sz="1400" spc="-5">
                          <a:effectLst/>
                          <a:latin typeface="Times New Roman" panose="02020603050405020304" pitchFamily="18" charset="0"/>
                          <a:ea typeface="Times New Roman" panose="02020603050405020304" pitchFamily="18" charset="0"/>
                        </a:rPr>
                        <a:t>c</a:t>
                      </a:r>
                      <a:r>
                        <a:rPr lang="en-US" sz="1400">
                          <a:effectLst/>
                          <a:latin typeface="Times New Roman" panose="02020603050405020304" pitchFamily="18" charset="0"/>
                          <a:ea typeface="Times New Roman" panose="02020603050405020304" pitchFamily="18" charset="0"/>
                        </a:rPr>
                        <a:t>uss</a:t>
                      </a:r>
                      <a:r>
                        <a:rPr lang="en-US" sz="1400" spc="5">
                          <a:effectLst/>
                          <a:latin typeface="Times New Roman" panose="02020603050405020304" pitchFamily="18" charset="0"/>
                          <a:ea typeface="Times New Roman" panose="02020603050405020304" pitchFamily="18" charset="0"/>
                        </a:rPr>
                        <a:t>i</a:t>
                      </a:r>
                      <a:r>
                        <a:rPr lang="en-US" sz="1400">
                          <a:effectLst/>
                          <a:latin typeface="Times New Roman" panose="02020603050405020304" pitchFamily="18" charset="0"/>
                          <a:ea typeface="Times New Roman" panose="02020603050405020304" pitchFamily="18" charset="0"/>
                        </a:rPr>
                        <a:t>on, G</a:t>
                      </a:r>
                      <a:r>
                        <a:rPr lang="en-US" sz="1400" spc="-5">
                          <a:effectLst/>
                          <a:latin typeface="Times New Roman" panose="02020603050405020304" pitchFamily="18" charset="0"/>
                          <a:ea typeface="Times New Roman" panose="02020603050405020304" pitchFamily="18" charset="0"/>
                        </a:rPr>
                        <a:t>r</a:t>
                      </a:r>
                      <a:r>
                        <a:rPr lang="en-US" sz="1400">
                          <a:effectLst/>
                          <a:latin typeface="Times New Roman" panose="02020603050405020304" pitchFamily="18" charset="0"/>
                          <a:ea typeface="Times New Roman" panose="02020603050405020304" pitchFamily="18" charset="0"/>
                        </a:rPr>
                        <a:t>oup study </a:t>
                      </a:r>
                      <a:r>
                        <a:rPr lang="en-US" sz="1400" spc="-5">
                          <a:effectLst/>
                          <a:latin typeface="Times New Roman" panose="02020603050405020304" pitchFamily="18" charset="0"/>
                          <a:ea typeface="Times New Roman" panose="02020603050405020304" pitchFamily="18" charset="0"/>
                        </a:rPr>
                        <a:t>a</a:t>
                      </a:r>
                      <a:r>
                        <a:rPr lang="en-US" sz="1400">
                          <a:effectLst/>
                          <a:latin typeface="Times New Roman" panose="02020603050405020304" pitchFamily="18" charset="0"/>
                          <a:ea typeface="Times New Roman" panose="02020603050405020304" pitchFamily="18" charset="0"/>
                        </a:rPr>
                        <a:t>nd p</a:t>
                      </a:r>
                      <a:r>
                        <a:rPr lang="en-US" sz="1400" spc="-5">
                          <a:effectLst/>
                          <a:latin typeface="Times New Roman" panose="02020603050405020304" pitchFamily="18" charset="0"/>
                          <a:ea typeface="Times New Roman" panose="02020603050405020304" pitchFamily="18" charset="0"/>
                        </a:rPr>
                        <a:t>e</a:t>
                      </a:r>
                      <a:r>
                        <a:rPr lang="en-US" sz="1400">
                          <a:effectLst/>
                          <a:latin typeface="Times New Roman" panose="02020603050405020304" pitchFamily="18" charset="0"/>
                          <a:ea typeface="Times New Roman" panose="02020603050405020304" pitchFamily="18" charset="0"/>
                        </a:rPr>
                        <a:t>r</a:t>
                      </a:r>
                      <a:r>
                        <a:rPr lang="en-US" sz="1400" spc="-5">
                          <a:effectLst/>
                          <a:latin typeface="Times New Roman" panose="02020603050405020304" pitchFamily="18" charset="0"/>
                          <a:ea typeface="Times New Roman" panose="02020603050405020304" pitchFamily="18" charset="0"/>
                        </a:rPr>
                        <a:t>f</a:t>
                      </a:r>
                      <a:r>
                        <a:rPr lang="en-US" sz="1400">
                          <a:effectLst/>
                          <a:latin typeface="Times New Roman" panose="02020603050405020304" pitchFamily="18" charset="0"/>
                          <a:ea typeface="Times New Roman" panose="02020603050405020304" pitchFamily="18" charset="0"/>
                        </a:rPr>
                        <a:t>orm </a:t>
                      </a:r>
                      <a:r>
                        <a:rPr lang="en-US" sz="1400" spc="-10">
                          <a:effectLst/>
                          <a:latin typeface="Times New Roman" panose="02020603050405020304" pitchFamily="18" charset="0"/>
                          <a:ea typeface="Times New Roman" panose="02020603050405020304" pitchFamily="18" charset="0"/>
                        </a:rPr>
                        <a:t>e</a:t>
                      </a:r>
                      <a:r>
                        <a:rPr lang="en-US" sz="1400">
                          <a:effectLst/>
                          <a:latin typeface="Times New Roman" panose="02020603050405020304" pitchFamily="18" charset="0"/>
                          <a:ea typeface="Times New Roman" panose="02020603050405020304" pitchFamily="18" charset="0"/>
                        </a:rPr>
                        <a:t>x</a:t>
                      </a:r>
                      <a:r>
                        <a:rPr lang="en-US" sz="1400" spc="-5">
                          <a:effectLst/>
                          <a:latin typeface="Times New Roman" panose="02020603050405020304" pitchFamily="18" charset="0"/>
                          <a:ea typeface="Times New Roman" panose="02020603050405020304" pitchFamily="18" charset="0"/>
                        </a:rPr>
                        <a:t>e</a:t>
                      </a:r>
                      <a:r>
                        <a:rPr lang="en-US" sz="1400" spc="5">
                          <a:effectLst/>
                          <a:latin typeface="Times New Roman" panose="02020603050405020304" pitchFamily="18" charset="0"/>
                          <a:ea typeface="Times New Roman" panose="02020603050405020304" pitchFamily="18" charset="0"/>
                        </a:rPr>
                        <a:t>r</a:t>
                      </a:r>
                      <a:r>
                        <a:rPr lang="en-US" sz="1400" spc="-5">
                          <a:effectLst/>
                          <a:latin typeface="Times New Roman" panose="02020603050405020304" pitchFamily="18" charset="0"/>
                          <a:ea typeface="Times New Roman" panose="02020603050405020304" pitchFamily="18" charset="0"/>
                        </a:rPr>
                        <a:t>c</a:t>
                      </a:r>
                      <a:r>
                        <a:rPr lang="en-US" sz="1400">
                          <a:effectLst/>
                          <a:latin typeface="Times New Roman" panose="02020603050405020304" pitchFamily="18" charset="0"/>
                          <a:ea typeface="Times New Roman" panose="02020603050405020304" pitchFamily="18" charset="0"/>
                        </a:rPr>
                        <a:t>ises using d</a:t>
                      </a:r>
                      <a:r>
                        <a:rPr lang="en-US" sz="1400" spc="-5">
                          <a:effectLst/>
                          <a:latin typeface="Times New Roman" panose="02020603050405020304" pitchFamily="18" charset="0"/>
                          <a:ea typeface="Times New Roman" panose="02020603050405020304" pitchFamily="18" charset="0"/>
                        </a:rPr>
                        <a:t>a</a:t>
                      </a:r>
                      <a:r>
                        <a:rPr lang="en-US" sz="1400">
                          <a:effectLst/>
                          <a:latin typeface="Times New Roman" panose="02020603050405020304" pitchFamily="18" charset="0"/>
                          <a:ea typeface="Times New Roman" panose="02020603050405020304" pitchFamily="18" charset="0"/>
                        </a:rPr>
                        <a:t>ta mining </a:t>
                      </a:r>
                      <a:r>
                        <a:rPr lang="en-US" sz="1400" spc="5">
                          <a:effectLst/>
                          <a:latin typeface="Times New Roman" panose="02020603050405020304" pitchFamily="18" charset="0"/>
                          <a:ea typeface="Times New Roman" panose="02020603050405020304" pitchFamily="18" charset="0"/>
                        </a:rPr>
                        <a:t>t</a:t>
                      </a:r>
                      <a:r>
                        <a:rPr lang="en-US" sz="1400">
                          <a:effectLst/>
                          <a:latin typeface="Times New Roman" panose="02020603050405020304" pitchFamily="18" charset="0"/>
                          <a:ea typeface="Times New Roman" panose="02020603050405020304" pitchFamily="18" charset="0"/>
                        </a:rPr>
                        <a:t>ools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200" dirty="0">
                          <a:effectLst/>
                          <a:latin typeface="Times New Roman" panose="02020603050405020304" pitchFamily="18" charset="0"/>
                          <a:ea typeface="Times New Roman" panose="02020603050405020304" pitchFamily="18" charset="0"/>
                        </a:rPr>
                        <a:t>Lecture, PPT Slides, Board, Work Homework</a:t>
                      </a:r>
                      <a:endParaRPr lang="en-US" sz="1400" dirty="0">
                        <a:effectLst/>
                        <a:latin typeface="Times New Roman" panose="02020603050405020304" pitchFamily="18" charset="0"/>
                        <a:ea typeface="Times New Roman" panose="02020603050405020304" pitchFamily="18" charset="0"/>
                      </a:endParaRPr>
                    </a:p>
                    <a:p>
                      <a:pPr marL="0" marR="0" algn="ctr"/>
                      <a:r>
                        <a:rPr lang="en-US" sz="1400" b="1" dirty="0">
                          <a:effectLst/>
                          <a:latin typeface="Times New Roman" panose="02020603050405020304" pitchFamily="18" charset="0"/>
                          <a:ea typeface="Times New Roman" panose="02020603050405020304" pitchFamily="18" charset="0"/>
                        </a:rPr>
                        <a:t>Quiz 1</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9496287"/>
                  </a:ext>
                </a:extLst>
              </a:tr>
              <a:tr h="1115013">
                <a:tc>
                  <a:txBody>
                    <a:bodyPr/>
                    <a:lstStyle/>
                    <a:p>
                      <a:pPr marL="0" marR="0" algn="ctr"/>
                      <a:r>
                        <a:rPr lang="en-US" sz="1200">
                          <a:effectLst/>
                          <a:latin typeface="Times New Roman" panose="02020603050405020304" pitchFamily="18" charset="0"/>
                          <a:ea typeface="Times New Roman" panose="02020603050405020304" pitchFamily="18" charset="0"/>
                        </a:rPr>
                        <a:t>Week 10</a:t>
                      </a:r>
                      <a:endParaRPr lang="en-US" sz="14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445" marR="0" algn="ctr">
                        <a:spcAft>
                          <a:spcPts val="600"/>
                        </a:spcAft>
                      </a:pPr>
                      <a:r>
                        <a:rPr lang="en-US" sz="1200" dirty="0">
                          <a:effectLst/>
                          <a:latin typeface="Times New Roman" panose="02020603050405020304" pitchFamily="18" charset="0"/>
                          <a:ea typeface="Times New Roman" panose="02020603050405020304" pitchFamily="18" charset="0"/>
                        </a:rPr>
                        <a:t> </a:t>
                      </a:r>
                      <a:endParaRPr lang="en-US" sz="9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4445" marR="0" algn="l">
                        <a:spcAft>
                          <a:spcPts val="600"/>
                        </a:spcAft>
                      </a:pPr>
                      <a:r>
                        <a:rPr lang="en-US" sz="1400" dirty="0">
                          <a:effectLst/>
                          <a:latin typeface="Times New Roman" panose="02020603050405020304" pitchFamily="18" charset="0"/>
                          <a:ea typeface="Times New Roman" panose="02020603050405020304" pitchFamily="18" charset="0"/>
                        </a:rPr>
                        <a:t>Clus</a:t>
                      </a:r>
                      <a:r>
                        <a:rPr lang="en-US" sz="1400" spc="5" dirty="0">
                          <a:effectLst/>
                          <a:latin typeface="Times New Roman" panose="02020603050405020304" pitchFamily="18" charset="0"/>
                          <a:ea typeface="Times New Roman" panose="02020603050405020304" pitchFamily="18" charset="0"/>
                        </a:rPr>
                        <a:t>t</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ring</a:t>
                      </a:r>
                      <a:endParaRPr lang="en-US" sz="9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marL="0" marR="0" algn="l"/>
                      <a:r>
                        <a:rPr lang="en-US" sz="1400" dirty="0">
                          <a:effectLst/>
                          <a:latin typeface="Times New Roman" panose="02020603050405020304" pitchFamily="18" charset="0"/>
                          <a:ea typeface="Times New Roman" panose="02020603050405020304" pitchFamily="18" charset="0"/>
                        </a:rPr>
                        <a:t>Clus</a:t>
                      </a:r>
                      <a:r>
                        <a:rPr lang="en-US" sz="1400" spc="5" dirty="0">
                          <a:effectLst/>
                          <a:latin typeface="Times New Roman" panose="02020603050405020304" pitchFamily="18" charset="0"/>
                          <a:ea typeface="Times New Roman" panose="02020603050405020304" pitchFamily="18" charset="0"/>
                        </a:rPr>
                        <a:t>t</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400">
                          <a:effectLst/>
                          <a:latin typeface="Times New Roman" panose="02020603050405020304" pitchFamily="18" charset="0"/>
                          <a:ea typeface="Times New Roman" panose="02020603050405020304" pitchFamily="18" charset="0"/>
                        </a:rPr>
                        <a:t>Dis</a:t>
                      </a:r>
                      <a:r>
                        <a:rPr lang="en-US" sz="1400" spc="-5">
                          <a:effectLst/>
                          <a:latin typeface="Times New Roman" panose="02020603050405020304" pitchFamily="18" charset="0"/>
                          <a:ea typeface="Times New Roman" panose="02020603050405020304" pitchFamily="18" charset="0"/>
                        </a:rPr>
                        <a:t>c</a:t>
                      </a:r>
                      <a:r>
                        <a:rPr lang="en-US" sz="1400">
                          <a:effectLst/>
                          <a:latin typeface="Times New Roman" panose="02020603050405020304" pitchFamily="18" charset="0"/>
                          <a:ea typeface="Times New Roman" panose="02020603050405020304" pitchFamily="18" charset="0"/>
                        </a:rPr>
                        <a:t>uss</a:t>
                      </a:r>
                      <a:r>
                        <a:rPr lang="en-US" sz="1400" spc="5">
                          <a:effectLst/>
                          <a:latin typeface="Times New Roman" panose="02020603050405020304" pitchFamily="18" charset="0"/>
                          <a:ea typeface="Times New Roman" panose="02020603050405020304" pitchFamily="18" charset="0"/>
                        </a:rPr>
                        <a:t>i</a:t>
                      </a:r>
                      <a:r>
                        <a:rPr lang="en-US" sz="1400">
                          <a:effectLst/>
                          <a:latin typeface="Times New Roman" panose="02020603050405020304" pitchFamily="18" charset="0"/>
                          <a:ea typeface="Times New Roman" panose="02020603050405020304" pitchFamily="18" charset="0"/>
                        </a:rPr>
                        <a:t>on, G</a:t>
                      </a:r>
                      <a:r>
                        <a:rPr lang="en-US" sz="1400" spc="-5">
                          <a:effectLst/>
                          <a:latin typeface="Times New Roman" panose="02020603050405020304" pitchFamily="18" charset="0"/>
                          <a:ea typeface="Times New Roman" panose="02020603050405020304" pitchFamily="18" charset="0"/>
                        </a:rPr>
                        <a:t>r</a:t>
                      </a:r>
                      <a:r>
                        <a:rPr lang="en-US" sz="1400">
                          <a:effectLst/>
                          <a:latin typeface="Times New Roman" panose="02020603050405020304" pitchFamily="18" charset="0"/>
                          <a:ea typeface="Times New Roman" panose="02020603050405020304" pitchFamily="18" charset="0"/>
                        </a:rPr>
                        <a:t>oup study </a:t>
                      </a:r>
                      <a:r>
                        <a:rPr lang="en-US" sz="1400" spc="-5">
                          <a:effectLst/>
                          <a:latin typeface="Times New Roman" panose="02020603050405020304" pitchFamily="18" charset="0"/>
                          <a:ea typeface="Times New Roman" panose="02020603050405020304" pitchFamily="18" charset="0"/>
                        </a:rPr>
                        <a:t>a</a:t>
                      </a:r>
                      <a:r>
                        <a:rPr lang="en-US" sz="1400">
                          <a:effectLst/>
                          <a:latin typeface="Times New Roman" panose="02020603050405020304" pitchFamily="18" charset="0"/>
                          <a:ea typeface="Times New Roman" panose="02020603050405020304" pitchFamily="18" charset="0"/>
                        </a:rPr>
                        <a:t>nd p</a:t>
                      </a:r>
                      <a:r>
                        <a:rPr lang="en-US" sz="1400" spc="-5">
                          <a:effectLst/>
                          <a:latin typeface="Times New Roman" panose="02020603050405020304" pitchFamily="18" charset="0"/>
                          <a:ea typeface="Times New Roman" panose="02020603050405020304" pitchFamily="18" charset="0"/>
                        </a:rPr>
                        <a:t>e</a:t>
                      </a:r>
                      <a:r>
                        <a:rPr lang="en-US" sz="1400">
                          <a:effectLst/>
                          <a:latin typeface="Times New Roman" panose="02020603050405020304" pitchFamily="18" charset="0"/>
                          <a:ea typeface="Times New Roman" panose="02020603050405020304" pitchFamily="18" charset="0"/>
                        </a:rPr>
                        <a:t>r</a:t>
                      </a:r>
                      <a:r>
                        <a:rPr lang="en-US" sz="1400" spc="-5">
                          <a:effectLst/>
                          <a:latin typeface="Times New Roman" panose="02020603050405020304" pitchFamily="18" charset="0"/>
                          <a:ea typeface="Times New Roman" panose="02020603050405020304" pitchFamily="18" charset="0"/>
                        </a:rPr>
                        <a:t>f</a:t>
                      </a:r>
                      <a:r>
                        <a:rPr lang="en-US" sz="1400">
                          <a:effectLst/>
                          <a:latin typeface="Times New Roman" panose="02020603050405020304" pitchFamily="18" charset="0"/>
                          <a:ea typeface="Times New Roman" panose="02020603050405020304" pitchFamily="18" charset="0"/>
                        </a:rPr>
                        <a:t>orm </a:t>
                      </a:r>
                      <a:r>
                        <a:rPr lang="en-US" sz="1400" spc="-10">
                          <a:effectLst/>
                          <a:latin typeface="Times New Roman" panose="02020603050405020304" pitchFamily="18" charset="0"/>
                          <a:ea typeface="Times New Roman" panose="02020603050405020304" pitchFamily="18" charset="0"/>
                        </a:rPr>
                        <a:t>e</a:t>
                      </a:r>
                      <a:r>
                        <a:rPr lang="en-US" sz="1400">
                          <a:effectLst/>
                          <a:latin typeface="Times New Roman" panose="02020603050405020304" pitchFamily="18" charset="0"/>
                          <a:ea typeface="Times New Roman" panose="02020603050405020304" pitchFamily="18" charset="0"/>
                        </a:rPr>
                        <a:t>x</a:t>
                      </a:r>
                      <a:r>
                        <a:rPr lang="en-US" sz="1400" spc="-5">
                          <a:effectLst/>
                          <a:latin typeface="Times New Roman" panose="02020603050405020304" pitchFamily="18" charset="0"/>
                          <a:ea typeface="Times New Roman" panose="02020603050405020304" pitchFamily="18" charset="0"/>
                        </a:rPr>
                        <a:t>e</a:t>
                      </a:r>
                      <a:r>
                        <a:rPr lang="en-US" sz="1400" spc="5">
                          <a:effectLst/>
                          <a:latin typeface="Times New Roman" panose="02020603050405020304" pitchFamily="18" charset="0"/>
                          <a:ea typeface="Times New Roman" panose="02020603050405020304" pitchFamily="18" charset="0"/>
                        </a:rPr>
                        <a:t>r</a:t>
                      </a:r>
                      <a:r>
                        <a:rPr lang="en-US" sz="1400" spc="-5">
                          <a:effectLst/>
                          <a:latin typeface="Times New Roman" panose="02020603050405020304" pitchFamily="18" charset="0"/>
                          <a:ea typeface="Times New Roman" panose="02020603050405020304" pitchFamily="18" charset="0"/>
                        </a:rPr>
                        <a:t>c</a:t>
                      </a:r>
                      <a:r>
                        <a:rPr lang="en-US" sz="1400">
                          <a:effectLst/>
                          <a:latin typeface="Times New Roman" panose="02020603050405020304" pitchFamily="18" charset="0"/>
                          <a:ea typeface="Times New Roman" panose="02020603050405020304" pitchFamily="18" charset="0"/>
                        </a:rPr>
                        <a:t>ises using d</a:t>
                      </a:r>
                      <a:r>
                        <a:rPr lang="en-US" sz="1400" spc="-5">
                          <a:effectLst/>
                          <a:latin typeface="Times New Roman" panose="02020603050405020304" pitchFamily="18" charset="0"/>
                          <a:ea typeface="Times New Roman" panose="02020603050405020304" pitchFamily="18" charset="0"/>
                        </a:rPr>
                        <a:t>a</a:t>
                      </a:r>
                      <a:r>
                        <a:rPr lang="en-US" sz="1400">
                          <a:effectLst/>
                          <a:latin typeface="Times New Roman" panose="02020603050405020304" pitchFamily="18" charset="0"/>
                          <a:ea typeface="Times New Roman" panose="02020603050405020304" pitchFamily="18" charset="0"/>
                        </a:rPr>
                        <a:t>ta mining </a:t>
                      </a:r>
                      <a:r>
                        <a:rPr lang="en-US" sz="1400" spc="5">
                          <a:effectLst/>
                          <a:latin typeface="Times New Roman" panose="02020603050405020304" pitchFamily="18" charset="0"/>
                          <a:ea typeface="Times New Roman" panose="02020603050405020304" pitchFamily="18" charset="0"/>
                        </a:rPr>
                        <a:t>t</a:t>
                      </a:r>
                      <a:r>
                        <a:rPr lang="en-US" sz="1400">
                          <a:effectLst/>
                          <a:latin typeface="Times New Roman" panose="02020603050405020304" pitchFamily="18" charset="0"/>
                          <a:ea typeface="Times New Roman" panose="02020603050405020304" pitchFamily="18" charset="0"/>
                        </a:rPr>
                        <a:t>ools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200" dirty="0">
                          <a:effectLst/>
                          <a:latin typeface="Times New Roman" panose="02020603050405020304" pitchFamily="18" charset="0"/>
                          <a:ea typeface="Times New Roman" panose="02020603050405020304" pitchFamily="18" charset="0"/>
                        </a:rPr>
                        <a:t>Lecture, PPT Slides, Board, Work Homework</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8497053"/>
                  </a:ext>
                </a:extLst>
              </a:tr>
              <a:tr h="415767">
                <a:tc>
                  <a:txBody>
                    <a:bodyPr/>
                    <a:lstStyle/>
                    <a:p>
                      <a:pPr marL="0" marR="0" algn="ctr"/>
                      <a:r>
                        <a:rPr lang="en-US" sz="1200">
                          <a:effectLst/>
                          <a:latin typeface="Times New Roman" panose="02020603050405020304" pitchFamily="18" charset="0"/>
                          <a:ea typeface="Times New Roman" panose="02020603050405020304" pitchFamily="18" charset="0"/>
                        </a:rPr>
                        <a:t>Week 11</a:t>
                      </a:r>
                      <a:endParaRPr lang="en-US" sz="14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445" marR="0" algn="ctr">
                        <a:spcAft>
                          <a:spcPts val="600"/>
                        </a:spcAft>
                      </a:pPr>
                      <a:r>
                        <a:rPr lang="en-US" sz="1200">
                          <a:effectLst/>
                          <a:latin typeface="Times New Roman" panose="02020603050405020304" pitchFamily="18" charset="0"/>
                          <a:ea typeface="Times New Roman" panose="02020603050405020304" pitchFamily="18" charset="0"/>
                        </a:rPr>
                        <a:t> </a:t>
                      </a:r>
                      <a:endParaRPr lang="en-US" sz="9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4445" marR="0" algn="l">
                        <a:spcAft>
                          <a:spcPts val="600"/>
                        </a:spcAft>
                      </a:pPr>
                      <a:r>
                        <a:rPr lang="en-US" sz="1400" dirty="0">
                          <a:effectLst/>
                          <a:latin typeface="Times New Roman" panose="02020603050405020304" pitchFamily="18" charset="0"/>
                          <a:ea typeface="Times New Roman" panose="02020603050405020304" pitchFamily="18" charset="0"/>
                        </a:rPr>
                        <a:t>R</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gr</a:t>
                      </a:r>
                      <a:r>
                        <a:rPr lang="en-US" sz="1400" spc="-10"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ss</a:t>
                      </a:r>
                      <a:r>
                        <a:rPr lang="en-US" sz="1400" spc="5" dirty="0">
                          <a:effectLst/>
                          <a:latin typeface="Times New Roman" panose="02020603050405020304" pitchFamily="18" charset="0"/>
                          <a:ea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rPr>
                        <a:t>on</a:t>
                      </a:r>
                      <a:endParaRPr lang="en-US" sz="9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marL="0" marR="0" algn="l"/>
                      <a:r>
                        <a:rPr lang="en-US" sz="1400" dirty="0">
                          <a:effectLst/>
                          <a:latin typeface="Times New Roman" panose="02020603050405020304" pitchFamily="18" charset="0"/>
                          <a:ea typeface="Times New Roman" panose="02020603050405020304" pitchFamily="18" charset="0"/>
                        </a:rPr>
                        <a:t>R</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gr</a:t>
                      </a:r>
                      <a:r>
                        <a:rPr lang="en-US" sz="1400" spc="-10"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ss</a:t>
                      </a:r>
                      <a:r>
                        <a:rPr lang="en-US" sz="1400" spc="5" dirty="0">
                          <a:effectLst/>
                          <a:latin typeface="Times New Roman" panose="02020603050405020304" pitchFamily="18" charset="0"/>
                          <a:ea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rPr>
                        <a:t>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400">
                          <a:effectLst/>
                          <a:latin typeface="Times New Roman" panose="02020603050405020304" pitchFamily="18" charset="0"/>
                          <a:ea typeface="Times New Roman" panose="02020603050405020304" pitchFamily="18" charset="0"/>
                        </a:rPr>
                        <a:t>Dis</a:t>
                      </a:r>
                      <a:r>
                        <a:rPr lang="en-US" sz="1400" spc="-5">
                          <a:effectLst/>
                          <a:latin typeface="Times New Roman" panose="02020603050405020304" pitchFamily="18" charset="0"/>
                          <a:ea typeface="Times New Roman" panose="02020603050405020304" pitchFamily="18" charset="0"/>
                        </a:rPr>
                        <a:t>c</a:t>
                      </a:r>
                      <a:r>
                        <a:rPr lang="en-US" sz="1400">
                          <a:effectLst/>
                          <a:latin typeface="Times New Roman" panose="02020603050405020304" pitchFamily="18" charset="0"/>
                          <a:ea typeface="Times New Roman" panose="02020603050405020304" pitchFamily="18" charset="0"/>
                        </a:rPr>
                        <a:t>uss</a:t>
                      </a:r>
                      <a:r>
                        <a:rPr lang="en-US" sz="1400" spc="5">
                          <a:effectLst/>
                          <a:latin typeface="Times New Roman" panose="02020603050405020304" pitchFamily="18" charset="0"/>
                          <a:ea typeface="Times New Roman" panose="02020603050405020304" pitchFamily="18" charset="0"/>
                        </a:rPr>
                        <a:t>i</a:t>
                      </a:r>
                      <a:r>
                        <a:rPr lang="en-US" sz="1400">
                          <a:effectLst/>
                          <a:latin typeface="Times New Roman" panose="02020603050405020304" pitchFamily="18" charset="0"/>
                          <a:ea typeface="Times New Roman" panose="02020603050405020304" pitchFamily="18" charset="0"/>
                        </a:rPr>
                        <a:t>on, G</a:t>
                      </a:r>
                      <a:r>
                        <a:rPr lang="en-US" sz="1400" spc="-5">
                          <a:effectLst/>
                          <a:latin typeface="Times New Roman" panose="02020603050405020304" pitchFamily="18" charset="0"/>
                          <a:ea typeface="Times New Roman" panose="02020603050405020304" pitchFamily="18" charset="0"/>
                        </a:rPr>
                        <a:t>r</a:t>
                      </a:r>
                      <a:r>
                        <a:rPr lang="en-US" sz="1400">
                          <a:effectLst/>
                          <a:latin typeface="Times New Roman" panose="02020603050405020304" pitchFamily="18" charset="0"/>
                          <a:ea typeface="Times New Roman" panose="02020603050405020304" pitchFamily="18" charset="0"/>
                        </a:rPr>
                        <a:t>oup study </a:t>
                      </a:r>
                      <a:r>
                        <a:rPr lang="en-US" sz="1400" spc="-5">
                          <a:effectLst/>
                          <a:latin typeface="Times New Roman" panose="02020603050405020304" pitchFamily="18" charset="0"/>
                          <a:ea typeface="Times New Roman" panose="02020603050405020304" pitchFamily="18" charset="0"/>
                        </a:rPr>
                        <a:t>a</a:t>
                      </a:r>
                      <a:r>
                        <a:rPr lang="en-US" sz="1400">
                          <a:effectLst/>
                          <a:latin typeface="Times New Roman" panose="02020603050405020304" pitchFamily="18" charset="0"/>
                          <a:ea typeface="Times New Roman" panose="02020603050405020304" pitchFamily="18" charset="0"/>
                        </a:rPr>
                        <a:t>nd p</a:t>
                      </a:r>
                      <a:r>
                        <a:rPr lang="en-US" sz="1400" spc="-5">
                          <a:effectLst/>
                          <a:latin typeface="Times New Roman" panose="02020603050405020304" pitchFamily="18" charset="0"/>
                          <a:ea typeface="Times New Roman" panose="02020603050405020304" pitchFamily="18" charset="0"/>
                        </a:rPr>
                        <a:t>e</a:t>
                      </a:r>
                      <a:r>
                        <a:rPr lang="en-US" sz="1400">
                          <a:effectLst/>
                          <a:latin typeface="Times New Roman" panose="02020603050405020304" pitchFamily="18" charset="0"/>
                          <a:ea typeface="Times New Roman" panose="02020603050405020304" pitchFamily="18" charset="0"/>
                        </a:rPr>
                        <a:t>r</a:t>
                      </a:r>
                      <a:r>
                        <a:rPr lang="en-US" sz="1400" spc="-5">
                          <a:effectLst/>
                          <a:latin typeface="Times New Roman" panose="02020603050405020304" pitchFamily="18" charset="0"/>
                          <a:ea typeface="Times New Roman" panose="02020603050405020304" pitchFamily="18" charset="0"/>
                        </a:rPr>
                        <a:t>f</a:t>
                      </a:r>
                      <a:r>
                        <a:rPr lang="en-US" sz="1400">
                          <a:effectLst/>
                          <a:latin typeface="Times New Roman" panose="02020603050405020304" pitchFamily="18" charset="0"/>
                          <a:ea typeface="Times New Roman" panose="02020603050405020304" pitchFamily="18" charset="0"/>
                        </a:rPr>
                        <a:t>orm </a:t>
                      </a:r>
                      <a:r>
                        <a:rPr lang="en-US" sz="1400" spc="-10">
                          <a:effectLst/>
                          <a:latin typeface="Times New Roman" panose="02020603050405020304" pitchFamily="18" charset="0"/>
                          <a:ea typeface="Times New Roman" panose="02020603050405020304" pitchFamily="18" charset="0"/>
                        </a:rPr>
                        <a:t>e</a:t>
                      </a:r>
                      <a:r>
                        <a:rPr lang="en-US" sz="1400">
                          <a:effectLst/>
                          <a:latin typeface="Times New Roman" panose="02020603050405020304" pitchFamily="18" charset="0"/>
                          <a:ea typeface="Times New Roman" panose="02020603050405020304" pitchFamily="18" charset="0"/>
                        </a:rPr>
                        <a:t>x</a:t>
                      </a:r>
                      <a:r>
                        <a:rPr lang="en-US" sz="1400" spc="-5">
                          <a:effectLst/>
                          <a:latin typeface="Times New Roman" panose="02020603050405020304" pitchFamily="18" charset="0"/>
                          <a:ea typeface="Times New Roman" panose="02020603050405020304" pitchFamily="18" charset="0"/>
                        </a:rPr>
                        <a:t>e</a:t>
                      </a:r>
                      <a:r>
                        <a:rPr lang="en-US" sz="1400" spc="5">
                          <a:effectLst/>
                          <a:latin typeface="Times New Roman" panose="02020603050405020304" pitchFamily="18" charset="0"/>
                          <a:ea typeface="Times New Roman" panose="02020603050405020304" pitchFamily="18" charset="0"/>
                        </a:rPr>
                        <a:t>r</a:t>
                      </a:r>
                      <a:r>
                        <a:rPr lang="en-US" sz="1400" spc="-5">
                          <a:effectLst/>
                          <a:latin typeface="Times New Roman" panose="02020603050405020304" pitchFamily="18" charset="0"/>
                          <a:ea typeface="Times New Roman" panose="02020603050405020304" pitchFamily="18" charset="0"/>
                        </a:rPr>
                        <a:t>c</a:t>
                      </a:r>
                      <a:r>
                        <a:rPr lang="en-US" sz="1400">
                          <a:effectLst/>
                          <a:latin typeface="Times New Roman" panose="02020603050405020304" pitchFamily="18" charset="0"/>
                          <a:ea typeface="Times New Roman" panose="02020603050405020304" pitchFamily="18" charset="0"/>
                        </a:rPr>
                        <a:t>ises using d</a:t>
                      </a:r>
                      <a:r>
                        <a:rPr lang="en-US" sz="1400" spc="-5">
                          <a:effectLst/>
                          <a:latin typeface="Times New Roman" panose="02020603050405020304" pitchFamily="18" charset="0"/>
                          <a:ea typeface="Times New Roman" panose="02020603050405020304" pitchFamily="18" charset="0"/>
                        </a:rPr>
                        <a:t>a</a:t>
                      </a:r>
                      <a:r>
                        <a:rPr lang="en-US" sz="1400">
                          <a:effectLst/>
                          <a:latin typeface="Times New Roman" panose="02020603050405020304" pitchFamily="18" charset="0"/>
                          <a:ea typeface="Times New Roman" panose="02020603050405020304" pitchFamily="18" charset="0"/>
                        </a:rPr>
                        <a:t>ta mining </a:t>
                      </a:r>
                      <a:r>
                        <a:rPr lang="en-US" sz="1400" spc="5">
                          <a:effectLst/>
                          <a:latin typeface="Times New Roman" panose="02020603050405020304" pitchFamily="18" charset="0"/>
                          <a:ea typeface="Times New Roman" panose="02020603050405020304" pitchFamily="18" charset="0"/>
                        </a:rPr>
                        <a:t>t</a:t>
                      </a:r>
                      <a:r>
                        <a:rPr lang="en-US" sz="1400">
                          <a:effectLst/>
                          <a:latin typeface="Times New Roman" panose="02020603050405020304" pitchFamily="18" charset="0"/>
                          <a:ea typeface="Times New Roman" panose="02020603050405020304" pitchFamily="18" charset="0"/>
                        </a:rPr>
                        <a:t>ools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200">
                          <a:effectLst/>
                          <a:latin typeface="Times New Roman" panose="02020603050405020304" pitchFamily="18" charset="0"/>
                          <a:ea typeface="Times New Roman" panose="02020603050405020304" pitchFamily="18" charset="0"/>
                        </a:rPr>
                        <a:t>Lecture, PPT Slides, Board, Work Homework</a:t>
                      </a:r>
                      <a:endParaRPr lang="en-US" sz="14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87915919"/>
                  </a:ext>
                </a:extLst>
              </a:tr>
              <a:tr h="623651">
                <a:tc>
                  <a:txBody>
                    <a:bodyPr/>
                    <a:lstStyle/>
                    <a:p>
                      <a:pPr marL="0" marR="0" algn="ctr"/>
                      <a:r>
                        <a:rPr lang="en-US" sz="1200">
                          <a:effectLst/>
                          <a:latin typeface="Times New Roman" panose="02020603050405020304" pitchFamily="18" charset="0"/>
                          <a:ea typeface="Times New Roman" panose="02020603050405020304" pitchFamily="18" charset="0"/>
                        </a:rPr>
                        <a:t>Week 12</a:t>
                      </a:r>
                      <a:endParaRPr lang="en-US" sz="14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445" marR="0" algn="ctr">
                        <a:spcAft>
                          <a:spcPts val="600"/>
                        </a:spcAft>
                      </a:pPr>
                      <a:r>
                        <a:rPr lang="en-US" sz="1200">
                          <a:effectLst/>
                          <a:latin typeface="Times New Roman" panose="02020603050405020304" pitchFamily="18" charset="0"/>
                          <a:ea typeface="Times New Roman" panose="02020603050405020304" pitchFamily="18" charset="0"/>
                        </a:rPr>
                        <a:t> </a:t>
                      </a:r>
                      <a:endParaRPr lang="en-US" sz="9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4445" marR="0" algn="l">
                        <a:spcAft>
                          <a:spcPts val="600"/>
                        </a:spcAft>
                      </a:pPr>
                      <a:r>
                        <a:rPr lang="en-US" sz="1400" dirty="0">
                          <a:effectLst/>
                          <a:latin typeface="Times New Roman" panose="02020603050405020304" pitchFamily="18" charset="0"/>
                          <a:ea typeface="Times New Roman" panose="02020603050405020304" pitchFamily="18" charset="0"/>
                        </a:rPr>
                        <a:t>Asso</a:t>
                      </a:r>
                      <a:r>
                        <a:rPr lang="en-US" sz="1400" spc="-5" dirty="0">
                          <a:effectLst/>
                          <a:latin typeface="Times New Roman" panose="02020603050405020304" pitchFamily="18" charset="0"/>
                          <a:ea typeface="Times New Roman" panose="02020603050405020304" pitchFamily="18" charset="0"/>
                        </a:rPr>
                        <a:t>c</a:t>
                      </a:r>
                      <a:r>
                        <a:rPr lang="en-US" sz="1400" dirty="0">
                          <a:effectLst/>
                          <a:latin typeface="Times New Roman" panose="02020603050405020304" pitchFamily="18" charset="0"/>
                          <a:ea typeface="Times New Roman" panose="02020603050405020304" pitchFamily="18" charset="0"/>
                        </a:rPr>
                        <a:t>iation </a:t>
                      </a:r>
                      <a:r>
                        <a:rPr lang="en-US" sz="1400" spc="5" dirty="0">
                          <a:effectLst/>
                          <a:latin typeface="Times New Roman" panose="02020603050405020304" pitchFamily="18" charset="0"/>
                          <a:ea typeface="Times New Roman" panose="02020603050405020304" pitchFamily="18" charset="0"/>
                        </a:rPr>
                        <a:t>R</a:t>
                      </a:r>
                      <a:r>
                        <a:rPr lang="en-US" sz="1400" dirty="0">
                          <a:effectLst/>
                          <a:latin typeface="Times New Roman" panose="02020603050405020304" pitchFamily="18" charset="0"/>
                          <a:ea typeface="Times New Roman" panose="02020603050405020304" pitchFamily="18" charset="0"/>
                        </a:rPr>
                        <a:t>ule Min</a:t>
                      </a:r>
                      <a:r>
                        <a:rPr lang="en-US" sz="1400" spc="5" dirty="0">
                          <a:effectLst/>
                          <a:latin typeface="Times New Roman" panose="02020603050405020304" pitchFamily="18" charset="0"/>
                          <a:ea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rPr>
                        <a:t>ng</a:t>
                      </a:r>
                      <a:endParaRPr lang="en-US" sz="9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marL="0" marR="0" algn="l"/>
                      <a:r>
                        <a:rPr lang="en-US" sz="1400" dirty="0">
                          <a:effectLst/>
                          <a:latin typeface="Times New Roman" panose="02020603050405020304" pitchFamily="18" charset="0"/>
                          <a:ea typeface="Times New Roman" panose="02020603050405020304" pitchFamily="18" charset="0"/>
                        </a:rPr>
                        <a:t>Asso</a:t>
                      </a:r>
                      <a:r>
                        <a:rPr lang="en-US" sz="1400" spc="-5" dirty="0">
                          <a:effectLst/>
                          <a:latin typeface="Times New Roman" panose="02020603050405020304" pitchFamily="18" charset="0"/>
                          <a:ea typeface="Times New Roman" panose="02020603050405020304" pitchFamily="18" charset="0"/>
                        </a:rPr>
                        <a:t>c</a:t>
                      </a:r>
                      <a:r>
                        <a:rPr lang="en-US" sz="1400" dirty="0">
                          <a:effectLst/>
                          <a:latin typeface="Times New Roman" panose="02020603050405020304" pitchFamily="18" charset="0"/>
                          <a:ea typeface="Times New Roman" panose="02020603050405020304" pitchFamily="18" charset="0"/>
                        </a:rPr>
                        <a:t>iation </a:t>
                      </a:r>
                      <a:r>
                        <a:rPr lang="en-US" sz="1400" spc="5" dirty="0">
                          <a:effectLst/>
                          <a:latin typeface="Times New Roman" panose="02020603050405020304" pitchFamily="18" charset="0"/>
                          <a:ea typeface="Times New Roman" panose="02020603050405020304" pitchFamily="18" charset="0"/>
                        </a:rPr>
                        <a:t>R</a:t>
                      </a:r>
                      <a:r>
                        <a:rPr lang="en-US" sz="1400" dirty="0">
                          <a:effectLst/>
                          <a:latin typeface="Times New Roman" panose="02020603050405020304" pitchFamily="18" charset="0"/>
                          <a:ea typeface="Times New Roman" panose="02020603050405020304" pitchFamily="18" charset="0"/>
                        </a:rPr>
                        <a:t>ule Min</a:t>
                      </a:r>
                      <a:r>
                        <a:rPr lang="en-US" sz="1400" spc="5" dirty="0">
                          <a:effectLst/>
                          <a:latin typeface="Times New Roman" panose="02020603050405020304" pitchFamily="18" charset="0"/>
                          <a:ea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rPr>
                        <a:t>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400" dirty="0">
                          <a:effectLst/>
                          <a:latin typeface="Times New Roman" panose="02020603050405020304" pitchFamily="18" charset="0"/>
                          <a:ea typeface="Times New Roman" panose="02020603050405020304" pitchFamily="18" charset="0"/>
                        </a:rPr>
                        <a:t>Dis</a:t>
                      </a:r>
                      <a:r>
                        <a:rPr lang="en-US" sz="1400" spc="-5" dirty="0">
                          <a:effectLst/>
                          <a:latin typeface="Times New Roman" panose="02020603050405020304" pitchFamily="18" charset="0"/>
                          <a:ea typeface="Times New Roman" panose="02020603050405020304" pitchFamily="18" charset="0"/>
                        </a:rPr>
                        <a:t>c</a:t>
                      </a:r>
                      <a:r>
                        <a:rPr lang="en-US" sz="1400" dirty="0">
                          <a:effectLst/>
                          <a:latin typeface="Times New Roman" panose="02020603050405020304" pitchFamily="18" charset="0"/>
                          <a:ea typeface="Times New Roman" panose="02020603050405020304" pitchFamily="18" charset="0"/>
                        </a:rPr>
                        <a:t>uss</a:t>
                      </a:r>
                      <a:r>
                        <a:rPr lang="en-US" sz="1400" spc="5" dirty="0">
                          <a:effectLst/>
                          <a:latin typeface="Times New Roman" panose="02020603050405020304" pitchFamily="18" charset="0"/>
                          <a:ea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rPr>
                        <a:t>on, G</a:t>
                      </a:r>
                      <a:r>
                        <a:rPr lang="en-US" sz="1400" spc="-5" dirty="0">
                          <a:effectLst/>
                          <a:latin typeface="Times New Roman" panose="02020603050405020304" pitchFamily="18" charset="0"/>
                          <a:ea typeface="Times New Roman" panose="02020603050405020304" pitchFamily="18" charset="0"/>
                        </a:rPr>
                        <a:t>r</a:t>
                      </a:r>
                      <a:r>
                        <a:rPr lang="en-US" sz="1400" dirty="0">
                          <a:effectLst/>
                          <a:latin typeface="Times New Roman" panose="02020603050405020304" pitchFamily="18" charset="0"/>
                          <a:ea typeface="Times New Roman" panose="02020603050405020304" pitchFamily="18" charset="0"/>
                        </a:rPr>
                        <a:t>oup study </a:t>
                      </a:r>
                      <a:r>
                        <a:rPr lang="en-US" sz="1400" spc="-5" dirty="0">
                          <a:effectLst/>
                          <a:latin typeface="Times New Roman" panose="02020603050405020304" pitchFamily="18" charset="0"/>
                          <a:ea typeface="Times New Roman" panose="02020603050405020304" pitchFamily="18" charset="0"/>
                        </a:rPr>
                        <a:t>a</a:t>
                      </a:r>
                      <a:r>
                        <a:rPr lang="en-US" sz="1400" dirty="0">
                          <a:effectLst/>
                          <a:latin typeface="Times New Roman" panose="02020603050405020304" pitchFamily="18" charset="0"/>
                          <a:ea typeface="Times New Roman" panose="02020603050405020304" pitchFamily="18" charset="0"/>
                        </a:rPr>
                        <a:t>nd p</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r</a:t>
                      </a:r>
                      <a:r>
                        <a:rPr lang="en-US" sz="1400" spc="-5" dirty="0">
                          <a:effectLst/>
                          <a:latin typeface="Times New Roman" panose="02020603050405020304" pitchFamily="18" charset="0"/>
                          <a:ea typeface="Times New Roman" panose="02020603050405020304" pitchFamily="18" charset="0"/>
                        </a:rPr>
                        <a:t>f</a:t>
                      </a:r>
                      <a:r>
                        <a:rPr lang="en-US" sz="1400" dirty="0">
                          <a:effectLst/>
                          <a:latin typeface="Times New Roman" panose="02020603050405020304" pitchFamily="18" charset="0"/>
                          <a:ea typeface="Times New Roman" panose="02020603050405020304" pitchFamily="18" charset="0"/>
                        </a:rPr>
                        <a:t>orm </a:t>
                      </a:r>
                      <a:r>
                        <a:rPr lang="en-US" sz="1400" spc="-10"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x</a:t>
                      </a:r>
                      <a:r>
                        <a:rPr lang="en-US" sz="1400" spc="-5" dirty="0">
                          <a:effectLst/>
                          <a:latin typeface="Times New Roman" panose="02020603050405020304" pitchFamily="18" charset="0"/>
                          <a:ea typeface="Times New Roman" panose="02020603050405020304" pitchFamily="18" charset="0"/>
                        </a:rPr>
                        <a:t>e</a:t>
                      </a:r>
                      <a:r>
                        <a:rPr lang="en-US" sz="1400" spc="5" dirty="0">
                          <a:effectLst/>
                          <a:latin typeface="Times New Roman" panose="02020603050405020304" pitchFamily="18" charset="0"/>
                          <a:ea typeface="Times New Roman" panose="02020603050405020304" pitchFamily="18" charset="0"/>
                        </a:rPr>
                        <a:t>r</a:t>
                      </a:r>
                      <a:r>
                        <a:rPr lang="en-US" sz="1400" spc="-5" dirty="0">
                          <a:effectLst/>
                          <a:latin typeface="Times New Roman" panose="02020603050405020304" pitchFamily="18" charset="0"/>
                          <a:ea typeface="Times New Roman" panose="02020603050405020304" pitchFamily="18" charset="0"/>
                        </a:rPr>
                        <a:t>c</a:t>
                      </a:r>
                      <a:r>
                        <a:rPr lang="en-US" sz="1400" dirty="0">
                          <a:effectLst/>
                          <a:latin typeface="Times New Roman" panose="02020603050405020304" pitchFamily="18" charset="0"/>
                          <a:ea typeface="Times New Roman" panose="02020603050405020304" pitchFamily="18" charset="0"/>
                        </a:rPr>
                        <a:t>ises using d</a:t>
                      </a:r>
                      <a:r>
                        <a:rPr lang="en-US" sz="1400" spc="-5" dirty="0">
                          <a:effectLst/>
                          <a:latin typeface="Times New Roman" panose="02020603050405020304" pitchFamily="18" charset="0"/>
                          <a:ea typeface="Times New Roman" panose="02020603050405020304" pitchFamily="18" charset="0"/>
                        </a:rPr>
                        <a:t>a</a:t>
                      </a:r>
                      <a:r>
                        <a:rPr lang="en-US" sz="1400" dirty="0">
                          <a:effectLst/>
                          <a:latin typeface="Times New Roman" panose="02020603050405020304" pitchFamily="18" charset="0"/>
                          <a:ea typeface="Times New Roman" panose="02020603050405020304" pitchFamily="18" charset="0"/>
                        </a:rPr>
                        <a:t>ta mining </a:t>
                      </a:r>
                      <a:r>
                        <a:rPr lang="en-US" sz="1400" spc="5" dirty="0">
                          <a:effectLst/>
                          <a:latin typeface="Times New Roman" panose="02020603050405020304" pitchFamily="18" charset="0"/>
                          <a:ea typeface="Times New Roman" panose="02020603050405020304" pitchFamily="18" charset="0"/>
                        </a:rPr>
                        <a:t>t</a:t>
                      </a:r>
                      <a:r>
                        <a:rPr lang="en-US" sz="1400" dirty="0">
                          <a:effectLst/>
                          <a:latin typeface="Times New Roman" panose="02020603050405020304" pitchFamily="18" charset="0"/>
                          <a:ea typeface="Times New Roman" panose="02020603050405020304" pitchFamily="18" charset="0"/>
                        </a:rPr>
                        <a:t>ools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200">
                          <a:effectLst/>
                          <a:latin typeface="Times New Roman" panose="02020603050405020304" pitchFamily="18" charset="0"/>
                          <a:ea typeface="Times New Roman" panose="02020603050405020304" pitchFamily="18" charset="0"/>
                        </a:rPr>
                        <a:t>Lecture, PPT Slides, Board, Work Homework</a:t>
                      </a:r>
                      <a:endParaRPr lang="en-US" sz="14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7747935"/>
                  </a:ext>
                </a:extLst>
              </a:tr>
              <a:tr h="415767">
                <a:tc>
                  <a:txBody>
                    <a:bodyPr/>
                    <a:lstStyle/>
                    <a:p>
                      <a:pPr marL="0" marR="0" algn="ctr"/>
                      <a:r>
                        <a:rPr lang="en-US" sz="1200">
                          <a:effectLst/>
                          <a:latin typeface="Times New Roman" panose="02020603050405020304" pitchFamily="18" charset="0"/>
                          <a:ea typeface="Times New Roman" panose="02020603050405020304" pitchFamily="18" charset="0"/>
                        </a:rPr>
                        <a:t>Week 13</a:t>
                      </a:r>
                      <a:endParaRPr lang="en-US" sz="14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445" marR="0" algn="ctr">
                        <a:spcAft>
                          <a:spcPts val="600"/>
                        </a:spcAft>
                      </a:pPr>
                      <a:r>
                        <a:rPr lang="en-US" sz="1200">
                          <a:effectLst/>
                          <a:latin typeface="Times New Roman" panose="02020603050405020304" pitchFamily="18" charset="0"/>
                          <a:ea typeface="Times New Roman" panose="02020603050405020304" pitchFamily="18" charset="0"/>
                        </a:rPr>
                        <a:t> </a:t>
                      </a:r>
                      <a:endParaRPr lang="en-US" sz="9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4445" marR="0" algn="l">
                        <a:spcAft>
                          <a:spcPts val="600"/>
                        </a:spcAft>
                      </a:pPr>
                      <a:r>
                        <a:rPr lang="en-US" sz="1400" dirty="0">
                          <a:effectLst/>
                          <a:latin typeface="Times New Roman" panose="02020603050405020304" pitchFamily="18" charset="0"/>
                          <a:ea typeface="Times New Roman" panose="02020603050405020304" pitchFamily="18" charset="0"/>
                        </a:rPr>
                        <a:t>D</a:t>
                      </a:r>
                      <a:r>
                        <a:rPr lang="en-US" sz="1400" spc="-5" dirty="0">
                          <a:effectLst/>
                          <a:latin typeface="Times New Roman" panose="02020603050405020304" pitchFamily="18" charset="0"/>
                          <a:ea typeface="Times New Roman" panose="02020603050405020304" pitchFamily="18" charset="0"/>
                        </a:rPr>
                        <a:t>a</a:t>
                      </a:r>
                      <a:r>
                        <a:rPr lang="en-US" sz="1400" dirty="0">
                          <a:effectLst/>
                          <a:latin typeface="Times New Roman" panose="02020603050405020304" pitchFamily="18" charset="0"/>
                          <a:ea typeface="Times New Roman" panose="02020603050405020304" pitchFamily="18" charset="0"/>
                        </a:rPr>
                        <a:t>ta </a:t>
                      </a:r>
                      <a:r>
                        <a:rPr lang="en-US" sz="1400" spc="-5" dirty="0">
                          <a:effectLst/>
                          <a:latin typeface="Times New Roman" panose="02020603050405020304" pitchFamily="18" charset="0"/>
                          <a:ea typeface="Times New Roman" panose="02020603050405020304" pitchFamily="18" charset="0"/>
                        </a:rPr>
                        <a:t>w</a:t>
                      </a:r>
                      <a:r>
                        <a:rPr lang="en-US" sz="1400" spc="5" dirty="0">
                          <a:effectLst/>
                          <a:latin typeface="Times New Roman" panose="02020603050405020304" pitchFamily="18" charset="0"/>
                          <a:ea typeface="Times New Roman" panose="02020603050405020304" pitchFamily="18" charset="0"/>
                        </a:rPr>
                        <a:t>a</a:t>
                      </a:r>
                      <a:r>
                        <a:rPr lang="en-US" sz="1400" dirty="0">
                          <a:effectLst/>
                          <a:latin typeface="Times New Roman" panose="02020603050405020304" pitchFamily="18" charset="0"/>
                          <a:ea typeface="Times New Roman" panose="02020603050405020304" pitchFamily="18" charset="0"/>
                        </a:rPr>
                        <a:t>r</a:t>
                      </a:r>
                      <a:r>
                        <a:rPr lang="en-US" sz="1400" spc="-10"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housing</a:t>
                      </a:r>
                      <a:endParaRPr lang="en-US" sz="9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marL="0" marR="0" algn="l"/>
                      <a:r>
                        <a:rPr lang="en-US" sz="1400">
                          <a:effectLst/>
                          <a:latin typeface="Times New Roman" panose="02020603050405020304" pitchFamily="18" charset="0"/>
                          <a:ea typeface="Times New Roman" panose="02020603050405020304" pitchFamily="18" charset="0"/>
                        </a:rPr>
                        <a:t>D</a:t>
                      </a:r>
                      <a:r>
                        <a:rPr lang="en-US" sz="1400" spc="-5">
                          <a:effectLst/>
                          <a:latin typeface="Times New Roman" panose="02020603050405020304" pitchFamily="18" charset="0"/>
                          <a:ea typeface="Times New Roman" panose="02020603050405020304" pitchFamily="18" charset="0"/>
                        </a:rPr>
                        <a:t>a</a:t>
                      </a:r>
                      <a:r>
                        <a:rPr lang="en-US" sz="1400">
                          <a:effectLst/>
                          <a:latin typeface="Times New Roman" panose="02020603050405020304" pitchFamily="18" charset="0"/>
                          <a:ea typeface="Times New Roman" panose="02020603050405020304" pitchFamily="18" charset="0"/>
                        </a:rPr>
                        <a:t>ta </a:t>
                      </a:r>
                      <a:r>
                        <a:rPr lang="en-US" sz="1400" spc="-5">
                          <a:effectLst/>
                          <a:latin typeface="Times New Roman" panose="02020603050405020304" pitchFamily="18" charset="0"/>
                          <a:ea typeface="Times New Roman" panose="02020603050405020304" pitchFamily="18" charset="0"/>
                        </a:rPr>
                        <a:t>w</a:t>
                      </a:r>
                      <a:r>
                        <a:rPr lang="en-US" sz="1400" spc="5">
                          <a:effectLst/>
                          <a:latin typeface="Times New Roman" panose="02020603050405020304" pitchFamily="18" charset="0"/>
                          <a:ea typeface="Times New Roman" panose="02020603050405020304" pitchFamily="18" charset="0"/>
                        </a:rPr>
                        <a:t>a</a:t>
                      </a:r>
                      <a:r>
                        <a:rPr lang="en-US" sz="1400">
                          <a:effectLst/>
                          <a:latin typeface="Times New Roman" panose="02020603050405020304" pitchFamily="18" charset="0"/>
                          <a:ea typeface="Times New Roman" panose="02020603050405020304" pitchFamily="18" charset="0"/>
                        </a:rPr>
                        <a:t>r</a:t>
                      </a:r>
                      <a:r>
                        <a:rPr lang="en-US" sz="1400" spc="-10">
                          <a:effectLst/>
                          <a:latin typeface="Times New Roman" panose="02020603050405020304" pitchFamily="18" charset="0"/>
                          <a:ea typeface="Times New Roman" panose="02020603050405020304" pitchFamily="18" charset="0"/>
                        </a:rPr>
                        <a:t>e</a:t>
                      </a:r>
                      <a:r>
                        <a:rPr lang="en-US" sz="1400">
                          <a:effectLst/>
                          <a:latin typeface="Times New Roman" panose="02020603050405020304" pitchFamily="18" charset="0"/>
                          <a:ea typeface="Times New Roman" panose="02020603050405020304" pitchFamily="18" charset="0"/>
                        </a:rPr>
                        <a:t>housing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400" dirty="0">
                          <a:effectLst/>
                          <a:latin typeface="Times New Roman" panose="02020603050405020304" pitchFamily="18" charset="0"/>
                          <a:ea typeface="Times New Roman" panose="02020603050405020304" pitchFamily="18" charset="0"/>
                        </a:rPr>
                        <a:t>Dis</a:t>
                      </a:r>
                      <a:r>
                        <a:rPr lang="en-US" sz="1400" spc="-5" dirty="0">
                          <a:effectLst/>
                          <a:latin typeface="Times New Roman" panose="02020603050405020304" pitchFamily="18" charset="0"/>
                          <a:ea typeface="Times New Roman" panose="02020603050405020304" pitchFamily="18" charset="0"/>
                        </a:rPr>
                        <a:t>c</a:t>
                      </a:r>
                      <a:r>
                        <a:rPr lang="en-US" sz="1400" dirty="0">
                          <a:effectLst/>
                          <a:latin typeface="Times New Roman" panose="02020603050405020304" pitchFamily="18" charset="0"/>
                          <a:ea typeface="Times New Roman" panose="02020603050405020304" pitchFamily="18" charset="0"/>
                        </a:rPr>
                        <a:t>uss</a:t>
                      </a:r>
                      <a:r>
                        <a:rPr lang="en-US" sz="1400" spc="5" dirty="0">
                          <a:effectLst/>
                          <a:latin typeface="Times New Roman" panose="02020603050405020304" pitchFamily="18" charset="0"/>
                          <a:ea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rPr>
                        <a:t>on, Group study </a:t>
                      </a:r>
                      <a:r>
                        <a:rPr lang="en-US" sz="1400" spc="-5" dirty="0">
                          <a:effectLst/>
                          <a:latin typeface="Times New Roman" panose="02020603050405020304" pitchFamily="18" charset="0"/>
                          <a:ea typeface="Times New Roman" panose="02020603050405020304" pitchFamily="18" charset="0"/>
                        </a:rPr>
                        <a:t>a</a:t>
                      </a:r>
                      <a:r>
                        <a:rPr lang="en-US" sz="1400" dirty="0">
                          <a:effectLst/>
                          <a:latin typeface="Times New Roman" panose="02020603050405020304" pitchFamily="18" charset="0"/>
                          <a:ea typeface="Times New Roman" panose="02020603050405020304" pitchFamily="18" charset="0"/>
                        </a:rPr>
                        <a:t>nd p</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r</a:t>
                      </a:r>
                      <a:r>
                        <a:rPr lang="en-US" sz="1400" spc="-5" dirty="0">
                          <a:effectLst/>
                          <a:latin typeface="Times New Roman" panose="02020603050405020304" pitchFamily="18" charset="0"/>
                          <a:ea typeface="Times New Roman" panose="02020603050405020304" pitchFamily="18" charset="0"/>
                        </a:rPr>
                        <a:t>f</a:t>
                      </a:r>
                      <a:r>
                        <a:rPr lang="en-US" sz="1400" dirty="0">
                          <a:effectLst/>
                          <a:latin typeface="Times New Roman" panose="02020603050405020304" pitchFamily="18" charset="0"/>
                          <a:ea typeface="Times New Roman" panose="02020603050405020304" pitchFamily="18" charset="0"/>
                        </a:rPr>
                        <a:t>orm </a:t>
                      </a:r>
                      <a:r>
                        <a:rPr lang="en-US" sz="1400" spc="10" dirty="0">
                          <a:effectLst/>
                          <a:latin typeface="Times New Roman" panose="02020603050405020304" pitchFamily="18" charset="0"/>
                          <a:ea typeface="Times New Roman" panose="02020603050405020304" pitchFamily="18" charset="0"/>
                        </a:rPr>
                        <a:t>o</a:t>
                      </a:r>
                      <a:r>
                        <a:rPr lang="en-US" sz="1400" dirty="0">
                          <a:effectLst/>
                          <a:latin typeface="Times New Roman" panose="02020603050405020304" pitchFamily="18" charset="0"/>
                          <a:ea typeface="Times New Roman" panose="02020603050405020304" pitchFamily="18" charset="0"/>
                        </a:rPr>
                        <a:t>f </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x</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r</a:t>
                      </a:r>
                      <a:r>
                        <a:rPr lang="en-US" sz="1400" spc="-10" dirty="0">
                          <a:effectLst/>
                          <a:latin typeface="Times New Roman" panose="02020603050405020304" pitchFamily="18" charset="0"/>
                          <a:ea typeface="Times New Roman" panose="02020603050405020304" pitchFamily="18" charset="0"/>
                        </a:rPr>
                        <a:t>c</a:t>
                      </a:r>
                      <a:r>
                        <a:rPr lang="en-US" sz="1400" dirty="0">
                          <a:effectLst/>
                          <a:latin typeface="Times New Roman" panose="02020603050405020304" pitchFamily="18" charset="0"/>
                          <a:ea typeface="Times New Roman" panose="02020603050405020304" pitchFamily="18" charset="0"/>
                        </a:rPr>
                        <a:t>i</a:t>
                      </a:r>
                      <a:r>
                        <a:rPr lang="en-US" sz="1400" spc="15" dirty="0">
                          <a:effectLst/>
                          <a:latin typeface="Times New Roman" panose="02020603050405020304" pitchFamily="18" charset="0"/>
                          <a:ea typeface="Times New Roman" panose="02020603050405020304" pitchFamily="18" charset="0"/>
                        </a:rPr>
                        <a:t>s</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200" dirty="0">
                          <a:effectLst/>
                          <a:latin typeface="Times New Roman" panose="02020603050405020304" pitchFamily="18" charset="0"/>
                          <a:ea typeface="Times New Roman" panose="02020603050405020304" pitchFamily="18" charset="0"/>
                        </a:rPr>
                        <a:t>Lecture, PPT Slides, Board, Work Homework</a:t>
                      </a:r>
                      <a:endParaRPr lang="en-US" sz="1400" dirty="0">
                        <a:effectLst/>
                        <a:latin typeface="Times New Roman" panose="02020603050405020304" pitchFamily="18" charset="0"/>
                        <a:ea typeface="Times New Roman" panose="02020603050405020304" pitchFamily="18" charset="0"/>
                      </a:endParaRPr>
                    </a:p>
                    <a:p>
                      <a:pPr marL="0" marR="0" algn="ctr"/>
                      <a:r>
                        <a:rPr lang="en-US" sz="1400" b="1" dirty="0">
                          <a:effectLst/>
                          <a:latin typeface="Times New Roman" panose="02020603050405020304" pitchFamily="18" charset="0"/>
                          <a:ea typeface="Times New Roman" panose="02020603050405020304" pitchFamily="18" charset="0"/>
                        </a:rPr>
                        <a:t>Quiz 2</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3445856"/>
                  </a:ext>
                </a:extLst>
              </a:tr>
              <a:tr h="415767">
                <a:tc gridSpan="5">
                  <a:txBody>
                    <a:bodyPr/>
                    <a:lstStyle/>
                    <a:p>
                      <a:pPr marL="0" marR="0" algn="ctr"/>
                      <a:r>
                        <a:rPr lang="en-US" sz="1200" b="1" dirty="0">
                          <a:effectLst/>
                          <a:latin typeface="Times New Roman" panose="02020603050405020304" pitchFamily="18" charset="0"/>
                          <a:ea typeface="Times New Roman" panose="02020603050405020304" pitchFamily="18" charset="0"/>
                        </a:rPr>
                        <a:t>Final term (Week 14)</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600"/>
                        </a:spcBef>
                      </a:pPr>
                      <a:endParaRPr lang="en-US" sz="1800" dirty="0">
                        <a:effectLst/>
                        <a:latin typeface="Cambria" panose="02040503050406030204" pitchFamily="18" charset="0"/>
                        <a:ea typeface="Cambria" panose="02040503050406030204" pitchFamily="18" charset="0"/>
                      </a:endParaRPr>
                    </a:p>
                  </a:txBody>
                  <a:tcPr marL="66333" marR="66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extLst>
                  <a:ext uri="{0D108BD9-81ED-4DB2-BD59-A6C34878D82A}">
                    <a16:rowId xmlns:a16="http://schemas.microsoft.com/office/drawing/2014/main" val="3254096329"/>
                  </a:ext>
                </a:extLst>
              </a:tr>
              <a:tr h="247532">
                <a:tc>
                  <a:txBody>
                    <a:bodyPr/>
                    <a:lstStyle/>
                    <a:p>
                      <a:pPr marL="0" marR="0" algn="ctr"/>
                      <a:r>
                        <a:rPr lang="en-US" sz="1200">
                          <a:effectLst/>
                          <a:latin typeface="Times New Roman" panose="02020603050405020304" pitchFamily="18" charset="0"/>
                          <a:ea typeface="Times New Roman" panose="02020603050405020304" pitchFamily="18" charset="0"/>
                        </a:rPr>
                        <a:t>Week 15</a:t>
                      </a:r>
                      <a:endParaRPr lang="en-US" sz="14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marL="4445" marR="0" algn="ctr">
                        <a:spcAft>
                          <a:spcPts val="600"/>
                        </a:spcAft>
                      </a:pPr>
                      <a:r>
                        <a:rPr lang="en-US" sz="1200">
                          <a:effectLst/>
                          <a:latin typeface="Times New Roman" panose="02020603050405020304" pitchFamily="18" charset="0"/>
                          <a:ea typeface="Times New Roman" panose="02020603050405020304" pitchFamily="18" charset="0"/>
                        </a:rPr>
                        <a:t> </a:t>
                      </a:r>
                      <a:endParaRPr lang="en-US" sz="9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tcPr>
                </a:tc>
                <a:tc hMerge="1">
                  <a:txBody>
                    <a:bodyPr/>
                    <a:lstStyle/>
                    <a:p>
                      <a:pPr marL="4445" marR="0" algn="ctr">
                        <a:spcAft>
                          <a:spcPts val="600"/>
                        </a:spcAft>
                      </a:pPr>
                      <a:endParaRPr lang="en-US" sz="9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r>
                        <a:rPr lang="en-US" sz="1200">
                          <a:effectLst/>
                          <a:latin typeface="Times New Roman" panose="02020603050405020304" pitchFamily="18" charset="0"/>
                          <a:ea typeface="Times New Roman" panose="02020603050405020304" pitchFamily="18" charset="0"/>
                        </a:rPr>
                        <a:t>Project Evaluation</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r>
                        <a:rPr lang="en-US" sz="1200"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r>
                        <a:rPr lang="en-US" sz="1200"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333283331"/>
                  </a:ext>
                </a:extLst>
              </a:tr>
              <a:tr h="247532">
                <a:tc gridSpan="6">
                  <a:txBody>
                    <a:bodyPr/>
                    <a:lstStyle/>
                    <a:p>
                      <a:pPr marL="0" marR="0" algn="ctr"/>
                      <a:r>
                        <a:rPr lang="en-US" sz="1600" dirty="0">
                          <a:solidFill>
                            <a:srgbClr val="000000"/>
                          </a:solidFill>
                          <a:effectLst/>
                          <a:latin typeface="Cambria" panose="02040503050406030204" pitchFamily="18" charset="0"/>
                          <a:ea typeface="Cambria" panose="02040503050406030204" pitchFamily="18" charset="0"/>
                        </a:rPr>
                        <a:t>Continuous Quality Improvement (CQI) (Week 16)</a:t>
                      </a:r>
                      <a:endParaRPr lang="en-US" sz="1800" dirty="0">
                        <a:effectLst/>
                        <a:latin typeface="Cambria" panose="02040503050406030204" pitchFamily="18" charset="0"/>
                        <a:ea typeface="Cambria" panose="02040503050406030204" pitchFamily="18" charset="0"/>
                      </a:endParaRPr>
                    </a:p>
                  </a:txBody>
                  <a:tcPr marL="66333" marR="66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2946553"/>
                  </a:ext>
                </a:extLst>
              </a:tr>
            </a:tbl>
          </a:graphicData>
        </a:graphic>
      </p:graphicFrame>
    </p:spTree>
    <p:extLst>
      <p:ext uri="{BB962C8B-B14F-4D97-AF65-F5344CB8AC3E}">
        <p14:creationId xmlns:p14="http://schemas.microsoft.com/office/powerpoint/2010/main" val="215712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Course Requirements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380036" y="1572440"/>
            <a:ext cx="9431927" cy="3645118"/>
          </a:xfrm>
        </p:spPr>
        <p:txBody>
          <a:bodyPr>
            <a:noAutofit/>
          </a:bodyPr>
          <a:lstStyle/>
          <a:p>
            <a:pPr marL="324000" lvl="1" indent="0">
              <a:buNone/>
            </a:pPr>
            <a:r>
              <a:rPr lang="en-US" sz="2800" i="1" dirty="0">
                <a:sym typeface="Wingdings" pitchFamily="2" charset="2"/>
              </a:rPr>
              <a:t>These are the things need to be accomplished properly by the students during the term such as: </a:t>
            </a:r>
          </a:p>
          <a:p>
            <a:pPr lvl="2"/>
            <a:r>
              <a:rPr lang="en-US" sz="2600" i="1" dirty="0">
                <a:sym typeface="Wingdings" pitchFamily="2" charset="2"/>
              </a:rPr>
              <a:t>Attending at least 80% of the classes</a:t>
            </a:r>
          </a:p>
          <a:p>
            <a:pPr lvl="2"/>
            <a:r>
              <a:rPr lang="en-US" sz="2600" i="1" dirty="0">
                <a:sym typeface="Wingdings" pitchFamily="2" charset="2"/>
              </a:rPr>
              <a:t>Attending quizzes.</a:t>
            </a:r>
          </a:p>
          <a:p>
            <a:pPr lvl="2"/>
            <a:r>
              <a:rPr lang="en-US" sz="2600" i="1" dirty="0">
                <a:sym typeface="Wingdings" pitchFamily="2" charset="2"/>
              </a:rPr>
              <a:t>Submission of the assignments, project in due time, etc.</a:t>
            </a: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Course Requirements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90393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Textbook / References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40080" y="2081892"/>
            <a:ext cx="11064239" cy="3645118"/>
          </a:xfrm>
        </p:spPr>
        <p:txBody>
          <a:bodyPr>
            <a:noAutofit/>
          </a:bodyPr>
          <a:lstStyle/>
          <a:p>
            <a:pPr marL="324000" lvl="1" indent="0">
              <a:buNone/>
            </a:pPr>
            <a:r>
              <a:rPr lang="en-US" sz="2200" i="1" dirty="0">
                <a:sym typeface="Wingdings" pitchFamily="2" charset="2"/>
              </a:rPr>
              <a:t>•	Principles of Data Mining – Max Bramer</a:t>
            </a:r>
          </a:p>
          <a:p>
            <a:pPr marL="324000" lvl="1" indent="0">
              <a:buNone/>
            </a:pPr>
            <a:r>
              <a:rPr lang="en-US" sz="2200" i="1" dirty="0">
                <a:sym typeface="Wingdings" pitchFamily="2" charset="2"/>
              </a:rPr>
              <a:t>•	Data Mining Practical Machine Learning Tools and Techniques</a:t>
            </a:r>
          </a:p>
          <a:p>
            <a:pPr marL="324000" lvl="1" indent="0">
              <a:buNone/>
            </a:pPr>
            <a:r>
              <a:rPr lang="en-US" sz="2200" i="1" dirty="0">
                <a:sym typeface="Wingdings" pitchFamily="2" charset="2"/>
              </a:rPr>
              <a:t>•	Second Edition Ian H. Witten, </a:t>
            </a:r>
            <a:r>
              <a:rPr lang="en-US" sz="2200" i="1" dirty="0" err="1">
                <a:sym typeface="Wingdings" pitchFamily="2" charset="2"/>
              </a:rPr>
              <a:t>Eibe</a:t>
            </a:r>
            <a:r>
              <a:rPr lang="en-US" sz="2200" i="1" dirty="0">
                <a:sym typeface="Wingdings" pitchFamily="2" charset="2"/>
              </a:rPr>
              <a:t> Frank</a:t>
            </a:r>
          </a:p>
          <a:p>
            <a:pPr marL="324000" lvl="1" indent="0">
              <a:buNone/>
            </a:pPr>
            <a:r>
              <a:rPr lang="en-US" sz="2200" i="1" dirty="0">
                <a:sym typeface="Wingdings" pitchFamily="2" charset="2"/>
              </a:rPr>
              <a:t>•	Data Mining Techniques: For Marketing, Sales, and Customer Support (Michael J.</a:t>
            </a:r>
          </a:p>
          <a:p>
            <a:pPr marL="324000" lvl="1" indent="0">
              <a:buNone/>
            </a:pPr>
            <a:r>
              <a:rPr lang="en-US" sz="2200" i="1" dirty="0">
                <a:sym typeface="Wingdings" pitchFamily="2" charset="2"/>
              </a:rPr>
              <a:t>•	Berry, Gordon </a:t>
            </a:r>
            <a:r>
              <a:rPr lang="en-US" sz="2200" i="1" dirty="0" err="1">
                <a:sym typeface="Wingdings" pitchFamily="2" charset="2"/>
              </a:rPr>
              <a:t>Linoff</a:t>
            </a:r>
            <a:r>
              <a:rPr lang="en-US" sz="2200" i="1" dirty="0">
                <a:sym typeface="Wingdings" pitchFamily="2" charset="2"/>
              </a:rPr>
              <a:t>, Wiley)</a:t>
            </a:r>
          </a:p>
          <a:p>
            <a:pPr marL="324000" lvl="1" indent="0">
              <a:buNone/>
            </a:pPr>
            <a:r>
              <a:rPr lang="en-US" sz="2200" i="1" dirty="0">
                <a:sym typeface="Wingdings" pitchFamily="2" charset="2"/>
              </a:rPr>
              <a:t>•	Data Mining: Concepts and Techniques, Third Edition (The Morgan Kaufmann Series in Data Management Systems)</a:t>
            </a:r>
          </a:p>
          <a:p>
            <a:pPr marL="324000" lvl="1" indent="0">
              <a:buNone/>
            </a:pPr>
            <a:r>
              <a:rPr lang="en-US" sz="2200" i="1" dirty="0">
                <a:sym typeface="Wingdings" pitchFamily="2" charset="2"/>
              </a:rPr>
              <a:t>•	http://www.cs.waikato.ac.nz/ml/weka/documentation.html</a:t>
            </a: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Textbook / References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84159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1979</TotalTime>
  <Words>4895</Words>
  <Application>Microsoft Office PowerPoint</Application>
  <PresentationFormat>Widescreen</PresentationFormat>
  <Paragraphs>513</Paragraphs>
  <Slides>57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Arial</vt:lpstr>
      <vt:lpstr>Book Antiqua</vt:lpstr>
      <vt:lpstr>Calibri</vt:lpstr>
      <vt:lpstr>Cambria</vt:lpstr>
      <vt:lpstr>Corbel</vt:lpstr>
      <vt:lpstr>Gill Sans MT</vt:lpstr>
      <vt:lpstr>Times New Roman</vt:lpstr>
      <vt:lpstr>Wingdings</vt:lpstr>
      <vt:lpstr>Wingdings 2</vt:lpstr>
      <vt:lpstr>Dividend</vt:lpstr>
      <vt:lpstr>PowerPoint Presentation</vt:lpstr>
      <vt:lpstr>Lecture Outline</vt:lpstr>
      <vt:lpstr>Contact Details</vt:lpstr>
      <vt:lpstr>Objectives</vt:lpstr>
      <vt:lpstr>Description</vt:lpstr>
      <vt:lpstr>Course Topics</vt:lpstr>
      <vt:lpstr>Course Topics</vt:lpstr>
      <vt:lpstr>Course Requirements</vt:lpstr>
      <vt:lpstr>Textbook / References</vt:lpstr>
      <vt:lpstr>Mid Term and Final Term Assessments</vt:lpstr>
      <vt:lpstr>Classroom Policies</vt:lpstr>
      <vt:lpstr>Grading Policies</vt:lpstr>
      <vt:lpstr>IMPORTANT!!</vt:lpstr>
      <vt:lpstr>PowerPoint Presentation</vt:lpstr>
      <vt:lpstr>Introduction to Data Mining</vt:lpstr>
      <vt:lpstr>PowerPoint Presentation</vt:lpstr>
      <vt:lpstr>PowerPoint Presentation</vt:lpstr>
      <vt:lpstr>PowerPoint Presentation</vt:lpstr>
      <vt:lpstr>PowerPoint Presentation</vt:lpstr>
      <vt:lpstr>PowerPoint Presentation</vt:lpstr>
      <vt:lpstr>What is Data Mining</vt:lpstr>
      <vt:lpstr>Data for Data Mining </vt:lpstr>
      <vt:lpstr>Getting to Know Your Data</vt:lpstr>
      <vt:lpstr>Getting to Know Your Data</vt:lpstr>
      <vt:lpstr>Basic</vt:lpstr>
      <vt:lpstr>Key properties &amp; Scope</vt:lpstr>
      <vt:lpstr>Basic Terminology</vt:lpstr>
      <vt:lpstr>Basic Terminology</vt:lpstr>
      <vt:lpstr>Basic Terminology</vt:lpstr>
      <vt:lpstr>Types of Attribute/Variable</vt:lpstr>
      <vt:lpstr>Types of Attribute/Variable</vt:lpstr>
      <vt:lpstr>Types of Attribute/Variable</vt:lpstr>
      <vt:lpstr>Types of Attribute/Variable</vt:lpstr>
      <vt:lpstr>Types of Attribute/Variable</vt:lpstr>
      <vt:lpstr>Types of Attribute/Variable</vt:lpstr>
      <vt:lpstr>Types of Attribute/Variable</vt:lpstr>
      <vt:lpstr>Types of Attribute/Variable</vt:lpstr>
      <vt:lpstr>Types of Attribute/Variable</vt:lpstr>
      <vt:lpstr>Types of Attribute/Variable</vt:lpstr>
      <vt:lpstr>Types of Attribute/Variable</vt:lpstr>
      <vt:lpstr>Types of Attribute/Variable</vt:lpstr>
      <vt:lpstr>Types of Attribute/Variable</vt:lpstr>
      <vt:lpstr>Data Types</vt:lpstr>
      <vt:lpstr>Data Types</vt:lpstr>
      <vt:lpstr>Learning Methods</vt:lpstr>
      <vt:lpstr>Learning Methods</vt:lpstr>
      <vt:lpstr>Learning Methods</vt:lpstr>
      <vt:lpstr>Learning Methods</vt:lpstr>
      <vt:lpstr>Knowledge Discovery Process</vt:lpstr>
      <vt:lpstr>Data Preparation</vt:lpstr>
      <vt:lpstr>Data Preparation</vt:lpstr>
      <vt:lpstr>Data Preparation  </vt:lpstr>
      <vt:lpstr>Repository of Datasets</vt:lpstr>
      <vt:lpstr>Classroom Exercises</vt:lpstr>
      <vt:lpstr>Assignment/Exercises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 Ch.01 - Why do We Model Things</dc:title>
  <dc:subject>Object Oriented Analysis and Design (OOAD)</dc:subject>
  <dc:creator>M. Mahmudul Hasan</dc:creator>
  <cp:lastModifiedBy>Victor Stany Rozario</cp:lastModifiedBy>
  <cp:revision>107</cp:revision>
  <cp:lastPrinted>2021-01-26T07:46:39Z</cp:lastPrinted>
  <dcterms:created xsi:type="dcterms:W3CDTF">2019-05-13T08:37:20Z</dcterms:created>
  <dcterms:modified xsi:type="dcterms:W3CDTF">2025-03-13T05:48:31Z</dcterms:modified>
</cp:coreProperties>
</file>