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96" r:id="rId24"/>
    <p:sldId id="297" r:id="rId25"/>
    <p:sldId id="298" r:id="rId26"/>
    <p:sldId id="299" r:id="rId27"/>
    <p:sldId id="300" r:id="rId28"/>
    <p:sldId id="301" r:id="rId29"/>
    <p:sldId id="302" r:id="rId30"/>
    <p:sldId id="303" r:id="rId31"/>
    <p:sldId id="304" r:id="rId32"/>
    <p:sldId id="305" r:id="rId33"/>
    <p:sldId id="306" r:id="rId34"/>
    <p:sldId id="279" r:id="rId35"/>
    <p:sldId id="282" r:id="rId36"/>
    <p:sldId id="280" r:id="rId37"/>
    <p:sldId id="283" r:id="rId38"/>
    <p:sldId id="281" r:id="rId3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Rockwell" panose="02060603020205020403" pitchFamily="18" charset="0"/>
        <a:ea typeface="+mn-ea"/>
        <a:cs typeface="+mn-cs"/>
      </a:defRPr>
    </a:lvl1pPr>
    <a:lvl2pPr marL="457200" algn="l" rtl="0" eaLnBrk="0" fontAlgn="base" hangingPunct="0">
      <a:spcBef>
        <a:spcPct val="0"/>
      </a:spcBef>
      <a:spcAft>
        <a:spcPct val="0"/>
      </a:spcAft>
      <a:defRPr kern="1200">
        <a:solidFill>
          <a:schemeClr val="tx1"/>
        </a:solidFill>
        <a:latin typeface="Rockwell" panose="02060603020205020403" pitchFamily="18" charset="0"/>
        <a:ea typeface="+mn-ea"/>
        <a:cs typeface="+mn-cs"/>
      </a:defRPr>
    </a:lvl2pPr>
    <a:lvl3pPr marL="914400" algn="l" rtl="0" eaLnBrk="0" fontAlgn="base" hangingPunct="0">
      <a:spcBef>
        <a:spcPct val="0"/>
      </a:spcBef>
      <a:spcAft>
        <a:spcPct val="0"/>
      </a:spcAft>
      <a:defRPr kern="1200">
        <a:solidFill>
          <a:schemeClr val="tx1"/>
        </a:solidFill>
        <a:latin typeface="Rockwell" panose="02060603020205020403" pitchFamily="18" charset="0"/>
        <a:ea typeface="+mn-ea"/>
        <a:cs typeface="+mn-cs"/>
      </a:defRPr>
    </a:lvl3pPr>
    <a:lvl4pPr marL="1371600" algn="l" rtl="0" eaLnBrk="0" fontAlgn="base" hangingPunct="0">
      <a:spcBef>
        <a:spcPct val="0"/>
      </a:spcBef>
      <a:spcAft>
        <a:spcPct val="0"/>
      </a:spcAft>
      <a:defRPr kern="1200">
        <a:solidFill>
          <a:schemeClr val="tx1"/>
        </a:solidFill>
        <a:latin typeface="Rockwell" panose="02060603020205020403" pitchFamily="18" charset="0"/>
        <a:ea typeface="+mn-ea"/>
        <a:cs typeface="+mn-cs"/>
      </a:defRPr>
    </a:lvl4pPr>
    <a:lvl5pPr marL="1828800" algn="l" rtl="0" eaLnBrk="0" fontAlgn="base" hangingPunct="0">
      <a:spcBef>
        <a:spcPct val="0"/>
      </a:spcBef>
      <a:spcAft>
        <a:spcPct val="0"/>
      </a:spcAft>
      <a:defRPr kern="1200">
        <a:solidFill>
          <a:schemeClr val="tx1"/>
        </a:solidFill>
        <a:latin typeface="Rockwell" panose="02060603020205020403" pitchFamily="18" charset="0"/>
        <a:ea typeface="+mn-ea"/>
        <a:cs typeface="+mn-cs"/>
      </a:defRPr>
    </a:lvl5pPr>
    <a:lvl6pPr marL="2286000" algn="l" defTabSz="914400" rtl="0" eaLnBrk="1" latinLnBrk="0" hangingPunct="1">
      <a:defRPr kern="1200">
        <a:solidFill>
          <a:schemeClr val="tx1"/>
        </a:solidFill>
        <a:latin typeface="Rockwell" panose="02060603020205020403" pitchFamily="18" charset="0"/>
        <a:ea typeface="+mn-ea"/>
        <a:cs typeface="+mn-cs"/>
      </a:defRPr>
    </a:lvl6pPr>
    <a:lvl7pPr marL="2743200" algn="l" defTabSz="914400" rtl="0" eaLnBrk="1" latinLnBrk="0" hangingPunct="1">
      <a:defRPr kern="1200">
        <a:solidFill>
          <a:schemeClr val="tx1"/>
        </a:solidFill>
        <a:latin typeface="Rockwell" panose="02060603020205020403" pitchFamily="18" charset="0"/>
        <a:ea typeface="+mn-ea"/>
        <a:cs typeface="+mn-cs"/>
      </a:defRPr>
    </a:lvl7pPr>
    <a:lvl8pPr marL="3200400" algn="l" defTabSz="914400" rtl="0" eaLnBrk="1" latinLnBrk="0" hangingPunct="1">
      <a:defRPr kern="1200">
        <a:solidFill>
          <a:schemeClr val="tx1"/>
        </a:solidFill>
        <a:latin typeface="Rockwell" panose="02060603020205020403" pitchFamily="18" charset="0"/>
        <a:ea typeface="+mn-ea"/>
        <a:cs typeface="+mn-cs"/>
      </a:defRPr>
    </a:lvl8pPr>
    <a:lvl9pPr marL="3657600" algn="l" defTabSz="914400" rtl="0" eaLnBrk="1" latinLnBrk="0" hangingPunct="1">
      <a:defRPr kern="1200">
        <a:solidFill>
          <a:schemeClr val="tx1"/>
        </a:solidFill>
        <a:latin typeface="Rockwell" panose="02060603020205020403"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0A7C64-4634-4900-8E19-B6D385617C95}" v="3" dt="2025-03-09T07:04:28.37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tany Rozario" userId="dbb37ec6-3e12-44d7-b04d-09b867830cae" providerId="ADAL" clId="{790A7C64-4634-4900-8E19-B6D385617C95}"/>
    <pc:docChg chg="modSld">
      <pc:chgData name="Victor Stany Rozario" userId="dbb37ec6-3e12-44d7-b04d-09b867830cae" providerId="ADAL" clId="{790A7C64-4634-4900-8E19-B6D385617C95}" dt="2025-03-09T07:07:12.739" v="5" actId="1035"/>
      <pc:docMkLst>
        <pc:docMk/>
      </pc:docMkLst>
      <pc:sldChg chg="modSp mod">
        <pc:chgData name="Victor Stany Rozario" userId="dbb37ec6-3e12-44d7-b04d-09b867830cae" providerId="ADAL" clId="{790A7C64-4634-4900-8E19-B6D385617C95}" dt="2025-03-09T07:07:12.739" v="5" actId="1035"/>
        <pc:sldMkLst>
          <pc:docMk/>
          <pc:sldMk cId="0" sldId="279"/>
        </pc:sldMkLst>
        <pc:graphicFrameChg chg="mod">
          <ac:chgData name="Victor Stany Rozario" userId="dbb37ec6-3e12-44d7-b04d-09b867830cae" providerId="ADAL" clId="{790A7C64-4634-4900-8E19-B6D385617C95}" dt="2025-03-09T07:07:12.739" v="5" actId="1035"/>
          <ac:graphicFrameMkLst>
            <pc:docMk/>
            <pc:sldMk cId="0" sldId="279"/>
            <ac:graphicFrameMk id="4" creationId="{FE649CD3-26DB-D010-AA8A-27434F64C1BC}"/>
          </ac:graphicFrameMkLst>
        </pc:graphicFrameChg>
      </pc:sldChg>
      <pc:sldChg chg="delSp modSp">
        <pc:chgData name="Victor Stany Rozario" userId="dbb37ec6-3e12-44d7-b04d-09b867830cae" providerId="ADAL" clId="{790A7C64-4634-4900-8E19-B6D385617C95}" dt="2025-03-09T07:04:28.362" v="2" actId="478"/>
        <pc:sldMkLst>
          <pc:docMk/>
          <pc:sldMk cId="0" sldId="281"/>
        </pc:sldMkLst>
        <pc:spChg chg="del">
          <ac:chgData name="Victor Stany Rozario" userId="dbb37ec6-3e12-44d7-b04d-09b867830cae" providerId="ADAL" clId="{790A7C64-4634-4900-8E19-B6D385617C95}" dt="2025-03-09T07:04:23.578" v="1" actId="478"/>
          <ac:spMkLst>
            <pc:docMk/>
            <pc:sldMk cId="0" sldId="281"/>
            <ac:spMk id="43010" creationId="{0AA4FEEE-9E04-7867-4EA1-23BFC7FDBE68}"/>
          </ac:spMkLst>
        </pc:spChg>
        <pc:spChg chg="del">
          <ac:chgData name="Victor Stany Rozario" userId="dbb37ec6-3e12-44d7-b04d-09b867830cae" providerId="ADAL" clId="{790A7C64-4634-4900-8E19-B6D385617C95}" dt="2025-03-09T07:04:28.362" v="2" actId="478"/>
          <ac:spMkLst>
            <pc:docMk/>
            <pc:sldMk cId="0" sldId="281"/>
            <ac:spMk id="43011" creationId="{20BDEF24-09EC-06AB-566A-8C8F7362BF0F}"/>
          </ac:spMkLst>
        </pc:spChg>
        <pc:picChg chg="mod">
          <ac:chgData name="Victor Stany Rozario" userId="dbb37ec6-3e12-44d7-b04d-09b867830cae" providerId="ADAL" clId="{790A7C64-4634-4900-8E19-B6D385617C95}" dt="2025-03-09T07:04:21.435" v="0" actId="1076"/>
          <ac:picMkLst>
            <pc:docMk/>
            <pc:sldMk cId="0" sldId="281"/>
            <ac:picMk id="43012" creationId="{3F87C8AD-E08F-7D64-BA4E-E0E64E8A8AE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DE540D-E500-2E5C-106E-8B4B903585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FA68E95C-0A92-29D2-F6F4-AB05BCF8AD4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D15122DD-2DBB-465A-921D-4D41B2E414F8}" type="datetimeFigureOut">
              <a:rPr lang="en-US"/>
              <a:pPr>
                <a:defRPr/>
              </a:pPr>
              <a:t>3/9/2025</a:t>
            </a:fld>
            <a:endParaRPr lang="en-US"/>
          </a:p>
        </p:txBody>
      </p:sp>
      <p:sp>
        <p:nvSpPr>
          <p:cNvPr id="4" name="Slide Image Placeholder 3">
            <a:extLst>
              <a:ext uri="{FF2B5EF4-FFF2-40B4-BE49-F238E27FC236}">
                <a16:creationId xmlns:a16="http://schemas.microsoft.com/office/drawing/2014/main" id="{00564557-8849-15D5-6A60-41CEC5CFE77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3688FE9F-D67B-3DEA-48DF-19E9802BF8DE}"/>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62304860-DF0E-705E-15BB-E985DCC3223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05E6C670-7BAD-E6D9-7CFA-69F66CA30EAB}"/>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087626B0-3381-40D4-AE78-E79AE50AB96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DF776685-39C6-E571-CC52-E472E6AA6D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CF8AAEC6-541D-363F-0B29-76B6C6E66E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How can we use this dataset to apply Naïve Bayes and KNN??</a:t>
            </a:r>
          </a:p>
        </p:txBody>
      </p:sp>
      <p:sp>
        <p:nvSpPr>
          <p:cNvPr id="44036" name="Slide Number Placeholder 3">
            <a:extLst>
              <a:ext uri="{FF2B5EF4-FFF2-40B4-BE49-F238E27FC236}">
                <a16:creationId xmlns:a16="http://schemas.microsoft.com/office/drawing/2014/main" id="{E38A02AA-A5C6-7765-320E-BCE522AB3D8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eaLnBrk="0" fontAlgn="base" hangingPunct="0">
              <a:spcBef>
                <a:spcPct val="0"/>
              </a:spcBef>
              <a:spcAft>
                <a:spcPct val="0"/>
              </a:spcAft>
              <a:defRPr>
                <a:solidFill>
                  <a:schemeClr val="tx1"/>
                </a:solidFill>
                <a:latin typeface="Rockwell" panose="02060603020205020403" pitchFamily="18" charset="0"/>
              </a:defRPr>
            </a:lvl6pPr>
            <a:lvl7pPr marL="2971800" indent="-228600" eaLnBrk="0" fontAlgn="base" hangingPunct="0">
              <a:spcBef>
                <a:spcPct val="0"/>
              </a:spcBef>
              <a:spcAft>
                <a:spcPct val="0"/>
              </a:spcAft>
              <a:defRPr>
                <a:solidFill>
                  <a:schemeClr val="tx1"/>
                </a:solidFill>
                <a:latin typeface="Rockwell" panose="02060603020205020403" pitchFamily="18" charset="0"/>
              </a:defRPr>
            </a:lvl7pPr>
            <a:lvl8pPr marL="3429000" indent="-228600" eaLnBrk="0" fontAlgn="base" hangingPunct="0">
              <a:spcBef>
                <a:spcPct val="0"/>
              </a:spcBef>
              <a:spcAft>
                <a:spcPct val="0"/>
              </a:spcAft>
              <a:defRPr>
                <a:solidFill>
                  <a:schemeClr val="tx1"/>
                </a:solidFill>
                <a:latin typeface="Rockwell" panose="02060603020205020403" pitchFamily="18" charset="0"/>
              </a:defRPr>
            </a:lvl8pPr>
            <a:lvl9pPr marL="3886200" indent="-228600" eaLnBrk="0" fontAlgn="base" hangingPunct="0">
              <a:spcBef>
                <a:spcPct val="0"/>
              </a:spcBef>
              <a:spcAft>
                <a:spcPct val="0"/>
              </a:spcAft>
              <a:defRPr>
                <a:solidFill>
                  <a:schemeClr val="tx1"/>
                </a:solidFill>
                <a:latin typeface="Rockwell" panose="02060603020205020403" pitchFamily="18" charset="0"/>
              </a:defRPr>
            </a:lvl9pPr>
          </a:lstStyle>
          <a:p>
            <a:fld id="{7803B783-200D-491C-B8F0-B8BA6D93E9F3}" type="slidenum">
              <a:rPr lang="en-US" altLang="en-US" smtClean="0"/>
              <a:pPr/>
              <a:t>38</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97B1C0-8556-57F9-D207-5A2FE6C9AAA8}"/>
              </a:ext>
            </a:extLst>
          </p:cNvPr>
          <p:cNvSpPr>
            <a:spLocks noChangeAspect="1"/>
          </p:cNvSpPr>
          <p:nvPr/>
        </p:nvSpPr>
        <p:spPr>
          <a:xfrm>
            <a:off x="231775" y="244475"/>
            <a:ext cx="11723688" cy="637698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Connector 4">
            <a:extLst>
              <a:ext uri="{FF2B5EF4-FFF2-40B4-BE49-F238E27FC236}">
                <a16:creationId xmlns:a16="http://schemas.microsoft.com/office/drawing/2014/main" id="{258E38C6-25C6-D494-660B-5B1455E729B3}"/>
              </a:ext>
            </a:extLst>
          </p:cNvPr>
          <p:cNvCxnSpPr/>
          <p:nvPr/>
        </p:nvCxnSpPr>
        <p:spPr>
          <a:xfrm>
            <a:off x="1978025" y="37338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12F00A50-628C-506C-ED1A-F1D881C34FAB}"/>
              </a:ext>
            </a:extLst>
          </p:cNvPr>
          <p:cNvSpPr>
            <a:spLocks noGrp="1"/>
          </p:cNvSpPr>
          <p:nvPr>
            <p:ph type="dt" sz="half" idx="10"/>
          </p:nvPr>
        </p:nvSpPr>
        <p:spPr/>
        <p:txBody>
          <a:bodyPr/>
          <a:lstStyle>
            <a:lvl1pPr>
              <a:defRPr>
                <a:solidFill>
                  <a:schemeClr val="tx1"/>
                </a:solidFill>
              </a:defRPr>
            </a:lvl1pPr>
          </a:lstStyle>
          <a:p>
            <a:pPr>
              <a:defRPr/>
            </a:pPr>
            <a:fld id="{ACF59C08-0AC1-47E4-AD1C-1A7276E276CF}" type="datetimeFigureOut">
              <a:rPr lang="en-US"/>
              <a:pPr>
                <a:defRPr/>
              </a:pPr>
              <a:t>3/9/2025</a:t>
            </a:fld>
            <a:endParaRPr lang="en-US"/>
          </a:p>
        </p:txBody>
      </p:sp>
      <p:sp>
        <p:nvSpPr>
          <p:cNvPr id="7" name="Footer Placeholder 4">
            <a:extLst>
              <a:ext uri="{FF2B5EF4-FFF2-40B4-BE49-F238E27FC236}">
                <a16:creationId xmlns:a16="http://schemas.microsoft.com/office/drawing/2014/main" id="{62F052F5-B37C-534C-EB21-A7299DFC2B34}"/>
              </a:ext>
            </a:extLst>
          </p:cNvPr>
          <p:cNvSpPr>
            <a:spLocks noGrp="1"/>
          </p:cNvSpPr>
          <p:nvPr>
            <p:ph type="ftr" sz="quarter" idx="11"/>
          </p:nvPr>
        </p:nvSpPr>
        <p:spPr/>
        <p:txBody>
          <a:bodyPr/>
          <a:lstStyle>
            <a:lvl1pPr>
              <a:defRPr>
                <a:solidFill>
                  <a:schemeClr val="tx1"/>
                </a:solidFill>
              </a:defRPr>
            </a:lvl1pPr>
          </a:lstStyle>
          <a:p>
            <a:pPr>
              <a:defRPr/>
            </a:pPr>
            <a:endParaRPr lang="en-US"/>
          </a:p>
        </p:txBody>
      </p:sp>
      <p:sp>
        <p:nvSpPr>
          <p:cNvPr id="8" name="Slide Number Placeholder 5">
            <a:extLst>
              <a:ext uri="{FF2B5EF4-FFF2-40B4-BE49-F238E27FC236}">
                <a16:creationId xmlns:a16="http://schemas.microsoft.com/office/drawing/2014/main" id="{9AFD3DC7-11A0-0684-2B40-674BA55CA8AB}"/>
              </a:ext>
            </a:extLst>
          </p:cNvPr>
          <p:cNvSpPr>
            <a:spLocks noGrp="1"/>
          </p:cNvSpPr>
          <p:nvPr>
            <p:ph type="sldNum" sz="quarter" idx="12"/>
          </p:nvPr>
        </p:nvSpPr>
        <p:spPr/>
        <p:txBody>
          <a:bodyPr/>
          <a:lstStyle>
            <a:lvl1pPr>
              <a:defRPr/>
            </a:lvl1pPr>
          </a:lstStyle>
          <a:p>
            <a:pPr>
              <a:defRPr/>
            </a:pPr>
            <a:fld id="{3F73B38A-5058-459C-A7C0-EFB38B123358}" type="slidenum">
              <a:rPr lang="en-US" altLang="en-US"/>
              <a:pPr>
                <a:defRPr/>
              </a:pPr>
              <a:t>‹#›</a:t>
            </a:fld>
            <a:endParaRPr lang="en-US" altLang="en-US"/>
          </a:p>
        </p:txBody>
      </p:sp>
    </p:spTree>
    <p:extLst>
      <p:ext uri="{BB962C8B-B14F-4D97-AF65-F5344CB8AC3E}">
        <p14:creationId xmlns:p14="http://schemas.microsoft.com/office/powerpoint/2010/main" val="870388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8579A1B-0180-72C1-C46D-D4BCEFC1906C}"/>
              </a:ext>
            </a:extLst>
          </p:cNvPr>
          <p:cNvSpPr>
            <a:spLocks noGrp="1"/>
          </p:cNvSpPr>
          <p:nvPr>
            <p:ph type="dt" sz="half" idx="10"/>
          </p:nvPr>
        </p:nvSpPr>
        <p:spPr/>
        <p:txBody>
          <a:bodyPr/>
          <a:lstStyle>
            <a:lvl1pPr>
              <a:defRPr/>
            </a:lvl1pPr>
          </a:lstStyle>
          <a:p>
            <a:pPr>
              <a:defRPr/>
            </a:pPr>
            <a:fld id="{A9C75310-B21F-4777-A6AB-A417878BD5F0}" type="datetimeFigureOut">
              <a:rPr lang="en-US"/>
              <a:pPr>
                <a:defRPr/>
              </a:pPr>
              <a:t>3/9/2025</a:t>
            </a:fld>
            <a:endParaRPr lang="en-US"/>
          </a:p>
        </p:txBody>
      </p:sp>
      <p:sp>
        <p:nvSpPr>
          <p:cNvPr id="5" name="Footer Placeholder 4">
            <a:extLst>
              <a:ext uri="{FF2B5EF4-FFF2-40B4-BE49-F238E27FC236}">
                <a16:creationId xmlns:a16="http://schemas.microsoft.com/office/drawing/2014/main" id="{4F105AE8-84F7-A8ED-9267-51417E7FAA2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E27AC65-81B4-503E-4CEC-BF861ACF4928}"/>
              </a:ext>
            </a:extLst>
          </p:cNvPr>
          <p:cNvSpPr>
            <a:spLocks noGrp="1"/>
          </p:cNvSpPr>
          <p:nvPr>
            <p:ph type="sldNum" sz="quarter" idx="12"/>
          </p:nvPr>
        </p:nvSpPr>
        <p:spPr/>
        <p:txBody>
          <a:bodyPr/>
          <a:lstStyle>
            <a:lvl1pPr>
              <a:defRPr/>
            </a:lvl1pPr>
          </a:lstStyle>
          <a:p>
            <a:pPr>
              <a:defRPr/>
            </a:pPr>
            <a:fld id="{3F36662B-147A-4165-A1F5-2131CB7389C2}" type="slidenum">
              <a:rPr lang="en-US" altLang="en-US"/>
              <a:pPr>
                <a:defRPr/>
              </a:pPr>
              <a:t>‹#›</a:t>
            </a:fld>
            <a:endParaRPr lang="en-US" altLang="en-US"/>
          </a:p>
        </p:txBody>
      </p:sp>
    </p:spTree>
    <p:extLst>
      <p:ext uri="{BB962C8B-B14F-4D97-AF65-F5344CB8AC3E}">
        <p14:creationId xmlns:p14="http://schemas.microsoft.com/office/powerpoint/2010/main" val="3739199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820021-D551-B46E-D5D2-0A0C438AFD5D}"/>
              </a:ext>
            </a:extLst>
          </p:cNvPr>
          <p:cNvSpPr>
            <a:spLocks noGrp="1"/>
          </p:cNvSpPr>
          <p:nvPr>
            <p:ph type="dt" sz="half" idx="10"/>
          </p:nvPr>
        </p:nvSpPr>
        <p:spPr/>
        <p:txBody>
          <a:bodyPr/>
          <a:lstStyle>
            <a:lvl1pPr>
              <a:defRPr/>
            </a:lvl1pPr>
          </a:lstStyle>
          <a:p>
            <a:pPr>
              <a:defRPr/>
            </a:pPr>
            <a:fld id="{20049177-E332-4C4C-80EF-A80771E40B57}" type="datetimeFigureOut">
              <a:rPr lang="en-US"/>
              <a:pPr>
                <a:defRPr/>
              </a:pPr>
              <a:t>3/9/2025</a:t>
            </a:fld>
            <a:endParaRPr lang="en-US"/>
          </a:p>
        </p:txBody>
      </p:sp>
      <p:sp>
        <p:nvSpPr>
          <p:cNvPr id="5" name="Footer Placeholder 4">
            <a:extLst>
              <a:ext uri="{FF2B5EF4-FFF2-40B4-BE49-F238E27FC236}">
                <a16:creationId xmlns:a16="http://schemas.microsoft.com/office/drawing/2014/main" id="{8182BCFB-8115-AAE1-9A09-893ABF404FE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D0FC975-3E2F-A26D-AA8A-4AED3C4F23FB}"/>
              </a:ext>
            </a:extLst>
          </p:cNvPr>
          <p:cNvSpPr>
            <a:spLocks noGrp="1"/>
          </p:cNvSpPr>
          <p:nvPr>
            <p:ph type="sldNum" sz="quarter" idx="12"/>
          </p:nvPr>
        </p:nvSpPr>
        <p:spPr/>
        <p:txBody>
          <a:bodyPr/>
          <a:lstStyle>
            <a:lvl1pPr>
              <a:defRPr/>
            </a:lvl1pPr>
          </a:lstStyle>
          <a:p>
            <a:pPr>
              <a:defRPr/>
            </a:pPr>
            <a:fld id="{61F65D82-E3EA-45DF-B4CE-73A2AD3BDF3B}" type="slidenum">
              <a:rPr lang="en-US" altLang="en-US"/>
              <a:pPr>
                <a:defRPr/>
              </a:pPr>
              <a:t>‹#›</a:t>
            </a:fld>
            <a:endParaRPr lang="en-US" altLang="en-US"/>
          </a:p>
        </p:txBody>
      </p:sp>
    </p:spTree>
    <p:extLst>
      <p:ext uri="{BB962C8B-B14F-4D97-AF65-F5344CB8AC3E}">
        <p14:creationId xmlns:p14="http://schemas.microsoft.com/office/powerpoint/2010/main" val="165511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67E2846-BE3E-B97F-0FBC-39E58FE69634}"/>
              </a:ext>
            </a:extLst>
          </p:cNvPr>
          <p:cNvSpPr>
            <a:spLocks noGrp="1"/>
          </p:cNvSpPr>
          <p:nvPr>
            <p:ph type="dt" sz="half" idx="10"/>
          </p:nvPr>
        </p:nvSpPr>
        <p:spPr/>
        <p:txBody>
          <a:bodyPr/>
          <a:lstStyle>
            <a:lvl1pPr>
              <a:defRPr/>
            </a:lvl1pPr>
          </a:lstStyle>
          <a:p>
            <a:pPr>
              <a:defRPr/>
            </a:pPr>
            <a:fld id="{FB793D1D-A2DE-451B-B719-312D70C38157}" type="datetimeFigureOut">
              <a:rPr lang="en-US"/>
              <a:pPr>
                <a:defRPr/>
              </a:pPr>
              <a:t>3/9/2025</a:t>
            </a:fld>
            <a:endParaRPr lang="en-US"/>
          </a:p>
        </p:txBody>
      </p:sp>
      <p:sp>
        <p:nvSpPr>
          <p:cNvPr id="5" name="Footer Placeholder 4">
            <a:extLst>
              <a:ext uri="{FF2B5EF4-FFF2-40B4-BE49-F238E27FC236}">
                <a16:creationId xmlns:a16="http://schemas.microsoft.com/office/drawing/2014/main" id="{992A3919-67EF-B99D-39BE-7E224F4FAA9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83D6DD8-92C4-433B-A064-371227581C84}"/>
              </a:ext>
            </a:extLst>
          </p:cNvPr>
          <p:cNvSpPr>
            <a:spLocks noGrp="1"/>
          </p:cNvSpPr>
          <p:nvPr>
            <p:ph type="sldNum" sz="quarter" idx="12"/>
          </p:nvPr>
        </p:nvSpPr>
        <p:spPr/>
        <p:txBody>
          <a:bodyPr/>
          <a:lstStyle>
            <a:lvl1pPr>
              <a:defRPr/>
            </a:lvl1pPr>
          </a:lstStyle>
          <a:p>
            <a:pPr>
              <a:defRPr/>
            </a:pPr>
            <a:fld id="{3DFC38D1-3611-40FB-9B07-6A075E29BF61}" type="slidenum">
              <a:rPr lang="en-US" altLang="en-US"/>
              <a:pPr>
                <a:defRPr/>
              </a:pPr>
              <a:t>‹#›</a:t>
            </a:fld>
            <a:endParaRPr lang="en-US" altLang="en-US"/>
          </a:p>
        </p:txBody>
      </p:sp>
    </p:spTree>
    <p:extLst>
      <p:ext uri="{BB962C8B-B14F-4D97-AF65-F5344CB8AC3E}">
        <p14:creationId xmlns:p14="http://schemas.microsoft.com/office/powerpoint/2010/main" val="412106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09ED377-375A-0D0B-C6C5-14CA84596608}"/>
              </a:ext>
            </a:extLst>
          </p:cNvPr>
          <p:cNvCxnSpPr/>
          <p:nvPr/>
        </p:nvCxnSpPr>
        <p:spPr>
          <a:xfrm>
            <a:off x="1981200" y="4021138"/>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69FCB1D2-41ED-A9A7-76C2-85F45925DB48}"/>
              </a:ext>
            </a:extLst>
          </p:cNvPr>
          <p:cNvSpPr>
            <a:spLocks noGrp="1"/>
          </p:cNvSpPr>
          <p:nvPr>
            <p:ph type="dt" sz="half" idx="10"/>
          </p:nvPr>
        </p:nvSpPr>
        <p:spPr/>
        <p:txBody>
          <a:bodyPr/>
          <a:lstStyle>
            <a:lvl1pPr>
              <a:defRPr/>
            </a:lvl1pPr>
          </a:lstStyle>
          <a:p>
            <a:pPr>
              <a:defRPr/>
            </a:pPr>
            <a:fld id="{4550CF2D-E165-4951-9935-A793212E90C7}" type="datetimeFigureOut">
              <a:rPr lang="en-US"/>
              <a:pPr>
                <a:defRPr/>
              </a:pPr>
              <a:t>3/9/2025</a:t>
            </a:fld>
            <a:endParaRPr lang="en-US"/>
          </a:p>
        </p:txBody>
      </p:sp>
      <p:sp>
        <p:nvSpPr>
          <p:cNvPr id="6" name="Footer Placeholder 4">
            <a:extLst>
              <a:ext uri="{FF2B5EF4-FFF2-40B4-BE49-F238E27FC236}">
                <a16:creationId xmlns:a16="http://schemas.microsoft.com/office/drawing/2014/main" id="{D168FF80-0211-D511-1215-F7595CE8783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11B37C7-5180-9632-E87C-BDD4F7EA7FA0}"/>
              </a:ext>
            </a:extLst>
          </p:cNvPr>
          <p:cNvSpPr>
            <a:spLocks noGrp="1"/>
          </p:cNvSpPr>
          <p:nvPr>
            <p:ph type="sldNum" sz="quarter" idx="12"/>
          </p:nvPr>
        </p:nvSpPr>
        <p:spPr/>
        <p:txBody>
          <a:bodyPr/>
          <a:lstStyle>
            <a:lvl1pPr>
              <a:defRPr/>
            </a:lvl1pPr>
          </a:lstStyle>
          <a:p>
            <a:pPr>
              <a:defRPr/>
            </a:pPr>
            <a:fld id="{FCEAF928-7C0F-4030-9B23-D66FAE178F49}" type="slidenum">
              <a:rPr lang="en-US" altLang="en-US"/>
              <a:pPr>
                <a:defRPr/>
              </a:pPr>
              <a:t>‹#›</a:t>
            </a:fld>
            <a:endParaRPr lang="en-US" altLang="en-US"/>
          </a:p>
        </p:txBody>
      </p:sp>
    </p:spTree>
    <p:extLst>
      <p:ext uri="{BB962C8B-B14F-4D97-AF65-F5344CB8AC3E}">
        <p14:creationId xmlns:p14="http://schemas.microsoft.com/office/powerpoint/2010/main" val="3078652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3">
            <a:extLst>
              <a:ext uri="{FF2B5EF4-FFF2-40B4-BE49-F238E27FC236}">
                <a16:creationId xmlns:a16="http://schemas.microsoft.com/office/drawing/2014/main" id="{2C88A6B1-C314-D558-7FF1-DA372860B418}"/>
              </a:ext>
            </a:extLst>
          </p:cNvPr>
          <p:cNvSpPr>
            <a:spLocks noGrp="1"/>
          </p:cNvSpPr>
          <p:nvPr>
            <p:ph type="dt" sz="half" idx="10"/>
          </p:nvPr>
        </p:nvSpPr>
        <p:spPr/>
        <p:txBody>
          <a:bodyPr/>
          <a:lstStyle>
            <a:lvl1pPr>
              <a:defRPr/>
            </a:lvl1pPr>
          </a:lstStyle>
          <a:p>
            <a:pPr>
              <a:defRPr/>
            </a:pPr>
            <a:fld id="{AF08FE4B-7AAE-4BB8-8103-18D59034B622}" type="datetimeFigureOut">
              <a:rPr lang="en-US"/>
              <a:pPr>
                <a:defRPr/>
              </a:pPr>
              <a:t>3/9/2025</a:t>
            </a:fld>
            <a:endParaRPr lang="en-US"/>
          </a:p>
        </p:txBody>
      </p:sp>
      <p:sp>
        <p:nvSpPr>
          <p:cNvPr id="5" name="Footer Placeholder 4">
            <a:extLst>
              <a:ext uri="{FF2B5EF4-FFF2-40B4-BE49-F238E27FC236}">
                <a16:creationId xmlns:a16="http://schemas.microsoft.com/office/drawing/2014/main" id="{5C4CCC73-5F7A-AA67-DE5B-A1D4ADF0E39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E53D6BF-453B-D536-DC89-DD93F4C7386D}"/>
              </a:ext>
            </a:extLst>
          </p:cNvPr>
          <p:cNvSpPr>
            <a:spLocks noGrp="1"/>
          </p:cNvSpPr>
          <p:nvPr>
            <p:ph type="sldNum" sz="quarter" idx="12"/>
          </p:nvPr>
        </p:nvSpPr>
        <p:spPr/>
        <p:txBody>
          <a:bodyPr/>
          <a:lstStyle>
            <a:lvl1pPr>
              <a:defRPr/>
            </a:lvl1pPr>
          </a:lstStyle>
          <a:p>
            <a:pPr>
              <a:defRPr/>
            </a:pPr>
            <a:fld id="{DDCEC32F-FFE5-4675-A201-EB639E4D4108}" type="slidenum">
              <a:rPr lang="en-US" altLang="en-US"/>
              <a:pPr>
                <a:defRPr/>
              </a:pPr>
              <a:t>‹#›</a:t>
            </a:fld>
            <a:endParaRPr lang="en-US" altLang="en-US"/>
          </a:p>
        </p:txBody>
      </p:sp>
    </p:spTree>
    <p:extLst>
      <p:ext uri="{BB962C8B-B14F-4D97-AF65-F5344CB8AC3E}">
        <p14:creationId xmlns:p14="http://schemas.microsoft.com/office/powerpoint/2010/main" val="3351839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3">
            <a:extLst>
              <a:ext uri="{FF2B5EF4-FFF2-40B4-BE49-F238E27FC236}">
                <a16:creationId xmlns:a16="http://schemas.microsoft.com/office/drawing/2014/main" id="{50BD6EA5-C21E-908E-E04B-7A0436D13A37}"/>
              </a:ext>
            </a:extLst>
          </p:cNvPr>
          <p:cNvSpPr>
            <a:spLocks noGrp="1"/>
          </p:cNvSpPr>
          <p:nvPr>
            <p:ph type="dt" sz="half" idx="10"/>
          </p:nvPr>
        </p:nvSpPr>
        <p:spPr/>
        <p:txBody>
          <a:bodyPr/>
          <a:lstStyle>
            <a:lvl1pPr>
              <a:defRPr/>
            </a:lvl1pPr>
          </a:lstStyle>
          <a:p>
            <a:pPr>
              <a:defRPr/>
            </a:pPr>
            <a:fld id="{C37BF520-3FA5-47E7-8B74-1196EA45E88C}" type="datetimeFigureOut">
              <a:rPr lang="en-US"/>
              <a:pPr>
                <a:defRPr/>
              </a:pPr>
              <a:t>3/9/2025</a:t>
            </a:fld>
            <a:endParaRPr lang="en-US"/>
          </a:p>
        </p:txBody>
      </p:sp>
      <p:sp>
        <p:nvSpPr>
          <p:cNvPr id="7" name="Footer Placeholder 4">
            <a:extLst>
              <a:ext uri="{FF2B5EF4-FFF2-40B4-BE49-F238E27FC236}">
                <a16:creationId xmlns:a16="http://schemas.microsoft.com/office/drawing/2014/main" id="{B07A39A7-16FC-3F52-75BB-E9D4EAB7436D}"/>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AE0CEAA1-1AC4-55B2-79FA-805931A8F333}"/>
              </a:ext>
            </a:extLst>
          </p:cNvPr>
          <p:cNvSpPr>
            <a:spLocks noGrp="1"/>
          </p:cNvSpPr>
          <p:nvPr>
            <p:ph type="sldNum" sz="quarter" idx="12"/>
          </p:nvPr>
        </p:nvSpPr>
        <p:spPr/>
        <p:txBody>
          <a:bodyPr/>
          <a:lstStyle>
            <a:lvl1pPr>
              <a:defRPr/>
            </a:lvl1pPr>
          </a:lstStyle>
          <a:p>
            <a:pPr>
              <a:defRPr/>
            </a:pPr>
            <a:fld id="{2904589C-5C10-4638-8AD7-A508C33AE925}" type="slidenum">
              <a:rPr lang="en-US" altLang="en-US"/>
              <a:pPr>
                <a:defRPr/>
              </a:pPr>
              <a:t>‹#›</a:t>
            </a:fld>
            <a:endParaRPr lang="en-US" altLang="en-US"/>
          </a:p>
        </p:txBody>
      </p:sp>
    </p:spTree>
    <p:extLst>
      <p:ext uri="{BB962C8B-B14F-4D97-AF65-F5344CB8AC3E}">
        <p14:creationId xmlns:p14="http://schemas.microsoft.com/office/powerpoint/2010/main" val="252299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43E7B9-D56B-A646-9410-4B25B809B969}"/>
              </a:ext>
            </a:extLst>
          </p:cNvPr>
          <p:cNvSpPr>
            <a:spLocks noGrp="1"/>
          </p:cNvSpPr>
          <p:nvPr>
            <p:ph type="dt" sz="half" idx="10"/>
          </p:nvPr>
        </p:nvSpPr>
        <p:spPr/>
        <p:txBody>
          <a:bodyPr/>
          <a:lstStyle>
            <a:lvl1pPr>
              <a:defRPr/>
            </a:lvl1pPr>
          </a:lstStyle>
          <a:p>
            <a:pPr>
              <a:defRPr/>
            </a:pPr>
            <a:fld id="{2C30BA1D-6B71-4596-9094-8C738B5858DD}" type="datetimeFigureOut">
              <a:rPr lang="en-US"/>
              <a:pPr>
                <a:defRPr/>
              </a:pPr>
              <a:t>3/9/2025</a:t>
            </a:fld>
            <a:endParaRPr lang="en-US"/>
          </a:p>
        </p:txBody>
      </p:sp>
      <p:sp>
        <p:nvSpPr>
          <p:cNvPr id="4" name="Footer Placeholder 4">
            <a:extLst>
              <a:ext uri="{FF2B5EF4-FFF2-40B4-BE49-F238E27FC236}">
                <a16:creationId xmlns:a16="http://schemas.microsoft.com/office/drawing/2014/main" id="{5BAE6EDA-E219-0F2F-5A33-9DE22A9F899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0DC7C72-A5FC-F4D2-095D-397AD657A911}"/>
              </a:ext>
            </a:extLst>
          </p:cNvPr>
          <p:cNvSpPr>
            <a:spLocks noGrp="1"/>
          </p:cNvSpPr>
          <p:nvPr>
            <p:ph type="sldNum" sz="quarter" idx="12"/>
          </p:nvPr>
        </p:nvSpPr>
        <p:spPr/>
        <p:txBody>
          <a:bodyPr/>
          <a:lstStyle>
            <a:lvl1pPr>
              <a:defRPr/>
            </a:lvl1pPr>
          </a:lstStyle>
          <a:p>
            <a:pPr>
              <a:defRPr/>
            </a:pPr>
            <a:fld id="{CC680F8D-D823-47AF-9EFE-5348EB952260}" type="slidenum">
              <a:rPr lang="en-US" altLang="en-US"/>
              <a:pPr>
                <a:defRPr/>
              </a:pPr>
              <a:t>‹#›</a:t>
            </a:fld>
            <a:endParaRPr lang="en-US" altLang="en-US"/>
          </a:p>
        </p:txBody>
      </p:sp>
    </p:spTree>
    <p:extLst>
      <p:ext uri="{BB962C8B-B14F-4D97-AF65-F5344CB8AC3E}">
        <p14:creationId xmlns:p14="http://schemas.microsoft.com/office/powerpoint/2010/main" val="733272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1703DBF-E341-2827-8EF9-B41AA2EC5D3D}"/>
              </a:ext>
            </a:extLst>
          </p:cNvPr>
          <p:cNvSpPr>
            <a:spLocks noGrp="1"/>
          </p:cNvSpPr>
          <p:nvPr>
            <p:ph type="dt" sz="half" idx="10"/>
          </p:nvPr>
        </p:nvSpPr>
        <p:spPr/>
        <p:txBody>
          <a:bodyPr/>
          <a:lstStyle>
            <a:lvl1pPr>
              <a:defRPr/>
            </a:lvl1pPr>
          </a:lstStyle>
          <a:p>
            <a:pPr>
              <a:defRPr/>
            </a:pPr>
            <a:fld id="{D5EAA7F7-E926-4AA2-AC43-5B6CCCA6CB66}" type="datetimeFigureOut">
              <a:rPr lang="en-US"/>
              <a:pPr>
                <a:defRPr/>
              </a:pPr>
              <a:t>3/9/2025</a:t>
            </a:fld>
            <a:endParaRPr lang="en-US"/>
          </a:p>
        </p:txBody>
      </p:sp>
      <p:sp>
        <p:nvSpPr>
          <p:cNvPr id="3" name="Footer Placeholder 4">
            <a:extLst>
              <a:ext uri="{FF2B5EF4-FFF2-40B4-BE49-F238E27FC236}">
                <a16:creationId xmlns:a16="http://schemas.microsoft.com/office/drawing/2014/main" id="{DB757E0D-C2B5-84BD-2A5C-2387DE52AD72}"/>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A8F8596-9262-62AE-2E07-9B11EFF8E223}"/>
              </a:ext>
            </a:extLst>
          </p:cNvPr>
          <p:cNvSpPr>
            <a:spLocks noGrp="1"/>
          </p:cNvSpPr>
          <p:nvPr>
            <p:ph type="sldNum" sz="quarter" idx="12"/>
          </p:nvPr>
        </p:nvSpPr>
        <p:spPr/>
        <p:txBody>
          <a:bodyPr/>
          <a:lstStyle>
            <a:lvl1pPr>
              <a:defRPr/>
            </a:lvl1pPr>
          </a:lstStyle>
          <a:p>
            <a:pPr>
              <a:defRPr/>
            </a:pPr>
            <a:fld id="{4540759A-F593-44DB-B2BF-7EF6E092A73E}" type="slidenum">
              <a:rPr lang="en-US" altLang="en-US"/>
              <a:pPr>
                <a:defRPr/>
              </a:pPr>
              <a:t>‹#›</a:t>
            </a:fld>
            <a:endParaRPr lang="en-US" altLang="en-US"/>
          </a:p>
        </p:txBody>
      </p:sp>
    </p:spTree>
    <p:extLst>
      <p:ext uri="{BB962C8B-B14F-4D97-AF65-F5344CB8AC3E}">
        <p14:creationId xmlns:p14="http://schemas.microsoft.com/office/powerpoint/2010/main" val="330830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8B47D51-9A16-F9F7-8E2F-A5DC1ADD8731}"/>
              </a:ext>
            </a:extLst>
          </p:cNvPr>
          <p:cNvSpPr>
            <a:spLocks noGrp="1"/>
          </p:cNvSpPr>
          <p:nvPr>
            <p:ph type="dt" sz="half" idx="10"/>
          </p:nvPr>
        </p:nvSpPr>
        <p:spPr/>
        <p:txBody>
          <a:bodyPr/>
          <a:lstStyle>
            <a:lvl1pPr>
              <a:defRPr/>
            </a:lvl1pPr>
          </a:lstStyle>
          <a:p>
            <a:pPr>
              <a:defRPr/>
            </a:pPr>
            <a:fld id="{DB814E70-DB7A-474B-96A2-6AABE05D33D2}" type="datetimeFigureOut">
              <a:rPr lang="en-US"/>
              <a:pPr>
                <a:defRPr/>
              </a:pPr>
              <a:t>3/9/2025</a:t>
            </a:fld>
            <a:endParaRPr lang="en-US"/>
          </a:p>
        </p:txBody>
      </p:sp>
      <p:sp>
        <p:nvSpPr>
          <p:cNvPr id="6" name="Footer Placeholder 4">
            <a:extLst>
              <a:ext uri="{FF2B5EF4-FFF2-40B4-BE49-F238E27FC236}">
                <a16:creationId xmlns:a16="http://schemas.microsoft.com/office/drawing/2014/main" id="{B4D8F14E-8D7F-FD97-6EC6-F0D9A0AAF73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DFFF92C-FD11-CC8D-A2A9-6C10F716258C}"/>
              </a:ext>
            </a:extLst>
          </p:cNvPr>
          <p:cNvSpPr>
            <a:spLocks noGrp="1"/>
          </p:cNvSpPr>
          <p:nvPr>
            <p:ph type="sldNum" sz="quarter" idx="12"/>
          </p:nvPr>
        </p:nvSpPr>
        <p:spPr/>
        <p:txBody>
          <a:bodyPr/>
          <a:lstStyle>
            <a:lvl1pPr>
              <a:defRPr/>
            </a:lvl1pPr>
          </a:lstStyle>
          <a:p>
            <a:pPr>
              <a:defRPr/>
            </a:pPr>
            <a:fld id="{282901AE-3A38-42B3-B3FF-C676D1D00E86}" type="slidenum">
              <a:rPr lang="en-US" altLang="en-US"/>
              <a:pPr>
                <a:defRPr/>
              </a:pPr>
              <a:t>‹#›</a:t>
            </a:fld>
            <a:endParaRPr lang="en-US" altLang="en-US"/>
          </a:p>
        </p:txBody>
      </p:sp>
    </p:spTree>
    <p:extLst>
      <p:ext uri="{BB962C8B-B14F-4D97-AF65-F5344CB8AC3E}">
        <p14:creationId xmlns:p14="http://schemas.microsoft.com/office/powerpoint/2010/main" val="1819827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rtlCol="0">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FB8A0C6-1AD7-1DE1-26CA-6E4F3F751437}"/>
              </a:ext>
            </a:extLst>
          </p:cNvPr>
          <p:cNvSpPr>
            <a:spLocks noGrp="1"/>
          </p:cNvSpPr>
          <p:nvPr>
            <p:ph type="dt" sz="half" idx="10"/>
          </p:nvPr>
        </p:nvSpPr>
        <p:spPr/>
        <p:txBody>
          <a:bodyPr/>
          <a:lstStyle>
            <a:lvl1pPr>
              <a:defRPr/>
            </a:lvl1pPr>
          </a:lstStyle>
          <a:p>
            <a:pPr>
              <a:defRPr/>
            </a:pPr>
            <a:fld id="{0ECF801F-17A8-4492-A028-245F6A801817}" type="datetimeFigureOut">
              <a:rPr lang="en-US"/>
              <a:pPr>
                <a:defRPr/>
              </a:pPr>
              <a:t>3/9/2025</a:t>
            </a:fld>
            <a:endParaRPr lang="en-US"/>
          </a:p>
        </p:txBody>
      </p:sp>
      <p:sp>
        <p:nvSpPr>
          <p:cNvPr id="6" name="Footer Placeholder 4">
            <a:extLst>
              <a:ext uri="{FF2B5EF4-FFF2-40B4-BE49-F238E27FC236}">
                <a16:creationId xmlns:a16="http://schemas.microsoft.com/office/drawing/2014/main" id="{6949396F-60AF-405B-A2D5-6DE6C5D1D73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074D48A-987F-DA15-B5A1-5A9E34EE01A5}"/>
              </a:ext>
            </a:extLst>
          </p:cNvPr>
          <p:cNvSpPr>
            <a:spLocks noGrp="1"/>
          </p:cNvSpPr>
          <p:nvPr>
            <p:ph type="sldNum" sz="quarter" idx="12"/>
          </p:nvPr>
        </p:nvSpPr>
        <p:spPr/>
        <p:txBody>
          <a:bodyPr/>
          <a:lstStyle>
            <a:lvl1pPr>
              <a:defRPr/>
            </a:lvl1pPr>
          </a:lstStyle>
          <a:p>
            <a:pPr>
              <a:defRPr/>
            </a:pPr>
            <a:fld id="{31AF0248-5E3D-430F-9C23-AF807C584C47}" type="slidenum">
              <a:rPr lang="en-US" altLang="en-US"/>
              <a:pPr>
                <a:defRPr/>
              </a:pPr>
              <a:t>‹#›</a:t>
            </a:fld>
            <a:endParaRPr lang="en-US" altLang="en-US"/>
          </a:p>
        </p:txBody>
      </p:sp>
    </p:spTree>
    <p:extLst>
      <p:ext uri="{BB962C8B-B14F-4D97-AF65-F5344CB8AC3E}">
        <p14:creationId xmlns:p14="http://schemas.microsoft.com/office/powerpoint/2010/main" val="3030312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CF69E89-EDBE-01FC-4EEB-8267AB9156EF}"/>
              </a:ext>
            </a:extLst>
          </p:cNvPr>
          <p:cNvSpPr>
            <a:spLocks noChangeAspect="1"/>
          </p:cNvSpPr>
          <p:nvPr/>
        </p:nvSpPr>
        <p:spPr>
          <a:xfrm>
            <a:off x="231775" y="244475"/>
            <a:ext cx="11723688" cy="637698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027" name="Title Placeholder 1">
            <a:extLst>
              <a:ext uri="{FF2B5EF4-FFF2-40B4-BE49-F238E27FC236}">
                <a16:creationId xmlns:a16="http://schemas.microsoft.com/office/drawing/2014/main" id="{8269FD6B-8E98-4B22-AE3B-95FAB4AB5945}"/>
              </a:ext>
            </a:extLst>
          </p:cNvPr>
          <p:cNvSpPr>
            <a:spLocks noGrp="1"/>
          </p:cNvSpPr>
          <p:nvPr>
            <p:ph type="title"/>
          </p:nvPr>
        </p:nvSpPr>
        <p:spPr bwMode="auto">
          <a:xfrm>
            <a:off x="1143000" y="609600"/>
            <a:ext cx="9875838"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2BD1E9CC-CC02-A896-FD40-3CADB1729A95}"/>
              </a:ext>
            </a:extLst>
          </p:cNvPr>
          <p:cNvSpPr>
            <a:spLocks noGrp="1"/>
          </p:cNvSpPr>
          <p:nvPr>
            <p:ph type="body" idx="1"/>
          </p:nvPr>
        </p:nvSpPr>
        <p:spPr bwMode="auto">
          <a:xfrm>
            <a:off x="1143000" y="2057400"/>
            <a:ext cx="9872663"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CA733E8-356D-FE53-A068-AA3710C0EA8F}"/>
              </a:ext>
            </a:extLst>
          </p:cNvPr>
          <p:cNvSpPr>
            <a:spLocks noGrp="1"/>
          </p:cNvSpPr>
          <p:nvPr>
            <p:ph type="dt" sz="half" idx="2"/>
          </p:nvPr>
        </p:nvSpPr>
        <p:spPr>
          <a:xfrm>
            <a:off x="1143000" y="6224588"/>
            <a:ext cx="2328863"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solidFill>
                <a:latin typeface="+mn-lt"/>
              </a:defRPr>
            </a:lvl1pPr>
          </a:lstStyle>
          <a:p>
            <a:pPr>
              <a:defRPr/>
            </a:pPr>
            <a:fld id="{15705404-A210-4F06-B3E5-5C5972BB9E16}" type="datetimeFigureOut">
              <a:rPr lang="en-US"/>
              <a:pPr>
                <a:defRPr/>
              </a:pPr>
              <a:t>3/9/2025</a:t>
            </a:fld>
            <a:endParaRPr lang="en-US"/>
          </a:p>
        </p:txBody>
      </p:sp>
      <p:sp>
        <p:nvSpPr>
          <p:cNvPr id="5" name="Footer Placeholder 4">
            <a:extLst>
              <a:ext uri="{FF2B5EF4-FFF2-40B4-BE49-F238E27FC236}">
                <a16:creationId xmlns:a16="http://schemas.microsoft.com/office/drawing/2014/main" id="{59066121-DC34-D37B-AA4E-C6528749A973}"/>
              </a:ext>
            </a:extLst>
          </p:cNvPr>
          <p:cNvSpPr>
            <a:spLocks noGrp="1"/>
          </p:cNvSpPr>
          <p:nvPr>
            <p:ph type="ftr" sz="quarter" idx="3"/>
          </p:nvPr>
        </p:nvSpPr>
        <p:spPr>
          <a:xfrm>
            <a:off x="3949700" y="6224588"/>
            <a:ext cx="4716463"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68CD9E0A-ED64-D3EF-76BC-29B7FAAF8557}"/>
              </a:ext>
            </a:extLst>
          </p:cNvPr>
          <p:cNvSpPr>
            <a:spLocks noGrp="1"/>
          </p:cNvSpPr>
          <p:nvPr>
            <p:ph type="sldNum" sz="quarter" idx="4"/>
          </p:nvPr>
        </p:nvSpPr>
        <p:spPr>
          <a:xfrm>
            <a:off x="9329738" y="6224588"/>
            <a:ext cx="1706562"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lvl1pPr>
          </a:lstStyle>
          <a:p>
            <a:pPr>
              <a:defRPr/>
            </a:pPr>
            <a:fld id="{34FC6EB5-E30A-4192-A812-686E9C2E2B6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88" r:id="rId1"/>
    <p:sldLayoutId id="2147483779" r:id="rId2"/>
    <p:sldLayoutId id="214748378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w Cen MT" panose="020B0602020104020603" pitchFamily="34" charset="0"/>
        </a:defRPr>
      </a:lvl2pPr>
      <a:lvl3pPr algn="l" rtl="0" eaLnBrk="0" fontAlgn="base" hangingPunct="0">
        <a:lnSpc>
          <a:spcPct val="90000"/>
        </a:lnSpc>
        <a:spcBef>
          <a:spcPct val="0"/>
        </a:spcBef>
        <a:spcAft>
          <a:spcPct val="0"/>
        </a:spcAft>
        <a:defRPr sz="4400">
          <a:solidFill>
            <a:schemeClr val="tx1"/>
          </a:solidFill>
          <a:latin typeface="Tw Cen MT" panose="020B0602020104020603" pitchFamily="34" charset="0"/>
        </a:defRPr>
      </a:lvl3pPr>
      <a:lvl4pPr algn="l" rtl="0" eaLnBrk="0" fontAlgn="base" hangingPunct="0">
        <a:lnSpc>
          <a:spcPct val="90000"/>
        </a:lnSpc>
        <a:spcBef>
          <a:spcPct val="0"/>
        </a:spcBef>
        <a:spcAft>
          <a:spcPct val="0"/>
        </a:spcAft>
        <a:defRPr sz="4400">
          <a:solidFill>
            <a:schemeClr val="tx1"/>
          </a:solidFill>
          <a:latin typeface="Tw Cen MT" panose="020B0602020104020603" pitchFamily="34" charset="0"/>
        </a:defRPr>
      </a:lvl4pPr>
      <a:lvl5pPr algn="l" rtl="0" eaLnBrk="0" fontAlgn="base" hangingPunct="0">
        <a:lnSpc>
          <a:spcPct val="90000"/>
        </a:lnSpc>
        <a:spcBef>
          <a:spcPct val="0"/>
        </a:spcBef>
        <a:spcAft>
          <a:spcPct val="0"/>
        </a:spcAft>
        <a:defRPr sz="4400">
          <a:solidFill>
            <a:schemeClr val="tx1"/>
          </a:solidFill>
          <a:latin typeface="Tw Cen MT" panose="020B0602020104020603" pitchFamily="34" charset="0"/>
        </a:defRPr>
      </a:lvl5pPr>
      <a:lvl6pPr marL="457200" algn="l" rtl="0" fontAlgn="base">
        <a:lnSpc>
          <a:spcPct val="90000"/>
        </a:lnSpc>
        <a:spcBef>
          <a:spcPct val="0"/>
        </a:spcBef>
        <a:spcAft>
          <a:spcPct val="0"/>
        </a:spcAft>
        <a:defRPr sz="4400">
          <a:solidFill>
            <a:schemeClr val="tx1"/>
          </a:solidFill>
          <a:latin typeface="Tw Cen MT" panose="020B0602020104020603" pitchFamily="34" charset="0"/>
        </a:defRPr>
      </a:lvl6pPr>
      <a:lvl7pPr marL="914400" algn="l" rtl="0" fontAlgn="base">
        <a:lnSpc>
          <a:spcPct val="90000"/>
        </a:lnSpc>
        <a:spcBef>
          <a:spcPct val="0"/>
        </a:spcBef>
        <a:spcAft>
          <a:spcPct val="0"/>
        </a:spcAft>
        <a:defRPr sz="4400">
          <a:solidFill>
            <a:schemeClr val="tx1"/>
          </a:solidFill>
          <a:latin typeface="Tw Cen MT" panose="020B0602020104020603" pitchFamily="34" charset="0"/>
        </a:defRPr>
      </a:lvl7pPr>
      <a:lvl8pPr marL="1371600" algn="l" rtl="0" fontAlgn="base">
        <a:lnSpc>
          <a:spcPct val="90000"/>
        </a:lnSpc>
        <a:spcBef>
          <a:spcPct val="0"/>
        </a:spcBef>
        <a:spcAft>
          <a:spcPct val="0"/>
        </a:spcAft>
        <a:defRPr sz="4400">
          <a:solidFill>
            <a:schemeClr val="tx1"/>
          </a:solidFill>
          <a:latin typeface="Tw Cen MT" panose="020B0602020104020603" pitchFamily="34" charset="0"/>
        </a:defRPr>
      </a:lvl8pPr>
      <a:lvl9pPr marL="1828800" algn="l" rtl="0" fontAlgn="base">
        <a:lnSpc>
          <a:spcPct val="90000"/>
        </a:lnSpc>
        <a:spcBef>
          <a:spcPct val="0"/>
        </a:spcBef>
        <a:spcAft>
          <a:spcPct val="0"/>
        </a:spcAft>
        <a:defRPr sz="4400">
          <a:solidFill>
            <a:schemeClr val="tx1"/>
          </a:solidFill>
          <a:latin typeface="Tw Cen MT" panose="020B0602020104020603" pitchFamily="34" charset="0"/>
        </a:defRPr>
      </a:lvl9pPr>
    </p:titleStyle>
    <p:body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71584-B092-1741-822D-E8708E5DE787}"/>
              </a:ext>
            </a:extLst>
          </p:cNvPr>
          <p:cNvSpPr>
            <a:spLocks noGrp="1"/>
          </p:cNvSpPr>
          <p:nvPr>
            <p:ph type="ctrTitle"/>
          </p:nvPr>
        </p:nvSpPr>
        <p:spPr>
          <a:xfrm>
            <a:off x="660400" y="882650"/>
            <a:ext cx="10871200" cy="2925763"/>
          </a:xfrm>
        </p:spPr>
        <p:txBody>
          <a:bodyPr rtlCol="0"/>
          <a:lstStyle/>
          <a:p>
            <a:pPr eaLnBrk="1" fontAlgn="auto" hangingPunct="1">
              <a:spcAft>
                <a:spcPts val="0"/>
              </a:spcAft>
              <a:defRPr/>
            </a:pPr>
            <a:r>
              <a:rPr lang="en-US" sz="4400" dirty="0"/>
              <a:t>Introduction to classification</a:t>
            </a:r>
            <a:br>
              <a:rPr lang="en-US" sz="4400" dirty="0"/>
            </a:br>
            <a:r>
              <a:rPr lang="en-US" sz="4400" dirty="0"/>
              <a:t>k - Nearest </a:t>
            </a:r>
            <a:r>
              <a:rPr lang="en-US" sz="4400" dirty="0" err="1"/>
              <a:t>Neighbour</a:t>
            </a:r>
            <a:endParaRPr lang="en-US" sz="4400" dirty="0"/>
          </a:p>
        </p:txBody>
      </p:sp>
      <p:sp>
        <p:nvSpPr>
          <p:cNvPr id="5123" name="Subtitle 2">
            <a:extLst>
              <a:ext uri="{FF2B5EF4-FFF2-40B4-BE49-F238E27FC236}">
                <a16:creationId xmlns:a16="http://schemas.microsoft.com/office/drawing/2014/main" id="{E7E1A4B3-072C-7F2E-776B-7F20B89273CA}"/>
              </a:ext>
            </a:extLst>
          </p:cNvPr>
          <p:cNvSpPr>
            <a:spLocks noGrp="1"/>
          </p:cNvSpPr>
          <p:nvPr>
            <p:ph type="subTitle" idx="1"/>
          </p:nvPr>
        </p:nvSpPr>
        <p:spPr>
          <a:xfrm>
            <a:off x="1709738" y="3870325"/>
            <a:ext cx="8767762" cy="1387475"/>
          </a:xfrm>
        </p:spPr>
        <p:txBody>
          <a:bodyPr/>
          <a:lstStyle/>
          <a:p>
            <a:pPr eaLnBrk="1" hangingPunct="1"/>
            <a:r>
              <a:rPr lang="en-US" altLang="en-US"/>
              <a:t>Chapter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9228E06-96C0-9EAD-DFA7-A2CEA8ACCB82}"/>
              </a:ext>
            </a:extLst>
          </p:cNvPr>
          <p:cNvSpPr>
            <a:spLocks noGrp="1"/>
          </p:cNvSpPr>
          <p:nvPr>
            <p:ph type="title"/>
          </p:nvPr>
        </p:nvSpPr>
        <p:spPr/>
        <p:txBody>
          <a:bodyPr/>
          <a:lstStyle/>
          <a:p>
            <a:pPr eaLnBrk="1" hangingPunct="1"/>
            <a:r>
              <a:rPr lang="en-US" altLang="en-US"/>
              <a:t>KNN</a:t>
            </a:r>
          </a:p>
        </p:txBody>
      </p:sp>
      <p:sp>
        <p:nvSpPr>
          <p:cNvPr id="14339" name="Content Placeholder 2">
            <a:extLst>
              <a:ext uri="{FF2B5EF4-FFF2-40B4-BE49-F238E27FC236}">
                <a16:creationId xmlns:a16="http://schemas.microsoft.com/office/drawing/2014/main" id="{C1314254-8A95-5125-F3DF-44C823FC088F}"/>
              </a:ext>
            </a:extLst>
          </p:cNvPr>
          <p:cNvSpPr>
            <a:spLocks noGrp="1"/>
          </p:cNvSpPr>
          <p:nvPr>
            <p:ph idx="1"/>
          </p:nvPr>
        </p:nvSpPr>
        <p:spPr/>
        <p:txBody>
          <a:bodyPr/>
          <a:lstStyle/>
          <a:p>
            <a:pPr algn="just" eaLnBrk="1" hangingPunct="1"/>
            <a:r>
              <a:rPr lang="en-US" altLang="en-US"/>
              <a:t>We can represent two points in two dimensions (‘in two-dimensional space’ is the usual term) as (</a:t>
            </a:r>
            <a:r>
              <a:rPr lang="en-US" altLang="en-US" i="1"/>
              <a:t>a</a:t>
            </a:r>
            <a:r>
              <a:rPr lang="en-US" altLang="en-US"/>
              <a:t>1</a:t>
            </a:r>
            <a:r>
              <a:rPr lang="en-US" altLang="en-US" i="1"/>
              <a:t>, a</a:t>
            </a:r>
            <a:r>
              <a:rPr lang="en-US" altLang="en-US"/>
              <a:t>2) and (</a:t>
            </a:r>
            <a:r>
              <a:rPr lang="en-US" altLang="en-US" i="1"/>
              <a:t>b</a:t>
            </a:r>
            <a:r>
              <a:rPr lang="en-US" altLang="en-US"/>
              <a:t>1</a:t>
            </a:r>
            <a:r>
              <a:rPr lang="en-US" altLang="en-US" i="1"/>
              <a:t>, b</a:t>
            </a:r>
            <a:r>
              <a:rPr lang="en-US" altLang="en-US"/>
              <a:t>2)</a:t>
            </a:r>
          </a:p>
          <a:p>
            <a:pPr eaLnBrk="1" hangingPunct="1"/>
            <a:r>
              <a:rPr lang="en-US" altLang="en-US"/>
              <a:t>When there are three attributes we can represent the points by (</a:t>
            </a:r>
            <a:r>
              <a:rPr lang="en-US" altLang="en-US" i="1"/>
              <a:t>a</a:t>
            </a:r>
            <a:r>
              <a:rPr lang="en-US" altLang="en-US"/>
              <a:t>1</a:t>
            </a:r>
            <a:r>
              <a:rPr lang="en-US" altLang="en-US" i="1"/>
              <a:t>, a</a:t>
            </a:r>
            <a:r>
              <a:rPr lang="en-US" altLang="en-US"/>
              <a:t>2</a:t>
            </a:r>
            <a:r>
              <a:rPr lang="en-US" altLang="en-US" i="1"/>
              <a:t>, a</a:t>
            </a:r>
            <a:r>
              <a:rPr lang="en-US" altLang="en-US"/>
              <a:t>3) and (</a:t>
            </a:r>
            <a:r>
              <a:rPr lang="en-US" altLang="en-US" i="1"/>
              <a:t>b</a:t>
            </a:r>
            <a:r>
              <a:rPr lang="en-US" altLang="en-US"/>
              <a:t>1</a:t>
            </a:r>
            <a:r>
              <a:rPr lang="en-US" altLang="en-US" i="1"/>
              <a:t>, b</a:t>
            </a:r>
            <a:r>
              <a:rPr lang="en-US" altLang="en-US"/>
              <a:t>2</a:t>
            </a:r>
            <a:r>
              <a:rPr lang="en-US" altLang="en-US" i="1"/>
              <a:t>, b</a:t>
            </a:r>
            <a:r>
              <a:rPr lang="en-US" altLang="en-US"/>
              <a:t>3)</a:t>
            </a:r>
          </a:p>
          <a:p>
            <a:pPr eaLnBrk="1" hangingPunct="1"/>
            <a:r>
              <a:rPr lang="en-US" altLang="en-US"/>
              <a:t>When there are </a:t>
            </a:r>
            <a:r>
              <a:rPr lang="en-US" altLang="en-US" i="1"/>
              <a:t>n </a:t>
            </a:r>
            <a:r>
              <a:rPr lang="en-US" altLang="en-US"/>
              <a:t>attributes, we can represent the instances by the points (</a:t>
            </a:r>
            <a:r>
              <a:rPr lang="en-US" altLang="en-US" i="1"/>
              <a:t>a</a:t>
            </a:r>
            <a:r>
              <a:rPr lang="en-US" altLang="en-US"/>
              <a:t>1</a:t>
            </a:r>
            <a:r>
              <a:rPr lang="en-US" altLang="en-US" i="1"/>
              <a:t>, a</a:t>
            </a:r>
            <a:r>
              <a:rPr lang="en-US" altLang="en-US"/>
              <a:t>2</a:t>
            </a:r>
            <a:r>
              <a:rPr lang="en-US" altLang="en-US" i="1"/>
              <a:t>, . . . , an</a:t>
            </a:r>
            <a:r>
              <a:rPr lang="en-US" altLang="en-US"/>
              <a:t>) and (</a:t>
            </a:r>
            <a:r>
              <a:rPr lang="en-US" altLang="en-US" i="1"/>
              <a:t>b</a:t>
            </a:r>
            <a:r>
              <a:rPr lang="en-US" altLang="en-US"/>
              <a:t>1</a:t>
            </a:r>
            <a:r>
              <a:rPr lang="en-US" altLang="en-US" i="1"/>
              <a:t>, b</a:t>
            </a:r>
            <a:r>
              <a:rPr lang="en-US" altLang="en-US"/>
              <a:t>2</a:t>
            </a:r>
            <a:r>
              <a:rPr lang="en-US" altLang="en-US" i="1"/>
              <a:t>, . . . , bn</a:t>
            </a:r>
            <a:r>
              <a:rPr lang="en-US" altLang="en-US"/>
              <a:t>) in ‘</a:t>
            </a:r>
            <a:r>
              <a:rPr lang="en-US" altLang="en-US" i="1"/>
              <a:t>n</a:t>
            </a:r>
            <a:r>
              <a:rPr lang="en-US" altLang="en-US"/>
              <a:t>-dimensional space’</a:t>
            </a:r>
          </a:p>
          <a:p>
            <a:pPr algn="just" eaLnBrk="1" hangingPunct="1"/>
            <a:endParaRPr lang="en-US" altLang="en-US"/>
          </a:p>
          <a:p>
            <a:pPr algn="just" eaLnBrk="1" hangingPunct="1"/>
            <a:endParaRPr lang="en-US" altLang="en-US"/>
          </a:p>
          <a:p>
            <a:pPr algn="just" eaLnBrk="1" hangingPunct="1"/>
            <a:endParaRPr lang="en-US" altLang="en-US"/>
          </a:p>
          <a:p>
            <a:pPr algn="just" eaLnBrk="1" hangingPunct="1"/>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651B7D4-DA6A-08B2-382E-6FD74F03EB64}"/>
              </a:ext>
            </a:extLst>
          </p:cNvPr>
          <p:cNvSpPr>
            <a:spLocks noGrp="1"/>
          </p:cNvSpPr>
          <p:nvPr>
            <p:ph type="title"/>
          </p:nvPr>
        </p:nvSpPr>
        <p:spPr/>
        <p:txBody>
          <a:bodyPr/>
          <a:lstStyle/>
          <a:p>
            <a:pPr eaLnBrk="1" hangingPunct="1"/>
            <a:r>
              <a:rPr lang="en-US" altLang="en-US"/>
              <a:t>Distance Measures</a:t>
            </a:r>
          </a:p>
        </p:txBody>
      </p:sp>
      <p:sp>
        <p:nvSpPr>
          <p:cNvPr id="7171" name="Content Placeholder 2">
            <a:extLst>
              <a:ext uri="{FF2B5EF4-FFF2-40B4-BE49-F238E27FC236}">
                <a16:creationId xmlns:a16="http://schemas.microsoft.com/office/drawing/2014/main" id="{085B397C-13DF-A61D-D83C-ED7A4E845E2D}"/>
              </a:ext>
            </a:extLst>
          </p:cNvPr>
          <p:cNvSpPr>
            <a:spLocks noGrp="1"/>
          </p:cNvSpPr>
          <p:nvPr>
            <p:ph idx="1"/>
          </p:nvPr>
        </p:nvSpPr>
        <p:spPr/>
        <p:txBody>
          <a:bodyPr/>
          <a:lstStyle/>
          <a:p>
            <a:pPr algn="just" eaLnBrk="1" hangingPunct="1">
              <a:defRPr/>
            </a:pPr>
            <a:r>
              <a:rPr lang="en-US" dirty="0"/>
              <a:t>There are many possible ways of measuring the distance between two instances with </a:t>
            </a:r>
            <a:r>
              <a:rPr lang="en-US" i="1" dirty="0"/>
              <a:t>n </a:t>
            </a:r>
            <a:r>
              <a:rPr lang="en-US" dirty="0"/>
              <a:t>attribute values, or equivalently between two points in </a:t>
            </a:r>
            <a:r>
              <a:rPr lang="en-US" i="1" dirty="0"/>
              <a:t>n</a:t>
            </a:r>
            <a:r>
              <a:rPr lang="en-US" dirty="0"/>
              <a:t>-dimensional space.</a:t>
            </a:r>
          </a:p>
          <a:p>
            <a:pPr algn="just" eaLnBrk="1" hangingPunct="1">
              <a:defRPr/>
            </a:pPr>
            <a:r>
              <a:rPr lang="en-US" dirty="0"/>
              <a:t>But here distance measurement usually imposes three requirements (let, </a:t>
            </a:r>
            <a:r>
              <a:rPr lang="en-US" b="1" dirty="0" err="1"/>
              <a:t>dist</a:t>
            </a:r>
            <a:r>
              <a:rPr lang="en-US" dirty="0"/>
              <a:t>(</a:t>
            </a:r>
            <a:r>
              <a:rPr lang="en-US" i="1" dirty="0"/>
              <a:t>X, Y</a:t>
            </a:r>
            <a:r>
              <a:rPr lang="en-US" dirty="0"/>
              <a:t>) denotes the distance between two points </a:t>
            </a:r>
            <a:r>
              <a:rPr lang="en-US" i="1" dirty="0"/>
              <a:t>X </a:t>
            </a:r>
            <a:r>
              <a:rPr lang="en-US" dirty="0"/>
              <a:t>and </a:t>
            </a:r>
            <a:r>
              <a:rPr lang="en-US" i="1" dirty="0"/>
              <a:t>Y</a:t>
            </a:r>
            <a:r>
              <a:rPr lang="en-US" dirty="0"/>
              <a:t>)</a:t>
            </a:r>
          </a:p>
          <a:p>
            <a:pPr lvl="1" algn="just" eaLnBrk="1" hangingPunct="1">
              <a:defRPr/>
            </a:pPr>
            <a:r>
              <a:rPr lang="en-US" dirty="0"/>
              <a:t>The distance of any point </a:t>
            </a:r>
            <a:r>
              <a:rPr lang="en-US" i="1" dirty="0"/>
              <a:t>A </a:t>
            </a:r>
            <a:r>
              <a:rPr lang="en-US" dirty="0"/>
              <a:t>from itself is zero, i.e. </a:t>
            </a:r>
            <a:r>
              <a:rPr lang="en-US" b="1" dirty="0" err="1">
                <a:solidFill>
                  <a:srgbClr val="7030A0"/>
                </a:solidFill>
              </a:rPr>
              <a:t>dist</a:t>
            </a:r>
            <a:r>
              <a:rPr lang="en-US" dirty="0">
                <a:solidFill>
                  <a:srgbClr val="7030A0"/>
                </a:solidFill>
              </a:rPr>
              <a:t>(</a:t>
            </a:r>
            <a:r>
              <a:rPr lang="en-US" i="1" dirty="0">
                <a:solidFill>
                  <a:srgbClr val="7030A0"/>
                </a:solidFill>
              </a:rPr>
              <a:t>A, A</a:t>
            </a:r>
            <a:r>
              <a:rPr lang="en-US" dirty="0">
                <a:solidFill>
                  <a:srgbClr val="7030A0"/>
                </a:solidFill>
              </a:rPr>
              <a:t>) = 0</a:t>
            </a:r>
            <a:endParaRPr lang="en-US" dirty="0"/>
          </a:p>
          <a:p>
            <a:pPr lvl="1" algn="just" eaLnBrk="1" hangingPunct="1">
              <a:defRPr/>
            </a:pPr>
            <a:r>
              <a:rPr lang="en-US" dirty="0"/>
              <a:t>The distance from </a:t>
            </a:r>
            <a:r>
              <a:rPr lang="en-US" i="1" dirty="0"/>
              <a:t>A </a:t>
            </a:r>
            <a:r>
              <a:rPr lang="en-US" dirty="0"/>
              <a:t>to </a:t>
            </a:r>
            <a:r>
              <a:rPr lang="en-US" i="1" dirty="0"/>
              <a:t>B </a:t>
            </a:r>
            <a:r>
              <a:rPr lang="en-US" dirty="0"/>
              <a:t>is the same as the distance from </a:t>
            </a:r>
            <a:r>
              <a:rPr lang="en-US" i="1" dirty="0"/>
              <a:t>B </a:t>
            </a:r>
            <a:r>
              <a:rPr lang="en-US" dirty="0"/>
              <a:t>to </a:t>
            </a:r>
            <a:r>
              <a:rPr lang="en-US" i="1" dirty="0"/>
              <a:t>A</a:t>
            </a:r>
            <a:r>
              <a:rPr lang="en-US" dirty="0"/>
              <a:t>, i.e. </a:t>
            </a:r>
          </a:p>
          <a:p>
            <a:pPr marL="274637" lvl="1" indent="0" algn="ctr" eaLnBrk="1" hangingPunct="1">
              <a:buFont typeface="Corbel" panose="020B0503020204020204" pitchFamily="34" charset="0"/>
              <a:buNone/>
              <a:defRPr/>
            </a:pPr>
            <a:r>
              <a:rPr lang="en-US" b="1" dirty="0" err="1">
                <a:solidFill>
                  <a:srgbClr val="7030A0"/>
                </a:solidFill>
              </a:rPr>
              <a:t>dist</a:t>
            </a:r>
            <a:r>
              <a:rPr lang="en-US" dirty="0">
                <a:solidFill>
                  <a:srgbClr val="7030A0"/>
                </a:solidFill>
              </a:rPr>
              <a:t>(</a:t>
            </a:r>
            <a:r>
              <a:rPr lang="en-US" i="1" dirty="0">
                <a:solidFill>
                  <a:srgbClr val="7030A0"/>
                </a:solidFill>
              </a:rPr>
              <a:t>A, B</a:t>
            </a:r>
            <a:r>
              <a:rPr lang="en-US" dirty="0">
                <a:solidFill>
                  <a:srgbClr val="7030A0"/>
                </a:solidFill>
              </a:rPr>
              <a:t>) = </a:t>
            </a:r>
            <a:r>
              <a:rPr lang="en-US" b="1" dirty="0" err="1">
                <a:solidFill>
                  <a:srgbClr val="7030A0"/>
                </a:solidFill>
              </a:rPr>
              <a:t>dist</a:t>
            </a:r>
            <a:r>
              <a:rPr lang="en-US" dirty="0">
                <a:solidFill>
                  <a:srgbClr val="7030A0"/>
                </a:solidFill>
              </a:rPr>
              <a:t>(</a:t>
            </a:r>
            <a:r>
              <a:rPr lang="en-US" i="1" dirty="0">
                <a:solidFill>
                  <a:srgbClr val="7030A0"/>
                </a:solidFill>
              </a:rPr>
              <a:t>B, A</a:t>
            </a:r>
            <a:r>
              <a:rPr lang="en-US" dirty="0">
                <a:solidFill>
                  <a:srgbClr val="7030A0"/>
                </a:solidFill>
              </a:rPr>
              <a:t>)</a:t>
            </a:r>
            <a:r>
              <a:rPr lang="en-US" dirty="0"/>
              <a:t> (the </a:t>
            </a:r>
            <a:r>
              <a:rPr lang="en-US" i="1" dirty="0"/>
              <a:t>symmetry condition</a:t>
            </a:r>
            <a:r>
              <a:rPr lang="en-US" dirty="0"/>
              <a:t>)</a:t>
            </a:r>
          </a:p>
          <a:p>
            <a:pPr lvl="1" algn="just" eaLnBrk="1" hangingPunct="1">
              <a:defRPr/>
            </a:pPr>
            <a:r>
              <a:rPr lang="en-US" dirty="0"/>
              <a:t>The third condition is called the </a:t>
            </a:r>
            <a:r>
              <a:rPr lang="en-US" i="1" dirty="0"/>
              <a:t>triangle inequality </a:t>
            </a:r>
            <a:r>
              <a:rPr lang="en-US" dirty="0"/>
              <a:t>(Figure 2.7). It corresponds to the intuitive idea that ‘the shortest distance between any two points is a straight line’. The condition says that for any points </a:t>
            </a:r>
            <a:r>
              <a:rPr lang="en-US" i="1" dirty="0"/>
              <a:t>A</a:t>
            </a:r>
            <a:r>
              <a:rPr lang="en-US" dirty="0"/>
              <a:t>, </a:t>
            </a:r>
            <a:r>
              <a:rPr lang="en-US" i="1" dirty="0"/>
              <a:t>B </a:t>
            </a:r>
            <a:r>
              <a:rPr lang="en-US" dirty="0"/>
              <a:t>and </a:t>
            </a:r>
            <a:r>
              <a:rPr lang="en-US" i="1" dirty="0"/>
              <a:t>Z</a:t>
            </a:r>
            <a:r>
              <a:rPr lang="en-US" dirty="0"/>
              <a:t>: </a:t>
            </a:r>
          </a:p>
          <a:p>
            <a:pPr marL="274637" lvl="1" indent="0" algn="ctr" eaLnBrk="1" hangingPunct="1">
              <a:buFont typeface="Corbel" panose="020B0503020204020204" pitchFamily="34" charset="0"/>
              <a:buNone/>
              <a:defRPr/>
            </a:pPr>
            <a:r>
              <a:rPr lang="en-US" b="1" dirty="0" err="1">
                <a:solidFill>
                  <a:srgbClr val="7030A0"/>
                </a:solidFill>
              </a:rPr>
              <a:t>dist</a:t>
            </a:r>
            <a:r>
              <a:rPr lang="en-US" dirty="0">
                <a:solidFill>
                  <a:srgbClr val="7030A0"/>
                </a:solidFill>
              </a:rPr>
              <a:t>(</a:t>
            </a:r>
            <a:r>
              <a:rPr lang="en-US" i="1" dirty="0">
                <a:solidFill>
                  <a:srgbClr val="7030A0"/>
                </a:solidFill>
              </a:rPr>
              <a:t>A, B</a:t>
            </a:r>
            <a:r>
              <a:rPr lang="en-US" dirty="0">
                <a:solidFill>
                  <a:srgbClr val="7030A0"/>
                </a:solidFill>
              </a:rPr>
              <a:t>) </a:t>
            </a:r>
            <a:r>
              <a:rPr lang="en-US" i="1" dirty="0">
                <a:solidFill>
                  <a:srgbClr val="7030A0"/>
                </a:solidFill>
              </a:rPr>
              <a:t>≤ </a:t>
            </a:r>
            <a:r>
              <a:rPr lang="en-US" b="1" dirty="0" err="1">
                <a:solidFill>
                  <a:srgbClr val="7030A0"/>
                </a:solidFill>
              </a:rPr>
              <a:t>dist</a:t>
            </a:r>
            <a:r>
              <a:rPr lang="en-US" dirty="0">
                <a:solidFill>
                  <a:srgbClr val="7030A0"/>
                </a:solidFill>
              </a:rPr>
              <a:t>(</a:t>
            </a:r>
            <a:r>
              <a:rPr lang="en-US" i="1" dirty="0">
                <a:solidFill>
                  <a:srgbClr val="7030A0"/>
                </a:solidFill>
              </a:rPr>
              <a:t>A, Z</a:t>
            </a:r>
            <a:r>
              <a:rPr lang="en-US" dirty="0">
                <a:solidFill>
                  <a:srgbClr val="7030A0"/>
                </a:solidFill>
              </a:rPr>
              <a:t>) + </a:t>
            </a:r>
            <a:r>
              <a:rPr lang="en-US" b="1" dirty="0" err="1">
                <a:solidFill>
                  <a:srgbClr val="7030A0"/>
                </a:solidFill>
              </a:rPr>
              <a:t>dist</a:t>
            </a:r>
            <a:r>
              <a:rPr lang="en-US" dirty="0">
                <a:solidFill>
                  <a:srgbClr val="7030A0"/>
                </a:solidFill>
              </a:rPr>
              <a:t>(</a:t>
            </a:r>
            <a:r>
              <a:rPr lang="en-US" i="1" dirty="0">
                <a:solidFill>
                  <a:srgbClr val="7030A0"/>
                </a:solidFill>
              </a:rPr>
              <a:t>Z, B</a:t>
            </a:r>
            <a:r>
              <a:rPr lang="en-US" dirty="0">
                <a:solidFill>
                  <a:srgbClr val="7030A0"/>
                </a:solidFill>
              </a:rPr>
              <a:t>)</a:t>
            </a:r>
            <a:endParaRPr lang="en-US" dirty="0"/>
          </a:p>
          <a:p>
            <a:pPr lvl="1" algn="just" eaLnBrk="1" hangingPunct="1">
              <a:defRPr/>
            </a:pPr>
            <a:endParaRPr lang="en-US" dirty="0"/>
          </a:p>
          <a:p>
            <a:pPr algn="just" eaLnBrk="1" hangingPunct="1">
              <a:defRPr/>
            </a:pPr>
            <a:endParaRPr lang="en-US" dirty="0"/>
          </a:p>
          <a:p>
            <a:pPr algn="just" eaLnBrk="1" hangingPunct="1">
              <a:defRPr/>
            </a:pPr>
            <a:endParaRPr lang="en-US" dirty="0"/>
          </a:p>
          <a:p>
            <a:pPr algn="just" eaLnBrk="1" hangingPunct="1">
              <a:defRPr/>
            </a:pPr>
            <a:endParaRPr lang="en-US" dirty="0"/>
          </a:p>
          <a:p>
            <a:pPr algn="just" eaLnBrk="1" hangingPunct="1">
              <a:defRPr/>
            </a:pP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C9FAFCE-F396-1F56-891C-2EEC4713118C}"/>
              </a:ext>
            </a:extLst>
          </p:cNvPr>
          <p:cNvSpPr>
            <a:spLocks noGrp="1"/>
          </p:cNvSpPr>
          <p:nvPr>
            <p:ph type="title"/>
          </p:nvPr>
        </p:nvSpPr>
        <p:spPr/>
        <p:txBody>
          <a:bodyPr/>
          <a:lstStyle/>
          <a:p>
            <a:pPr eaLnBrk="1" hangingPunct="1"/>
            <a:r>
              <a:rPr lang="en-US" altLang="en-US"/>
              <a:t>Distance Measures</a:t>
            </a:r>
          </a:p>
        </p:txBody>
      </p:sp>
      <p:sp>
        <p:nvSpPr>
          <p:cNvPr id="16387" name="Content Placeholder 2">
            <a:extLst>
              <a:ext uri="{FF2B5EF4-FFF2-40B4-BE49-F238E27FC236}">
                <a16:creationId xmlns:a16="http://schemas.microsoft.com/office/drawing/2014/main" id="{5BF981A3-1778-6AB3-FAD6-0010AFD84E94}"/>
              </a:ext>
            </a:extLst>
          </p:cNvPr>
          <p:cNvSpPr>
            <a:spLocks noGrp="1"/>
          </p:cNvSpPr>
          <p:nvPr>
            <p:ph idx="1"/>
          </p:nvPr>
        </p:nvSpPr>
        <p:spPr/>
        <p:txBody>
          <a:bodyPr/>
          <a:lstStyle/>
          <a:p>
            <a:pPr eaLnBrk="1" hangingPunct="1"/>
            <a:r>
              <a:rPr lang="en-US" altLang="en-US"/>
              <a:t>There are many possible distance measures </a:t>
            </a:r>
          </a:p>
          <a:p>
            <a:pPr lvl="1" eaLnBrk="1" hangingPunct="1"/>
            <a:r>
              <a:rPr lang="en-US" altLang="en-US"/>
              <a:t>Euclidean Distance</a:t>
            </a:r>
          </a:p>
          <a:p>
            <a:pPr lvl="1" eaLnBrk="1" hangingPunct="1"/>
            <a:endParaRPr lang="en-US" altLang="en-US"/>
          </a:p>
          <a:p>
            <a:pPr lvl="1" eaLnBrk="1" hangingPunct="1"/>
            <a:endParaRPr lang="en-US" altLang="en-US"/>
          </a:p>
          <a:p>
            <a:pPr lvl="1" eaLnBrk="1" hangingPunct="1"/>
            <a:r>
              <a:rPr lang="en-US" altLang="en-US"/>
              <a:t>Manhattan Distance or City Block Distance </a:t>
            </a:r>
          </a:p>
          <a:p>
            <a:pPr eaLnBrk="1" hangingPunct="1"/>
            <a:endParaRPr lang="en-US" altLang="en-US"/>
          </a:p>
          <a:p>
            <a:pPr lvl="1" algn="just" eaLnBrk="1" hangingPunct="1"/>
            <a:endParaRPr lang="en-US" altLang="en-US"/>
          </a:p>
          <a:p>
            <a:pPr algn="just" eaLnBrk="1" hangingPunct="1"/>
            <a:r>
              <a:rPr lang="en-US" altLang="en-US"/>
              <a:t>Hamming Distance …</a:t>
            </a:r>
          </a:p>
          <a:p>
            <a:pPr algn="just" eaLnBrk="1" hangingPunct="1"/>
            <a:endParaRPr lang="en-US" altLang="en-US"/>
          </a:p>
          <a:p>
            <a:pPr algn="just" eaLnBrk="1" hangingPunct="1"/>
            <a:endParaRPr lang="en-US" altLang="en-US"/>
          </a:p>
          <a:p>
            <a:pPr algn="just" eaLnBrk="1" hangingPunct="1"/>
            <a:endParaRPr lang="en-US" altLang="en-US"/>
          </a:p>
        </p:txBody>
      </p:sp>
      <p:pic>
        <p:nvPicPr>
          <p:cNvPr id="16388" name="Picture 4">
            <a:extLst>
              <a:ext uri="{FF2B5EF4-FFF2-40B4-BE49-F238E27FC236}">
                <a16:creationId xmlns:a16="http://schemas.microsoft.com/office/drawing/2014/main" id="{D27A2047-22E8-0CB5-60EB-3334A570E2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37038" y="2433638"/>
            <a:ext cx="167640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2">
            <a:extLst>
              <a:ext uri="{FF2B5EF4-FFF2-40B4-BE49-F238E27FC236}">
                <a16:creationId xmlns:a16="http://schemas.microsoft.com/office/drawing/2014/main" id="{DD4E08B6-8242-CF6A-D56B-AF114B5D61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37038" y="3840163"/>
            <a:ext cx="1493837"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3">
            <a:extLst>
              <a:ext uri="{FF2B5EF4-FFF2-40B4-BE49-F238E27FC236}">
                <a16:creationId xmlns:a16="http://schemas.microsoft.com/office/drawing/2014/main" id="{A29297C5-31AE-FA26-F43F-C8FA5081015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37038" y="4967288"/>
            <a:ext cx="1879600" cy="163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2DFAC098-5F52-2009-AAAD-F4A73C7F6233}"/>
              </a:ext>
            </a:extLst>
          </p:cNvPr>
          <p:cNvSpPr>
            <a:spLocks noGrp="1"/>
          </p:cNvSpPr>
          <p:nvPr>
            <p:ph type="title"/>
          </p:nvPr>
        </p:nvSpPr>
        <p:spPr/>
        <p:txBody>
          <a:bodyPr/>
          <a:lstStyle/>
          <a:p>
            <a:pPr eaLnBrk="1" hangingPunct="1"/>
            <a:r>
              <a:rPr lang="en-US" altLang="en-US"/>
              <a:t>Distance Measures: Euclidean Distance</a:t>
            </a:r>
          </a:p>
        </p:txBody>
      </p:sp>
      <p:sp>
        <p:nvSpPr>
          <p:cNvPr id="17411" name="Content Placeholder 2">
            <a:extLst>
              <a:ext uri="{FF2B5EF4-FFF2-40B4-BE49-F238E27FC236}">
                <a16:creationId xmlns:a16="http://schemas.microsoft.com/office/drawing/2014/main" id="{94E9AEF9-AEC6-C5E9-585C-62442CF195F6}"/>
              </a:ext>
            </a:extLst>
          </p:cNvPr>
          <p:cNvSpPr>
            <a:spLocks noGrp="1"/>
          </p:cNvSpPr>
          <p:nvPr>
            <p:ph idx="1"/>
          </p:nvPr>
        </p:nvSpPr>
        <p:spPr/>
        <p:txBody>
          <a:bodyPr/>
          <a:lstStyle/>
          <a:p>
            <a:pPr algn="just" eaLnBrk="1" hangingPunct="1"/>
            <a:r>
              <a:rPr lang="en-US" altLang="en-US"/>
              <a:t>If we denote an instance in the training set by </a:t>
            </a:r>
            <a:r>
              <a:rPr lang="en-US" altLang="en-US" i="1"/>
              <a:t>(a1, a2) </a:t>
            </a:r>
            <a:r>
              <a:rPr lang="en-US" altLang="en-US"/>
              <a:t>and the unseen instance by </a:t>
            </a:r>
            <a:r>
              <a:rPr lang="en-US" altLang="en-US" i="1"/>
              <a:t>(b1, b2) </a:t>
            </a:r>
            <a:r>
              <a:rPr lang="en-US" altLang="en-US"/>
              <a:t>the length of the straight line joining the points is</a:t>
            </a:r>
          </a:p>
          <a:p>
            <a:pPr algn="just" eaLnBrk="1" hangingPunct="1"/>
            <a:endParaRPr lang="en-US" altLang="en-US"/>
          </a:p>
          <a:p>
            <a:pPr algn="just" eaLnBrk="1" hangingPunct="1"/>
            <a:r>
              <a:rPr lang="en-US" altLang="en-US"/>
              <a:t>If there are two points </a:t>
            </a:r>
            <a:r>
              <a:rPr lang="en-US" altLang="en-US" i="1"/>
              <a:t>(a1, a2, a3) </a:t>
            </a:r>
            <a:r>
              <a:rPr lang="en-US" altLang="en-US"/>
              <a:t>and </a:t>
            </a:r>
            <a:r>
              <a:rPr lang="en-US" altLang="en-US" i="1"/>
              <a:t>(b1, b2, b3) </a:t>
            </a:r>
            <a:r>
              <a:rPr lang="en-US" altLang="en-US"/>
              <a:t>in a three-dimensional space the corresponding formula is</a:t>
            </a:r>
          </a:p>
          <a:p>
            <a:pPr algn="just" eaLnBrk="1" hangingPunct="1"/>
            <a:endParaRPr lang="en-US" altLang="en-US"/>
          </a:p>
          <a:p>
            <a:pPr algn="just" eaLnBrk="1" hangingPunct="1"/>
            <a:r>
              <a:rPr lang="en-US" altLang="en-US"/>
              <a:t>The formula for Euclidean distance between points </a:t>
            </a:r>
            <a:r>
              <a:rPr lang="en-US" altLang="en-US" i="1"/>
              <a:t>(a1, a2, . . . , an) </a:t>
            </a:r>
            <a:r>
              <a:rPr lang="en-US" altLang="en-US"/>
              <a:t>and </a:t>
            </a:r>
            <a:r>
              <a:rPr lang="en-US" altLang="en-US" i="1"/>
              <a:t>(b1, b2, . . . , bn)</a:t>
            </a:r>
            <a:r>
              <a:rPr lang="en-US" altLang="en-US"/>
              <a:t> in n-dimensional space is a generalisation of these two results. The </a:t>
            </a:r>
            <a:r>
              <a:rPr lang="en-US" altLang="en-US">
                <a:solidFill>
                  <a:srgbClr val="0070C0"/>
                </a:solidFill>
              </a:rPr>
              <a:t>Euclidean distance </a:t>
            </a:r>
            <a:r>
              <a:rPr lang="en-US" altLang="en-US"/>
              <a:t>is given by the formula</a:t>
            </a:r>
          </a:p>
          <a:p>
            <a:pPr algn="just" eaLnBrk="1" hangingPunct="1"/>
            <a:endParaRPr lang="en-US" altLang="en-US"/>
          </a:p>
        </p:txBody>
      </p:sp>
      <p:pic>
        <p:nvPicPr>
          <p:cNvPr id="17412" name="Picture 1">
            <a:extLst>
              <a:ext uri="{FF2B5EF4-FFF2-40B4-BE49-F238E27FC236}">
                <a16:creationId xmlns:a16="http://schemas.microsoft.com/office/drawing/2014/main" id="{C357152B-540C-12C1-28F9-EF385918F2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10088" y="2784475"/>
            <a:ext cx="31718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2">
            <a:extLst>
              <a:ext uri="{FF2B5EF4-FFF2-40B4-BE49-F238E27FC236}">
                <a16:creationId xmlns:a16="http://schemas.microsoft.com/office/drawing/2014/main" id="{4D9F2BE5-4111-7272-19B4-EDFCA76BF5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9500" y="4092575"/>
            <a:ext cx="49196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3">
            <a:extLst>
              <a:ext uri="{FF2B5EF4-FFF2-40B4-BE49-F238E27FC236}">
                <a16:creationId xmlns:a16="http://schemas.microsoft.com/office/drawing/2014/main" id="{5E71557B-1D41-6733-27E7-ACD901EF68F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19450" y="5634038"/>
            <a:ext cx="5753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D9D6F593-3010-C581-3208-8534C6F97BE7}"/>
              </a:ext>
            </a:extLst>
          </p:cNvPr>
          <p:cNvSpPr>
            <a:spLocks noGrp="1"/>
          </p:cNvSpPr>
          <p:nvPr>
            <p:ph type="title"/>
          </p:nvPr>
        </p:nvSpPr>
        <p:spPr/>
        <p:txBody>
          <a:bodyPr/>
          <a:lstStyle/>
          <a:p>
            <a:pPr eaLnBrk="1" hangingPunct="1"/>
            <a:r>
              <a:rPr lang="en-US" altLang="en-US"/>
              <a:t>Distance Measures: Manhattan Distance </a:t>
            </a:r>
          </a:p>
        </p:txBody>
      </p:sp>
      <p:sp>
        <p:nvSpPr>
          <p:cNvPr id="18435" name="Content Placeholder 2">
            <a:extLst>
              <a:ext uri="{FF2B5EF4-FFF2-40B4-BE49-F238E27FC236}">
                <a16:creationId xmlns:a16="http://schemas.microsoft.com/office/drawing/2014/main" id="{A2979691-ABC7-6F10-185B-3A4EE55F3C2B}"/>
              </a:ext>
            </a:extLst>
          </p:cNvPr>
          <p:cNvSpPr>
            <a:spLocks noGrp="1"/>
          </p:cNvSpPr>
          <p:nvPr>
            <p:ph idx="1"/>
          </p:nvPr>
        </p:nvSpPr>
        <p:spPr/>
        <p:txBody>
          <a:bodyPr/>
          <a:lstStyle/>
          <a:p>
            <a:pPr algn="just" eaLnBrk="1" hangingPunct="1"/>
            <a:r>
              <a:rPr lang="en-US" altLang="en-US"/>
              <a:t>The City Block distance between the points (4</a:t>
            </a:r>
            <a:r>
              <a:rPr lang="en-US" altLang="en-US" i="1"/>
              <a:t>, </a:t>
            </a:r>
            <a:r>
              <a:rPr lang="en-US" altLang="en-US"/>
              <a:t>2) and (12</a:t>
            </a:r>
            <a:r>
              <a:rPr lang="en-US" altLang="en-US" i="1"/>
              <a:t>, </a:t>
            </a:r>
            <a:r>
              <a:rPr lang="en-US" altLang="en-US"/>
              <a:t>9) </a:t>
            </a:r>
            <a:r>
              <a:rPr lang="nl-NL" altLang="en-US"/>
              <a:t>is </a:t>
            </a:r>
            <a:r>
              <a:rPr lang="nl-NL" altLang="en-US">
                <a:solidFill>
                  <a:srgbClr val="7030A0"/>
                </a:solidFill>
              </a:rPr>
              <a:t>(12 </a:t>
            </a:r>
            <a:r>
              <a:rPr lang="nl-NL" altLang="en-US" i="1">
                <a:solidFill>
                  <a:srgbClr val="7030A0"/>
                </a:solidFill>
              </a:rPr>
              <a:t>− </a:t>
            </a:r>
            <a:r>
              <a:rPr lang="nl-NL" altLang="en-US">
                <a:solidFill>
                  <a:srgbClr val="7030A0"/>
                </a:solidFill>
              </a:rPr>
              <a:t>4) + (9 </a:t>
            </a:r>
            <a:r>
              <a:rPr lang="nl-NL" altLang="en-US" i="1">
                <a:solidFill>
                  <a:srgbClr val="7030A0"/>
                </a:solidFill>
              </a:rPr>
              <a:t>− </a:t>
            </a:r>
            <a:r>
              <a:rPr lang="nl-NL" altLang="en-US">
                <a:solidFill>
                  <a:srgbClr val="7030A0"/>
                </a:solidFill>
              </a:rPr>
              <a:t>2) = 8 + 7 = 15</a:t>
            </a:r>
          </a:p>
          <a:p>
            <a:pPr eaLnBrk="1" hangingPunct="1"/>
            <a:endParaRPr lang="en-US" altLang="en-US"/>
          </a:p>
          <a:p>
            <a:pPr lvl="1" algn="just" eaLnBrk="1" hangingPunct="1"/>
            <a:endParaRPr lang="en-US" altLang="en-US"/>
          </a:p>
          <a:p>
            <a:pPr algn="just" eaLnBrk="1" hangingPunct="1"/>
            <a:endParaRPr lang="en-US" altLang="en-US"/>
          </a:p>
          <a:p>
            <a:pPr algn="just" eaLnBrk="1" hangingPunct="1"/>
            <a:endParaRPr lang="en-US" altLang="en-US"/>
          </a:p>
          <a:p>
            <a:pPr algn="just" eaLnBrk="1" hangingPunct="1"/>
            <a:endParaRPr lang="en-US" altLang="en-US"/>
          </a:p>
          <a:p>
            <a:pPr algn="just" eaLnBrk="1" hangingPunct="1"/>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F4EE37DC-A867-AC4E-576D-F6E421F0F76E}"/>
              </a:ext>
            </a:extLst>
          </p:cNvPr>
          <p:cNvSpPr>
            <a:spLocks noGrp="1"/>
          </p:cNvSpPr>
          <p:nvPr>
            <p:ph type="title"/>
          </p:nvPr>
        </p:nvSpPr>
        <p:spPr/>
        <p:txBody>
          <a:bodyPr/>
          <a:lstStyle/>
          <a:p>
            <a:pPr eaLnBrk="1" hangingPunct="1"/>
            <a:r>
              <a:rPr lang="en-US" altLang="en-US"/>
              <a:t>KNN</a:t>
            </a:r>
          </a:p>
        </p:txBody>
      </p:sp>
      <p:sp>
        <p:nvSpPr>
          <p:cNvPr id="19459" name="Content Placeholder 2">
            <a:extLst>
              <a:ext uri="{FF2B5EF4-FFF2-40B4-BE49-F238E27FC236}">
                <a16:creationId xmlns:a16="http://schemas.microsoft.com/office/drawing/2014/main" id="{7F4C1249-0085-7003-9A43-2AACF2036AD6}"/>
              </a:ext>
            </a:extLst>
          </p:cNvPr>
          <p:cNvSpPr>
            <a:spLocks noGrp="1"/>
          </p:cNvSpPr>
          <p:nvPr>
            <p:ph idx="1"/>
          </p:nvPr>
        </p:nvSpPr>
        <p:spPr>
          <a:xfrm>
            <a:off x="1143000" y="2057400"/>
            <a:ext cx="7086600" cy="4038600"/>
          </a:xfrm>
        </p:spPr>
        <p:txBody>
          <a:bodyPr/>
          <a:lstStyle/>
          <a:p>
            <a:pPr algn="just" eaLnBrk="1" hangingPunct="1"/>
            <a:r>
              <a:rPr lang="en-US" altLang="en-US"/>
              <a:t>A training set with 20 instances, each giving the values of two attributes and an associated classification</a:t>
            </a:r>
          </a:p>
          <a:p>
            <a:pPr algn="just" eaLnBrk="1" hangingPunct="1"/>
            <a:r>
              <a:rPr lang="en-US" altLang="en-US"/>
              <a:t>How can we estimate the classification for an ‘unseen’ instance where the first and second attributes are 9.1 and 11.0, respectively?</a:t>
            </a:r>
          </a:p>
          <a:p>
            <a:pPr algn="just" eaLnBrk="1" hangingPunct="1"/>
            <a:r>
              <a:rPr lang="en-US" altLang="en-US"/>
              <a:t>Use Euclidean Distance</a:t>
            </a:r>
          </a:p>
          <a:p>
            <a:pPr algn="just" eaLnBrk="1" hangingPunct="1"/>
            <a:endParaRPr lang="en-US" altLang="en-US"/>
          </a:p>
          <a:p>
            <a:pPr algn="just" eaLnBrk="1" hangingPunct="1"/>
            <a:endParaRPr lang="en-US" altLang="en-US"/>
          </a:p>
        </p:txBody>
      </p:sp>
      <p:pic>
        <p:nvPicPr>
          <p:cNvPr id="19460" name="Picture 1">
            <a:extLst>
              <a:ext uri="{FF2B5EF4-FFF2-40B4-BE49-F238E27FC236}">
                <a16:creationId xmlns:a16="http://schemas.microsoft.com/office/drawing/2014/main" id="{B85EF164-2462-4D2C-9AB3-D233E9015D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31200" y="274638"/>
            <a:ext cx="3606800" cy="634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7DF62DD-628C-C5B1-3458-012150D56337}"/>
              </a:ext>
            </a:extLst>
          </p:cNvPr>
          <p:cNvSpPr>
            <a:spLocks noGrp="1"/>
          </p:cNvSpPr>
          <p:nvPr>
            <p:ph type="title"/>
          </p:nvPr>
        </p:nvSpPr>
        <p:spPr/>
        <p:txBody>
          <a:bodyPr/>
          <a:lstStyle/>
          <a:p>
            <a:r>
              <a:rPr lang="en-US" altLang="en-US"/>
              <a:t>Normalisation</a:t>
            </a:r>
          </a:p>
        </p:txBody>
      </p:sp>
      <p:sp>
        <p:nvSpPr>
          <p:cNvPr id="20483" name="Content Placeholder 2">
            <a:extLst>
              <a:ext uri="{FF2B5EF4-FFF2-40B4-BE49-F238E27FC236}">
                <a16:creationId xmlns:a16="http://schemas.microsoft.com/office/drawing/2014/main" id="{D49A8792-8DB7-52AF-D5B7-809D05EF04DB}"/>
              </a:ext>
            </a:extLst>
          </p:cNvPr>
          <p:cNvSpPr>
            <a:spLocks noGrp="1"/>
          </p:cNvSpPr>
          <p:nvPr>
            <p:ph idx="1"/>
          </p:nvPr>
        </p:nvSpPr>
        <p:spPr/>
        <p:txBody>
          <a:bodyPr/>
          <a:lstStyle/>
          <a:p>
            <a:pPr algn="just"/>
            <a:r>
              <a:rPr lang="en-US" altLang="en-US"/>
              <a:t>A major problem when using the Euclidean distance formula (and many other distance measures) is that the large values frequently swamp the small ones.</a:t>
            </a:r>
          </a:p>
          <a:p>
            <a:pPr algn="just"/>
            <a:endParaRPr lang="en-US" altLang="en-US"/>
          </a:p>
          <a:p>
            <a:pPr algn="just"/>
            <a:endParaRPr lang="en-US" altLang="en-US"/>
          </a:p>
          <a:p>
            <a:pPr algn="just"/>
            <a:endParaRPr lang="en-US" altLang="en-US"/>
          </a:p>
          <a:p>
            <a:pPr algn="just"/>
            <a:r>
              <a:rPr lang="en-US" altLang="en-US"/>
              <a:t>When the distance of these instances from an unseen one is calculated, the </a:t>
            </a:r>
            <a:r>
              <a:rPr lang="en-US" altLang="en-US" i="1"/>
              <a:t>mileage </a:t>
            </a:r>
            <a:r>
              <a:rPr lang="en-US" altLang="en-US"/>
              <a:t>attribute will almost certainly contribute a value of several thousands squared, i.e. several millions, to the sum of squares total.</a:t>
            </a:r>
          </a:p>
        </p:txBody>
      </p:sp>
      <p:pic>
        <p:nvPicPr>
          <p:cNvPr id="20484" name="Picture 3">
            <a:extLst>
              <a:ext uri="{FF2B5EF4-FFF2-40B4-BE49-F238E27FC236}">
                <a16:creationId xmlns:a16="http://schemas.microsoft.com/office/drawing/2014/main" id="{4727396A-BB0B-12FB-D050-74342A599BE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41475" y="3209925"/>
            <a:ext cx="887412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E1079FD1-75A0-6454-A237-BD9D7E81845C}"/>
              </a:ext>
            </a:extLst>
          </p:cNvPr>
          <p:cNvSpPr>
            <a:spLocks noGrp="1"/>
          </p:cNvSpPr>
          <p:nvPr>
            <p:ph type="title"/>
          </p:nvPr>
        </p:nvSpPr>
        <p:spPr/>
        <p:txBody>
          <a:bodyPr/>
          <a:lstStyle/>
          <a:p>
            <a:r>
              <a:rPr lang="en-US" altLang="en-US"/>
              <a:t>Normalisation</a:t>
            </a:r>
          </a:p>
        </p:txBody>
      </p:sp>
      <p:sp>
        <p:nvSpPr>
          <p:cNvPr id="21507" name="Content Placeholder 2">
            <a:extLst>
              <a:ext uri="{FF2B5EF4-FFF2-40B4-BE49-F238E27FC236}">
                <a16:creationId xmlns:a16="http://schemas.microsoft.com/office/drawing/2014/main" id="{A045F065-87E2-B9ED-F3BD-FBC779D5DE56}"/>
              </a:ext>
            </a:extLst>
          </p:cNvPr>
          <p:cNvSpPr>
            <a:spLocks noGrp="1"/>
          </p:cNvSpPr>
          <p:nvPr>
            <p:ph idx="1"/>
          </p:nvPr>
        </p:nvSpPr>
        <p:spPr/>
        <p:txBody>
          <a:bodyPr/>
          <a:lstStyle/>
          <a:p>
            <a:pPr algn="just"/>
            <a:r>
              <a:rPr lang="en-US" altLang="en-US"/>
              <a:t>It is clear that in practice the only attribute that will matter when deciding which neighbours are the nearest using the Euclidean distance formula is the mileage.</a:t>
            </a:r>
          </a:p>
          <a:p>
            <a:pPr algn="just"/>
            <a:r>
              <a:rPr lang="en-US" altLang="en-US"/>
              <a:t>We could have chosen an alternative measure of distance travelled such as millimetres or perhaps light years. Similarly we might have measured age in some other unit such as milliseconds or millennia. The units chosen should not affect the decision on which are the nearest neighbours.</a:t>
            </a:r>
          </a:p>
        </p:txBody>
      </p:sp>
      <p:pic>
        <p:nvPicPr>
          <p:cNvPr id="21508" name="Picture 3">
            <a:extLst>
              <a:ext uri="{FF2B5EF4-FFF2-40B4-BE49-F238E27FC236}">
                <a16:creationId xmlns:a16="http://schemas.microsoft.com/office/drawing/2014/main" id="{F0B40A96-4897-8205-93FE-3B3566D0C6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41475" y="4833938"/>
            <a:ext cx="887412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875C8C50-6F13-0C0A-74BF-3C0FF99FC162}"/>
              </a:ext>
            </a:extLst>
          </p:cNvPr>
          <p:cNvSpPr>
            <a:spLocks noGrp="1"/>
          </p:cNvSpPr>
          <p:nvPr>
            <p:ph type="title"/>
          </p:nvPr>
        </p:nvSpPr>
        <p:spPr/>
        <p:txBody>
          <a:bodyPr/>
          <a:lstStyle/>
          <a:p>
            <a:r>
              <a:rPr lang="en-US" altLang="en-US"/>
              <a:t>Normalisation</a:t>
            </a:r>
          </a:p>
        </p:txBody>
      </p:sp>
      <p:sp>
        <p:nvSpPr>
          <p:cNvPr id="22531" name="Content Placeholder 2">
            <a:extLst>
              <a:ext uri="{FF2B5EF4-FFF2-40B4-BE49-F238E27FC236}">
                <a16:creationId xmlns:a16="http://schemas.microsoft.com/office/drawing/2014/main" id="{2FB7BAEB-1FB7-9AD0-CA99-C0D8CA210E1C}"/>
              </a:ext>
            </a:extLst>
          </p:cNvPr>
          <p:cNvSpPr>
            <a:spLocks noGrp="1"/>
          </p:cNvSpPr>
          <p:nvPr>
            <p:ph idx="1"/>
          </p:nvPr>
        </p:nvSpPr>
        <p:spPr/>
        <p:txBody>
          <a:bodyPr/>
          <a:lstStyle/>
          <a:p>
            <a:pPr algn="just"/>
            <a:r>
              <a:rPr lang="en-US" altLang="en-US"/>
              <a:t>To overcome this problem we generally </a:t>
            </a:r>
            <a:r>
              <a:rPr lang="en-US" altLang="en-US" i="1"/>
              <a:t>normalise </a:t>
            </a:r>
            <a:r>
              <a:rPr lang="en-US" altLang="en-US"/>
              <a:t>the values of continuous attributes.</a:t>
            </a:r>
          </a:p>
          <a:p>
            <a:pPr algn="just"/>
            <a:r>
              <a:rPr lang="en-US" altLang="en-US"/>
              <a:t>The idea is to make the values of each attribute run from 0 to 1.</a:t>
            </a:r>
          </a:p>
          <a:p>
            <a:pPr algn="just"/>
            <a:r>
              <a:rPr lang="en-US" altLang="en-US"/>
              <a:t>In general if the lowest value of attribute </a:t>
            </a:r>
            <a:r>
              <a:rPr lang="en-US" altLang="en-US" i="1"/>
              <a:t>A </a:t>
            </a:r>
            <a:r>
              <a:rPr lang="en-US" altLang="en-US"/>
              <a:t>is </a:t>
            </a:r>
            <a:r>
              <a:rPr lang="en-US" altLang="en-US" i="1"/>
              <a:t>min </a:t>
            </a:r>
            <a:r>
              <a:rPr lang="en-US" altLang="en-US"/>
              <a:t>and the highest value is </a:t>
            </a:r>
            <a:r>
              <a:rPr lang="en-US" altLang="en-US" i="1"/>
              <a:t>max</a:t>
            </a:r>
            <a:r>
              <a:rPr lang="en-US" altLang="en-US"/>
              <a:t>, we convert each value of </a:t>
            </a:r>
            <a:r>
              <a:rPr lang="en-US" altLang="en-US" i="1"/>
              <a:t>A</a:t>
            </a:r>
            <a:r>
              <a:rPr lang="en-US" altLang="en-US"/>
              <a:t>, say </a:t>
            </a:r>
            <a:r>
              <a:rPr lang="en-US" altLang="en-US" i="1"/>
              <a:t>a</a:t>
            </a:r>
            <a:r>
              <a:rPr lang="en-US" altLang="en-US"/>
              <a:t>, to (</a:t>
            </a:r>
            <a:r>
              <a:rPr lang="en-US" altLang="en-US" i="1"/>
              <a:t>a − min</a:t>
            </a:r>
            <a:r>
              <a:rPr lang="en-US" altLang="en-US"/>
              <a:t>)</a:t>
            </a:r>
            <a:r>
              <a:rPr lang="en-US" altLang="en-US" i="1"/>
              <a:t>/</a:t>
            </a:r>
            <a:r>
              <a:rPr lang="en-US" altLang="en-US"/>
              <a:t>(</a:t>
            </a:r>
            <a:r>
              <a:rPr lang="en-US" altLang="en-US" i="1"/>
              <a:t>max − min</a:t>
            </a:r>
            <a:r>
              <a:rPr lang="en-US" altLang="en-US"/>
              <a:t>).</a:t>
            </a:r>
          </a:p>
          <a:p>
            <a:pPr algn="just"/>
            <a:r>
              <a:rPr lang="en-US" altLang="en-US"/>
              <a:t>Using this approach all continuous attributes are converted to small numbers from 0 to 1, so the effect of the choice of unit of measurement on the outcome is greatly reduced.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1F5B6A2B-B172-5183-6A6D-53972FAEDE44}"/>
              </a:ext>
            </a:extLst>
          </p:cNvPr>
          <p:cNvSpPr>
            <a:spLocks noGrp="1"/>
          </p:cNvSpPr>
          <p:nvPr>
            <p:ph type="title"/>
          </p:nvPr>
        </p:nvSpPr>
        <p:spPr/>
        <p:txBody>
          <a:bodyPr/>
          <a:lstStyle/>
          <a:p>
            <a:r>
              <a:rPr lang="en-US" altLang="en-US"/>
              <a:t>Normalisation</a:t>
            </a:r>
          </a:p>
        </p:txBody>
      </p:sp>
      <p:sp>
        <p:nvSpPr>
          <p:cNvPr id="23555" name="Content Placeholder 2">
            <a:extLst>
              <a:ext uri="{FF2B5EF4-FFF2-40B4-BE49-F238E27FC236}">
                <a16:creationId xmlns:a16="http://schemas.microsoft.com/office/drawing/2014/main" id="{F79AAEBD-49BB-3AED-57E8-0DD5E8B83714}"/>
              </a:ext>
            </a:extLst>
          </p:cNvPr>
          <p:cNvSpPr>
            <a:spLocks noGrp="1"/>
          </p:cNvSpPr>
          <p:nvPr>
            <p:ph idx="1"/>
          </p:nvPr>
        </p:nvSpPr>
        <p:spPr/>
        <p:txBody>
          <a:bodyPr/>
          <a:lstStyle/>
          <a:p>
            <a:pPr algn="just"/>
            <a:r>
              <a:rPr lang="en-US" altLang="en-US"/>
              <a:t>Note that it is possible that an unseen instance may have a value of </a:t>
            </a:r>
            <a:r>
              <a:rPr lang="en-US" altLang="en-US" i="1"/>
              <a:t>A </a:t>
            </a:r>
            <a:r>
              <a:rPr lang="en-US" altLang="en-US"/>
              <a:t>that is less than </a:t>
            </a:r>
            <a:r>
              <a:rPr lang="en-US" altLang="en-US" i="1"/>
              <a:t>min </a:t>
            </a:r>
            <a:r>
              <a:rPr lang="en-US" altLang="en-US"/>
              <a:t>or greater than </a:t>
            </a:r>
            <a:r>
              <a:rPr lang="en-US" altLang="en-US" i="1"/>
              <a:t>max</a:t>
            </a:r>
            <a:r>
              <a:rPr lang="en-US" altLang="en-US"/>
              <a:t>. If we want to keep the adjusted numbers 38 Principles of Data Mining in the range from 0 to 1 we can just convert any values of </a:t>
            </a:r>
            <a:r>
              <a:rPr lang="en-US" altLang="en-US" i="1"/>
              <a:t>A </a:t>
            </a:r>
            <a:r>
              <a:rPr lang="en-US" altLang="en-US"/>
              <a:t>that are less than </a:t>
            </a:r>
            <a:r>
              <a:rPr lang="en-US" altLang="en-US" i="1"/>
              <a:t>min </a:t>
            </a:r>
            <a:r>
              <a:rPr lang="en-US" altLang="en-US"/>
              <a:t>or greater than </a:t>
            </a:r>
            <a:r>
              <a:rPr lang="en-US" altLang="en-US" i="1"/>
              <a:t>max </a:t>
            </a:r>
            <a:r>
              <a:rPr lang="en-US" altLang="en-US"/>
              <a:t>to 0 or 1, respectively.</a:t>
            </a:r>
          </a:p>
          <a:p>
            <a:pPr algn="just"/>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F91389FE-683A-0A39-D39B-7C017D79B154}"/>
              </a:ext>
            </a:extLst>
          </p:cNvPr>
          <p:cNvSpPr>
            <a:spLocks noGrp="1"/>
          </p:cNvSpPr>
          <p:nvPr>
            <p:ph type="title"/>
          </p:nvPr>
        </p:nvSpPr>
        <p:spPr/>
        <p:txBody>
          <a:bodyPr/>
          <a:lstStyle/>
          <a:p>
            <a:pPr eaLnBrk="1" hangingPunct="1"/>
            <a:r>
              <a:rPr lang="en-US" altLang="en-US"/>
              <a:t>Nearest Neighbour</a:t>
            </a:r>
          </a:p>
        </p:txBody>
      </p:sp>
      <p:sp>
        <p:nvSpPr>
          <p:cNvPr id="6147" name="Content Placeholder 2">
            <a:extLst>
              <a:ext uri="{FF2B5EF4-FFF2-40B4-BE49-F238E27FC236}">
                <a16:creationId xmlns:a16="http://schemas.microsoft.com/office/drawing/2014/main" id="{6DBA7B09-3C48-E91E-0C5E-EECE115B2218}"/>
              </a:ext>
            </a:extLst>
          </p:cNvPr>
          <p:cNvSpPr>
            <a:spLocks noGrp="1"/>
          </p:cNvSpPr>
          <p:nvPr>
            <p:ph idx="1"/>
          </p:nvPr>
        </p:nvSpPr>
        <p:spPr/>
        <p:txBody>
          <a:bodyPr/>
          <a:lstStyle/>
          <a:p>
            <a:pPr algn="just" eaLnBrk="1" hangingPunct="1"/>
            <a:r>
              <a:rPr lang="en-US" altLang="en-US"/>
              <a:t>Mainly used when all attribute values are continuous</a:t>
            </a:r>
          </a:p>
          <a:p>
            <a:pPr algn="just" eaLnBrk="1" hangingPunct="1"/>
            <a:r>
              <a:rPr lang="en-US" altLang="en-US"/>
              <a:t>It can be modified to deal with categorical attributes</a:t>
            </a:r>
          </a:p>
          <a:p>
            <a:pPr algn="just" eaLnBrk="1" hangingPunct="1"/>
            <a:r>
              <a:rPr lang="en-US" altLang="en-US"/>
              <a:t>The idea is to estimate the classification of an unseen instance using the classification of the instance or instances that are </a:t>
            </a:r>
            <a:r>
              <a:rPr lang="en-US" altLang="en-US" i="1"/>
              <a:t>closest </a:t>
            </a:r>
            <a:r>
              <a:rPr lang="en-US" altLang="en-US"/>
              <a:t>to it, in some sense that we need to define (</a:t>
            </a:r>
            <a:r>
              <a:rPr lang="en-US" altLang="en-US">
                <a:solidFill>
                  <a:srgbClr val="0070C0"/>
                </a:solidFill>
              </a:rPr>
              <a:t>classifies new cases based on a similarity measure</a:t>
            </a:r>
            <a:r>
              <a:rPr lang="en-US" altLang="en-US"/>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E2A9892-01EF-A795-EF45-D0E56DCF4A45}"/>
              </a:ext>
            </a:extLst>
          </p:cNvPr>
          <p:cNvSpPr>
            <a:spLocks noGrp="1"/>
          </p:cNvSpPr>
          <p:nvPr>
            <p:ph type="title"/>
          </p:nvPr>
        </p:nvSpPr>
        <p:spPr/>
        <p:txBody>
          <a:bodyPr/>
          <a:lstStyle/>
          <a:p>
            <a:r>
              <a:rPr lang="en-US" altLang="en-US"/>
              <a:t>Normalisation</a:t>
            </a:r>
          </a:p>
        </p:txBody>
      </p:sp>
      <p:sp>
        <p:nvSpPr>
          <p:cNvPr id="24579" name="Content Placeholder 2">
            <a:extLst>
              <a:ext uri="{FF2B5EF4-FFF2-40B4-BE49-F238E27FC236}">
                <a16:creationId xmlns:a16="http://schemas.microsoft.com/office/drawing/2014/main" id="{C619A5CB-128F-BC43-0D33-F678C581FB16}"/>
              </a:ext>
            </a:extLst>
          </p:cNvPr>
          <p:cNvSpPr>
            <a:spLocks noGrp="1"/>
          </p:cNvSpPr>
          <p:nvPr>
            <p:ph idx="1"/>
          </p:nvPr>
        </p:nvSpPr>
        <p:spPr/>
        <p:txBody>
          <a:bodyPr/>
          <a:lstStyle/>
          <a:p>
            <a:pPr algn="just"/>
            <a:r>
              <a:rPr lang="en-US" altLang="en-US"/>
              <a:t>Another issue that occurs with measuring the distance between two points is the </a:t>
            </a:r>
            <a:r>
              <a:rPr lang="en-US" altLang="en-US" i="1"/>
              <a:t>weighting </a:t>
            </a:r>
            <a:r>
              <a:rPr lang="en-US" altLang="en-US"/>
              <a:t>of the contributions of the different attributes.</a:t>
            </a:r>
          </a:p>
          <a:p>
            <a:pPr algn="just"/>
            <a:r>
              <a:rPr lang="en-US" altLang="en-US"/>
              <a:t>We may believe that the mileage of a car is more important than the number of doors it has.</a:t>
            </a:r>
          </a:p>
          <a:p>
            <a:pPr algn="just"/>
            <a:r>
              <a:rPr lang="en-US" altLang="en-US"/>
              <a:t>To achieve this we can adjust the formula for Euclidean distance to</a:t>
            </a:r>
          </a:p>
          <a:p>
            <a:pPr algn="just"/>
            <a:endParaRPr lang="en-US" altLang="en-US"/>
          </a:p>
          <a:p>
            <a:pPr algn="just"/>
            <a:endParaRPr lang="en-US" altLang="en-US"/>
          </a:p>
          <a:p>
            <a:pPr marL="228600" lvl="1" indent="0" algn="just">
              <a:spcAft>
                <a:spcPct val="0"/>
              </a:spcAft>
              <a:buFont typeface="Arial" panose="020B0604020202020204" pitchFamily="34" charset="0"/>
              <a:buNone/>
            </a:pPr>
            <a:r>
              <a:rPr lang="en-US" altLang="en-US" sz="2200"/>
              <a:t>where </a:t>
            </a:r>
            <a:r>
              <a:rPr lang="en-US" altLang="en-US" sz="2200" i="1"/>
              <a:t>w</a:t>
            </a:r>
            <a:r>
              <a:rPr lang="en-US" altLang="en-US" sz="2200" baseline="-25000"/>
              <a:t>1</a:t>
            </a:r>
            <a:r>
              <a:rPr lang="en-US" altLang="en-US" sz="2200" i="1"/>
              <a:t>, w</a:t>
            </a:r>
            <a:r>
              <a:rPr lang="en-US" altLang="en-US" sz="2200" baseline="-25000"/>
              <a:t>2</a:t>
            </a:r>
            <a:r>
              <a:rPr lang="en-US" altLang="en-US" sz="2200" i="1"/>
              <a:t>, . . . , w</a:t>
            </a:r>
            <a:r>
              <a:rPr lang="en-US" altLang="en-US" sz="2200" i="1" baseline="-25000"/>
              <a:t>n</a:t>
            </a:r>
            <a:r>
              <a:rPr lang="en-US" altLang="en-US" sz="2200" i="1"/>
              <a:t> </a:t>
            </a:r>
            <a:r>
              <a:rPr lang="en-US" altLang="en-US" sz="2200"/>
              <a:t>are the weights. It is customary to scale the weight values so that the sum of all the weights is one.</a:t>
            </a:r>
          </a:p>
          <a:p>
            <a:pPr algn="just"/>
            <a:endParaRPr lang="en-US" altLang="en-US"/>
          </a:p>
        </p:txBody>
      </p:sp>
      <p:pic>
        <p:nvPicPr>
          <p:cNvPr id="24580" name="Picture 3">
            <a:extLst>
              <a:ext uri="{FF2B5EF4-FFF2-40B4-BE49-F238E27FC236}">
                <a16:creationId xmlns:a16="http://schemas.microsoft.com/office/drawing/2014/main" id="{563364C5-E954-A445-2C15-9D1FA93BB9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4260850"/>
            <a:ext cx="74898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9E8F8490-BC78-92CD-9E97-FBCA968429C0}"/>
              </a:ext>
            </a:extLst>
          </p:cNvPr>
          <p:cNvSpPr>
            <a:spLocks noGrp="1"/>
          </p:cNvSpPr>
          <p:nvPr>
            <p:ph type="title"/>
          </p:nvPr>
        </p:nvSpPr>
        <p:spPr/>
        <p:txBody>
          <a:bodyPr/>
          <a:lstStyle/>
          <a:p>
            <a:r>
              <a:rPr lang="en-US" altLang="en-US"/>
              <a:t>Dealing with Categorical Attributes</a:t>
            </a:r>
          </a:p>
        </p:txBody>
      </p:sp>
      <p:sp>
        <p:nvSpPr>
          <p:cNvPr id="25603" name="Content Placeholder 2">
            <a:extLst>
              <a:ext uri="{FF2B5EF4-FFF2-40B4-BE49-F238E27FC236}">
                <a16:creationId xmlns:a16="http://schemas.microsoft.com/office/drawing/2014/main" id="{AB0FD5C4-AD5F-F6C1-0449-BCC54656A6A8}"/>
              </a:ext>
            </a:extLst>
          </p:cNvPr>
          <p:cNvSpPr>
            <a:spLocks noGrp="1"/>
          </p:cNvSpPr>
          <p:nvPr>
            <p:ph idx="1"/>
          </p:nvPr>
        </p:nvSpPr>
        <p:spPr/>
        <p:txBody>
          <a:bodyPr/>
          <a:lstStyle/>
          <a:p>
            <a:pPr algn="just"/>
            <a:r>
              <a:rPr lang="en-US" altLang="en-US"/>
              <a:t>One of the weaknesses of the nearest neighbour approach to classification is that there is no entirely satisfactory way of dealing with categorical attributes.</a:t>
            </a:r>
          </a:p>
          <a:p>
            <a:pPr algn="just"/>
            <a:r>
              <a:rPr lang="en-US" altLang="en-US"/>
              <a:t>One possibility is to say that the difference between any two identical values of the attribute is zero and that the difference between any two different values is 1. (Hamming Distance)</a:t>
            </a:r>
          </a:p>
          <a:p>
            <a:pPr algn="just"/>
            <a:r>
              <a:rPr lang="en-US" altLang="en-US"/>
              <a:t>Effectively this amounts to saying (for a colour attribute) red </a:t>
            </a:r>
            <a:r>
              <a:rPr lang="en-US" altLang="en-US" i="1"/>
              <a:t>− </a:t>
            </a:r>
            <a:r>
              <a:rPr lang="en-US" altLang="en-US"/>
              <a:t>red = 0, red </a:t>
            </a:r>
            <a:r>
              <a:rPr lang="en-US" altLang="en-US" i="1"/>
              <a:t>− </a:t>
            </a:r>
            <a:r>
              <a:rPr lang="en-US" altLang="en-US"/>
              <a:t>blue = 1, blue </a:t>
            </a:r>
            <a:r>
              <a:rPr lang="en-US" altLang="en-US" i="1"/>
              <a:t>− </a:t>
            </a:r>
            <a:r>
              <a:rPr lang="en-US" altLang="en-US"/>
              <a:t>green = 1,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35E0076E-456F-F714-E2C2-71AB7B239EA1}"/>
              </a:ext>
            </a:extLst>
          </p:cNvPr>
          <p:cNvSpPr>
            <a:spLocks noGrp="1"/>
          </p:cNvSpPr>
          <p:nvPr>
            <p:ph type="title"/>
          </p:nvPr>
        </p:nvSpPr>
        <p:spPr/>
        <p:txBody>
          <a:bodyPr/>
          <a:lstStyle/>
          <a:p>
            <a:r>
              <a:rPr lang="en-US" altLang="en-US"/>
              <a:t>Dealing with Categorical Attributes</a:t>
            </a:r>
          </a:p>
        </p:txBody>
      </p:sp>
      <p:sp>
        <p:nvSpPr>
          <p:cNvPr id="26627" name="Content Placeholder 2">
            <a:extLst>
              <a:ext uri="{FF2B5EF4-FFF2-40B4-BE49-F238E27FC236}">
                <a16:creationId xmlns:a16="http://schemas.microsoft.com/office/drawing/2014/main" id="{6042629D-00C8-49D1-F206-1E94DB5039A1}"/>
              </a:ext>
            </a:extLst>
          </p:cNvPr>
          <p:cNvSpPr>
            <a:spLocks noGrp="1"/>
          </p:cNvSpPr>
          <p:nvPr>
            <p:ph idx="1"/>
          </p:nvPr>
        </p:nvSpPr>
        <p:spPr/>
        <p:txBody>
          <a:bodyPr/>
          <a:lstStyle/>
          <a:p>
            <a:pPr algn="just"/>
            <a:r>
              <a:rPr lang="en-US" altLang="en-US"/>
              <a:t>Sometimes there is an ordering (or a partial ordering) of the values of an attribute (Ordinal Attribute), for example we might have values </a:t>
            </a:r>
            <a:r>
              <a:rPr lang="en-US" altLang="en-US" i="1"/>
              <a:t>good</a:t>
            </a:r>
            <a:r>
              <a:rPr lang="en-US" altLang="en-US"/>
              <a:t>, </a:t>
            </a:r>
            <a:r>
              <a:rPr lang="en-US" altLang="en-US" i="1"/>
              <a:t>average </a:t>
            </a:r>
            <a:r>
              <a:rPr lang="en-US" altLang="en-US"/>
              <a:t>and </a:t>
            </a:r>
            <a:r>
              <a:rPr lang="en-US" altLang="en-US" i="1"/>
              <a:t>bad</a:t>
            </a:r>
            <a:r>
              <a:rPr lang="en-US" altLang="en-US"/>
              <a:t>.</a:t>
            </a:r>
          </a:p>
          <a:p>
            <a:pPr algn="just"/>
            <a:r>
              <a:rPr lang="en-US" altLang="en-US"/>
              <a:t>We could treat the difference between </a:t>
            </a:r>
            <a:r>
              <a:rPr lang="en-US" altLang="en-US" i="1"/>
              <a:t>good </a:t>
            </a:r>
            <a:r>
              <a:rPr lang="en-US" altLang="en-US"/>
              <a:t>and </a:t>
            </a:r>
            <a:r>
              <a:rPr lang="en-US" altLang="en-US" i="1"/>
              <a:t>average </a:t>
            </a:r>
            <a:r>
              <a:rPr lang="en-US" altLang="en-US"/>
              <a:t>or between </a:t>
            </a:r>
            <a:r>
              <a:rPr lang="en-US" altLang="en-US" i="1"/>
              <a:t>average </a:t>
            </a:r>
            <a:r>
              <a:rPr lang="en-US" altLang="en-US"/>
              <a:t>and </a:t>
            </a:r>
            <a:r>
              <a:rPr lang="en-US" altLang="en-US" i="1"/>
              <a:t>bad </a:t>
            </a:r>
            <a:r>
              <a:rPr lang="en-US" altLang="en-US"/>
              <a:t>as 0.5 and the difference between </a:t>
            </a:r>
            <a:r>
              <a:rPr lang="en-US" altLang="en-US" i="1"/>
              <a:t>good </a:t>
            </a:r>
            <a:r>
              <a:rPr lang="en-US" altLang="en-US"/>
              <a:t>and </a:t>
            </a:r>
            <a:r>
              <a:rPr lang="en-US" altLang="en-US" i="1"/>
              <a:t>bad </a:t>
            </a:r>
            <a:r>
              <a:rPr lang="en-US" altLang="en-US"/>
              <a:t>as 1.</a:t>
            </a:r>
          </a:p>
          <a:p>
            <a:pPr algn="just"/>
            <a:r>
              <a:rPr lang="en-US" altLang="en-US"/>
              <a:t>This still does not seem completely right, but may be the best we can do in practice.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Placeholder 2">
            <a:extLst>
              <a:ext uri="{FF2B5EF4-FFF2-40B4-BE49-F238E27FC236}">
                <a16:creationId xmlns:a16="http://schemas.microsoft.com/office/drawing/2014/main" id="{5D9B0586-3514-7A39-99C7-7D631134D191}"/>
              </a:ext>
            </a:extLst>
          </p:cNvPr>
          <p:cNvSpPr txBox="1">
            <a:spLocks noChangeArrowheads="1"/>
          </p:cNvSpPr>
          <p:nvPr/>
        </p:nvSpPr>
        <p:spPr bwMode="auto">
          <a:xfrm>
            <a:off x="442913" y="98425"/>
            <a:ext cx="110998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400"/>
              </a:spcBef>
              <a:buClr>
                <a:schemeClr val="tx1"/>
              </a:buClr>
              <a:buSzPct val="80000"/>
              <a:buFont typeface="Corbel" panose="020B0503020204020204" pitchFamily="34" charset="0"/>
              <a:buChar char="•"/>
              <a:defRPr sz="2200">
                <a:solidFill>
                  <a:schemeClr val="tx1"/>
                </a:solidFill>
                <a:latin typeface="Rockwell" panose="02060603020205020403" pitchFamily="18" charset="0"/>
              </a:defRPr>
            </a:lvl1pPr>
            <a:lvl2pPr indent="-182563">
              <a:lnSpc>
                <a:spcPct val="90000"/>
              </a:lnSpc>
              <a:spcBef>
                <a:spcPts val="200"/>
              </a:spcBef>
              <a:spcAft>
                <a:spcPts val="400"/>
              </a:spcAft>
              <a:buClr>
                <a:schemeClr val="tx1"/>
              </a:buClr>
              <a:buSzPct val="80000"/>
              <a:buFont typeface="Corbel" panose="020B0503020204020204" pitchFamily="34" charset="0"/>
              <a:buChar char="•"/>
              <a:defRPr sz="2000">
                <a:solidFill>
                  <a:schemeClr val="tx1"/>
                </a:solidFill>
                <a:latin typeface="Rockwell" panose="02060603020205020403" pitchFamily="18" charset="0"/>
              </a:defRPr>
            </a:lvl2pPr>
            <a:lvl3pPr marL="730250" indent="-182563">
              <a:lnSpc>
                <a:spcPct val="90000"/>
              </a:lnSpc>
              <a:spcBef>
                <a:spcPts val="200"/>
              </a:spcBef>
              <a:spcAft>
                <a:spcPts val="400"/>
              </a:spcAft>
              <a:buClr>
                <a:schemeClr val="tx1"/>
              </a:buClr>
              <a:buSzPct val="80000"/>
              <a:buFont typeface="Corbel" panose="020B0503020204020204" pitchFamily="34" charset="0"/>
              <a:buChar char="•"/>
              <a:defRPr>
                <a:solidFill>
                  <a:schemeClr val="tx1"/>
                </a:solidFill>
                <a:latin typeface="Rockwell" panose="02060603020205020403" pitchFamily="18" charset="0"/>
              </a:defRPr>
            </a:lvl3pPr>
            <a:lvl4pPr marL="1004888"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4pPr>
            <a:lvl5pPr marL="1279525"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5pPr>
            <a:lvl6pPr marL="17367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6pPr>
            <a:lvl7pPr marL="21939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7pPr>
            <a:lvl8pPr marL="26511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8pPr>
            <a:lvl9pPr marL="31083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9pPr>
          </a:lstStyle>
          <a:p>
            <a:pPr eaLnBrk="1" hangingPunct="1">
              <a:lnSpc>
                <a:spcPct val="100000"/>
              </a:lnSpc>
              <a:spcBef>
                <a:spcPct val="0"/>
              </a:spcBef>
              <a:buClrTx/>
              <a:buSzTx/>
              <a:buFontTx/>
              <a:buNone/>
            </a:pPr>
            <a:r>
              <a:rPr lang="en-US" altLang="en-US" sz="3200" b="1"/>
              <a:t>K-Nearest Neighbour</a:t>
            </a:r>
          </a:p>
        </p:txBody>
      </p:sp>
      <p:sp>
        <p:nvSpPr>
          <p:cNvPr id="27651" name="Text Placeholder 3">
            <a:extLst>
              <a:ext uri="{FF2B5EF4-FFF2-40B4-BE49-F238E27FC236}">
                <a16:creationId xmlns:a16="http://schemas.microsoft.com/office/drawing/2014/main" id="{16E5C5A6-0BDF-C2C6-12DA-319E7B808EED}"/>
              </a:ext>
            </a:extLst>
          </p:cNvPr>
          <p:cNvSpPr txBox="1">
            <a:spLocks noChangeArrowheads="1"/>
          </p:cNvSpPr>
          <p:nvPr/>
        </p:nvSpPr>
        <p:spPr bwMode="auto">
          <a:xfrm>
            <a:off x="1543050" y="860425"/>
            <a:ext cx="9136063"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182563">
              <a:lnSpc>
                <a:spcPct val="90000"/>
              </a:lnSpc>
              <a:spcBef>
                <a:spcPts val="1400"/>
              </a:spcBef>
              <a:buClr>
                <a:schemeClr val="tx1"/>
              </a:buClr>
              <a:buSzPct val="80000"/>
              <a:buFont typeface="Corbel" panose="020B0503020204020204" pitchFamily="34" charset="0"/>
              <a:buChar char="•"/>
              <a:defRPr sz="2200">
                <a:solidFill>
                  <a:schemeClr val="tx1"/>
                </a:solidFill>
                <a:latin typeface="Rockwell" panose="02060603020205020403" pitchFamily="18" charset="0"/>
              </a:defRPr>
            </a:lvl1pPr>
            <a:lvl2pPr indent="-182563">
              <a:lnSpc>
                <a:spcPct val="90000"/>
              </a:lnSpc>
              <a:spcBef>
                <a:spcPts val="200"/>
              </a:spcBef>
              <a:spcAft>
                <a:spcPts val="400"/>
              </a:spcAft>
              <a:buClr>
                <a:schemeClr val="tx1"/>
              </a:buClr>
              <a:buSzPct val="80000"/>
              <a:buFont typeface="Corbel" panose="020B0503020204020204" pitchFamily="34" charset="0"/>
              <a:buChar char="•"/>
              <a:defRPr sz="2000">
                <a:solidFill>
                  <a:schemeClr val="tx1"/>
                </a:solidFill>
                <a:latin typeface="Rockwell" panose="02060603020205020403" pitchFamily="18" charset="0"/>
              </a:defRPr>
            </a:lvl2pPr>
            <a:lvl3pPr marL="730250" indent="-182563">
              <a:lnSpc>
                <a:spcPct val="90000"/>
              </a:lnSpc>
              <a:spcBef>
                <a:spcPts val="200"/>
              </a:spcBef>
              <a:spcAft>
                <a:spcPts val="400"/>
              </a:spcAft>
              <a:buClr>
                <a:schemeClr val="tx1"/>
              </a:buClr>
              <a:buSzPct val="80000"/>
              <a:buFont typeface="Corbel" panose="020B0503020204020204" pitchFamily="34" charset="0"/>
              <a:buChar char="•"/>
              <a:defRPr>
                <a:solidFill>
                  <a:schemeClr val="tx1"/>
                </a:solidFill>
                <a:latin typeface="Rockwell" panose="02060603020205020403" pitchFamily="18" charset="0"/>
              </a:defRPr>
            </a:lvl3pPr>
            <a:lvl4pPr marL="1004888"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4pPr>
            <a:lvl5pPr marL="1279525"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5pPr>
            <a:lvl6pPr marL="17367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6pPr>
            <a:lvl7pPr marL="21939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7pPr>
            <a:lvl8pPr marL="26511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8pPr>
            <a:lvl9pPr marL="31083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9pPr>
          </a:lstStyle>
          <a:p>
            <a:pPr algn="just" eaLnBrk="1" hangingPunct="1"/>
            <a:endParaRPr lang="en-US" altLang="en-US"/>
          </a:p>
          <a:p>
            <a:pPr algn="just"/>
            <a:endParaRPr lang="en-US" altLang="en-US"/>
          </a:p>
        </p:txBody>
      </p:sp>
      <p:sp>
        <p:nvSpPr>
          <p:cNvPr id="27652" name="TextBox 5">
            <a:extLst>
              <a:ext uri="{FF2B5EF4-FFF2-40B4-BE49-F238E27FC236}">
                <a16:creationId xmlns:a16="http://schemas.microsoft.com/office/drawing/2014/main" id="{6C3AD2E3-CA61-490F-1E88-C91270246305}"/>
              </a:ext>
            </a:extLst>
          </p:cNvPr>
          <p:cNvSpPr txBox="1">
            <a:spLocks noChangeArrowheads="1"/>
          </p:cNvSpPr>
          <p:nvPr/>
        </p:nvSpPr>
        <p:spPr bwMode="auto">
          <a:xfrm>
            <a:off x="1543050" y="860425"/>
            <a:ext cx="830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eaLnBrk="0" fontAlgn="base" hangingPunct="0">
              <a:spcBef>
                <a:spcPct val="0"/>
              </a:spcBef>
              <a:spcAft>
                <a:spcPct val="0"/>
              </a:spcAft>
              <a:defRPr>
                <a:solidFill>
                  <a:schemeClr val="tx1"/>
                </a:solidFill>
                <a:latin typeface="Rockwell" panose="02060603020205020403" pitchFamily="18" charset="0"/>
              </a:defRPr>
            </a:lvl6pPr>
            <a:lvl7pPr marL="2971800" indent="-228600" eaLnBrk="0" fontAlgn="base" hangingPunct="0">
              <a:spcBef>
                <a:spcPct val="0"/>
              </a:spcBef>
              <a:spcAft>
                <a:spcPct val="0"/>
              </a:spcAft>
              <a:defRPr>
                <a:solidFill>
                  <a:schemeClr val="tx1"/>
                </a:solidFill>
                <a:latin typeface="Rockwell" panose="02060603020205020403" pitchFamily="18" charset="0"/>
              </a:defRPr>
            </a:lvl7pPr>
            <a:lvl8pPr marL="3429000" indent="-228600" eaLnBrk="0" fontAlgn="base" hangingPunct="0">
              <a:spcBef>
                <a:spcPct val="0"/>
              </a:spcBef>
              <a:spcAft>
                <a:spcPct val="0"/>
              </a:spcAft>
              <a:defRPr>
                <a:solidFill>
                  <a:schemeClr val="tx1"/>
                </a:solidFill>
                <a:latin typeface="Rockwell" panose="02060603020205020403" pitchFamily="18" charset="0"/>
              </a:defRPr>
            </a:lvl8pPr>
            <a:lvl9pPr marL="3886200" indent="-228600" eaLnBrk="0" fontAlgn="base" hangingPunct="0">
              <a:spcBef>
                <a:spcPct val="0"/>
              </a:spcBef>
              <a:spcAft>
                <a:spcPct val="0"/>
              </a:spcAft>
              <a:defRPr>
                <a:solidFill>
                  <a:schemeClr val="tx1"/>
                </a:solidFill>
                <a:latin typeface="Rockwell" panose="02060603020205020403" pitchFamily="18" charset="0"/>
              </a:defRPr>
            </a:lvl9pPr>
          </a:lstStyle>
          <a:p>
            <a:pPr algn="just"/>
            <a:r>
              <a:rPr lang="en-US" altLang="en-US" sz="2000" b="1"/>
              <a:t>How Does the K-Nearest Neighbors Algorithm Work?</a:t>
            </a:r>
          </a:p>
        </p:txBody>
      </p:sp>
      <p:sp>
        <p:nvSpPr>
          <p:cNvPr id="17" name="TextBox 16">
            <a:extLst>
              <a:ext uri="{FF2B5EF4-FFF2-40B4-BE49-F238E27FC236}">
                <a16:creationId xmlns:a16="http://schemas.microsoft.com/office/drawing/2014/main" id="{644594BB-0E87-F51A-466D-917C47CED59E}"/>
              </a:ext>
            </a:extLst>
          </p:cNvPr>
          <p:cNvSpPr txBox="1"/>
          <p:nvPr/>
        </p:nvSpPr>
        <p:spPr>
          <a:xfrm>
            <a:off x="1543050" y="1508125"/>
            <a:ext cx="8324850" cy="1874838"/>
          </a:xfrm>
          <a:prstGeom prst="rect">
            <a:avLst/>
          </a:prstGeom>
          <a:noFill/>
        </p:spPr>
        <p:txBody>
          <a:bodyPr>
            <a:spAutoFit/>
          </a:bodyPr>
          <a:lstStyle/>
          <a:p>
            <a:pPr>
              <a:lnSpc>
                <a:spcPct val="115000"/>
              </a:lnSpc>
              <a:spcBef>
                <a:spcPts val="0"/>
              </a:spcBef>
              <a:spcAft>
                <a:spcPts val="800"/>
              </a:spcAft>
              <a:defRPr/>
            </a:pPr>
            <a:r>
              <a:rPr lang="en-US" kern="100" dirty="0">
                <a:latin typeface="Aptos" panose="020B0004020202020204" pitchFamily="34" charset="0"/>
                <a:ea typeface="DengXian" panose="02010600030101010101" pitchFamily="2" charset="-122"/>
                <a:cs typeface="Times New Roman" panose="02020603050405020304" pitchFamily="18" charset="0"/>
              </a:rPr>
              <a:t>The K-NN algorithm compares a new data entry to the values in each data set (with different classes or categories). </a:t>
            </a:r>
          </a:p>
          <a:p>
            <a:pPr>
              <a:lnSpc>
                <a:spcPct val="115000"/>
              </a:lnSpc>
              <a:spcBef>
                <a:spcPts val="0"/>
              </a:spcBef>
              <a:spcAft>
                <a:spcPts val="800"/>
              </a:spcAft>
              <a:defRPr/>
            </a:pPr>
            <a:r>
              <a:rPr lang="en-US" kern="100" dirty="0">
                <a:latin typeface="Aptos" panose="020B0004020202020204" pitchFamily="34" charset="0"/>
                <a:ea typeface="DengXian" panose="02010600030101010101" pitchFamily="2" charset="-122"/>
                <a:cs typeface="Times New Roman" panose="02020603050405020304" pitchFamily="18" charset="0"/>
              </a:rPr>
              <a:t>Based on its closeness or similarities in a given range (</a:t>
            </a:r>
            <a:r>
              <a:rPr lang="en-US" b="1" kern="100" dirty="0">
                <a:latin typeface="Aptos" panose="020B0004020202020204" pitchFamily="34" charset="0"/>
                <a:ea typeface="DengXian" panose="02010600030101010101" pitchFamily="2" charset="-122"/>
                <a:cs typeface="Times New Roman" panose="02020603050405020304" pitchFamily="18" charset="0"/>
              </a:rPr>
              <a:t>K</a:t>
            </a:r>
            <a:r>
              <a:rPr lang="en-US" kern="100" dirty="0">
                <a:latin typeface="Aptos" panose="020B0004020202020204" pitchFamily="34" charset="0"/>
                <a:ea typeface="DengXian" panose="02010600030101010101" pitchFamily="2" charset="-122"/>
                <a:cs typeface="Times New Roman" panose="02020603050405020304" pitchFamily="18" charset="0"/>
              </a:rPr>
              <a:t>) of neighbors, the algorithm assigns the new data to a class or category in the data set (training data). </a:t>
            </a:r>
          </a:p>
          <a:p>
            <a:pPr>
              <a:lnSpc>
                <a:spcPct val="115000"/>
              </a:lnSpc>
              <a:spcBef>
                <a:spcPts val="0"/>
              </a:spcBef>
              <a:spcAft>
                <a:spcPts val="800"/>
              </a:spcAft>
              <a:defRPr/>
            </a:pPr>
            <a:r>
              <a:rPr lang="en-US" kern="100" dirty="0">
                <a:latin typeface="Aptos" panose="020B0004020202020204" pitchFamily="34" charset="0"/>
                <a:ea typeface="DengXian" panose="02010600030101010101" pitchFamily="2" charset="-122"/>
                <a:cs typeface="Times New Roman" panose="02020603050405020304" pitchFamily="18" charset="0"/>
              </a:rPr>
              <a:t>Let's break that down into steps:</a:t>
            </a:r>
          </a:p>
        </p:txBody>
      </p:sp>
      <p:sp>
        <p:nvSpPr>
          <p:cNvPr id="18" name="TextBox 17">
            <a:extLst>
              <a:ext uri="{FF2B5EF4-FFF2-40B4-BE49-F238E27FC236}">
                <a16:creationId xmlns:a16="http://schemas.microsoft.com/office/drawing/2014/main" id="{83EF1426-C7C8-84DB-7AB0-55FFC7F32D6B}"/>
              </a:ext>
            </a:extLst>
          </p:cNvPr>
          <p:cNvSpPr txBox="1"/>
          <p:nvPr/>
        </p:nvSpPr>
        <p:spPr>
          <a:xfrm>
            <a:off x="1512888" y="3729038"/>
            <a:ext cx="4159250" cy="646112"/>
          </a:xfrm>
          <a:prstGeom prst="rect">
            <a:avLst/>
          </a:prstGeom>
          <a:noFill/>
        </p:spPr>
        <p:txBody>
          <a:bodyPr>
            <a:spAutoFit/>
          </a:bodyPr>
          <a:lstStyle/>
          <a:p>
            <a:pPr>
              <a:defRPr/>
            </a:pPr>
            <a:r>
              <a:rPr lang="en-US" b="1" kern="100" dirty="0">
                <a:latin typeface="Aptos" panose="020B0004020202020204" pitchFamily="34" charset="0"/>
                <a:ea typeface="DengXian" panose="02010600030101010101" pitchFamily="2" charset="-122"/>
                <a:cs typeface="Times New Roman" panose="02020603050405020304" pitchFamily="18" charset="0"/>
              </a:rPr>
              <a:t>Step #1 -</a:t>
            </a:r>
            <a:r>
              <a:rPr lang="en-US" kern="100" dirty="0">
                <a:latin typeface="Aptos" panose="020B0004020202020204" pitchFamily="34" charset="0"/>
                <a:ea typeface="DengXian" panose="02010600030101010101" pitchFamily="2" charset="-122"/>
                <a:cs typeface="Times New Roman" panose="02020603050405020304" pitchFamily="18" charset="0"/>
              </a:rPr>
              <a:t> Assign a value to </a:t>
            </a:r>
            <a:r>
              <a:rPr lang="en-US" b="1" kern="100" dirty="0">
                <a:latin typeface="Aptos" panose="020B0004020202020204" pitchFamily="34" charset="0"/>
                <a:ea typeface="DengXian" panose="02010600030101010101" pitchFamily="2" charset="-122"/>
                <a:cs typeface="Times New Roman" panose="02020603050405020304" pitchFamily="18" charset="0"/>
              </a:rPr>
              <a:t>K</a:t>
            </a:r>
            <a:r>
              <a:rPr lang="en-US" kern="100" dirty="0">
                <a:latin typeface="Aptos" panose="020B0004020202020204" pitchFamily="34" charset="0"/>
                <a:ea typeface="DengXian" panose="02010600030101010101" pitchFamily="2" charset="-122"/>
                <a:cs typeface="Times New Roman" panose="02020603050405020304" pitchFamily="18" charset="0"/>
              </a:rPr>
              <a:t>.</a:t>
            </a:r>
          </a:p>
          <a:p>
            <a:pPr>
              <a:defRPr/>
            </a:pPr>
            <a:endParaRPr lang="en-US" dirty="0"/>
          </a:p>
        </p:txBody>
      </p:sp>
      <p:sp>
        <p:nvSpPr>
          <p:cNvPr id="19" name="TextBox 18">
            <a:extLst>
              <a:ext uri="{FF2B5EF4-FFF2-40B4-BE49-F238E27FC236}">
                <a16:creationId xmlns:a16="http://schemas.microsoft.com/office/drawing/2014/main" id="{8CB2BB83-D748-11DD-CBA9-3BCDA4D2E488}"/>
              </a:ext>
            </a:extLst>
          </p:cNvPr>
          <p:cNvSpPr txBox="1"/>
          <p:nvPr/>
        </p:nvSpPr>
        <p:spPr>
          <a:xfrm>
            <a:off x="2176463" y="4297363"/>
            <a:ext cx="6705600" cy="1200150"/>
          </a:xfrm>
          <a:prstGeom prst="rect">
            <a:avLst/>
          </a:prstGeom>
          <a:noFill/>
        </p:spPr>
        <p:txBody>
          <a:bodyPr>
            <a:spAutoFit/>
          </a:bodyPr>
          <a:lstStyle/>
          <a:p>
            <a:pPr>
              <a:defRPr/>
            </a:pPr>
            <a:r>
              <a:rPr lang="en-US" b="1" kern="100" dirty="0">
                <a:latin typeface="Aptos" panose="020B0004020202020204" pitchFamily="34" charset="0"/>
                <a:ea typeface="DengXian" panose="02010600030101010101" pitchFamily="2" charset="-122"/>
                <a:cs typeface="Times New Roman" panose="02020603050405020304" pitchFamily="18" charset="0"/>
              </a:rPr>
              <a:t>Step #2 -</a:t>
            </a:r>
            <a:r>
              <a:rPr lang="en-US" kern="100" dirty="0">
                <a:latin typeface="Aptos" panose="020B0004020202020204" pitchFamily="34" charset="0"/>
                <a:ea typeface="DengXian" panose="02010600030101010101" pitchFamily="2" charset="-122"/>
                <a:cs typeface="Times New Roman" panose="02020603050405020304" pitchFamily="18" charset="0"/>
              </a:rPr>
              <a:t> Calculate the distance between the new data entry and all other existing data entries . Arrange them in ascending order.</a:t>
            </a:r>
          </a:p>
          <a:p>
            <a:pPr>
              <a:defRPr/>
            </a:pPr>
            <a:endParaRPr lang="en-US" kern="100" dirty="0">
              <a:latin typeface="Aptos" panose="020B0004020202020204" pitchFamily="34" charset="0"/>
              <a:ea typeface="DengXian" panose="02010600030101010101" pitchFamily="2" charset="-122"/>
              <a:cs typeface="Times New Roman" panose="02020603050405020304" pitchFamily="18" charset="0"/>
            </a:endParaRPr>
          </a:p>
          <a:p>
            <a:pPr>
              <a:defRPr/>
            </a:pPr>
            <a:endParaRPr lang="en-US" dirty="0"/>
          </a:p>
        </p:txBody>
      </p:sp>
      <p:sp>
        <p:nvSpPr>
          <p:cNvPr id="20" name="TextBox 19">
            <a:extLst>
              <a:ext uri="{FF2B5EF4-FFF2-40B4-BE49-F238E27FC236}">
                <a16:creationId xmlns:a16="http://schemas.microsoft.com/office/drawing/2014/main" id="{BF7D3534-8E73-B391-9230-7D18EDAFD621}"/>
              </a:ext>
            </a:extLst>
          </p:cNvPr>
          <p:cNvSpPr txBox="1"/>
          <p:nvPr/>
        </p:nvSpPr>
        <p:spPr>
          <a:xfrm>
            <a:off x="3074988" y="5002213"/>
            <a:ext cx="6705600" cy="1200150"/>
          </a:xfrm>
          <a:prstGeom prst="rect">
            <a:avLst/>
          </a:prstGeom>
          <a:noFill/>
        </p:spPr>
        <p:txBody>
          <a:bodyPr>
            <a:spAutoFit/>
          </a:bodyPr>
          <a:lstStyle/>
          <a:p>
            <a:pPr>
              <a:defRPr/>
            </a:pPr>
            <a:r>
              <a:rPr lang="en-US" b="1" kern="100" dirty="0">
                <a:latin typeface="Aptos" panose="020B0004020202020204" pitchFamily="34" charset="0"/>
                <a:ea typeface="DengXian" panose="02010600030101010101" pitchFamily="2" charset="-122"/>
                <a:cs typeface="Times New Roman" panose="02020603050405020304" pitchFamily="18" charset="0"/>
              </a:rPr>
              <a:t>Step #3 -</a:t>
            </a:r>
            <a:r>
              <a:rPr lang="en-US" kern="100" dirty="0">
                <a:latin typeface="Aptos" panose="020B0004020202020204" pitchFamily="34" charset="0"/>
                <a:ea typeface="DengXian" panose="02010600030101010101" pitchFamily="2" charset="-122"/>
                <a:cs typeface="Times New Roman" panose="02020603050405020304" pitchFamily="18" charset="0"/>
              </a:rPr>
              <a:t> Find the </a:t>
            </a:r>
            <a:r>
              <a:rPr lang="en-US" b="1" kern="100" dirty="0">
                <a:latin typeface="Aptos" panose="020B0004020202020204" pitchFamily="34" charset="0"/>
                <a:ea typeface="DengXian" panose="02010600030101010101" pitchFamily="2" charset="-122"/>
                <a:cs typeface="Times New Roman" panose="02020603050405020304" pitchFamily="18" charset="0"/>
              </a:rPr>
              <a:t>K</a:t>
            </a:r>
            <a:r>
              <a:rPr lang="en-US" kern="100" dirty="0">
                <a:latin typeface="Aptos" panose="020B0004020202020204" pitchFamily="34" charset="0"/>
                <a:ea typeface="DengXian" panose="02010600030101010101" pitchFamily="2" charset="-122"/>
                <a:cs typeface="Times New Roman" panose="02020603050405020304" pitchFamily="18" charset="0"/>
              </a:rPr>
              <a:t> nearest neighbors to the new entry based on the calculated distances.</a:t>
            </a:r>
          </a:p>
          <a:p>
            <a:pPr>
              <a:defRPr/>
            </a:pPr>
            <a:endParaRPr lang="en-US" kern="100" dirty="0">
              <a:latin typeface="Aptos" panose="020B0004020202020204" pitchFamily="34" charset="0"/>
              <a:ea typeface="DengXian" panose="02010600030101010101" pitchFamily="2" charset="-122"/>
              <a:cs typeface="Times New Roman" panose="02020603050405020304" pitchFamily="18" charset="0"/>
            </a:endParaRPr>
          </a:p>
          <a:p>
            <a:pPr>
              <a:defRPr/>
            </a:pPr>
            <a:endParaRPr lang="en-US" dirty="0"/>
          </a:p>
        </p:txBody>
      </p:sp>
      <p:sp>
        <p:nvSpPr>
          <p:cNvPr id="21" name="TextBox 20">
            <a:extLst>
              <a:ext uri="{FF2B5EF4-FFF2-40B4-BE49-F238E27FC236}">
                <a16:creationId xmlns:a16="http://schemas.microsoft.com/office/drawing/2014/main" id="{D79F2EEA-A9DC-7170-6CF1-45A0C5DBF532}"/>
              </a:ext>
            </a:extLst>
          </p:cNvPr>
          <p:cNvSpPr txBox="1"/>
          <p:nvPr/>
        </p:nvSpPr>
        <p:spPr>
          <a:xfrm>
            <a:off x="3757613" y="5751513"/>
            <a:ext cx="6705600" cy="922337"/>
          </a:xfrm>
          <a:prstGeom prst="rect">
            <a:avLst/>
          </a:prstGeom>
          <a:noFill/>
        </p:spPr>
        <p:txBody>
          <a:bodyPr>
            <a:spAutoFit/>
          </a:bodyPr>
          <a:lstStyle/>
          <a:p>
            <a:pPr>
              <a:defRPr/>
            </a:pPr>
            <a:r>
              <a:rPr lang="en-US" b="1" kern="100" dirty="0">
                <a:latin typeface="Aptos" panose="020B0004020202020204" pitchFamily="34" charset="0"/>
                <a:ea typeface="DengXian" panose="02010600030101010101" pitchFamily="2" charset="-122"/>
                <a:cs typeface="Times New Roman" panose="02020603050405020304" pitchFamily="18" charset="0"/>
              </a:rPr>
              <a:t>Step #4 -</a:t>
            </a:r>
            <a:r>
              <a:rPr lang="en-US" kern="100" dirty="0">
                <a:latin typeface="Aptos" panose="020B0004020202020204" pitchFamily="34" charset="0"/>
                <a:ea typeface="DengXian" panose="02010600030101010101" pitchFamily="2" charset="-122"/>
                <a:cs typeface="Times New Roman" panose="02020603050405020304" pitchFamily="18" charset="0"/>
              </a:rPr>
              <a:t> Assign the new data entry to the majority class in the nearest neighbors</a:t>
            </a:r>
          </a:p>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anim calcmode="lin" valueType="num">
                                      <p:cBhvr>
                                        <p:cTn id="29" dur="1000" fill="hold"/>
                                        <p:tgtEl>
                                          <p:spTgt spid="21"/>
                                        </p:tgtEl>
                                        <p:attrNameLst>
                                          <p:attrName>ppt_x</p:attrName>
                                        </p:attrNameLst>
                                      </p:cBhvr>
                                      <p:tavLst>
                                        <p:tav tm="0">
                                          <p:val>
                                            <p:strVal val="#ppt_x"/>
                                          </p:val>
                                        </p:tav>
                                        <p:tav tm="100000">
                                          <p:val>
                                            <p:strVal val="#ppt_x"/>
                                          </p:val>
                                        </p:tav>
                                      </p:tavLst>
                                    </p:anim>
                                    <p:anim calcmode="lin" valueType="num">
                                      <p:cBhvr>
                                        <p:cTn id="3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Placeholder 2">
            <a:extLst>
              <a:ext uri="{FF2B5EF4-FFF2-40B4-BE49-F238E27FC236}">
                <a16:creationId xmlns:a16="http://schemas.microsoft.com/office/drawing/2014/main" id="{E877AAE1-B9CE-2579-29B0-767DDE4BB708}"/>
              </a:ext>
            </a:extLst>
          </p:cNvPr>
          <p:cNvSpPr txBox="1">
            <a:spLocks noChangeArrowheads="1"/>
          </p:cNvSpPr>
          <p:nvPr/>
        </p:nvSpPr>
        <p:spPr bwMode="auto">
          <a:xfrm>
            <a:off x="442913" y="98425"/>
            <a:ext cx="110998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400"/>
              </a:spcBef>
              <a:buClr>
                <a:schemeClr val="tx1"/>
              </a:buClr>
              <a:buSzPct val="80000"/>
              <a:buFont typeface="Corbel" panose="020B0503020204020204" pitchFamily="34" charset="0"/>
              <a:buChar char="•"/>
              <a:defRPr sz="2200">
                <a:solidFill>
                  <a:schemeClr val="tx1"/>
                </a:solidFill>
                <a:latin typeface="Rockwell" panose="02060603020205020403" pitchFamily="18" charset="0"/>
              </a:defRPr>
            </a:lvl1pPr>
            <a:lvl2pPr indent="-182563">
              <a:lnSpc>
                <a:spcPct val="90000"/>
              </a:lnSpc>
              <a:spcBef>
                <a:spcPts val="200"/>
              </a:spcBef>
              <a:spcAft>
                <a:spcPts val="400"/>
              </a:spcAft>
              <a:buClr>
                <a:schemeClr val="tx1"/>
              </a:buClr>
              <a:buSzPct val="80000"/>
              <a:buFont typeface="Corbel" panose="020B0503020204020204" pitchFamily="34" charset="0"/>
              <a:buChar char="•"/>
              <a:defRPr sz="2000">
                <a:solidFill>
                  <a:schemeClr val="tx1"/>
                </a:solidFill>
                <a:latin typeface="Rockwell" panose="02060603020205020403" pitchFamily="18" charset="0"/>
              </a:defRPr>
            </a:lvl2pPr>
            <a:lvl3pPr marL="730250" indent="-182563">
              <a:lnSpc>
                <a:spcPct val="90000"/>
              </a:lnSpc>
              <a:spcBef>
                <a:spcPts val="200"/>
              </a:spcBef>
              <a:spcAft>
                <a:spcPts val="400"/>
              </a:spcAft>
              <a:buClr>
                <a:schemeClr val="tx1"/>
              </a:buClr>
              <a:buSzPct val="80000"/>
              <a:buFont typeface="Corbel" panose="020B0503020204020204" pitchFamily="34" charset="0"/>
              <a:buChar char="•"/>
              <a:defRPr>
                <a:solidFill>
                  <a:schemeClr val="tx1"/>
                </a:solidFill>
                <a:latin typeface="Rockwell" panose="02060603020205020403" pitchFamily="18" charset="0"/>
              </a:defRPr>
            </a:lvl3pPr>
            <a:lvl4pPr marL="1004888"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4pPr>
            <a:lvl5pPr marL="1279525"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5pPr>
            <a:lvl6pPr marL="17367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6pPr>
            <a:lvl7pPr marL="21939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7pPr>
            <a:lvl8pPr marL="26511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8pPr>
            <a:lvl9pPr marL="31083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9pPr>
          </a:lstStyle>
          <a:p>
            <a:pPr eaLnBrk="1" hangingPunct="1">
              <a:lnSpc>
                <a:spcPct val="100000"/>
              </a:lnSpc>
              <a:spcBef>
                <a:spcPct val="0"/>
              </a:spcBef>
              <a:buClrTx/>
              <a:buSzTx/>
              <a:buFontTx/>
              <a:buNone/>
            </a:pPr>
            <a:r>
              <a:rPr lang="en-US" altLang="en-US" sz="3200" b="1"/>
              <a:t>K-Nearest Neighbour</a:t>
            </a:r>
          </a:p>
        </p:txBody>
      </p:sp>
      <p:sp>
        <p:nvSpPr>
          <p:cNvPr id="28675" name="Text Placeholder 3">
            <a:extLst>
              <a:ext uri="{FF2B5EF4-FFF2-40B4-BE49-F238E27FC236}">
                <a16:creationId xmlns:a16="http://schemas.microsoft.com/office/drawing/2014/main" id="{1D4AE014-FD94-EF80-4188-A03963C7F2E9}"/>
              </a:ext>
            </a:extLst>
          </p:cNvPr>
          <p:cNvSpPr txBox="1">
            <a:spLocks noChangeArrowheads="1"/>
          </p:cNvSpPr>
          <p:nvPr/>
        </p:nvSpPr>
        <p:spPr bwMode="auto">
          <a:xfrm>
            <a:off x="1344613" y="860425"/>
            <a:ext cx="9136062"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182563">
              <a:lnSpc>
                <a:spcPct val="90000"/>
              </a:lnSpc>
              <a:spcBef>
                <a:spcPts val="1400"/>
              </a:spcBef>
              <a:buClr>
                <a:schemeClr val="tx1"/>
              </a:buClr>
              <a:buSzPct val="80000"/>
              <a:buFont typeface="Corbel" panose="020B0503020204020204" pitchFamily="34" charset="0"/>
              <a:buChar char="•"/>
              <a:defRPr sz="2200">
                <a:solidFill>
                  <a:schemeClr val="tx1"/>
                </a:solidFill>
                <a:latin typeface="Rockwell" panose="02060603020205020403" pitchFamily="18" charset="0"/>
              </a:defRPr>
            </a:lvl1pPr>
            <a:lvl2pPr indent="-182563">
              <a:lnSpc>
                <a:spcPct val="90000"/>
              </a:lnSpc>
              <a:spcBef>
                <a:spcPts val="200"/>
              </a:spcBef>
              <a:spcAft>
                <a:spcPts val="400"/>
              </a:spcAft>
              <a:buClr>
                <a:schemeClr val="tx1"/>
              </a:buClr>
              <a:buSzPct val="80000"/>
              <a:buFont typeface="Corbel" panose="020B0503020204020204" pitchFamily="34" charset="0"/>
              <a:buChar char="•"/>
              <a:defRPr sz="2000">
                <a:solidFill>
                  <a:schemeClr val="tx1"/>
                </a:solidFill>
                <a:latin typeface="Rockwell" panose="02060603020205020403" pitchFamily="18" charset="0"/>
              </a:defRPr>
            </a:lvl2pPr>
            <a:lvl3pPr marL="730250" indent="-182563">
              <a:lnSpc>
                <a:spcPct val="90000"/>
              </a:lnSpc>
              <a:spcBef>
                <a:spcPts val="200"/>
              </a:spcBef>
              <a:spcAft>
                <a:spcPts val="400"/>
              </a:spcAft>
              <a:buClr>
                <a:schemeClr val="tx1"/>
              </a:buClr>
              <a:buSzPct val="80000"/>
              <a:buFont typeface="Corbel" panose="020B0503020204020204" pitchFamily="34" charset="0"/>
              <a:buChar char="•"/>
              <a:defRPr>
                <a:solidFill>
                  <a:schemeClr val="tx1"/>
                </a:solidFill>
                <a:latin typeface="Rockwell" panose="02060603020205020403" pitchFamily="18" charset="0"/>
              </a:defRPr>
            </a:lvl3pPr>
            <a:lvl4pPr marL="1004888"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4pPr>
            <a:lvl5pPr marL="1279525"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5pPr>
            <a:lvl6pPr marL="17367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6pPr>
            <a:lvl7pPr marL="21939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7pPr>
            <a:lvl8pPr marL="26511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8pPr>
            <a:lvl9pPr marL="31083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9pPr>
          </a:lstStyle>
          <a:p>
            <a:pPr algn="just"/>
            <a:r>
              <a:rPr lang="en-US" altLang="en-US" sz="1800" b="1">
                <a:latin typeface="Aptos" panose="020B0004020202020204" pitchFamily="34" charset="0"/>
                <a:ea typeface="DengXian" panose="02010600030101010101" pitchFamily="2" charset="-122"/>
                <a:cs typeface="Times New Roman" panose="02020603050405020304" pitchFamily="18" charset="0"/>
              </a:rPr>
              <a:t>K-Nearest Neighbors Classifiers and Model Example With Diagrams</a:t>
            </a:r>
          </a:p>
          <a:p>
            <a:pPr algn="just"/>
            <a:endParaRPr lang="en-US" altLang="en-US">
              <a:ea typeface="DengXian" panose="02010600030101010101" pitchFamily="2" charset="-122"/>
              <a:cs typeface="Times New Roman" panose="02020603050405020304" pitchFamily="18" charset="0"/>
            </a:endParaRPr>
          </a:p>
        </p:txBody>
      </p:sp>
      <p:pic>
        <p:nvPicPr>
          <p:cNvPr id="3" name="Picture 2" descr="Image">
            <a:extLst>
              <a:ext uri="{FF2B5EF4-FFF2-40B4-BE49-F238E27FC236}">
                <a16:creationId xmlns:a16="http://schemas.microsoft.com/office/drawing/2014/main" id="{9DCEFE5D-C238-F49E-F926-FAE937568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650" y="1560513"/>
            <a:ext cx="52228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Placeholder 2">
            <a:extLst>
              <a:ext uri="{FF2B5EF4-FFF2-40B4-BE49-F238E27FC236}">
                <a16:creationId xmlns:a16="http://schemas.microsoft.com/office/drawing/2014/main" id="{F4659B4D-4FB9-D348-E08B-0287FE8CA485}"/>
              </a:ext>
            </a:extLst>
          </p:cNvPr>
          <p:cNvSpPr txBox="1">
            <a:spLocks noChangeArrowheads="1"/>
          </p:cNvSpPr>
          <p:nvPr/>
        </p:nvSpPr>
        <p:spPr bwMode="auto">
          <a:xfrm>
            <a:off x="442913" y="98425"/>
            <a:ext cx="110998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400"/>
              </a:spcBef>
              <a:buClr>
                <a:schemeClr val="tx1"/>
              </a:buClr>
              <a:buSzPct val="80000"/>
              <a:buFont typeface="Corbel" panose="020B0503020204020204" pitchFamily="34" charset="0"/>
              <a:buChar char="•"/>
              <a:defRPr sz="2200">
                <a:solidFill>
                  <a:schemeClr val="tx1"/>
                </a:solidFill>
                <a:latin typeface="Rockwell" panose="02060603020205020403" pitchFamily="18" charset="0"/>
              </a:defRPr>
            </a:lvl1pPr>
            <a:lvl2pPr indent="-182563">
              <a:lnSpc>
                <a:spcPct val="90000"/>
              </a:lnSpc>
              <a:spcBef>
                <a:spcPts val="200"/>
              </a:spcBef>
              <a:spcAft>
                <a:spcPts val="400"/>
              </a:spcAft>
              <a:buClr>
                <a:schemeClr val="tx1"/>
              </a:buClr>
              <a:buSzPct val="80000"/>
              <a:buFont typeface="Corbel" panose="020B0503020204020204" pitchFamily="34" charset="0"/>
              <a:buChar char="•"/>
              <a:defRPr sz="2000">
                <a:solidFill>
                  <a:schemeClr val="tx1"/>
                </a:solidFill>
                <a:latin typeface="Rockwell" panose="02060603020205020403" pitchFamily="18" charset="0"/>
              </a:defRPr>
            </a:lvl2pPr>
            <a:lvl3pPr marL="730250" indent="-182563">
              <a:lnSpc>
                <a:spcPct val="90000"/>
              </a:lnSpc>
              <a:spcBef>
                <a:spcPts val="200"/>
              </a:spcBef>
              <a:spcAft>
                <a:spcPts val="400"/>
              </a:spcAft>
              <a:buClr>
                <a:schemeClr val="tx1"/>
              </a:buClr>
              <a:buSzPct val="80000"/>
              <a:buFont typeface="Corbel" panose="020B0503020204020204" pitchFamily="34" charset="0"/>
              <a:buChar char="•"/>
              <a:defRPr>
                <a:solidFill>
                  <a:schemeClr val="tx1"/>
                </a:solidFill>
                <a:latin typeface="Rockwell" panose="02060603020205020403" pitchFamily="18" charset="0"/>
              </a:defRPr>
            </a:lvl3pPr>
            <a:lvl4pPr marL="1004888"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4pPr>
            <a:lvl5pPr marL="1279525"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5pPr>
            <a:lvl6pPr marL="17367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6pPr>
            <a:lvl7pPr marL="21939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7pPr>
            <a:lvl8pPr marL="26511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8pPr>
            <a:lvl9pPr marL="31083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9pPr>
          </a:lstStyle>
          <a:p>
            <a:pPr eaLnBrk="1" hangingPunct="1">
              <a:lnSpc>
                <a:spcPct val="100000"/>
              </a:lnSpc>
              <a:spcBef>
                <a:spcPct val="0"/>
              </a:spcBef>
              <a:buClrTx/>
              <a:buSzTx/>
              <a:buFontTx/>
              <a:buNone/>
            </a:pPr>
            <a:r>
              <a:rPr lang="en-US" altLang="en-US" sz="3200" b="1"/>
              <a:t>K-Nearest Neighbour</a:t>
            </a:r>
          </a:p>
        </p:txBody>
      </p:sp>
      <p:graphicFrame>
        <p:nvGraphicFramePr>
          <p:cNvPr id="4" name="Table 3">
            <a:extLst>
              <a:ext uri="{FF2B5EF4-FFF2-40B4-BE49-F238E27FC236}">
                <a16:creationId xmlns:a16="http://schemas.microsoft.com/office/drawing/2014/main" id="{5EEFA3D8-B86A-1242-B037-6934C58FB86D}"/>
              </a:ext>
            </a:extLst>
          </p:cNvPr>
          <p:cNvGraphicFramePr>
            <a:graphicFrameLocks noGrp="1"/>
          </p:cNvGraphicFramePr>
          <p:nvPr/>
        </p:nvGraphicFramePr>
        <p:xfrm>
          <a:off x="6519863" y="692150"/>
          <a:ext cx="5022849" cy="3560760"/>
        </p:xfrm>
        <a:graphic>
          <a:graphicData uri="http://schemas.openxmlformats.org/drawingml/2006/table">
            <a:tbl>
              <a:tblPr firstRow="1" firstCol="1" bandRow="1">
                <a:tableStyleId>{2D5ABB26-0587-4C30-8999-92F81FD0307C}</a:tableStyleId>
              </a:tblPr>
              <a:tblGrid>
                <a:gridCol w="1674283">
                  <a:extLst>
                    <a:ext uri="{9D8B030D-6E8A-4147-A177-3AD203B41FA5}">
                      <a16:colId xmlns:a16="http://schemas.microsoft.com/office/drawing/2014/main" val="20000"/>
                    </a:ext>
                  </a:extLst>
                </a:gridCol>
                <a:gridCol w="1674283">
                  <a:extLst>
                    <a:ext uri="{9D8B030D-6E8A-4147-A177-3AD203B41FA5}">
                      <a16:colId xmlns:a16="http://schemas.microsoft.com/office/drawing/2014/main" val="20001"/>
                    </a:ext>
                  </a:extLst>
                </a:gridCol>
                <a:gridCol w="1674283">
                  <a:extLst>
                    <a:ext uri="{9D8B030D-6E8A-4147-A177-3AD203B41FA5}">
                      <a16:colId xmlns:a16="http://schemas.microsoft.com/office/drawing/2014/main" val="20002"/>
                    </a:ext>
                  </a:extLst>
                </a:gridCol>
              </a:tblGrid>
              <a:tr h="445095">
                <a:tc>
                  <a:txBody>
                    <a:bodyPr/>
                    <a:lstStyle/>
                    <a:p>
                      <a:pPr marL="0" marR="0" algn="ctr">
                        <a:lnSpc>
                          <a:spcPct val="115000"/>
                        </a:lnSpc>
                        <a:spcBef>
                          <a:spcPts val="0"/>
                        </a:spcBef>
                        <a:spcAft>
                          <a:spcPts val="800"/>
                        </a:spcAft>
                      </a:pPr>
                      <a:r>
                        <a:rPr lang="en-US" sz="1600" b="1" kern="100" dirty="0">
                          <a:effectLst/>
                        </a:rPr>
                        <a:t>Brightness</a:t>
                      </a:r>
                      <a:endParaRPr lang="en-US" sz="16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b="1" kern="100">
                          <a:effectLst/>
                        </a:rPr>
                        <a:t>Saturation</a:t>
                      </a:r>
                      <a:endParaRPr lang="en-US" sz="1600" b="1"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b="1" kern="100" dirty="0">
                          <a:effectLst/>
                        </a:rPr>
                        <a:t>Class</a:t>
                      </a:r>
                      <a:endParaRPr lang="en-US" sz="16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45095">
                <a:tc>
                  <a:txBody>
                    <a:bodyPr/>
                    <a:lstStyle/>
                    <a:p>
                      <a:pPr marL="0" marR="0" algn="ctr">
                        <a:lnSpc>
                          <a:spcPct val="115000"/>
                        </a:lnSpc>
                        <a:spcBef>
                          <a:spcPts val="0"/>
                        </a:spcBef>
                        <a:spcAft>
                          <a:spcPts val="800"/>
                        </a:spcAft>
                      </a:pPr>
                      <a:r>
                        <a:rPr lang="en-US" sz="1600" kern="100" dirty="0">
                          <a:effectLst/>
                        </a:rPr>
                        <a:t>40</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20</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Red</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45095">
                <a:tc>
                  <a:txBody>
                    <a:bodyPr/>
                    <a:lstStyle/>
                    <a:p>
                      <a:pPr marL="0" marR="0" algn="ctr">
                        <a:lnSpc>
                          <a:spcPct val="115000"/>
                        </a:lnSpc>
                        <a:spcBef>
                          <a:spcPts val="0"/>
                        </a:spcBef>
                        <a:spcAft>
                          <a:spcPts val="800"/>
                        </a:spcAft>
                      </a:pPr>
                      <a:r>
                        <a:rPr lang="en-US" sz="1600" kern="100" dirty="0">
                          <a:effectLst/>
                        </a:rPr>
                        <a:t>50</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dirty="0">
                          <a:effectLst/>
                        </a:rPr>
                        <a:t>50</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Blue</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45095">
                <a:tc>
                  <a:txBody>
                    <a:bodyPr/>
                    <a:lstStyle/>
                    <a:p>
                      <a:pPr marL="0" marR="0" algn="ctr">
                        <a:lnSpc>
                          <a:spcPct val="115000"/>
                        </a:lnSpc>
                        <a:spcBef>
                          <a:spcPts val="0"/>
                        </a:spcBef>
                        <a:spcAft>
                          <a:spcPts val="800"/>
                        </a:spcAft>
                      </a:pPr>
                      <a:r>
                        <a:rPr lang="en-US" sz="1600" kern="100">
                          <a:effectLst/>
                        </a:rPr>
                        <a:t>60</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90</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dirty="0">
                          <a:effectLst/>
                        </a:rPr>
                        <a:t>Blue</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45095">
                <a:tc>
                  <a:txBody>
                    <a:bodyPr/>
                    <a:lstStyle/>
                    <a:p>
                      <a:pPr marL="0" marR="0" algn="ctr">
                        <a:lnSpc>
                          <a:spcPct val="115000"/>
                        </a:lnSpc>
                        <a:spcBef>
                          <a:spcPts val="0"/>
                        </a:spcBef>
                        <a:spcAft>
                          <a:spcPts val="800"/>
                        </a:spcAft>
                      </a:pPr>
                      <a:r>
                        <a:rPr lang="en-US" sz="1600" kern="100">
                          <a:effectLst/>
                        </a:rPr>
                        <a:t>10</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25</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dirty="0">
                          <a:effectLst/>
                        </a:rPr>
                        <a:t>Red</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45095">
                <a:tc>
                  <a:txBody>
                    <a:bodyPr/>
                    <a:lstStyle/>
                    <a:p>
                      <a:pPr marL="0" marR="0" algn="ctr">
                        <a:lnSpc>
                          <a:spcPct val="115000"/>
                        </a:lnSpc>
                        <a:spcBef>
                          <a:spcPts val="0"/>
                        </a:spcBef>
                        <a:spcAft>
                          <a:spcPts val="800"/>
                        </a:spcAft>
                      </a:pPr>
                      <a:r>
                        <a:rPr lang="en-US" sz="1600" kern="100">
                          <a:effectLst/>
                        </a:rPr>
                        <a:t>70</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70</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dirty="0">
                          <a:effectLst/>
                        </a:rPr>
                        <a:t>Blue</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45095">
                <a:tc>
                  <a:txBody>
                    <a:bodyPr/>
                    <a:lstStyle/>
                    <a:p>
                      <a:pPr marL="0" marR="0" algn="ctr">
                        <a:lnSpc>
                          <a:spcPct val="115000"/>
                        </a:lnSpc>
                        <a:spcBef>
                          <a:spcPts val="0"/>
                        </a:spcBef>
                        <a:spcAft>
                          <a:spcPts val="800"/>
                        </a:spcAft>
                      </a:pPr>
                      <a:r>
                        <a:rPr lang="en-US" sz="1600" kern="100">
                          <a:effectLst/>
                        </a:rPr>
                        <a:t>60</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10</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dirty="0">
                          <a:effectLst/>
                        </a:rPr>
                        <a:t>Red</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45095">
                <a:tc>
                  <a:txBody>
                    <a:bodyPr/>
                    <a:lstStyle/>
                    <a:p>
                      <a:pPr marL="0" marR="0" algn="ctr">
                        <a:lnSpc>
                          <a:spcPct val="115000"/>
                        </a:lnSpc>
                        <a:spcBef>
                          <a:spcPts val="0"/>
                        </a:spcBef>
                        <a:spcAft>
                          <a:spcPts val="800"/>
                        </a:spcAft>
                      </a:pPr>
                      <a:r>
                        <a:rPr lang="en-US" sz="1600" kern="100">
                          <a:effectLst/>
                        </a:rPr>
                        <a:t>25</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80</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dirty="0">
                          <a:effectLst/>
                        </a:rPr>
                        <a:t>Blue</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29737" name="TextBox 5">
            <a:extLst>
              <a:ext uri="{FF2B5EF4-FFF2-40B4-BE49-F238E27FC236}">
                <a16:creationId xmlns:a16="http://schemas.microsoft.com/office/drawing/2014/main" id="{CDB0D57B-8BC6-243D-5AA2-3117DF9A15B2}"/>
              </a:ext>
            </a:extLst>
          </p:cNvPr>
          <p:cNvSpPr txBox="1">
            <a:spLocks noChangeArrowheads="1"/>
          </p:cNvSpPr>
          <p:nvPr/>
        </p:nvSpPr>
        <p:spPr bwMode="auto">
          <a:xfrm>
            <a:off x="1698625" y="2355850"/>
            <a:ext cx="368935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eaLnBrk="0" fontAlgn="base" hangingPunct="0">
              <a:spcBef>
                <a:spcPct val="0"/>
              </a:spcBef>
              <a:spcAft>
                <a:spcPct val="0"/>
              </a:spcAft>
              <a:defRPr>
                <a:solidFill>
                  <a:schemeClr val="tx1"/>
                </a:solidFill>
                <a:latin typeface="Rockwell" panose="02060603020205020403" pitchFamily="18" charset="0"/>
              </a:defRPr>
            </a:lvl6pPr>
            <a:lvl7pPr marL="2971800" indent="-228600" eaLnBrk="0" fontAlgn="base" hangingPunct="0">
              <a:spcBef>
                <a:spcPct val="0"/>
              </a:spcBef>
              <a:spcAft>
                <a:spcPct val="0"/>
              </a:spcAft>
              <a:defRPr>
                <a:solidFill>
                  <a:schemeClr val="tx1"/>
                </a:solidFill>
                <a:latin typeface="Rockwell" panose="02060603020205020403" pitchFamily="18" charset="0"/>
              </a:defRPr>
            </a:lvl7pPr>
            <a:lvl8pPr marL="3429000" indent="-228600" eaLnBrk="0" fontAlgn="base" hangingPunct="0">
              <a:spcBef>
                <a:spcPct val="0"/>
              </a:spcBef>
              <a:spcAft>
                <a:spcPct val="0"/>
              </a:spcAft>
              <a:defRPr>
                <a:solidFill>
                  <a:schemeClr val="tx1"/>
                </a:solidFill>
                <a:latin typeface="Rockwell" panose="02060603020205020403" pitchFamily="18" charset="0"/>
              </a:defRPr>
            </a:lvl8pPr>
            <a:lvl9pPr marL="3886200" indent="-228600" eaLnBrk="0" fontAlgn="base" hangingPunct="0">
              <a:spcBef>
                <a:spcPct val="0"/>
              </a:spcBef>
              <a:spcAft>
                <a:spcPct val="0"/>
              </a:spcAft>
              <a:defRPr>
                <a:solidFill>
                  <a:schemeClr val="tx1"/>
                </a:solidFill>
                <a:latin typeface="Rockwell" panose="02060603020205020403" pitchFamily="18" charset="0"/>
              </a:defRPr>
            </a:lvl9pPr>
          </a:lstStyle>
          <a:p>
            <a:r>
              <a:rPr lang="en-US" altLang="en-US">
                <a:latin typeface="Aptos" panose="020B0004020202020204" pitchFamily="34" charset="0"/>
                <a:ea typeface="DengXian" panose="02010600030101010101" pitchFamily="2" charset="-122"/>
                <a:cs typeface="Times New Roman" panose="02020603050405020304" pitchFamily="18" charset="0"/>
              </a:rPr>
              <a:t>The table represents our data set. We have two columns — </a:t>
            </a:r>
            <a:r>
              <a:rPr lang="en-US" altLang="en-US" b="1">
                <a:latin typeface="Aptos" panose="020B0004020202020204" pitchFamily="34" charset="0"/>
                <a:ea typeface="DengXian" panose="02010600030101010101" pitchFamily="2" charset="-122"/>
                <a:cs typeface="Times New Roman" panose="02020603050405020304" pitchFamily="18" charset="0"/>
              </a:rPr>
              <a:t>Brightness</a:t>
            </a:r>
            <a:r>
              <a:rPr lang="en-US" altLang="en-US">
                <a:latin typeface="Aptos" panose="020B0004020202020204" pitchFamily="34" charset="0"/>
                <a:ea typeface="DengXian" panose="02010600030101010101" pitchFamily="2" charset="-122"/>
                <a:cs typeface="Times New Roman" panose="02020603050405020304" pitchFamily="18" charset="0"/>
              </a:rPr>
              <a:t> and </a:t>
            </a:r>
            <a:r>
              <a:rPr lang="en-US" altLang="en-US" b="1">
                <a:latin typeface="Aptos" panose="020B0004020202020204" pitchFamily="34" charset="0"/>
                <a:ea typeface="DengXian" panose="02010600030101010101" pitchFamily="2" charset="-122"/>
                <a:cs typeface="Times New Roman" panose="02020603050405020304" pitchFamily="18" charset="0"/>
              </a:rPr>
              <a:t>Saturation</a:t>
            </a:r>
            <a:r>
              <a:rPr lang="en-US" altLang="en-US">
                <a:latin typeface="Aptos" panose="020B0004020202020204" pitchFamily="34" charset="0"/>
                <a:ea typeface="DengXian" panose="02010600030101010101" pitchFamily="2" charset="-122"/>
                <a:cs typeface="Times New Roman" panose="02020603050405020304" pitchFamily="18" charset="0"/>
              </a:rPr>
              <a:t>. Each row in the table has a class of either </a:t>
            </a:r>
            <a:r>
              <a:rPr lang="en-US" altLang="en-US" b="1">
                <a:latin typeface="Aptos" panose="020B0004020202020204" pitchFamily="34" charset="0"/>
                <a:ea typeface="DengXian" panose="02010600030101010101" pitchFamily="2" charset="-122"/>
                <a:cs typeface="Times New Roman" panose="02020603050405020304" pitchFamily="18" charset="0"/>
              </a:rPr>
              <a:t>Red</a:t>
            </a:r>
            <a:r>
              <a:rPr lang="en-US" altLang="en-US">
                <a:latin typeface="Aptos" panose="020B0004020202020204" pitchFamily="34" charset="0"/>
                <a:ea typeface="DengXian" panose="02010600030101010101" pitchFamily="2" charset="-122"/>
                <a:cs typeface="Times New Roman" panose="02020603050405020304" pitchFamily="18" charset="0"/>
              </a:rPr>
              <a:t> or </a:t>
            </a:r>
            <a:r>
              <a:rPr lang="en-US" altLang="en-US" b="1">
                <a:latin typeface="Aptos" panose="020B0004020202020204" pitchFamily="34" charset="0"/>
                <a:ea typeface="DengXian" panose="02010600030101010101" pitchFamily="2" charset="-122"/>
                <a:cs typeface="Times New Roman" panose="02020603050405020304" pitchFamily="18" charset="0"/>
              </a:rPr>
              <a:t>Blue</a:t>
            </a:r>
            <a:r>
              <a:rPr lang="en-US" altLang="en-US">
                <a:latin typeface="Aptos" panose="020B0004020202020204" pitchFamily="34" charset="0"/>
                <a:ea typeface="DengXian" panose="02010600030101010101" pitchFamily="2" charset="-122"/>
                <a:cs typeface="Times New Roman" panose="02020603050405020304" pitchFamily="18" charset="0"/>
              </a:rPr>
              <a:t>.</a:t>
            </a:r>
            <a:endParaRPr lang="en-US" altLang="en-US">
              <a:ea typeface="DengXian" panose="02010600030101010101" pitchFamily="2" charset="-122"/>
              <a:cs typeface="Times New Roman" panose="02020603050405020304" pitchFamily="18" charset="0"/>
            </a:endParaRPr>
          </a:p>
        </p:txBody>
      </p:sp>
      <p:graphicFrame>
        <p:nvGraphicFramePr>
          <p:cNvPr id="6" name="Table 5">
            <a:extLst>
              <a:ext uri="{FF2B5EF4-FFF2-40B4-BE49-F238E27FC236}">
                <a16:creationId xmlns:a16="http://schemas.microsoft.com/office/drawing/2014/main" id="{33CF0231-78F0-F0AE-F969-0AEDB007DEA1}"/>
              </a:ext>
            </a:extLst>
          </p:cNvPr>
          <p:cNvGraphicFramePr>
            <a:graphicFrameLocks noGrp="1"/>
          </p:cNvGraphicFramePr>
          <p:nvPr/>
        </p:nvGraphicFramePr>
        <p:xfrm>
          <a:off x="6519863" y="5048250"/>
          <a:ext cx="5022849" cy="793750"/>
        </p:xfrm>
        <a:graphic>
          <a:graphicData uri="http://schemas.openxmlformats.org/drawingml/2006/table">
            <a:tbl>
              <a:tblPr firstRow="1" firstCol="1" bandRow="1">
                <a:tableStyleId>{2D5ABB26-0587-4C30-8999-92F81FD0307C}</a:tableStyleId>
              </a:tblPr>
              <a:tblGrid>
                <a:gridCol w="1674283">
                  <a:extLst>
                    <a:ext uri="{9D8B030D-6E8A-4147-A177-3AD203B41FA5}">
                      <a16:colId xmlns:a16="http://schemas.microsoft.com/office/drawing/2014/main" val="20000"/>
                    </a:ext>
                  </a:extLst>
                </a:gridCol>
                <a:gridCol w="1674283">
                  <a:extLst>
                    <a:ext uri="{9D8B030D-6E8A-4147-A177-3AD203B41FA5}">
                      <a16:colId xmlns:a16="http://schemas.microsoft.com/office/drawing/2014/main" val="20001"/>
                    </a:ext>
                  </a:extLst>
                </a:gridCol>
                <a:gridCol w="1674283">
                  <a:extLst>
                    <a:ext uri="{9D8B030D-6E8A-4147-A177-3AD203B41FA5}">
                      <a16:colId xmlns:a16="http://schemas.microsoft.com/office/drawing/2014/main" val="20002"/>
                    </a:ext>
                  </a:extLst>
                </a:gridCol>
              </a:tblGrid>
              <a:tr h="396875">
                <a:tc>
                  <a:txBody>
                    <a:bodyPr/>
                    <a:lstStyle/>
                    <a:p>
                      <a:pPr marL="0" marR="0" algn="ctr" defTabSz="914400" rtl="0" eaLnBrk="1" latinLnBrk="0" hangingPunct="1">
                        <a:lnSpc>
                          <a:spcPct val="115000"/>
                        </a:lnSpc>
                        <a:spcBef>
                          <a:spcPts val="0"/>
                        </a:spcBef>
                        <a:spcAft>
                          <a:spcPts val="800"/>
                        </a:spcAft>
                      </a:pPr>
                      <a:r>
                        <a:rPr lang="en-US" sz="1600" b="1" kern="100" dirty="0">
                          <a:solidFill>
                            <a:schemeClr val="tx1"/>
                          </a:solidFill>
                          <a:effectLst/>
                        </a:rPr>
                        <a:t>Brightness</a:t>
                      </a:r>
                      <a:endParaRPr lang="en-US" sz="1600" b="1" kern="100" dirty="0">
                        <a:solidFill>
                          <a:schemeClr val="tx1"/>
                        </a:solidFill>
                        <a:effectLst/>
                        <a:latin typeface="+mn-lt"/>
                        <a:ea typeface="+mn-ea"/>
                        <a:cs typeface="+mn-cs"/>
                      </a:endParaRPr>
                    </a:p>
                  </a:txBody>
                  <a:tcPr marL="9523" marR="9523" marT="9529" marB="9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lnSpc>
                          <a:spcPct val="115000"/>
                        </a:lnSpc>
                        <a:spcBef>
                          <a:spcPts val="0"/>
                        </a:spcBef>
                        <a:spcAft>
                          <a:spcPts val="800"/>
                        </a:spcAft>
                      </a:pPr>
                      <a:r>
                        <a:rPr lang="en-US" sz="1600" b="1" kern="100" dirty="0">
                          <a:solidFill>
                            <a:schemeClr val="tx1"/>
                          </a:solidFill>
                          <a:effectLst/>
                        </a:rPr>
                        <a:t>Saturation</a:t>
                      </a:r>
                      <a:endParaRPr lang="en-US" sz="1600" b="1" kern="100" dirty="0">
                        <a:solidFill>
                          <a:schemeClr val="tx1"/>
                        </a:solidFill>
                        <a:effectLst/>
                        <a:latin typeface="+mn-lt"/>
                        <a:ea typeface="+mn-ea"/>
                        <a:cs typeface="+mn-cs"/>
                      </a:endParaRPr>
                    </a:p>
                  </a:txBody>
                  <a:tcPr marL="9523" marR="9523" marT="9529" marB="9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lnSpc>
                          <a:spcPct val="115000"/>
                        </a:lnSpc>
                        <a:spcBef>
                          <a:spcPts val="0"/>
                        </a:spcBef>
                        <a:spcAft>
                          <a:spcPts val="800"/>
                        </a:spcAft>
                      </a:pPr>
                      <a:r>
                        <a:rPr lang="en-US" sz="1600" b="1" kern="100" dirty="0">
                          <a:solidFill>
                            <a:schemeClr val="tx1"/>
                          </a:solidFill>
                          <a:effectLst/>
                        </a:rPr>
                        <a:t>Class</a:t>
                      </a:r>
                      <a:endParaRPr lang="en-US" sz="1600" b="1" kern="100" dirty="0">
                        <a:solidFill>
                          <a:schemeClr val="tx1"/>
                        </a:solidFill>
                        <a:effectLst/>
                        <a:latin typeface="+mn-lt"/>
                        <a:ea typeface="+mn-ea"/>
                        <a:cs typeface="+mn-cs"/>
                      </a:endParaRPr>
                    </a:p>
                  </a:txBody>
                  <a:tcPr marL="9523" marR="9523" marT="9529" marB="9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6875">
                <a:tc>
                  <a:txBody>
                    <a:bodyPr/>
                    <a:lstStyle/>
                    <a:p>
                      <a:pPr marL="0" marR="0" algn="ctr" defTabSz="914400" rtl="0" eaLnBrk="1" latinLnBrk="0" hangingPunct="1">
                        <a:lnSpc>
                          <a:spcPct val="115000"/>
                        </a:lnSpc>
                        <a:spcBef>
                          <a:spcPts val="0"/>
                        </a:spcBef>
                        <a:spcAft>
                          <a:spcPts val="800"/>
                        </a:spcAft>
                      </a:pPr>
                      <a:r>
                        <a:rPr lang="en-US" sz="1600" kern="100">
                          <a:solidFill>
                            <a:schemeClr val="tx1"/>
                          </a:solidFill>
                          <a:effectLst/>
                        </a:rPr>
                        <a:t>20</a:t>
                      </a:r>
                      <a:endParaRPr lang="en-US" sz="1600" kern="100">
                        <a:solidFill>
                          <a:schemeClr val="tx1"/>
                        </a:solidFill>
                        <a:effectLst/>
                        <a:latin typeface="+mn-lt"/>
                        <a:ea typeface="+mn-ea"/>
                        <a:cs typeface="+mn-cs"/>
                      </a:endParaRPr>
                    </a:p>
                  </a:txBody>
                  <a:tcPr marL="9523" marR="9523" marT="9529" marB="9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lnSpc>
                          <a:spcPct val="115000"/>
                        </a:lnSpc>
                        <a:spcBef>
                          <a:spcPts val="0"/>
                        </a:spcBef>
                        <a:spcAft>
                          <a:spcPts val="800"/>
                        </a:spcAft>
                      </a:pPr>
                      <a:r>
                        <a:rPr lang="en-US" sz="1600" kern="100" dirty="0">
                          <a:solidFill>
                            <a:schemeClr val="tx1"/>
                          </a:solidFill>
                          <a:effectLst/>
                        </a:rPr>
                        <a:t>35</a:t>
                      </a:r>
                      <a:endParaRPr lang="en-US" sz="1600" kern="100" dirty="0">
                        <a:solidFill>
                          <a:schemeClr val="tx1"/>
                        </a:solidFill>
                        <a:effectLst/>
                        <a:latin typeface="+mn-lt"/>
                        <a:ea typeface="+mn-ea"/>
                        <a:cs typeface="+mn-cs"/>
                      </a:endParaRPr>
                    </a:p>
                  </a:txBody>
                  <a:tcPr marL="9523" marR="9523" marT="9529" marB="9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lnSpc>
                          <a:spcPct val="115000"/>
                        </a:lnSpc>
                        <a:spcBef>
                          <a:spcPts val="0"/>
                        </a:spcBef>
                        <a:spcAft>
                          <a:spcPts val="800"/>
                        </a:spcAft>
                      </a:pPr>
                      <a:r>
                        <a:rPr lang="en-US" sz="1600" kern="100" dirty="0">
                          <a:solidFill>
                            <a:schemeClr val="tx1"/>
                          </a:solidFill>
                          <a:effectLst/>
                        </a:rPr>
                        <a:t>?</a:t>
                      </a:r>
                      <a:endParaRPr lang="en-US" sz="1600" kern="100" dirty="0">
                        <a:solidFill>
                          <a:schemeClr val="tx1"/>
                        </a:solidFill>
                        <a:effectLst/>
                        <a:latin typeface="+mn-lt"/>
                        <a:ea typeface="+mn-ea"/>
                        <a:cs typeface="+mn-cs"/>
                      </a:endParaRPr>
                    </a:p>
                  </a:txBody>
                  <a:tcPr marL="9523" marR="9523" marT="9529" marB="9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Placeholder 2">
            <a:extLst>
              <a:ext uri="{FF2B5EF4-FFF2-40B4-BE49-F238E27FC236}">
                <a16:creationId xmlns:a16="http://schemas.microsoft.com/office/drawing/2014/main" id="{861D4DB5-6D1A-34C0-53B0-B0BF1082B4AF}"/>
              </a:ext>
            </a:extLst>
          </p:cNvPr>
          <p:cNvSpPr txBox="1">
            <a:spLocks noChangeArrowheads="1"/>
          </p:cNvSpPr>
          <p:nvPr/>
        </p:nvSpPr>
        <p:spPr bwMode="auto">
          <a:xfrm>
            <a:off x="442913" y="98425"/>
            <a:ext cx="110998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400"/>
              </a:spcBef>
              <a:buClr>
                <a:schemeClr val="tx1"/>
              </a:buClr>
              <a:buSzPct val="80000"/>
              <a:buFont typeface="Corbel" panose="020B0503020204020204" pitchFamily="34" charset="0"/>
              <a:buChar char="•"/>
              <a:defRPr sz="2200">
                <a:solidFill>
                  <a:schemeClr val="tx1"/>
                </a:solidFill>
                <a:latin typeface="Rockwell" panose="02060603020205020403" pitchFamily="18" charset="0"/>
              </a:defRPr>
            </a:lvl1pPr>
            <a:lvl2pPr indent="-182563">
              <a:lnSpc>
                <a:spcPct val="90000"/>
              </a:lnSpc>
              <a:spcBef>
                <a:spcPts val="200"/>
              </a:spcBef>
              <a:spcAft>
                <a:spcPts val="400"/>
              </a:spcAft>
              <a:buClr>
                <a:schemeClr val="tx1"/>
              </a:buClr>
              <a:buSzPct val="80000"/>
              <a:buFont typeface="Corbel" panose="020B0503020204020204" pitchFamily="34" charset="0"/>
              <a:buChar char="•"/>
              <a:defRPr sz="2000">
                <a:solidFill>
                  <a:schemeClr val="tx1"/>
                </a:solidFill>
                <a:latin typeface="Rockwell" panose="02060603020205020403" pitchFamily="18" charset="0"/>
              </a:defRPr>
            </a:lvl2pPr>
            <a:lvl3pPr marL="730250" indent="-182563">
              <a:lnSpc>
                <a:spcPct val="90000"/>
              </a:lnSpc>
              <a:spcBef>
                <a:spcPts val="200"/>
              </a:spcBef>
              <a:spcAft>
                <a:spcPts val="400"/>
              </a:spcAft>
              <a:buClr>
                <a:schemeClr val="tx1"/>
              </a:buClr>
              <a:buSzPct val="80000"/>
              <a:buFont typeface="Corbel" panose="020B0503020204020204" pitchFamily="34" charset="0"/>
              <a:buChar char="•"/>
              <a:defRPr>
                <a:solidFill>
                  <a:schemeClr val="tx1"/>
                </a:solidFill>
                <a:latin typeface="Rockwell" panose="02060603020205020403" pitchFamily="18" charset="0"/>
              </a:defRPr>
            </a:lvl3pPr>
            <a:lvl4pPr marL="1004888"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4pPr>
            <a:lvl5pPr marL="1279525"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5pPr>
            <a:lvl6pPr marL="17367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6pPr>
            <a:lvl7pPr marL="21939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7pPr>
            <a:lvl8pPr marL="26511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8pPr>
            <a:lvl9pPr marL="31083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9pPr>
          </a:lstStyle>
          <a:p>
            <a:pPr eaLnBrk="1" hangingPunct="1">
              <a:lnSpc>
                <a:spcPct val="100000"/>
              </a:lnSpc>
              <a:spcBef>
                <a:spcPct val="0"/>
              </a:spcBef>
              <a:buClrTx/>
              <a:buSzTx/>
              <a:buFontTx/>
              <a:buNone/>
            </a:pPr>
            <a:r>
              <a:rPr lang="en-US" altLang="en-US" sz="3200" b="1"/>
              <a:t>K-Nearest Neighbour</a:t>
            </a:r>
          </a:p>
        </p:txBody>
      </p:sp>
      <p:pic>
        <p:nvPicPr>
          <p:cNvPr id="30723" name="Picture 4">
            <a:extLst>
              <a:ext uri="{FF2B5EF4-FFF2-40B4-BE49-F238E27FC236}">
                <a16:creationId xmlns:a16="http://schemas.microsoft.com/office/drawing/2014/main" id="{A1E14957-32EC-0667-9022-8B3E2B7595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82800" y="2324100"/>
            <a:ext cx="16764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extBox 5">
            <a:extLst>
              <a:ext uri="{FF2B5EF4-FFF2-40B4-BE49-F238E27FC236}">
                <a16:creationId xmlns:a16="http://schemas.microsoft.com/office/drawing/2014/main" id="{EC2977BC-A611-8FD9-D17D-7930066E4719}"/>
              </a:ext>
            </a:extLst>
          </p:cNvPr>
          <p:cNvSpPr txBox="1">
            <a:spLocks noChangeArrowheads="1"/>
          </p:cNvSpPr>
          <p:nvPr/>
        </p:nvSpPr>
        <p:spPr bwMode="auto">
          <a:xfrm>
            <a:off x="1427163" y="1644650"/>
            <a:ext cx="4665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Rockwell" panose="02060603020205020403" pitchFamily="18" charset="0"/>
              </a:defRPr>
            </a:lvl1pPr>
            <a:lvl2pPr>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eaLnBrk="0" fontAlgn="base" hangingPunct="0">
              <a:spcBef>
                <a:spcPct val="0"/>
              </a:spcBef>
              <a:spcAft>
                <a:spcPct val="0"/>
              </a:spcAft>
              <a:defRPr>
                <a:solidFill>
                  <a:schemeClr val="tx1"/>
                </a:solidFill>
                <a:latin typeface="Rockwell" panose="02060603020205020403" pitchFamily="18" charset="0"/>
              </a:defRPr>
            </a:lvl6pPr>
            <a:lvl7pPr marL="2971800" indent="-228600" eaLnBrk="0" fontAlgn="base" hangingPunct="0">
              <a:spcBef>
                <a:spcPct val="0"/>
              </a:spcBef>
              <a:spcAft>
                <a:spcPct val="0"/>
              </a:spcAft>
              <a:defRPr>
                <a:solidFill>
                  <a:schemeClr val="tx1"/>
                </a:solidFill>
                <a:latin typeface="Rockwell" panose="02060603020205020403" pitchFamily="18" charset="0"/>
              </a:defRPr>
            </a:lvl7pPr>
            <a:lvl8pPr marL="3429000" indent="-228600" eaLnBrk="0" fontAlgn="base" hangingPunct="0">
              <a:spcBef>
                <a:spcPct val="0"/>
              </a:spcBef>
              <a:spcAft>
                <a:spcPct val="0"/>
              </a:spcAft>
              <a:defRPr>
                <a:solidFill>
                  <a:schemeClr val="tx1"/>
                </a:solidFill>
                <a:latin typeface="Rockwell" panose="02060603020205020403" pitchFamily="18" charset="0"/>
              </a:defRPr>
            </a:lvl8pPr>
            <a:lvl9pPr marL="3886200" indent="-228600" eaLnBrk="0" fontAlgn="base" hangingPunct="0">
              <a:spcBef>
                <a:spcPct val="0"/>
              </a:spcBef>
              <a:spcAft>
                <a:spcPct val="0"/>
              </a:spcAft>
              <a:defRPr>
                <a:solidFill>
                  <a:schemeClr val="tx1"/>
                </a:solidFill>
                <a:latin typeface="Rockwell" panose="02060603020205020403" pitchFamily="18" charset="0"/>
              </a:defRPr>
            </a:lvl9pPr>
          </a:lstStyle>
          <a:p>
            <a:pPr lvl="1" eaLnBrk="1" hangingPunct="1"/>
            <a:r>
              <a:rPr lang="en-US" altLang="en-US"/>
              <a:t>Euclidean Distance</a:t>
            </a:r>
          </a:p>
        </p:txBody>
      </p:sp>
      <p:sp>
        <p:nvSpPr>
          <p:cNvPr id="8" name="TextBox 7">
            <a:extLst>
              <a:ext uri="{FF2B5EF4-FFF2-40B4-BE49-F238E27FC236}">
                <a16:creationId xmlns:a16="http://schemas.microsoft.com/office/drawing/2014/main" id="{A4EA02E7-8A50-5388-985C-84312D82AF1F}"/>
              </a:ext>
            </a:extLst>
          </p:cNvPr>
          <p:cNvSpPr txBox="1"/>
          <p:nvPr/>
        </p:nvSpPr>
        <p:spPr>
          <a:xfrm>
            <a:off x="5686425" y="2027238"/>
            <a:ext cx="4664075" cy="1658937"/>
          </a:xfrm>
          <a:prstGeom prst="rect">
            <a:avLst/>
          </a:prstGeom>
          <a:noFill/>
        </p:spPr>
        <p:txBody>
          <a:bodyPr>
            <a:spAutoFit/>
          </a:bodyPr>
          <a:lstStyle/>
          <a:p>
            <a:pPr marL="342900" indent="-342900">
              <a:lnSpc>
                <a:spcPct val="115000"/>
              </a:lnSpc>
              <a:spcBef>
                <a:spcPts val="0"/>
              </a:spcBef>
              <a:spcAft>
                <a:spcPts val="800"/>
              </a:spcAft>
              <a:buSzPts val="1000"/>
              <a:buFont typeface="Symbol" panose="05050102010706020507" pitchFamily="18" charset="2"/>
              <a:buChar char=""/>
              <a:tabLst>
                <a:tab pos="457200" algn="l"/>
              </a:tabLst>
              <a:defRPr/>
            </a:pPr>
            <a:r>
              <a:rPr lang="en-US" kern="100" dirty="0">
                <a:latin typeface="Aptos" panose="020B0004020202020204" pitchFamily="34" charset="0"/>
                <a:ea typeface="DengXian" panose="02010600030101010101" pitchFamily="2" charset="-122"/>
                <a:cs typeface="Times New Roman" panose="02020603050405020304" pitchFamily="18" charset="0"/>
              </a:rPr>
              <a:t>X₂ = New entry's brightness (20).</a:t>
            </a:r>
          </a:p>
          <a:p>
            <a:pPr marL="342900" indent="-342900">
              <a:lnSpc>
                <a:spcPct val="115000"/>
              </a:lnSpc>
              <a:spcBef>
                <a:spcPts val="0"/>
              </a:spcBef>
              <a:spcAft>
                <a:spcPts val="800"/>
              </a:spcAft>
              <a:buSzPts val="1000"/>
              <a:buFont typeface="Symbol" panose="05050102010706020507" pitchFamily="18" charset="2"/>
              <a:buChar char=""/>
              <a:tabLst>
                <a:tab pos="457200" algn="l"/>
              </a:tabLst>
              <a:defRPr/>
            </a:pPr>
            <a:r>
              <a:rPr lang="en-US" kern="100" dirty="0">
                <a:latin typeface="Aptos" panose="020B0004020202020204" pitchFamily="34" charset="0"/>
                <a:ea typeface="DengXian" panose="02010600030101010101" pitchFamily="2" charset="-122"/>
                <a:cs typeface="Times New Roman" panose="02020603050405020304" pitchFamily="18" charset="0"/>
              </a:rPr>
              <a:t>X₁= Existing entry's brightness.</a:t>
            </a:r>
          </a:p>
          <a:p>
            <a:pPr marL="342900" indent="-342900">
              <a:lnSpc>
                <a:spcPct val="115000"/>
              </a:lnSpc>
              <a:spcBef>
                <a:spcPts val="0"/>
              </a:spcBef>
              <a:spcAft>
                <a:spcPts val="800"/>
              </a:spcAft>
              <a:buSzPts val="1000"/>
              <a:buFont typeface="Symbol" panose="05050102010706020507" pitchFamily="18" charset="2"/>
              <a:buChar char=""/>
              <a:tabLst>
                <a:tab pos="457200" algn="l"/>
              </a:tabLst>
              <a:defRPr/>
            </a:pPr>
            <a:r>
              <a:rPr lang="en-US" kern="100" dirty="0">
                <a:latin typeface="Aptos" panose="020B0004020202020204" pitchFamily="34" charset="0"/>
                <a:ea typeface="DengXian" panose="02010600030101010101" pitchFamily="2" charset="-122"/>
                <a:cs typeface="Times New Roman" panose="02020603050405020304" pitchFamily="18" charset="0"/>
              </a:rPr>
              <a:t>Y₂ = New entry's saturation (35).</a:t>
            </a:r>
          </a:p>
          <a:p>
            <a:pPr marL="342900" indent="-342900">
              <a:lnSpc>
                <a:spcPct val="115000"/>
              </a:lnSpc>
              <a:spcBef>
                <a:spcPts val="0"/>
              </a:spcBef>
              <a:spcAft>
                <a:spcPts val="800"/>
              </a:spcAft>
              <a:buSzPts val="1000"/>
              <a:buFont typeface="Symbol" panose="05050102010706020507" pitchFamily="18" charset="2"/>
              <a:buChar char=""/>
              <a:tabLst>
                <a:tab pos="457200" algn="l"/>
              </a:tabLst>
              <a:defRPr/>
            </a:pPr>
            <a:r>
              <a:rPr lang="en-US" kern="100" dirty="0">
                <a:latin typeface="Aptos" panose="020B0004020202020204" pitchFamily="34" charset="0"/>
                <a:ea typeface="DengXian" panose="02010600030101010101" pitchFamily="2" charset="-122"/>
                <a:cs typeface="Times New Roman" panose="02020603050405020304" pitchFamily="18" charset="0"/>
              </a:rPr>
              <a:t>Y₁ = Existing entry's saturation.</a:t>
            </a:r>
          </a:p>
        </p:txBody>
      </p:sp>
      <p:sp>
        <p:nvSpPr>
          <p:cNvPr id="30726" name="TextBox 8">
            <a:extLst>
              <a:ext uri="{FF2B5EF4-FFF2-40B4-BE49-F238E27FC236}">
                <a16:creationId xmlns:a16="http://schemas.microsoft.com/office/drawing/2014/main" id="{A6062F6C-65AE-AFF1-FBF4-5107A4A609A5}"/>
              </a:ext>
            </a:extLst>
          </p:cNvPr>
          <p:cNvSpPr txBox="1">
            <a:spLocks noChangeArrowheads="1"/>
          </p:cNvSpPr>
          <p:nvPr/>
        </p:nvSpPr>
        <p:spPr bwMode="auto">
          <a:xfrm>
            <a:off x="2044700" y="4495800"/>
            <a:ext cx="2989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eaLnBrk="0" fontAlgn="base" hangingPunct="0">
              <a:spcBef>
                <a:spcPct val="0"/>
              </a:spcBef>
              <a:spcAft>
                <a:spcPct val="0"/>
              </a:spcAft>
              <a:defRPr>
                <a:solidFill>
                  <a:schemeClr val="tx1"/>
                </a:solidFill>
                <a:latin typeface="Rockwell" panose="02060603020205020403" pitchFamily="18" charset="0"/>
              </a:defRPr>
            </a:lvl6pPr>
            <a:lvl7pPr marL="2971800" indent="-228600" eaLnBrk="0" fontAlgn="base" hangingPunct="0">
              <a:spcBef>
                <a:spcPct val="0"/>
              </a:spcBef>
              <a:spcAft>
                <a:spcPct val="0"/>
              </a:spcAft>
              <a:defRPr>
                <a:solidFill>
                  <a:schemeClr val="tx1"/>
                </a:solidFill>
                <a:latin typeface="Rockwell" panose="02060603020205020403" pitchFamily="18" charset="0"/>
              </a:defRPr>
            </a:lvl7pPr>
            <a:lvl8pPr marL="3429000" indent="-228600" eaLnBrk="0" fontAlgn="base" hangingPunct="0">
              <a:spcBef>
                <a:spcPct val="0"/>
              </a:spcBef>
              <a:spcAft>
                <a:spcPct val="0"/>
              </a:spcAft>
              <a:defRPr>
                <a:solidFill>
                  <a:schemeClr val="tx1"/>
                </a:solidFill>
                <a:latin typeface="Rockwell" panose="02060603020205020403" pitchFamily="18" charset="0"/>
              </a:defRPr>
            </a:lvl8pPr>
            <a:lvl9pPr marL="3886200" indent="-228600" eaLnBrk="0" fontAlgn="base" hangingPunct="0">
              <a:spcBef>
                <a:spcPct val="0"/>
              </a:spcBef>
              <a:spcAft>
                <a:spcPct val="0"/>
              </a:spcAft>
              <a:defRPr>
                <a:solidFill>
                  <a:schemeClr val="tx1"/>
                </a:solidFill>
                <a:latin typeface="Rockwell" panose="02060603020205020403" pitchFamily="18" charset="0"/>
              </a:defRPr>
            </a:lvl9pPr>
          </a:lstStyle>
          <a:p>
            <a:r>
              <a:rPr lang="en-US" altLang="en-US" sz="2400" b="1">
                <a:latin typeface="Aptos" panose="020B0004020202020204" pitchFamily="34" charset="0"/>
                <a:ea typeface="DengXian" panose="02010600030101010101" pitchFamily="2" charset="-122"/>
                <a:cs typeface="Times New Roman" panose="02020603050405020304" pitchFamily="18" charset="0"/>
              </a:rPr>
              <a:t>√(X₂-X₁)²+(Y₂-Y₁)²</a:t>
            </a:r>
            <a:endParaRPr lang="en-US" altLang="en-US" sz="2400" b="1">
              <a:ea typeface="DengXian" panose="02010600030101010101" pitchFamily="2" charset="-122"/>
              <a:cs typeface="Times New Roman" panose="02020603050405020304" pitchFamily="18" charset="0"/>
            </a:endParaRPr>
          </a:p>
        </p:txBody>
      </p:sp>
      <p:sp>
        <p:nvSpPr>
          <p:cNvPr id="30727" name="TextBox 11">
            <a:extLst>
              <a:ext uri="{FF2B5EF4-FFF2-40B4-BE49-F238E27FC236}">
                <a16:creationId xmlns:a16="http://schemas.microsoft.com/office/drawing/2014/main" id="{2AF06AD4-2B6E-A173-7294-58DD6395B318}"/>
              </a:ext>
            </a:extLst>
          </p:cNvPr>
          <p:cNvSpPr txBox="1">
            <a:spLocks noChangeArrowheads="1"/>
          </p:cNvSpPr>
          <p:nvPr/>
        </p:nvSpPr>
        <p:spPr bwMode="auto">
          <a:xfrm>
            <a:off x="2073275" y="3722688"/>
            <a:ext cx="29987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eaLnBrk="0" fontAlgn="base" hangingPunct="0">
              <a:spcBef>
                <a:spcPct val="0"/>
              </a:spcBef>
              <a:spcAft>
                <a:spcPct val="0"/>
              </a:spcAft>
              <a:defRPr>
                <a:solidFill>
                  <a:schemeClr val="tx1"/>
                </a:solidFill>
                <a:latin typeface="Rockwell" panose="02060603020205020403" pitchFamily="18" charset="0"/>
              </a:defRPr>
            </a:lvl6pPr>
            <a:lvl7pPr marL="2971800" indent="-228600" eaLnBrk="0" fontAlgn="base" hangingPunct="0">
              <a:spcBef>
                <a:spcPct val="0"/>
              </a:spcBef>
              <a:spcAft>
                <a:spcPct val="0"/>
              </a:spcAft>
              <a:defRPr>
                <a:solidFill>
                  <a:schemeClr val="tx1"/>
                </a:solidFill>
                <a:latin typeface="Rockwell" panose="02060603020205020403" pitchFamily="18" charset="0"/>
              </a:defRPr>
            </a:lvl7pPr>
            <a:lvl8pPr marL="3429000" indent="-228600" eaLnBrk="0" fontAlgn="base" hangingPunct="0">
              <a:spcBef>
                <a:spcPct val="0"/>
              </a:spcBef>
              <a:spcAft>
                <a:spcPct val="0"/>
              </a:spcAft>
              <a:defRPr>
                <a:solidFill>
                  <a:schemeClr val="tx1"/>
                </a:solidFill>
                <a:latin typeface="Rockwell" panose="02060603020205020403" pitchFamily="18" charset="0"/>
              </a:defRPr>
            </a:lvl8pPr>
            <a:lvl9pPr marL="3886200" indent="-228600" eaLnBrk="0" fontAlgn="base" hangingPunct="0">
              <a:spcBef>
                <a:spcPct val="0"/>
              </a:spcBef>
              <a:spcAft>
                <a:spcPct val="0"/>
              </a:spcAft>
              <a:defRPr>
                <a:solidFill>
                  <a:schemeClr val="tx1"/>
                </a:solidFill>
                <a:latin typeface="Rockwell" panose="02060603020205020403" pitchFamily="18" charset="0"/>
              </a:defRPr>
            </a:lvl9pPr>
          </a:lstStyle>
          <a:p>
            <a:r>
              <a:rPr lang="en-US" altLang="en-US"/>
              <a:t>For distance between two points: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Placeholder 2">
            <a:extLst>
              <a:ext uri="{FF2B5EF4-FFF2-40B4-BE49-F238E27FC236}">
                <a16:creationId xmlns:a16="http://schemas.microsoft.com/office/drawing/2014/main" id="{679E2D2C-5F69-3B63-EE60-F5BD11621C6D}"/>
              </a:ext>
            </a:extLst>
          </p:cNvPr>
          <p:cNvSpPr txBox="1">
            <a:spLocks noChangeArrowheads="1"/>
          </p:cNvSpPr>
          <p:nvPr/>
        </p:nvSpPr>
        <p:spPr bwMode="auto">
          <a:xfrm>
            <a:off x="442913" y="98425"/>
            <a:ext cx="110998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400"/>
              </a:spcBef>
              <a:buClr>
                <a:schemeClr val="tx1"/>
              </a:buClr>
              <a:buSzPct val="80000"/>
              <a:buFont typeface="Corbel" panose="020B0503020204020204" pitchFamily="34" charset="0"/>
              <a:buChar char="•"/>
              <a:defRPr sz="2200">
                <a:solidFill>
                  <a:schemeClr val="tx1"/>
                </a:solidFill>
                <a:latin typeface="Rockwell" panose="02060603020205020403" pitchFamily="18" charset="0"/>
              </a:defRPr>
            </a:lvl1pPr>
            <a:lvl2pPr indent="-182563">
              <a:lnSpc>
                <a:spcPct val="90000"/>
              </a:lnSpc>
              <a:spcBef>
                <a:spcPts val="200"/>
              </a:spcBef>
              <a:spcAft>
                <a:spcPts val="400"/>
              </a:spcAft>
              <a:buClr>
                <a:schemeClr val="tx1"/>
              </a:buClr>
              <a:buSzPct val="80000"/>
              <a:buFont typeface="Corbel" panose="020B0503020204020204" pitchFamily="34" charset="0"/>
              <a:buChar char="•"/>
              <a:defRPr sz="2000">
                <a:solidFill>
                  <a:schemeClr val="tx1"/>
                </a:solidFill>
                <a:latin typeface="Rockwell" panose="02060603020205020403" pitchFamily="18" charset="0"/>
              </a:defRPr>
            </a:lvl2pPr>
            <a:lvl3pPr marL="730250" indent="-182563">
              <a:lnSpc>
                <a:spcPct val="90000"/>
              </a:lnSpc>
              <a:spcBef>
                <a:spcPts val="200"/>
              </a:spcBef>
              <a:spcAft>
                <a:spcPts val="400"/>
              </a:spcAft>
              <a:buClr>
                <a:schemeClr val="tx1"/>
              </a:buClr>
              <a:buSzPct val="80000"/>
              <a:buFont typeface="Corbel" panose="020B0503020204020204" pitchFamily="34" charset="0"/>
              <a:buChar char="•"/>
              <a:defRPr>
                <a:solidFill>
                  <a:schemeClr val="tx1"/>
                </a:solidFill>
                <a:latin typeface="Rockwell" panose="02060603020205020403" pitchFamily="18" charset="0"/>
              </a:defRPr>
            </a:lvl3pPr>
            <a:lvl4pPr marL="1004888"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4pPr>
            <a:lvl5pPr marL="1279525"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5pPr>
            <a:lvl6pPr marL="17367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6pPr>
            <a:lvl7pPr marL="21939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7pPr>
            <a:lvl8pPr marL="26511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8pPr>
            <a:lvl9pPr marL="31083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9pPr>
          </a:lstStyle>
          <a:p>
            <a:pPr eaLnBrk="1" hangingPunct="1">
              <a:lnSpc>
                <a:spcPct val="100000"/>
              </a:lnSpc>
              <a:spcBef>
                <a:spcPct val="0"/>
              </a:spcBef>
              <a:buClrTx/>
              <a:buSzTx/>
              <a:buFontTx/>
              <a:buNone/>
            </a:pPr>
            <a:r>
              <a:rPr lang="en-US" altLang="en-US" sz="3200" b="1"/>
              <a:t>K-Nearest Neighbour</a:t>
            </a:r>
          </a:p>
        </p:txBody>
      </p:sp>
      <p:graphicFrame>
        <p:nvGraphicFramePr>
          <p:cNvPr id="2" name="Table 1">
            <a:extLst>
              <a:ext uri="{FF2B5EF4-FFF2-40B4-BE49-F238E27FC236}">
                <a16:creationId xmlns:a16="http://schemas.microsoft.com/office/drawing/2014/main" id="{4AC8672A-E2AA-1A9D-8E7C-6259FC752E7A}"/>
              </a:ext>
            </a:extLst>
          </p:cNvPr>
          <p:cNvGraphicFramePr>
            <a:graphicFrameLocks noGrp="1"/>
          </p:cNvGraphicFramePr>
          <p:nvPr/>
        </p:nvGraphicFramePr>
        <p:xfrm>
          <a:off x="6096000" y="879475"/>
          <a:ext cx="4335462" cy="762000"/>
        </p:xfrm>
        <a:graphic>
          <a:graphicData uri="http://schemas.openxmlformats.org/drawingml/2006/table">
            <a:tbl>
              <a:tblPr firstRow="1" firstCol="1" bandRow="1">
                <a:tableStyleId>{2D5ABB26-0587-4C30-8999-92F81FD0307C}</a:tableStyleId>
              </a:tblPr>
              <a:tblGrid>
                <a:gridCol w="1445154">
                  <a:extLst>
                    <a:ext uri="{9D8B030D-6E8A-4147-A177-3AD203B41FA5}">
                      <a16:colId xmlns:a16="http://schemas.microsoft.com/office/drawing/2014/main" val="20000"/>
                    </a:ext>
                  </a:extLst>
                </a:gridCol>
                <a:gridCol w="1445154">
                  <a:extLst>
                    <a:ext uri="{9D8B030D-6E8A-4147-A177-3AD203B41FA5}">
                      <a16:colId xmlns:a16="http://schemas.microsoft.com/office/drawing/2014/main" val="20001"/>
                    </a:ext>
                  </a:extLst>
                </a:gridCol>
                <a:gridCol w="1445154">
                  <a:extLst>
                    <a:ext uri="{9D8B030D-6E8A-4147-A177-3AD203B41FA5}">
                      <a16:colId xmlns:a16="http://schemas.microsoft.com/office/drawing/2014/main" val="20002"/>
                    </a:ext>
                  </a:extLst>
                </a:gridCol>
              </a:tblGrid>
              <a:tr h="381000">
                <a:tc>
                  <a:txBody>
                    <a:bodyPr/>
                    <a:lstStyle/>
                    <a:p>
                      <a:pPr marL="0" marR="0" algn="ctr">
                        <a:lnSpc>
                          <a:spcPct val="115000"/>
                        </a:lnSpc>
                        <a:spcBef>
                          <a:spcPts val="0"/>
                        </a:spcBef>
                        <a:spcAft>
                          <a:spcPts val="800"/>
                        </a:spcAft>
                      </a:pPr>
                      <a:r>
                        <a:rPr lang="en-US" sz="1800" b="1" kern="100" dirty="0">
                          <a:effectLst/>
                        </a:rPr>
                        <a:t>Brightness</a:t>
                      </a:r>
                      <a:endParaRPr lang="en-US" sz="18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b="1" kern="100" dirty="0">
                          <a:effectLst/>
                        </a:rPr>
                        <a:t>Saturation</a:t>
                      </a:r>
                      <a:endParaRPr lang="en-US" sz="18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b="1" kern="100" dirty="0">
                          <a:effectLst/>
                        </a:rPr>
                        <a:t>Class</a:t>
                      </a:r>
                      <a:endParaRPr lang="en-US" sz="18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marL="0" marR="0" algn="ctr">
                        <a:lnSpc>
                          <a:spcPct val="115000"/>
                        </a:lnSpc>
                        <a:spcBef>
                          <a:spcPts val="0"/>
                        </a:spcBef>
                        <a:spcAft>
                          <a:spcPts val="800"/>
                        </a:spcAft>
                      </a:pPr>
                      <a:r>
                        <a:rPr lang="en-US" sz="1800" kern="100" dirty="0">
                          <a:effectLst/>
                        </a:rPr>
                        <a:t>40</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dirty="0">
                          <a:effectLst/>
                        </a:rPr>
                        <a:t>20</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dirty="0">
                          <a:effectLst/>
                        </a:rPr>
                        <a:t>Red</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D5C826F9-71D4-B6BF-49A8-A20C7E2042C4}"/>
              </a:ext>
            </a:extLst>
          </p:cNvPr>
          <p:cNvSpPr>
            <a:spLocks noChangeArrowheads="1"/>
          </p:cNvSpPr>
          <p:nvPr/>
        </p:nvSpPr>
        <p:spPr bwMode="auto">
          <a:xfrm>
            <a:off x="754063" y="804863"/>
            <a:ext cx="4054475" cy="2308225"/>
          </a:xfrm>
          <a:prstGeom prst="rect">
            <a:avLst/>
          </a:prstGeom>
          <a:noFill/>
          <a:ln>
            <a:noFill/>
          </a:ln>
          <a:effectLst/>
        </p:spPr>
        <p:txBody>
          <a:bodyPr anchor="ct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eaLnBrk="0" fontAlgn="base" hangingPunct="0">
              <a:spcBef>
                <a:spcPct val="0"/>
              </a:spcBef>
              <a:spcAft>
                <a:spcPct val="0"/>
              </a:spcAft>
              <a:defRPr>
                <a:solidFill>
                  <a:schemeClr val="tx1"/>
                </a:solidFill>
                <a:latin typeface="Rockwell" panose="02060603020205020403" pitchFamily="18" charset="0"/>
              </a:defRPr>
            </a:lvl6pPr>
            <a:lvl7pPr marL="2971800" indent="-228600" eaLnBrk="0" fontAlgn="base" hangingPunct="0">
              <a:spcBef>
                <a:spcPct val="0"/>
              </a:spcBef>
              <a:spcAft>
                <a:spcPct val="0"/>
              </a:spcAft>
              <a:defRPr>
                <a:solidFill>
                  <a:schemeClr val="tx1"/>
                </a:solidFill>
                <a:latin typeface="Rockwell" panose="02060603020205020403" pitchFamily="18" charset="0"/>
              </a:defRPr>
            </a:lvl7pPr>
            <a:lvl8pPr marL="3429000" indent="-228600" eaLnBrk="0" fontAlgn="base" hangingPunct="0">
              <a:spcBef>
                <a:spcPct val="0"/>
              </a:spcBef>
              <a:spcAft>
                <a:spcPct val="0"/>
              </a:spcAft>
              <a:defRPr>
                <a:solidFill>
                  <a:schemeClr val="tx1"/>
                </a:solidFill>
                <a:latin typeface="Rockwell" panose="02060603020205020403" pitchFamily="18" charset="0"/>
              </a:defRPr>
            </a:lvl8pPr>
            <a:lvl9pPr marL="3886200" indent="-228600" eaLnBrk="0" fontAlgn="base" hangingPunct="0">
              <a:spcBef>
                <a:spcPct val="0"/>
              </a:spcBef>
              <a:spcAft>
                <a:spcPct val="0"/>
              </a:spcAft>
              <a:defRPr>
                <a:solidFill>
                  <a:schemeClr val="tx1"/>
                </a:solidFill>
                <a:latin typeface="Rockwell" panose="02060603020205020403" pitchFamily="18" charset="0"/>
              </a:defRPr>
            </a:lvl9pPr>
          </a:lstStyle>
          <a:p>
            <a:pPr>
              <a:defRPr/>
            </a:pPr>
            <a:r>
              <a:rPr lang="en-US" altLang="en-US" sz="2400" b="1" dirty="0">
                <a:latin typeface="Aptos" panose="020B0004020202020204" pitchFamily="34" charset="0"/>
                <a:ea typeface="DengXian" panose="02010600030101010101" pitchFamily="2" charset="-122"/>
                <a:cs typeface="Times New Roman" panose="02020603050405020304" pitchFamily="18" charset="0"/>
              </a:rPr>
              <a:t>Distance #1</a:t>
            </a:r>
            <a:endParaRPr lang="en-US" altLang="en-US" sz="1050" dirty="0">
              <a:ea typeface="DengXian" panose="02010600030101010101" pitchFamily="2" charset="-122"/>
              <a:cs typeface="Times New Roman" panose="02020603050405020304" pitchFamily="18" charset="0"/>
            </a:endParaRPr>
          </a:p>
          <a:p>
            <a:pPr>
              <a:defRPr/>
            </a:pPr>
            <a:r>
              <a:rPr lang="en-US" altLang="en-US" sz="2400" dirty="0">
                <a:latin typeface="Aptos" panose="020B0004020202020204" pitchFamily="34" charset="0"/>
                <a:ea typeface="DengXian" panose="02010600030101010101" pitchFamily="2" charset="-122"/>
                <a:cs typeface="Times New Roman" panose="02020603050405020304" pitchFamily="18" charset="0"/>
              </a:rPr>
              <a:t>For the first row, d1:</a:t>
            </a:r>
            <a:endParaRPr lang="en-US" altLang="en-US" sz="1050" dirty="0"/>
          </a:p>
          <a:p>
            <a:pPr>
              <a:defRPr/>
            </a:pPr>
            <a:r>
              <a:rPr lang="en-US" altLang="en-US" sz="2400" dirty="0">
                <a:latin typeface="Aptos" panose="020B0004020202020204" pitchFamily="34" charset="0"/>
                <a:ea typeface="DengXian" panose="02010600030101010101" pitchFamily="2" charset="-122"/>
              </a:rPr>
              <a:t>d1 = √(20 - 40)² + (35 - 20)²</a:t>
            </a:r>
            <a:br>
              <a:rPr lang="en-US" altLang="en-US" sz="2400" dirty="0">
                <a:latin typeface="Aptos" panose="020B0004020202020204" pitchFamily="34" charset="0"/>
                <a:ea typeface="DengXian" panose="02010600030101010101" pitchFamily="2" charset="-122"/>
              </a:rPr>
            </a:br>
            <a:r>
              <a:rPr lang="en-US" altLang="en-US" sz="2400" dirty="0">
                <a:latin typeface="Aptos" panose="020B0004020202020204" pitchFamily="34" charset="0"/>
                <a:ea typeface="DengXian" panose="02010600030101010101" pitchFamily="2" charset="-122"/>
              </a:rPr>
              <a:t>= √400 + 225</a:t>
            </a:r>
            <a:br>
              <a:rPr lang="en-US" altLang="en-US" sz="2400" dirty="0">
                <a:latin typeface="Aptos" panose="020B0004020202020204" pitchFamily="34" charset="0"/>
                <a:ea typeface="DengXian" panose="02010600030101010101" pitchFamily="2" charset="-122"/>
              </a:rPr>
            </a:br>
            <a:r>
              <a:rPr lang="en-US" altLang="en-US" sz="2400" dirty="0">
                <a:latin typeface="Aptos" panose="020B0004020202020204" pitchFamily="34" charset="0"/>
                <a:ea typeface="DengXian" panose="02010600030101010101" pitchFamily="2" charset="-122"/>
              </a:rPr>
              <a:t>= √625</a:t>
            </a:r>
            <a:br>
              <a:rPr lang="en-US" altLang="en-US" sz="2400" dirty="0">
                <a:latin typeface="Aptos" panose="020B0004020202020204" pitchFamily="34" charset="0"/>
                <a:ea typeface="DengXian" panose="02010600030101010101" pitchFamily="2" charset="-122"/>
              </a:rPr>
            </a:br>
            <a:r>
              <a:rPr lang="en-US" altLang="en-US" sz="2400" dirty="0">
                <a:latin typeface="Aptos" panose="020B0004020202020204" pitchFamily="34" charset="0"/>
                <a:ea typeface="DengXian" panose="02010600030101010101" pitchFamily="2" charset="-122"/>
              </a:rPr>
              <a:t>= 25</a:t>
            </a:r>
            <a:endParaRPr lang="en-US" altLang="en-US" sz="3600" dirty="0">
              <a:latin typeface="Arial" panose="020B0604020202020204" pitchFamily="34" charset="0"/>
            </a:endParaRPr>
          </a:p>
        </p:txBody>
      </p:sp>
      <p:graphicFrame>
        <p:nvGraphicFramePr>
          <p:cNvPr id="5" name="Table 4">
            <a:extLst>
              <a:ext uri="{FF2B5EF4-FFF2-40B4-BE49-F238E27FC236}">
                <a16:creationId xmlns:a16="http://schemas.microsoft.com/office/drawing/2014/main" id="{B66A231D-EB12-EC59-8AB5-DE278CF999A4}"/>
              </a:ext>
            </a:extLst>
          </p:cNvPr>
          <p:cNvGraphicFramePr>
            <a:graphicFrameLocks noGrp="1"/>
          </p:cNvGraphicFramePr>
          <p:nvPr/>
        </p:nvGraphicFramePr>
        <p:xfrm>
          <a:off x="6096000" y="1825625"/>
          <a:ext cx="4335462" cy="870020"/>
        </p:xfrm>
        <a:graphic>
          <a:graphicData uri="http://schemas.openxmlformats.org/drawingml/2006/table">
            <a:tbl>
              <a:tblPr firstRow="1" firstCol="1" bandRow="1">
                <a:tableStyleId>{2D5ABB26-0587-4C30-8999-92F81FD0307C}</a:tableStyleId>
              </a:tblPr>
              <a:tblGrid>
                <a:gridCol w="1445154">
                  <a:extLst>
                    <a:ext uri="{9D8B030D-6E8A-4147-A177-3AD203B41FA5}">
                      <a16:colId xmlns:a16="http://schemas.microsoft.com/office/drawing/2014/main" val="20000"/>
                    </a:ext>
                  </a:extLst>
                </a:gridCol>
                <a:gridCol w="1445154">
                  <a:extLst>
                    <a:ext uri="{9D8B030D-6E8A-4147-A177-3AD203B41FA5}">
                      <a16:colId xmlns:a16="http://schemas.microsoft.com/office/drawing/2014/main" val="20001"/>
                    </a:ext>
                  </a:extLst>
                </a:gridCol>
                <a:gridCol w="1445154">
                  <a:extLst>
                    <a:ext uri="{9D8B030D-6E8A-4147-A177-3AD203B41FA5}">
                      <a16:colId xmlns:a16="http://schemas.microsoft.com/office/drawing/2014/main" val="20002"/>
                    </a:ext>
                  </a:extLst>
                </a:gridCol>
              </a:tblGrid>
              <a:tr h="316644">
                <a:tc>
                  <a:txBody>
                    <a:bodyPr/>
                    <a:lstStyle/>
                    <a:p>
                      <a:pPr marL="0" marR="0" algn="ctr">
                        <a:lnSpc>
                          <a:spcPct val="115000"/>
                        </a:lnSpc>
                        <a:spcBef>
                          <a:spcPts val="0"/>
                        </a:spcBef>
                        <a:spcAft>
                          <a:spcPts val="800"/>
                        </a:spcAft>
                      </a:pPr>
                      <a:r>
                        <a:rPr lang="en-US" sz="1800" b="1" kern="100" dirty="0">
                          <a:effectLst/>
                        </a:rPr>
                        <a:t>Brightness</a:t>
                      </a:r>
                      <a:endParaRPr lang="en-US" sz="18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13" marB="9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b="1" kern="100" dirty="0">
                          <a:effectLst/>
                        </a:rPr>
                        <a:t>Saturation</a:t>
                      </a:r>
                      <a:endParaRPr lang="en-US" sz="18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13" marB="9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b="1" kern="100" dirty="0">
                          <a:effectLst/>
                        </a:rPr>
                        <a:t>Class</a:t>
                      </a:r>
                      <a:endParaRPr lang="en-US" sz="18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13" marB="9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53306">
                <a:tc>
                  <a:txBody>
                    <a:bodyPr/>
                    <a:lstStyle/>
                    <a:p>
                      <a:pPr marL="0" marR="0" algn="ctr">
                        <a:lnSpc>
                          <a:spcPct val="115000"/>
                        </a:lnSpc>
                        <a:spcBef>
                          <a:spcPts val="0"/>
                        </a:spcBef>
                        <a:spcAft>
                          <a:spcPts val="800"/>
                        </a:spcAft>
                      </a:pPr>
                      <a:r>
                        <a:rPr lang="en-US" sz="1800" kern="100" dirty="0">
                          <a:effectLst/>
                        </a:rPr>
                        <a:t>20</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13" marB="9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dirty="0">
                          <a:effectLst/>
                        </a:rPr>
                        <a:t>35</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13" marB="9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dirty="0">
                          <a:effectLst/>
                        </a:rPr>
                        <a:t>?</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13" marB="9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 name="Table 5">
            <a:extLst>
              <a:ext uri="{FF2B5EF4-FFF2-40B4-BE49-F238E27FC236}">
                <a16:creationId xmlns:a16="http://schemas.microsoft.com/office/drawing/2014/main" id="{36854AC6-1EDE-6282-7F7E-3FED3E3A409F}"/>
              </a:ext>
            </a:extLst>
          </p:cNvPr>
          <p:cNvGraphicFramePr>
            <a:graphicFrameLocks noGrp="1"/>
          </p:cNvGraphicFramePr>
          <p:nvPr/>
        </p:nvGraphicFramePr>
        <p:xfrm>
          <a:off x="3160713" y="3519488"/>
          <a:ext cx="7270748" cy="2533888"/>
        </p:xfrm>
        <a:graphic>
          <a:graphicData uri="http://schemas.openxmlformats.org/drawingml/2006/table">
            <a:tbl>
              <a:tblPr firstRow="1" firstCol="1" bandRow="1">
                <a:tableStyleId>{2D5ABB26-0587-4C30-8999-92F81FD0307C}</a:tableStyleId>
              </a:tblPr>
              <a:tblGrid>
                <a:gridCol w="1817687">
                  <a:extLst>
                    <a:ext uri="{9D8B030D-6E8A-4147-A177-3AD203B41FA5}">
                      <a16:colId xmlns:a16="http://schemas.microsoft.com/office/drawing/2014/main" val="20000"/>
                    </a:ext>
                  </a:extLst>
                </a:gridCol>
                <a:gridCol w="1817687">
                  <a:extLst>
                    <a:ext uri="{9D8B030D-6E8A-4147-A177-3AD203B41FA5}">
                      <a16:colId xmlns:a16="http://schemas.microsoft.com/office/drawing/2014/main" val="20001"/>
                    </a:ext>
                  </a:extLst>
                </a:gridCol>
                <a:gridCol w="1817687">
                  <a:extLst>
                    <a:ext uri="{9D8B030D-6E8A-4147-A177-3AD203B41FA5}">
                      <a16:colId xmlns:a16="http://schemas.microsoft.com/office/drawing/2014/main" val="20002"/>
                    </a:ext>
                  </a:extLst>
                </a:gridCol>
                <a:gridCol w="1817687">
                  <a:extLst>
                    <a:ext uri="{9D8B030D-6E8A-4147-A177-3AD203B41FA5}">
                      <a16:colId xmlns:a16="http://schemas.microsoft.com/office/drawing/2014/main" val="20003"/>
                    </a:ext>
                  </a:extLst>
                </a:gridCol>
              </a:tblGrid>
              <a:tr h="316706">
                <a:tc>
                  <a:txBody>
                    <a:bodyPr/>
                    <a:lstStyle/>
                    <a:p>
                      <a:pPr marL="0" marR="0" algn="ctr">
                        <a:lnSpc>
                          <a:spcPct val="115000"/>
                        </a:lnSpc>
                        <a:spcBef>
                          <a:spcPts val="0"/>
                        </a:spcBef>
                        <a:spcAft>
                          <a:spcPts val="800"/>
                        </a:spcAft>
                      </a:pPr>
                      <a:r>
                        <a:rPr lang="en-US" sz="1800" b="1" kern="100" dirty="0">
                          <a:effectLst/>
                        </a:rPr>
                        <a:t>Brightness</a:t>
                      </a:r>
                      <a:endParaRPr lang="en-US" sz="18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b="1" kern="100" dirty="0">
                          <a:effectLst/>
                        </a:rPr>
                        <a:t>Saturation</a:t>
                      </a:r>
                      <a:endParaRPr lang="en-US" sz="18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b="1" kern="100" dirty="0">
                          <a:effectLst/>
                        </a:rPr>
                        <a:t>Class</a:t>
                      </a:r>
                      <a:endParaRPr lang="en-US" sz="18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b="1" kern="100" dirty="0">
                          <a:effectLst/>
                        </a:rPr>
                        <a:t>Distance</a:t>
                      </a:r>
                      <a:endParaRPr lang="en-US" sz="18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16706">
                <a:tc>
                  <a:txBody>
                    <a:bodyPr/>
                    <a:lstStyle/>
                    <a:p>
                      <a:pPr marL="0" marR="0" algn="ctr">
                        <a:lnSpc>
                          <a:spcPct val="115000"/>
                        </a:lnSpc>
                        <a:spcBef>
                          <a:spcPts val="0"/>
                        </a:spcBef>
                        <a:spcAft>
                          <a:spcPts val="800"/>
                        </a:spcAft>
                      </a:pPr>
                      <a:r>
                        <a:rPr lang="en-US" sz="1800" kern="100">
                          <a:effectLst/>
                        </a:rPr>
                        <a:t>40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20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Red</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25</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16706">
                <a:tc>
                  <a:txBody>
                    <a:bodyPr/>
                    <a:lstStyle/>
                    <a:p>
                      <a:pPr marL="0" marR="0" algn="ctr">
                        <a:lnSpc>
                          <a:spcPct val="115000"/>
                        </a:lnSpc>
                        <a:spcBef>
                          <a:spcPts val="0"/>
                        </a:spcBef>
                        <a:spcAft>
                          <a:spcPts val="800"/>
                        </a:spcAft>
                      </a:pPr>
                      <a:r>
                        <a:rPr lang="en-US" sz="1800" kern="100">
                          <a:effectLst/>
                        </a:rPr>
                        <a:t>50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50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Blue</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16706">
                <a:tc>
                  <a:txBody>
                    <a:bodyPr/>
                    <a:lstStyle/>
                    <a:p>
                      <a:pPr marL="0" marR="0" algn="ctr">
                        <a:lnSpc>
                          <a:spcPct val="115000"/>
                        </a:lnSpc>
                        <a:spcBef>
                          <a:spcPts val="0"/>
                        </a:spcBef>
                        <a:spcAft>
                          <a:spcPts val="800"/>
                        </a:spcAft>
                      </a:pPr>
                      <a:r>
                        <a:rPr lang="en-US" sz="1800" kern="100">
                          <a:effectLst/>
                        </a:rPr>
                        <a:t>60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90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Blue</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16706">
                <a:tc>
                  <a:txBody>
                    <a:bodyPr/>
                    <a:lstStyle/>
                    <a:p>
                      <a:pPr marL="0" marR="0" algn="ctr">
                        <a:lnSpc>
                          <a:spcPct val="115000"/>
                        </a:lnSpc>
                        <a:spcBef>
                          <a:spcPts val="0"/>
                        </a:spcBef>
                        <a:spcAft>
                          <a:spcPts val="800"/>
                        </a:spcAft>
                      </a:pPr>
                      <a:r>
                        <a:rPr lang="en-US" sz="1800" kern="100">
                          <a:effectLst/>
                        </a:rPr>
                        <a:t>10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25</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Red</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16706">
                <a:tc>
                  <a:txBody>
                    <a:bodyPr/>
                    <a:lstStyle/>
                    <a:p>
                      <a:pPr marL="0" marR="0" algn="ctr">
                        <a:lnSpc>
                          <a:spcPct val="115000"/>
                        </a:lnSpc>
                        <a:spcBef>
                          <a:spcPts val="0"/>
                        </a:spcBef>
                        <a:spcAft>
                          <a:spcPts val="800"/>
                        </a:spcAft>
                      </a:pPr>
                      <a:r>
                        <a:rPr lang="en-US" sz="1800" kern="100">
                          <a:effectLst/>
                        </a:rPr>
                        <a:t>70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70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Blue</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16706">
                <a:tc>
                  <a:txBody>
                    <a:bodyPr/>
                    <a:lstStyle/>
                    <a:p>
                      <a:pPr marL="0" marR="0" algn="ctr">
                        <a:lnSpc>
                          <a:spcPct val="115000"/>
                        </a:lnSpc>
                        <a:spcBef>
                          <a:spcPts val="0"/>
                        </a:spcBef>
                        <a:spcAft>
                          <a:spcPts val="800"/>
                        </a:spcAft>
                      </a:pPr>
                      <a:r>
                        <a:rPr lang="en-US" sz="1800" kern="100">
                          <a:effectLst/>
                        </a:rPr>
                        <a:t>60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10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Red</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16706">
                <a:tc>
                  <a:txBody>
                    <a:bodyPr/>
                    <a:lstStyle/>
                    <a:p>
                      <a:pPr marL="0" marR="0" algn="ctr">
                        <a:lnSpc>
                          <a:spcPct val="115000"/>
                        </a:lnSpc>
                        <a:spcBef>
                          <a:spcPts val="0"/>
                        </a:spcBef>
                        <a:spcAft>
                          <a:spcPts val="800"/>
                        </a:spcAft>
                      </a:pPr>
                      <a:r>
                        <a:rPr lang="en-US" sz="1800" kern="100">
                          <a:effectLst/>
                        </a:rPr>
                        <a:t>25</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80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Blue</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dirty="0">
                          <a:effectLst/>
                        </a:rPr>
                        <a:t>?</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Placeholder 2">
            <a:extLst>
              <a:ext uri="{FF2B5EF4-FFF2-40B4-BE49-F238E27FC236}">
                <a16:creationId xmlns:a16="http://schemas.microsoft.com/office/drawing/2014/main" id="{9F80F983-AC76-38DD-0F0C-07BE388106A9}"/>
              </a:ext>
            </a:extLst>
          </p:cNvPr>
          <p:cNvSpPr txBox="1">
            <a:spLocks noChangeArrowheads="1"/>
          </p:cNvSpPr>
          <p:nvPr/>
        </p:nvSpPr>
        <p:spPr bwMode="auto">
          <a:xfrm>
            <a:off x="442913" y="98425"/>
            <a:ext cx="110998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400"/>
              </a:spcBef>
              <a:buClr>
                <a:schemeClr val="tx1"/>
              </a:buClr>
              <a:buSzPct val="80000"/>
              <a:buFont typeface="Corbel" panose="020B0503020204020204" pitchFamily="34" charset="0"/>
              <a:buChar char="•"/>
              <a:defRPr sz="2200">
                <a:solidFill>
                  <a:schemeClr val="tx1"/>
                </a:solidFill>
                <a:latin typeface="Rockwell" panose="02060603020205020403" pitchFamily="18" charset="0"/>
              </a:defRPr>
            </a:lvl1pPr>
            <a:lvl2pPr indent="-182563">
              <a:lnSpc>
                <a:spcPct val="90000"/>
              </a:lnSpc>
              <a:spcBef>
                <a:spcPts val="200"/>
              </a:spcBef>
              <a:spcAft>
                <a:spcPts val="400"/>
              </a:spcAft>
              <a:buClr>
                <a:schemeClr val="tx1"/>
              </a:buClr>
              <a:buSzPct val="80000"/>
              <a:buFont typeface="Corbel" panose="020B0503020204020204" pitchFamily="34" charset="0"/>
              <a:buChar char="•"/>
              <a:defRPr sz="2000">
                <a:solidFill>
                  <a:schemeClr val="tx1"/>
                </a:solidFill>
                <a:latin typeface="Rockwell" panose="02060603020205020403" pitchFamily="18" charset="0"/>
              </a:defRPr>
            </a:lvl2pPr>
            <a:lvl3pPr marL="730250" indent="-182563">
              <a:lnSpc>
                <a:spcPct val="90000"/>
              </a:lnSpc>
              <a:spcBef>
                <a:spcPts val="200"/>
              </a:spcBef>
              <a:spcAft>
                <a:spcPts val="400"/>
              </a:spcAft>
              <a:buClr>
                <a:schemeClr val="tx1"/>
              </a:buClr>
              <a:buSzPct val="80000"/>
              <a:buFont typeface="Corbel" panose="020B0503020204020204" pitchFamily="34" charset="0"/>
              <a:buChar char="•"/>
              <a:defRPr>
                <a:solidFill>
                  <a:schemeClr val="tx1"/>
                </a:solidFill>
                <a:latin typeface="Rockwell" panose="02060603020205020403" pitchFamily="18" charset="0"/>
              </a:defRPr>
            </a:lvl3pPr>
            <a:lvl4pPr marL="1004888"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4pPr>
            <a:lvl5pPr marL="1279525"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5pPr>
            <a:lvl6pPr marL="17367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6pPr>
            <a:lvl7pPr marL="21939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7pPr>
            <a:lvl8pPr marL="26511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8pPr>
            <a:lvl9pPr marL="31083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9pPr>
          </a:lstStyle>
          <a:p>
            <a:pPr eaLnBrk="1" hangingPunct="1">
              <a:lnSpc>
                <a:spcPct val="100000"/>
              </a:lnSpc>
              <a:spcBef>
                <a:spcPct val="0"/>
              </a:spcBef>
              <a:buClrTx/>
              <a:buSzTx/>
              <a:buFontTx/>
              <a:buNone/>
            </a:pPr>
            <a:r>
              <a:rPr lang="en-US" altLang="en-US" sz="3200" b="1"/>
              <a:t>K-Nearest Neighbour</a:t>
            </a:r>
          </a:p>
        </p:txBody>
      </p:sp>
      <p:graphicFrame>
        <p:nvGraphicFramePr>
          <p:cNvPr id="3" name="Table 2">
            <a:extLst>
              <a:ext uri="{FF2B5EF4-FFF2-40B4-BE49-F238E27FC236}">
                <a16:creationId xmlns:a16="http://schemas.microsoft.com/office/drawing/2014/main" id="{1E482B82-562F-CD10-6A80-74C783C4B535}"/>
              </a:ext>
            </a:extLst>
          </p:cNvPr>
          <p:cNvGraphicFramePr>
            <a:graphicFrameLocks noGrp="1"/>
          </p:cNvGraphicFramePr>
          <p:nvPr/>
        </p:nvGraphicFramePr>
        <p:xfrm>
          <a:off x="6489700" y="1030288"/>
          <a:ext cx="4335462" cy="762000"/>
        </p:xfrm>
        <a:graphic>
          <a:graphicData uri="http://schemas.openxmlformats.org/drawingml/2006/table">
            <a:tbl>
              <a:tblPr firstRow="1" firstCol="1" bandRow="1">
                <a:tableStyleId>{2D5ABB26-0587-4C30-8999-92F81FD0307C}</a:tableStyleId>
              </a:tblPr>
              <a:tblGrid>
                <a:gridCol w="1445154">
                  <a:extLst>
                    <a:ext uri="{9D8B030D-6E8A-4147-A177-3AD203B41FA5}">
                      <a16:colId xmlns:a16="http://schemas.microsoft.com/office/drawing/2014/main" val="20000"/>
                    </a:ext>
                  </a:extLst>
                </a:gridCol>
                <a:gridCol w="1445154">
                  <a:extLst>
                    <a:ext uri="{9D8B030D-6E8A-4147-A177-3AD203B41FA5}">
                      <a16:colId xmlns:a16="http://schemas.microsoft.com/office/drawing/2014/main" val="20001"/>
                    </a:ext>
                  </a:extLst>
                </a:gridCol>
                <a:gridCol w="1445154">
                  <a:extLst>
                    <a:ext uri="{9D8B030D-6E8A-4147-A177-3AD203B41FA5}">
                      <a16:colId xmlns:a16="http://schemas.microsoft.com/office/drawing/2014/main" val="20002"/>
                    </a:ext>
                  </a:extLst>
                </a:gridCol>
              </a:tblGrid>
              <a:tr h="381000">
                <a:tc>
                  <a:txBody>
                    <a:bodyPr/>
                    <a:lstStyle/>
                    <a:p>
                      <a:pPr marL="0" marR="0" algn="ctr">
                        <a:lnSpc>
                          <a:spcPct val="115000"/>
                        </a:lnSpc>
                        <a:spcBef>
                          <a:spcPts val="0"/>
                        </a:spcBef>
                        <a:spcAft>
                          <a:spcPts val="800"/>
                        </a:spcAft>
                      </a:pPr>
                      <a:r>
                        <a:rPr lang="en-US" sz="1200" kern="100" dirty="0">
                          <a:effectLst/>
                        </a:rPr>
                        <a:t>Brightness</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Saturation</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Class</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marL="0" marR="0" algn="ctr">
                        <a:lnSpc>
                          <a:spcPct val="115000"/>
                        </a:lnSpc>
                        <a:spcBef>
                          <a:spcPts val="0"/>
                        </a:spcBef>
                        <a:spcAft>
                          <a:spcPts val="800"/>
                        </a:spcAft>
                      </a:pPr>
                      <a:r>
                        <a:rPr lang="en-US" sz="1200" kern="100" dirty="0">
                          <a:effectLst/>
                        </a:rPr>
                        <a:t>50</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dirty="0">
                          <a:effectLst/>
                        </a:rPr>
                        <a:t>50</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dirty="0">
                          <a:effectLst/>
                        </a:rPr>
                        <a:t>Blue</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2785" name="Rectangle 3">
            <a:extLst>
              <a:ext uri="{FF2B5EF4-FFF2-40B4-BE49-F238E27FC236}">
                <a16:creationId xmlns:a16="http://schemas.microsoft.com/office/drawing/2014/main" id="{100CCC15-C1FB-F205-6DFD-A969DEECC0BF}"/>
              </a:ext>
            </a:extLst>
          </p:cNvPr>
          <p:cNvSpPr>
            <a:spLocks noChangeArrowheads="1"/>
          </p:cNvSpPr>
          <p:nvPr/>
        </p:nvSpPr>
        <p:spPr bwMode="auto">
          <a:xfrm>
            <a:off x="542925" y="1249363"/>
            <a:ext cx="41021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eaLnBrk="0" fontAlgn="base" hangingPunct="0">
              <a:spcBef>
                <a:spcPct val="0"/>
              </a:spcBef>
              <a:spcAft>
                <a:spcPct val="0"/>
              </a:spcAft>
              <a:defRPr>
                <a:solidFill>
                  <a:schemeClr val="tx1"/>
                </a:solidFill>
                <a:latin typeface="Rockwell" panose="02060603020205020403" pitchFamily="18" charset="0"/>
              </a:defRPr>
            </a:lvl6pPr>
            <a:lvl7pPr marL="2971800" indent="-228600" eaLnBrk="0" fontAlgn="base" hangingPunct="0">
              <a:spcBef>
                <a:spcPct val="0"/>
              </a:spcBef>
              <a:spcAft>
                <a:spcPct val="0"/>
              </a:spcAft>
              <a:defRPr>
                <a:solidFill>
                  <a:schemeClr val="tx1"/>
                </a:solidFill>
                <a:latin typeface="Rockwell" panose="02060603020205020403" pitchFamily="18" charset="0"/>
              </a:defRPr>
            </a:lvl7pPr>
            <a:lvl8pPr marL="3429000" indent="-228600" eaLnBrk="0" fontAlgn="base" hangingPunct="0">
              <a:spcBef>
                <a:spcPct val="0"/>
              </a:spcBef>
              <a:spcAft>
                <a:spcPct val="0"/>
              </a:spcAft>
              <a:defRPr>
                <a:solidFill>
                  <a:schemeClr val="tx1"/>
                </a:solidFill>
                <a:latin typeface="Rockwell" panose="02060603020205020403" pitchFamily="18" charset="0"/>
              </a:defRPr>
            </a:lvl8pPr>
            <a:lvl9pPr marL="3886200" indent="-228600" eaLnBrk="0" fontAlgn="base" hangingPunct="0">
              <a:spcBef>
                <a:spcPct val="0"/>
              </a:spcBef>
              <a:spcAft>
                <a:spcPct val="0"/>
              </a:spcAft>
              <a:defRPr>
                <a:solidFill>
                  <a:schemeClr val="tx1"/>
                </a:solidFill>
                <a:latin typeface="Rockwell" panose="02060603020205020403" pitchFamily="18" charset="0"/>
              </a:defRPr>
            </a:lvl9pPr>
          </a:lstStyle>
          <a:p>
            <a:r>
              <a:rPr lang="en-US" altLang="en-US" sz="2400" b="1">
                <a:latin typeface="Aptos" panose="020B0004020202020204" pitchFamily="34" charset="0"/>
                <a:ea typeface="DengXian" panose="02010600030101010101" pitchFamily="2" charset="-122"/>
                <a:cs typeface="Times New Roman" panose="02020603050405020304" pitchFamily="18" charset="0"/>
              </a:rPr>
              <a:t>Distance #1</a:t>
            </a:r>
          </a:p>
          <a:p>
            <a:r>
              <a:rPr lang="en-US" altLang="en-US" sz="2400">
                <a:latin typeface="Aptos" panose="020B0004020202020204" pitchFamily="34" charset="0"/>
                <a:ea typeface="DengXian" panose="02010600030101010101" pitchFamily="2" charset="-122"/>
                <a:cs typeface="Times New Roman" panose="02020603050405020304" pitchFamily="18" charset="0"/>
              </a:rPr>
              <a:t>For the first row, d1:</a:t>
            </a:r>
          </a:p>
          <a:p>
            <a:r>
              <a:rPr lang="en-US" altLang="en-US" sz="2400">
                <a:latin typeface="Aptos" panose="020B0004020202020204" pitchFamily="34" charset="0"/>
                <a:ea typeface="DengXian" panose="02010600030101010101" pitchFamily="2" charset="-122"/>
                <a:cs typeface="Times New Roman" panose="02020603050405020304" pitchFamily="18" charset="0"/>
              </a:rPr>
              <a:t>d1 = √(20 - 50)² + (35 - 50)²</a:t>
            </a:r>
            <a:br>
              <a:rPr lang="en-US" altLang="en-US" sz="2400">
                <a:latin typeface="Aptos" panose="020B0004020202020204" pitchFamily="34" charset="0"/>
                <a:ea typeface="DengXian" panose="02010600030101010101" pitchFamily="2" charset="-122"/>
                <a:cs typeface="Times New Roman" panose="02020603050405020304" pitchFamily="18" charset="0"/>
              </a:rPr>
            </a:br>
            <a:r>
              <a:rPr lang="en-US" altLang="en-US" sz="2400">
                <a:latin typeface="Aptos" panose="020B0004020202020204" pitchFamily="34" charset="0"/>
                <a:ea typeface="DengXian" panose="02010600030101010101" pitchFamily="2" charset="-122"/>
                <a:cs typeface="Times New Roman" panose="02020603050405020304" pitchFamily="18" charset="0"/>
              </a:rPr>
              <a:t>= √900 + 225</a:t>
            </a:r>
            <a:br>
              <a:rPr lang="en-US" altLang="en-US" sz="2400">
                <a:latin typeface="Aptos" panose="020B0004020202020204" pitchFamily="34" charset="0"/>
                <a:ea typeface="DengXian" panose="02010600030101010101" pitchFamily="2" charset="-122"/>
                <a:cs typeface="Times New Roman" panose="02020603050405020304" pitchFamily="18" charset="0"/>
              </a:rPr>
            </a:br>
            <a:r>
              <a:rPr lang="en-US" altLang="en-US" sz="2400">
                <a:latin typeface="Aptos" panose="020B0004020202020204" pitchFamily="34" charset="0"/>
                <a:ea typeface="DengXian" panose="02010600030101010101" pitchFamily="2" charset="-122"/>
                <a:cs typeface="Times New Roman" panose="02020603050405020304" pitchFamily="18" charset="0"/>
              </a:rPr>
              <a:t>= √1125</a:t>
            </a:r>
            <a:br>
              <a:rPr lang="en-US" altLang="en-US" sz="2400">
                <a:latin typeface="Aptos" panose="020B0004020202020204" pitchFamily="34" charset="0"/>
                <a:ea typeface="DengXian" panose="02010600030101010101" pitchFamily="2" charset="-122"/>
                <a:cs typeface="Times New Roman" panose="02020603050405020304" pitchFamily="18" charset="0"/>
              </a:rPr>
            </a:br>
            <a:r>
              <a:rPr lang="en-US" altLang="en-US" sz="2400">
                <a:latin typeface="Aptos" panose="020B0004020202020204" pitchFamily="34" charset="0"/>
                <a:ea typeface="DengXian" panose="02010600030101010101" pitchFamily="2" charset="-122"/>
                <a:cs typeface="Times New Roman" panose="02020603050405020304" pitchFamily="18" charset="0"/>
              </a:rPr>
              <a:t>= 33.54</a:t>
            </a:r>
          </a:p>
        </p:txBody>
      </p:sp>
      <p:graphicFrame>
        <p:nvGraphicFramePr>
          <p:cNvPr id="8" name="Table 7">
            <a:extLst>
              <a:ext uri="{FF2B5EF4-FFF2-40B4-BE49-F238E27FC236}">
                <a16:creationId xmlns:a16="http://schemas.microsoft.com/office/drawing/2014/main" id="{B8A0BF5F-9303-74BB-8A98-D9CAB70F4705}"/>
              </a:ext>
            </a:extLst>
          </p:cNvPr>
          <p:cNvGraphicFramePr>
            <a:graphicFrameLocks noGrp="1"/>
          </p:cNvGraphicFramePr>
          <p:nvPr/>
        </p:nvGraphicFramePr>
        <p:xfrm>
          <a:off x="6489700" y="1976438"/>
          <a:ext cx="4335462" cy="858837"/>
        </p:xfrm>
        <a:graphic>
          <a:graphicData uri="http://schemas.openxmlformats.org/drawingml/2006/table">
            <a:tbl>
              <a:tblPr firstRow="1" firstCol="1" bandRow="1">
                <a:tableStyleId>{2D5ABB26-0587-4C30-8999-92F81FD0307C}</a:tableStyleId>
              </a:tblPr>
              <a:tblGrid>
                <a:gridCol w="1445154">
                  <a:extLst>
                    <a:ext uri="{9D8B030D-6E8A-4147-A177-3AD203B41FA5}">
                      <a16:colId xmlns:a16="http://schemas.microsoft.com/office/drawing/2014/main" val="20000"/>
                    </a:ext>
                  </a:extLst>
                </a:gridCol>
                <a:gridCol w="1445154">
                  <a:extLst>
                    <a:ext uri="{9D8B030D-6E8A-4147-A177-3AD203B41FA5}">
                      <a16:colId xmlns:a16="http://schemas.microsoft.com/office/drawing/2014/main" val="20001"/>
                    </a:ext>
                  </a:extLst>
                </a:gridCol>
                <a:gridCol w="1445154">
                  <a:extLst>
                    <a:ext uri="{9D8B030D-6E8A-4147-A177-3AD203B41FA5}">
                      <a16:colId xmlns:a16="http://schemas.microsoft.com/office/drawing/2014/main" val="20002"/>
                    </a:ext>
                  </a:extLst>
                </a:gridCol>
              </a:tblGrid>
              <a:tr h="305027">
                <a:tc>
                  <a:txBody>
                    <a:bodyPr/>
                    <a:lstStyle/>
                    <a:p>
                      <a:pPr marL="0" marR="0" algn="ctr">
                        <a:lnSpc>
                          <a:spcPct val="115000"/>
                        </a:lnSpc>
                        <a:spcBef>
                          <a:spcPts val="0"/>
                        </a:spcBef>
                        <a:spcAft>
                          <a:spcPts val="800"/>
                        </a:spcAft>
                      </a:pPr>
                      <a:r>
                        <a:rPr lang="en-US" sz="1200" kern="100" dirty="0">
                          <a:effectLst/>
                        </a:rPr>
                        <a:t>Brightness</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Saturation</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Class</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53810">
                <a:tc>
                  <a:txBody>
                    <a:bodyPr/>
                    <a:lstStyle/>
                    <a:p>
                      <a:pPr marL="0" marR="0" algn="ctr">
                        <a:lnSpc>
                          <a:spcPct val="115000"/>
                        </a:lnSpc>
                        <a:spcBef>
                          <a:spcPts val="0"/>
                        </a:spcBef>
                        <a:spcAft>
                          <a:spcPts val="800"/>
                        </a:spcAft>
                      </a:pPr>
                      <a:r>
                        <a:rPr lang="en-US" sz="1200" kern="100" dirty="0">
                          <a:effectLst/>
                        </a:rPr>
                        <a:t>20</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dirty="0">
                          <a:effectLst/>
                        </a:rPr>
                        <a:t>35</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dirty="0">
                          <a:effectLst/>
                        </a:rPr>
                        <a:t>?</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9" name="Table 8">
            <a:extLst>
              <a:ext uri="{FF2B5EF4-FFF2-40B4-BE49-F238E27FC236}">
                <a16:creationId xmlns:a16="http://schemas.microsoft.com/office/drawing/2014/main" id="{49844645-98EC-62FB-4E14-42B35CBEDF7A}"/>
              </a:ext>
            </a:extLst>
          </p:cNvPr>
          <p:cNvGraphicFramePr>
            <a:graphicFrameLocks noGrp="1"/>
          </p:cNvGraphicFramePr>
          <p:nvPr/>
        </p:nvGraphicFramePr>
        <p:xfrm>
          <a:off x="3919538" y="3810000"/>
          <a:ext cx="7270748" cy="2017712"/>
        </p:xfrm>
        <a:graphic>
          <a:graphicData uri="http://schemas.openxmlformats.org/drawingml/2006/table">
            <a:tbl>
              <a:tblPr firstRow="1" firstCol="1" bandRow="1">
                <a:tableStyleId>{2D5ABB26-0587-4C30-8999-92F81FD0307C}</a:tableStyleId>
              </a:tblPr>
              <a:tblGrid>
                <a:gridCol w="1817687">
                  <a:extLst>
                    <a:ext uri="{9D8B030D-6E8A-4147-A177-3AD203B41FA5}">
                      <a16:colId xmlns:a16="http://schemas.microsoft.com/office/drawing/2014/main" val="20000"/>
                    </a:ext>
                  </a:extLst>
                </a:gridCol>
                <a:gridCol w="1817687">
                  <a:extLst>
                    <a:ext uri="{9D8B030D-6E8A-4147-A177-3AD203B41FA5}">
                      <a16:colId xmlns:a16="http://schemas.microsoft.com/office/drawing/2014/main" val="20001"/>
                    </a:ext>
                  </a:extLst>
                </a:gridCol>
                <a:gridCol w="1817687">
                  <a:extLst>
                    <a:ext uri="{9D8B030D-6E8A-4147-A177-3AD203B41FA5}">
                      <a16:colId xmlns:a16="http://schemas.microsoft.com/office/drawing/2014/main" val="20002"/>
                    </a:ext>
                  </a:extLst>
                </a:gridCol>
                <a:gridCol w="1817687">
                  <a:extLst>
                    <a:ext uri="{9D8B030D-6E8A-4147-A177-3AD203B41FA5}">
                      <a16:colId xmlns:a16="http://schemas.microsoft.com/office/drawing/2014/main" val="20003"/>
                    </a:ext>
                  </a:extLst>
                </a:gridCol>
              </a:tblGrid>
              <a:tr h="252214">
                <a:tc>
                  <a:txBody>
                    <a:bodyPr/>
                    <a:lstStyle/>
                    <a:p>
                      <a:pPr marL="0" marR="0" algn="ctr">
                        <a:lnSpc>
                          <a:spcPct val="115000"/>
                        </a:lnSpc>
                        <a:spcBef>
                          <a:spcPts val="0"/>
                        </a:spcBef>
                        <a:spcAft>
                          <a:spcPts val="800"/>
                        </a:spcAft>
                      </a:pPr>
                      <a:r>
                        <a:rPr lang="en-US" sz="1200" kern="100" dirty="0">
                          <a:effectLst/>
                        </a:rPr>
                        <a:t>Brightness</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Saturation</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Class</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Distance</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2214">
                <a:tc>
                  <a:txBody>
                    <a:bodyPr/>
                    <a:lstStyle/>
                    <a:p>
                      <a:pPr marL="0" marR="0" algn="ctr">
                        <a:lnSpc>
                          <a:spcPct val="115000"/>
                        </a:lnSpc>
                        <a:spcBef>
                          <a:spcPts val="0"/>
                        </a:spcBef>
                        <a:spcAft>
                          <a:spcPts val="800"/>
                        </a:spcAft>
                      </a:pPr>
                      <a:r>
                        <a:rPr lang="en-US" sz="1200" kern="100" dirty="0">
                          <a:effectLst/>
                        </a:rPr>
                        <a:t>40</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20</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Red</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25</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52214">
                <a:tc>
                  <a:txBody>
                    <a:bodyPr/>
                    <a:lstStyle/>
                    <a:p>
                      <a:pPr marL="0" marR="0" algn="ctr">
                        <a:lnSpc>
                          <a:spcPct val="115000"/>
                        </a:lnSpc>
                        <a:spcBef>
                          <a:spcPts val="0"/>
                        </a:spcBef>
                        <a:spcAft>
                          <a:spcPts val="800"/>
                        </a:spcAft>
                      </a:pPr>
                      <a:r>
                        <a:rPr lang="en-US" sz="1200" kern="100" dirty="0">
                          <a:effectLst/>
                        </a:rPr>
                        <a:t>50</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50</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Blue</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dirty="0">
                          <a:effectLst/>
                        </a:rPr>
                        <a:t>33.54</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52214">
                <a:tc>
                  <a:txBody>
                    <a:bodyPr/>
                    <a:lstStyle/>
                    <a:p>
                      <a:pPr marL="0" marR="0" algn="ctr">
                        <a:lnSpc>
                          <a:spcPct val="115000"/>
                        </a:lnSpc>
                        <a:spcBef>
                          <a:spcPts val="0"/>
                        </a:spcBef>
                        <a:spcAft>
                          <a:spcPts val="800"/>
                        </a:spcAft>
                      </a:pPr>
                      <a:r>
                        <a:rPr lang="en-US" sz="1200" kern="100" dirty="0">
                          <a:effectLst/>
                        </a:rPr>
                        <a:t>60</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dirty="0">
                          <a:effectLst/>
                        </a:rPr>
                        <a:t>90</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Blue</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52214">
                <a:tc>
                  <a:txBody>
                    <a:bodyPr/>
                    <a:lstStyle/>
                    <a:p>
                      <a:pPr marL="0" marR="0" algn="ctr">
                        <a:lnSpc>
                          <a:spcPct val="115000"/>
                        </a:lnSpc>
                        <a:spcBef>
                          <a:spcPts val="0"/>
                        </a:spcBef>
                        <a:spcAft>
                          <a:spcPts val="800"/>
                        </a:spcAft>
                      </a:pPr>
                      <a:r>
                        <a:rPr lang="en-US" sz="1200" kern="100" dirty="0">
                          <a:effectLst/>
                        </a:rPr>
                        <a:t>10</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25</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Red</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52214">
                <a:tc>
                  <a:txBody>
                    <a:bodyPr/>
                    <a:lstStyle/>
                    <a:p>
                      <a:pPr marL="0" marR="0" algn="ctr">
                        <a:lnSpc>
                          <a:spcPct val="115000"/>
                        </a:lnSpc>
                        <a:spcBef>
                          <a:spcPts val="0"/>
                        </a:spcBef>
                        <a:spcAft>
                          <a:spcPts val="800"/>
                        </a:spcAft>
                      </a:pPr>
                      <a:r>
                        <a:rPr lang="en-US" sz="1200" kern="100" dirty="0">
                          <a:effectLst/>
                        </a:rPr>
                        <a:t>70</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dirty="0">
                          <a:effectLst/>
                        </a:rPr>
                        <a:t>70</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Blue</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52214">
                <a:tc>
                  <a:txBody>
                    <a:bodyPr/>
                    <a:lstStyle/>
                    <a:p>
                      <a:pPr marL="0" marR="0" algn="ctr">
                        <a:lnSpc>
                          <a:spcPct val="115000"/>
                        </a:lnSpc>
                        <a:spcBef>
                          <a:spcPts val="0"/>
                        </a:spcBef>
                        <a:spcAft>
                          <a:spcPts val="800"/>
                        </a:spcAft>
                      </a:pPr>
                      <a:r>
                        <a:rPr lang="en-US" sz="1200" kern="100">
                          <a:effectLst/>
                        </a:rPr>
                        <a:t>60</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dirty="0">
                          <a:effectLst/>
                        </a:rPr>
                        <a:t>10</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Red</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52214">
                <a:tc>
                  <a:txBody>
                    <a:bodyPr/>
                    <a:lstStyle/>
                    <a:p>
                      <a:pPr marL="0" marR="0" algn="ctr">
                        <a:lnSpc>
                          <a:spcPct val="115000"/>
                        </a:lnSpc>
                        <a:spcBef>
                          <a:spcPts val="0"/>
                        </a:spcBef>
                        <a:spcAft>
                          <a:spcPts val="800"/>
                        </a:spcAft>
                      </a:pPr>
                      <a:r>
                        <a:rPr lang="en-US" sz="1200" kern="100">
                          <a:effectLst/>
                        </a:rPr>
                        <a:t>25</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dirty="0">
                          <a:effectLst/>
                        </a:rPr>
                        <a:t>80</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Blue</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dirty="0">
                          <a:effectLst/>
                        </a:rPr>
                        <a:t>?</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Placeholder 2">
            <a:extLst>
              <a:ext uri="{FF2B5EF4-FFF2-40B4-BE49-F238E27FC236}">
                <a16:creationId xmlns:a16="http://schemas.microsoft.com/office/drawing/2014/main" id="{D69616B3-ECF5-1E82-F0D3-C8F34E6F270B}"/>
              </a:ext>
            </a:extLst>
          </p:cNvPr>
          <p:cNvSpPr txBox="1">
            <a:spLocks noChangeArrowheads="1"/>
          </p:cNvSpPr>
          <p:nvPr/>
        </p:nvSpPr>
        <p:spPr bwMode="auto">
          <a:xfrm>
            <a:off x="442913" y="98425"/>
            <a:ext cx="110998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400"/>
              </a:spcBef>
              <a:buClr>
                <a:schemeClr val="tx1"/>
              </a:buClr>
              <a:buSzPct val="80000"/>
              <a:buFont typeface="Corbel" panose="020B0503020204020204" pitchFamily="34" charset="0"/>
              <a:buChar char="•"/>
              <a:defRPr sz="2200">
                <a:solidFill>
                  <a:schemeClr val="tx1"/>
                </a:solidFill>
                <a:latin typeface="Rockwell" panose="02060603020205020403" pitchFamily="18" charset="0"/>
              </a:defRPr>
            </a:lvl1pPr>
            <a:lvl2pPr indent="-182563">
              <a:lnSpc>
                <a:spcPct val="90000"/>
              </a:lnSpc>
              <a:spcBef>
                <a:spcPts val="200"/>
              </a:spcBef>
              <a:spcAft>
                <a:spcPts val="400"/>
              </a:spcAft>
              <a:buClr>
                <a:schemeClr val="tx1"/>
              </a:buClr>
              <a:buSzPct val="80000"/>
              <a:buFont typeface="Corbel" panose="020B0503020204020204" pitchFamily="34" charset="0"/>
              <a:buChar char="•"/>
              <a:defRPr sz="2000">
                <a:solidFill>
                  <a:schemeClr val="tx1"/>
                </a:solidFill>
                <a:latin typeface="Rockwell" panose="02060603020205020403" pitchFamily="18" charset="0"/>
              </a:defRPr>
            </a:lvl2pPr>
            <a:lvl3pPr marL="730250" indent="-182563">
              <a:lnSpc>
                <a:spcPct val="90000"/>
              </a:lnSpc>
              <a:spcBef>
                <a:spcPts val="200"/>
              </a:spcBef>
              <a:spcAft>
                <a:spcPts val="400"/>
              </a:spcAft>
              <a:buClr>
                <a:schemeClr val="tx1"/>
              </a:buClr>
              <a:buSzPct val="80000"/>
              <a:buFont typeface="Corbel" panose="020B0503020204020204" pitchFamily="34" charset="0"/>
              <a:buChar char="•"/>
              <a:defRPr>
                <a:solidFill>
                  <a:schemeClr val="tx1"/>
                </a:solidFill>
                <a:latin typeface="Rockwell" panose="02060603020205020403" pitchFamily="18" charset="0"/>
              </a:defRPr>
            </a:lvl3pPr>
            <a:lvl4pPr marL="1004888"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4pPr>
            <a:lvl5pPr marL="1279525"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5pPr>
            <a:lvl6pPr marL="17367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6pPr>
            <a:lvl7pPr marL="21939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7pPr>
            <a:lvl8pPr marL="26511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8pPr>
            <a:lvl9pPr marL="31083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9pPr>
          </a:lstStyle>
          <a:p>
            <a:pPr eaLnBrk="1" hangingPunct="1">
              <a:lnSpc>
                <a:spcPct val="100000"/>
              </a:lnSpc>
              <a:spcBef>
                <a:spcPct val="0"/>
              </a:spcBef>
              <a:buClrTx/>
              <a:buSzTx/>
              <a:buFontTx/>
              <a:buNone/>
            </a:pPr>
            <a:r>
              <a:rPr lang="en-US" altLang="en-US" sz="3200" b="1"/>
              <a:t>K-Nearest Neighbour</a:t>
            </a:r>
          </a:p>
        </p:txBody>
      </p:sp>
      <p:graphicFrame>
        <p:nvGraphicFramePr>
          <p:cNvPr id="2" name="Table 1">
            <a:extLst>
              <a:ext uri="{FF2B5EF4-FFF2-40B4-BE49-F238E27FC236}">
                <a16:creationId xmlns:a16="http://schemas.microsoft.com/office/drawing/2014/main" id="{1147A7A3-BCFD-25A2-1DCC-0388D016CFCD}"/>
              </a:ext>
            </a:extLst>
          </p:cNvPr>
          <p:cNvGraphicFramePr>
            <a:graphicFrameLocks noGrp="1"/>
          </p:cNvGraphicFramePr>
          <p:nvPr/>
        </p:nvGraphicFramePr>
        <p:xfrm>
          <a:off x="2457450" y="1389063"/>
          <a:ext cx="7262812" cy="4805360"/>
        </p:xfrm>
        <a:graphic>
          <a:graphicData uri="http://schemas.openxmlformats.org/drawingml/2006/table">
            <a:tbl>
              <a:tblPr firstRow="1" firstCol="1" bandRow="1">
                <a:tableStyleId>{2D5ABB26-0587-4C30-8999-92F81FD0307C}</a:tableStyleId>
              </a:tblPr>
              <a:tblGrid>
                <a:gridCol w="1815703">
                  <a:extLst>
                    <a:ext uri="{9D8B030D-6E8A-4147-A177-3AD203B41FA5}">
                      <a16:colId xmlns:a16="http://schemas.microsoft.com/office/drawing/2014/main" val="20000"/>
                    </a:ext>
                  </a:extLst>
                </a:gridCol>
                <a:gridCol w="1815703">
                  <a:extLst>
                    <a:ext uri="{9D8B030D-6E8A-4147-A177-3AD203B41FA5}">
                      <a16:colId xmlns:a16="http://schemas.microsoft.com/office/drawing/2014/main" val="20001"/>
                    </a:ext>
                  </a:extLst>
                </a:gridCol>
                <a:gridCol w="1815703">
                  <a:extLst>
                    <a:ext uri="{9D8B030D-6E8A-4147-A177-3AD203B41FA5}">
                      <a16:colId xmlns:a16="http://schemas.microsoft.com/office/drawing/2014/main" val="20002"/>
                    </a:ext>
                  </a:extLst>
                </a:gridCol>
                <a:gridCol w="1815703">
                  <a:extLst>
                    <a:ext uri="{9D8B030D-6E8A-4147-A177-3AD203B41FA5}">
                      <a16:colId xmlns:a16="http://schemas.microsoft.com/office/drawing/2014/main" val="20003"/>
                    </a:ext>
                  </a:extLst>
                </a:gridCol>
              </a:tblGrid>
              <a:tr h="600670">
                <a:tc>
                  <a:txBody>
                    <a:bodyPr/>
                    <a:lstStyle/>
                    <a:p>
                      <a:pPr marL="0" marR="0" algn="ctr">
                        <a:lnSpc>
                          <a:spcPct val="115000"/>
                        </a:lnSpc>
                        <a:spcBef>
                          <a:spcPts val="0"/>
                        </a:spcBef>
                        <a:spcAft>
                          <a:spcPts val="800"/>
                        </a:spcAft>
                      </a:pPr>
                      <a:r>
                        <a:rPr lang="en-US" sz="2000" b="1" kern="100" dirty="0">
                          <a:effectLst/>
                        </a:rPr>
                        <a:t>Brightness</a:t>
                      </a:r>
                      <a:endParaRPr lang="en-US" sz="20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b="1" kern="100" dirty="0">
                          <a:effectLst/>
                        </a:rPr>
                        <a:t>Saturation</a:t>
                      </a:r>
                      <a:endParaRPr lang="en-US" sz="20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b="1" kern="100" dirty="0">
                          <a:effectLst/>
                        </a:rPr>
                        <a:t>Class</a:t>
                      </a:r>
                      <a:endParaRPr lang="en-US" sz="20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b="1" kern="100" dirty="0">
                          <a:effectLst/>
                        </a:rPr>
                        <a:t>Distance</a:t>
                      </a:r>
                      <a:endParaRPr lang="en-US" sz="20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00670">
                <a:tc>
                  <a:txBody>
                    <a:bodyPr/>
                    <a:lstStyle/>
                    <a:p>
                      <a:pPr marL="0" marR="0" algn="ctr">
                        <a:lnSpc>
                          <a:spcPct val="115000"/>
                        </a:lnSpc>
                        <a:spcBef>
                          <a:spcPts val="0"/>
                        </a:spcBef>
                        <a:spcAft>
                          <a:spcPts val="800"/>
                        </a:spcAft>
                      </a:pPr>
                      <a:r>
                        <a:rPr lang="en-US" sz="2000" kern="100" dirty="0">
                          <a:effectLst/>
                        </a:rPr>
                        <a:t>40</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20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Red</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25</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0670">
                <a:tc>
                  <a:txBody>
                    <a:bodyPr/>
                    <a:lstStyle/>
                    <a:p>
                      <a:pPr marL="0" marR="0" algn="ctr">
                        <a:lnSpc>
                          <a:spcPct val="115000"/>
                        </a:lnSpc>
                        <a:spcBef>
                          <a:spcPts val="0"/>
                        </a:spcBef>
                        <a:spcAft>
                          <a:spcPts val="800"/>
                        </a:spcAft>
                      </a:pPr>
                      <a:r>
                        <a:rPr lang="en-US" sz="2000" kern="100">
                          <a:effectLst/>
                        </a:rPr>
                        <a:t>50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50</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Blue</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33.54</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0670">
                <a:tc>
                  <a:txBody>
                    <a:bodyPr/>
                    <a:lstStyle/>
                    <a:p>
                      <a:pPr marL="0" marR="0" algn="ctr">
                        <a:lnSpc>
                          <a:spcPct val="115000"/>
                        </a:lnSpc>
                        <a:spcBef>
                          <a:spcPts val="0"/>
                        </a:spcBef>
                        <a:spcAft>
                          <a:spcPts val="800"/>
                        </a:spcAft>
                      </a:pPr>
                      <a:r>
                        <a:rPr lang="en-US" sz="2000" kern="100" dirty="0">
                          <a:effectLst/>
                        </a:rPr>
                        <a:t>60</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90</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Blue</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68.01</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00670">
                <a:tc>
                  <a:txBody>
                    <a:bodyPr/>
                    <a:lstStyle/>
                    <a:p>
                      <a:pPr marL="0" marR="0" algn="ctr">
                        <a:lnSpc>
                          <a:spcPct val="115000"/>
                        </a:lnSpc>
                        <a:spcBef>
                          <a:spcPts val="0"/>
                        </a:spcBef>
                        <a:spcAft>
                          <a:spcPts val="800"/>
                        </a:spcAft>
                      </a:pPr>
                      <a:r>
                        <a:rPr lang="en-US" sz="2000" kern="100">
                          <a:effectLst/>
                        </a:rPr>
                        <a:t>10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25</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Red</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14.14</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00670">
                <a:tc>
                  <a:txBody>
                    <a:bodyPr/>
                    <a:lstStyle/>
                    <a:p>
                      <a:pPr marL="0" marR="0" algn="ctr">
                        <a:lnSpc>
                          <a:spcPct val="115000"/>
                        </a:lnSpc>
                        <a:spcBef>
                          <a:spcPts val="0"/>
                        </a:spcBef>
                        <a:spcAft>
                          <a:spcPts val="800"/>
                        </a:spcAft>
                      </a:pPr>
                      <a:r>
                        <a:rPr lang="en-US" sz="2000" kern="100">
                          <a:effectLst/>
                        </a:rPr>
                        <a:t>70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70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Blue</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61.03</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00670">
                <a:tc>
                  <a:txBody>
                    <a:bodyPr/>
                    <a:lstStyle/>
                    <a:p>
                      <a:pPr marL="0" marR="0" algn="ctr">
                        <a:lnSpc>
                          <a:spcPct val="115000"/>
                        </a:lnSpc>
                        <a:spcBef>
                          <a:spcPts val="0"/>
                        </a:spcBef>
                        <a:spcAft>
                          <a:spcPts val="800"/>
                        </a:spcAft>
                      </a:pPr>
                      <a:r>
                        <a:rPr lang="en-US" sz="2000" kern="100">
                          <a:effectLst/>
                        </a:rPr>
                        <a:t>60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10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Red</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47.17</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00670">
                <a:tc>
                  <a:txBody>
                    <a:bodyPr/>
                    <a:lstStyle/>
                    <a:p>
                      <a:pPr marL="0" marR="0" algn="ctr">
                        <a:lnSpc>
                          <a:spcPct val="115000"/>
                        </a:lnSpc>
                        <a:spcBef>
                          <a:spcPts val="0"/>
                        </a:spcBef>
                        <a:spcAft>
                          <a:spcPts val="800"/>
                        </a:spcAft>
                      </a:pPr>
                      <a:r>
                        <a:rPr lang="en-US" sz="2000" kern="100">
                          <a:effectLst/>
                        </a:rPr>
                        <a:t>25</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80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Blue</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45.28</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CA753282-6E4E-034A-8C4B-F13514EACF15}"/>
              </a:ext>
            </a:extLst>
          </p:cNvPr>
          <p:cNvSpPr>
            <a:spLocks noGrp="1"/>
          </p:cNvSpPr>
          <p:nvPr>
            <p:ph type="title"/>
          </p:nvPr>
        </p:nvSpPr>
        <p:spPr/>
        <p:txBody>
          <a:bodyPr/>
          <a:lstStyle/>
          <a:p>
            <a:pPr eaLnBrk="1" hangingPunct="1"/>
            <a:r>
              <a:rPr lang="en-US" altLang="en-US"/>
              <a:t>Nearest Neighbour</a:t>
            </a:r>
          </a:p>
        </p:txBody>
      </p:sp>
      <p:sp>
        <p:nvSpPr>
          <p:cNvPr id="7171" name="Content Placeholder 2">
            <a:extLst>
              <a:ext uri="{FF2B5EF4-FFF2-40B4-BE49-F238E27FC236}">
                <a16:creationId xmlns:a16="http://schemas.microsoft.com/office/drawing/2014/main" id="{32AE9492-6033-0A25-1A3E-BF1BE4A576F1}"/>
              </a:ext>
            </a:extLst>
          </p:cNvPr>
          <p:cNvSpPr>
            <a:spLocks noGrp="1"/>
          </p:cNvSpPr>
          <p:nvPr>
            <p:ph idx="1"/>
          </p:nvPr>
        </p:nvSpPr>
        <p:spPr/>
        <p:txBody>
          <a:bodyPr/>
          <a:lstStyle/>
          <a:p>
            <a:pPr algn="just" eaLnBrk="1" hangingPunct="1"/>
            <a:endParaRPr lang="en-US" altLang="en-US"/>
          </a:p>
          <a:p>
            <a:pPr algn="just" eaLnBrk="1" hangingPunct="1"/>
            <a:endParaRPr lang="en-US" altLang="en-US"/>
          </a:p>
          <a:p>
            <a:pPr algn="just" eaLnBrk="1" hangingPunct="1"/>
            <a:endParaRPr lang="en-US" altLang="en-US"/>
          </a:p>
          <a:p>
            <a:pPr algn="just" eaLnBrk="1" hangingPunct="1"/>
            <a:endParaRPr lang="en-US" altLang="en-US"/>
          </a:p>
          <a:p>
            <a:pPr algn="just" eaLnBrk="1" hangingPunct="1"/>
            <a:r>
              <a:rPr lang="en-US" altLang="en-US"/>
              <a:t>What should its classification be?</a:t>
            </a:r>
          </a:p>
          <a:p>
            <a:pPr algn="just" eaLnBrk="1" hangingPunct="1"/>
            <a:r>
              <a:rPr lang="en-US" altLang="en-US"/>
              <a:t>Even without knowing what the six attributes represent, it seems intuitively obvious that the unseen instance is </a:t>
            </a:r>
            <a:r>
              <a:rPr lang="en-US" altLang="en-US" i="1"/>
              <a:t>nearer </a:t>
            </a:r>
            <a:r>
              <a:rPr lang="en-US" altLang="en-US"/>
              <a:t>to the first instance than to the second.</a:t>
            </a:r>
          </a:p>
          <a:p>
            <a:pPr algn="just" eaLnBrk="1" hangingPunct="1"/>
            <a:endParaRPr lang="en-US" altLang="en-US"/>
          </a:p>
        </p:txBody>
      </p:sp>
      <p:pic>
        <p:nvPicPr>
          <p:cNvPr id="7172" name="Picture 3">
            <a:extLst>
              <a:ext uri="{FF2B5EF4-FFF2-40B4-BE49-F238E27FC236}">
                <a16:creationId xmlns:a16="http://schemas.microsoft.com/office/drawing/2014/main" id="{EBDDD251-5C15-B777-E48B-6547FA426A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44850" y="2057400"/>
            <a:ext cx="570230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4">
            <a:extLst>
              <a:ext uri="{FF2B5EF4-FFF2-40B4-BE49-F238E27FC236}">
                <a16:creationId xmlns:a16="http://schemas.microsoft.com/office/drawing/2014/main" id="{51738C13-C043-B7BC-AA05-94A234481B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2863" y="3427413"/>
            <a:ext cx="445452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Placeholder 2">
            <a:extLst>
              <a:ext uri="{FF2B5EF4-FFF2-40B4-BE49-F238E27FC236}">
                <a16:creationId xmlns:a16="http://schemas.microsoft.com/office/drawing/2014/main" id="{BA1D3B5F-772E-A5AF-0B48-100A30E427FD}"/>
              </a:ext>
            </a:extLst>
          </p:cNvPr>
          <p:cNvSpPr txBox="1">
            <a:spLocks noChangeArrowheads="1"/>
          </p:cNvSpPr>
          <p:nvPr/>
        </p:nvSpPr>
        <p:spPr bwMode="auto">
          <a:xfrm>
            <a:off x="442913" y="98425"/>
            <a:ext cx="110998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400"/>
              </a:spcBef>
              <a:buClr>
                <a:schemeClr val="tx1"/>
              </a:buClr>
              <a:buSzPct val="80000"/>
              <a:buFont typeface="Corbel" panose="020B0503020204020204" pitchFamily="34" charset="0"/>
              <a:buChar char="•"/>
              <a:defRPr sz="2200">
                <a:solidFill>
                  <a:schemeClr val="tx1"/>
                </a:solidFill>
                <a:latin typeface="Rockwell" panose="02060603020205020403" pitchFamily="18" charset="0"/>
              </a:defRPr>
            </a:lvl1pPr>
            <a:lvl2pPr indent="-182563">
              <a:lnSpc>
                <a:spcPct val="90000"/>
              </a:lnSpc>
              <a:spcBef>
                <a:spcPts val="200"/>
              </a:spcBef>
              <a:spcAft>
                <a:spcPts val="400"/>
              </a:spcAft>
              <a:buClr>
                <a:schemeClr val="tx1"/>
              </a:buClr>
              <a:buSzPct val="80000"/>
              <a:buFont typeface="Corbel" panose="020B0503020204020204" pitchFamily="34" charset="0"/>
              <a:buChar char="•"/>
              <a:defRPr sz="2000">
                <a:solidFill>
                  <a:schemeClr val="tx1"/>
                </a:solidFill>
                <a:latin typeface="Rockwell" panose="02060603020205020403" pitchFamily="18" charset="0"/>
              </a:defRPr>
            </a:lvl2pPr>
            <a:lvl3pPr marL="730250" indent="-182563">
              <a:lnSpc>
                <a:spcPct val="90000"/>
              </a:lnSpc>
              <a:spcBef>
                <a:spcPts val="200"/>
              </a:spcBef>
              <a:spcAft>
                <a:spcPts val="400"/>
              </a:spcAft>
              <a:buClr>
                <a:schemeClr val="tx1"/>
              </a:buClr>
              <a:buSzPct val="80000"/>
              <a:buFont typeface="Corbel" panose="020B0503020204020204" pitchFamily="34" charset="0"/>
              <a:buChar char="•"/>
              <a:defRPr>
                <a:solidFill>
                  <a:schemeClr val="tx1"/>
                </a:solidFill>
                <a:latin typeface="Rockwell" panose="02060603020205020403" pitchFamily="18" charset="0"/>
              </a:defRPr>
            </a:lvl3pPr>
            <a:lvl4pPr marL="1004888"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4pPr>
            <a:lvl5pPr marL="1279525"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5pPr>
            <a:lvl6pPr marL="17367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6pPr>
            <a:lvl7pPr marL="21939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7pPr>
            <a:lvl8pPr marL="26511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8pPr>
            <a:lvl9pPr marL="31083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9pPr>
          </a:lstStyle>
          <a:p>
            <a:pPr eaLnBrk="1" hangingPunct="1">
              <a:lnSpc>
                <a:spcPct val="100000"/>
              </a:lnSpc>
              <a:spcBef>
                <a:spcPct val="0"/>
              </a:spcBef>
              <a:buClrTx/>
              <a:buSzTx/>
              <a:buFontTx/>
              <a:buNone/>
            </a:pPr>
            <a:r>
              <a:rPr lang="en-US" altLang="en-US" sz="3200" b="1"/>
              <a:t>K-Nearest Neighbour</a:t>
            </a:r>
          </a:p>
        </p:txBody>
      </p:sp>
      <p:sp>
        <p:nvSpPr>
          <p:cNvPr id="34819" name="TextBox 4">
            <a:extLst>
              <a:ext uri="{FF2B5EF4-FFF2-40B4-BE49-F238E27FC236}">
                <a16:creationId xmlns:a16="http://schemas.microsoft.com/office/drawing/2014/main" id="{DBBD4575-24A7-2667-F25B-41384A45B44A}"/>
              </a:ext>
            </a:extLst>
          </p:cNvPr>
          <p:cNvSpPr txBox="1">
            <a:spLocks noChangeArrowheads="1"/>
          </p:cNvSpPr>
          <p:nvPr/>
        </p:nvSpPr>
        <p:spPr bwMode="auto">
          <a:xfrm>
            <a:off x="1785938" y="1154113"/>
            <a:ext cx="5703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eaLnBrk="0" fontAlgn="base" hangingPunct="0">
              <a:spcBef>
                <a:spcPct val="0"/>
              </a:spcBef>
              <a:spcAft>
                <a:spcPct val="0"/>
              </a:spcAft>
              <a:defRPr>
                <a:solidFill>
                  <a:schemeClr val="tx1"/>
                </a:solidFill>
                <a:latin typeface="Rockwell" panose="02060603020205020403" pitchFamily="18" charset="0"/>
              </a:defRPr>
            </a:lvl6pPr>
            <a:lvl7pPr marL="2971800" indent="-228600" eaLnBrk="0" fontAlgn="base" hangingPunct="0">
              <a:spcBef>
                <a:spcPct val="0"/>
              </a:spcBef>
              <a:spcAft>
                <a:spcPct val="0"/>
              </a:spcAft>
              <a:defRPr>
                <a:solidFill>
                  <a:schemeClr val="tx1"/>
                </a:solidFill>
                <a:latin typeface="Rockwell" panose="02060603020205020403" pitchFamily="18" charset="0"/>
              </a:defRPr>
            </a:lvl7pPr>
            <a:lvl8pPr marL="3429000" indent="-228600" eaLnBrk="0" fontAlgn="base" hangingPunct="0">
              <a:spcBef>
                <a:spcPct val="0"/>
              </a:spcBef>
              <a:spcAft>
                <a:spcPct val="0"/>
              </a:spcAft>
              <a:defRPr>
                <a:solidFill>
                  <a:schemeClr val="tx1"/>
                </a:solidFill>
                <a:latin typeface="Rockwell" panose="02060603020205020403" pitchFamily="18" charset="0"/>
              </a:defRPr>
            </a:lvl8pPr>
            <a:lvl9pPr marL="3886200" indent="-228600" eaLnBrk="0" fontAlgn="base" hangingPunct="0">
              <a:spcBef>
                <a:spcPct val="0"/>
              </a:spcBef>
              <a:spcAft>
                <a:spcPct val="0"/>
              </a:spcAft>
              <a:defRPr>
                <a:solidFill>
                  <a:schemeClr val="tx1"/>
                </a:solidFill>
                <a:latin typeface="Rockwell" panose="02060603020205020403" pitchFamily="18" charset="0"/>
              </a:defRPr>
            </a:lvl9pPr>
          </a:lstStyle>
          <a:p>
            <a:r>
              <a:rPr lang="en-US" altLang="en-US"/>
              <a:t>After Rearranging the table in ascending order: </a:t>
            </a:r>
          </a:p>
        </p:txBody>
      </p:sp>
      <p:graphicFrame>
        <p:nvGraphicFramePr>
          <p:cNvPr id="4" name="Table 3">
            <a:extLst>
              <a:ext uri="{FF2B5EF4-FFF2-40B4-BE49-F238E27FC236}">
                <a16:creationId xmlns:a16="http://schemas.microsoft.com/office/drawing/2014/main" id="{D30E12AE-DB49-D2FE-3ACB-3674AB721552}"/>
              </a:ext>
            </a:extLst>
          </p:cNvPr>
          <p:cNvGraphicFramePr>
            <a:graphicFrameLocks noGrp="1"/>
          </p:cNvGraphicFramePr>
          <p:nvPr/>
        </p:nvGraphicFramePr>
        <p:xfrm>
          <a:off x="2351088" y="1809750"/>
          <a:ext cx="7486652" cy="4641848"/>
        </p:xfrm>
        <a:graphic>
          <a:graphicData uri="http://schemas.openxmlformats.org/drawingml/2006/table">
            <a:tbl>
              <a:tblPr firstRow="1" firstCol="1" bandRow="1">
                <a:tableStyleId>{2D5ABB26-0587-4C30-8999-92F81FD0307C}</a:tableStyleId>
              </a:tblPr>
              <a:tblGrid>
                <a:gridCol w="1871663">
                  <a:extLst>
                    <a:ext uri="{9D8B030D-6E8A-4147-A177-3AD203B41FA5}">
                      <a16:colId xmlns:a16="http://schemas.microsoft.com/office/drawing/2014/main" val="20000"/>
                    </a:ext>
                  </a:extLst>
                </a:gridCol>
                <a:gridCol w="1871663">
                  <a:extLst>
                    <a:ext uri="{9D8B030D-6E8A-4147-A177-3AD203B41FA5}">
                      <a16:colId xmlns:a16="http://schemas.microsoft.com/office/drawing/2014/main" val="20001"/>
                    </a:ext>
                  </a:extLst>
                </a:gridCol>
                <a:gridCol w="1871663">
                  <a:extLst>
                    <a:ext uri="{9D8B030D-6E8A-4147-A177-3AD203B41FA5}">
                      <a16:colId xmlns:a16="http://schemas.microsoft.com/office/drawing/2014/main" val="20002"/>
                    </a:ext>
                  </a:extLst>
                </a:gridCol>
                <a:gridCol w="1871663">
                  <a:extLst>
                    <a:ext uri="{9D8B030D-6E8A-4147-A177-3AD203B41FA5}">
                      <a16:colId xmlns:a16="http://schemas.microsoft.com/office/drawing/2014/main" val="20003"/>
                    </a:ext>
                  </a:extLst>
                </a:gridCol>
              </a:tblGrid>
              <a:tr h="580231">
                <a:tc>
                  <a:txBody>
                    <a:bodyPr/>
                    <a:lstStyle/>
                    <a:p>
                      <a:pPr marL="0" marR="0" algn="ctr">
                        <a:lnSpc>
                          <a:spcPct val="115000"/>
                        </a:lnSpc>
                        <a:spcBef>
                          <a:spcPts val="0"/>
                        </a:spcBef>
                        <a:spcAft>
                          <a:spcPts val="800"/>
                        </a:spcAft>
                      </a:pPr>
                      <a:r>
                        <a:rPr lang="en-US" sz="1800" b="1" kern="100" dirty="0">
                          <a:effectLst/>
                        </a:rPr>
                        <a:t>Brightness</a:t>
                      </a:r>
                      <a:endParaRPr lang="en-US" sz="18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b="1" kern="100" dirty="0">
                          <a:effectLst/>
                        </a:rPr>
                        <a:t>Saturation</a:t>
                      </a:r>
                      <a:endParaRPr lang="en-US" sz="18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b="1" kern="100">
                          <a:effectLst/>
                        </a:rPr>
                        <a:t>Class</a:t>
                      </a:r>
                      <a:endParaRPr lang="en-US" sz="1800" b="1"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b="1" kern="100" dirty="0">
                          <a:effectLst/>
                        </a:rPr>
                        <a:t>Distance</a:t>
                      </a:r>
                      <a:endParaRPr lang="en-US" sz="18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80231">
                <a:tc>
                  <a:txBody>
                    <a:bodyPr/>
                    <a:lstStyle/>
                    <a:p>
                      <a:pPr marL="0" marR="0" algn="ctr">
                        <a:lnSpc>
                          <a:spcPct val="115000"/>
                        </a:lnSpc>
                        <a:spcBef>
                          <a:spcPts val="0"/>
                        </a:spcBef>
                        <a:spcAft>
                          <a:spcPts val="800"/>
                        </a:spcAft>
                      </a:pPr>
                      <a:r>
                        <a:rPr lang="en-US" sz="1800" kern="100">
                          <a:effectLst/>
                        </a:rPr>
                        <a:t>10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dirty="0">
                          <a:effectLst/>
                        </a:rPr>
                        <a:t>25</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Red</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dirty="0">
                          <a:effectLst/>
                        </a:rPr>
                        <a:t>14.14</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80231">
                <a:tc>
                  <a:txBody>
                    <a:bodyPr/>
                    <a:lstStyle/>
                    <a:p>
                      <a:pPr marL="0" marR="0" algn="ctr">
                        <a:lnSpc>
                          <a:spcPct val="115000"/>
                        </a:lnSpc>
                        <a:spcBef>
                          <a:spcPts val="0"/>
                        </a:spcBef>
                        <a:spcAft>
                          <a:spcPts val="800"/>
                        </a:spcAft>
                      </a:pPr>
                      <a:r>
                        <a:rPr lang="en-US" sz="1800" kern="100">
                          <a:effectLst/>
                        </a:rPr>
                        <a:t>40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dirty="0">
                          <a:effectLst/>
                        </a:rPr>
                        <a:t>20</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Red</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25</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80231">
                <a:tc>
                  <a:txBody>
                    <a:bodyPr/>
                    <a:lstStyle/>
                    <a:p>
                      <a:pPr marL="0" marR="0" algn="ctr">
                        <a:lnSpc>
                          <a:spcPct val="115000"/>
                        </a:lnSpc>
                        <a:spcBef>
                          <a:spcPts val="0"/>
                        </a:spcBef>
                        <a:spcAft>
                          <a:spcPts val="800"/>
                        </a:spcAft>
                      </a:pPr>
                      <a:r>
                        <a:rPr lang="en-US" sz="1800" kern="100">
                          <a:effectLst/>
                        </a:rPr>
                        <a:t>50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50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dirty="0">
                          <a:effectLst/>
                        </a:rPr>
                        <a:t>Blue</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33.54</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80231">
                <a:tc>
                  <a:txBody>
                    <a:bodyPr/>
                    <a:lstStyle/>
                    <a:p>
                      <a:pPr marL="0" marR="0" algn="ctr">
                        <a:lnSpc>
                          <a:spcPct val="115000"/>
                        </a:lnSpc>
                        <a:spcBef>
                          <a:spcPts val="0"/>
                        </a:spcBef>
                        <a:spcAft>
                          <a:spcPts val="800"/>
                        </a:spcAft>
                      </a:pPr>
                      <a:r>
                        <a:rPr lang="en-US" sz="1800" kern="100">
                          <a:effectLst/>
                        </a:rPr>
                        <a:t>25</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80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dirty="0">
                          <a:effectLst/>
                        </a:rPr>
                        <a:t>Blue</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45</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80231">
                <a:tc>
                  <a:txBody>
                    <a:bodyPr/>
                    <a:lstStyle/>
                    <a:p>
                      <a:pPr marL="0" marR="0" algn="ctr">
                        <a:lnSpc>
                          <a:spcPct val="115000"/>
                        </a:lnSpc>
                        <a:spcBef>
                          <a:spcPts val="0"/>
                        </a:spcBef>
                        <a:spcAft>
                          <a:spcPts val="800"/>
                        </a:spcAft>
                      </a:pPr>
                      <a:r>
                        <a:rPr lang="en-US" sz="1800" kern="100">
                          <a:effectLst/>
                        </a:rPr>
                        <a:t>60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10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dirty="0">
                          <a:effectLst/>
                        </a:rPr>
                        <a:t>Red</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47.17</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80231">
                <a:tc>
                  <a:txBody>
                    <a:bodyPr/>
                    <a:lstStyle/>
                    <a:p>
                      <a:pPr marL="0" marR="0" algn="ctr">
                        <a:lnSpc>
                          <a:spcPct val="115000"/>
                        </a:lnSpc>
                        <a:spcBef>
                          <a:spcPts val="0"/>
                        </a:spcBef>
                        <a:spcAft>
                          <a:spcPts val="800"/>
                        </a:spcAft>
                      </a:pPr>
                      <a:r>
                        <a:rPr lang="en-US" sz="1800" kern="100">
                          <a:effectLst/>
                        </a:rPr>
                        <a:t>70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dirty="0">
                          <a:effectLst/>
                        </a:rPr>
                        <a:t>70</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dirty="0">
                          <a:effectLst/>
                        </a:rPr>
                        <a:t>Blue</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61.03</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80231">
                <a:tc>
                  <a:txBody>
                    <a:bodyPr/>
                    <a:lstStyle/>
                    <a:p>
                      <a:pPr marL="0" marR="0" algn="ctr">
                        <a:lnSpc>
                          <a:spcPct val="115000"/>
                        </a:lnSpc>
                        <a:spcBef>
                          <a:spcPts val="0"/>
                        </a:spcBef>
                        <a:spcAft>
                          <a:spcPts val="800"/>
                        </a:spcAft>
                      </a:pPr>
                      <a:r>
                        <a:rPr lang="en-US" sz="1800" kern="100">
                          <a:effectLst/>
                        </a:rPr>
                        <a:t>60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90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dirty="0">
                          <a:effectLst/>
                        </a:rPr>
                        <a:t>Blue</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dirty="0">
                          <a:effectLst/>
                        </a:rPr>
                        <a:t>68.01</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Placeholder 2">
            <a:extLst>
              <a:ext uri="{FF2B5EF4-FFF2-40B4-BE49-F238E27FC236}">
                <a16:creationId xmlns:a16="http://schemas.microsoft.com/office/drawing/2014/main" id="{ABD71238-E9E1-4A42-6218-3439467A3A8E}"/>
              </a:ext>
            </a:extLst>
          </p:cNvPr>
          <p:cNvSpPr txBox="1">
            <a:spLocks noChangeArrowheads="1"/>
          </p:cNvSpPr>
          <p:nvPr/>
        </p:nvSpPr>
        <p:spPr bwMode="auto">
          <a:xfrm>
            <a:off x="442913" y="98425"/>
            <a:ext cx="110998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400"/>
              </a:spcBef>
              <a:buClr>
                <a:schemeClr val="tx1"/>
              </a:buClr>
              <a:buSzPct val="80000"/>
              <a:buFont typeface="Corbel" panose="020B0503020204020204" pitchFamily="34" charset="0"/>
              <a:buChar char="•"/>
              <a:defRPr sz="2200">
                <a:solidFill>
                  <a:schemeClr val="tx1"/>
                </a:solidFill>
                <a:latin typeface="Rockwell" panose="02060603020205020403" pitchFamily="18" charset="0"/>
              </a:defRPr>
            </a:lvl1pPr>
            <a:lvl2pPr indent="-182563">
              <a:lnSpc>
                <a:spcPct val="90000"/>
              </a:lnSpc>
              <a:spcBef>
                <a:spcPts val="200"/>
              </a:spcBef>
              <a:spcAft>
                <a:spcPts val="400"/>
              </a:spcAft>
              <a:buClr>
                <a:schemeClr val="tx1"/>
              </a:buClr>
              <a:buSzPct val="80000"/>
              <a:buFont typeface="Corbel" panose="020B0503020204020204" pitchFamily="34" charset="0"/>
              <a:buChar char="•"/>
              <a:defRPr sz="2000">
                <a:solidFill>
                  <a:schemeClr val="tx1"/>
                </a:solidFill>
                <a:latin typeface="Rockwell" panose="02060603020205020403" pitchFamily="18" charset="0"/>
              </a:defRPr>
            </a:lvl2pPr>
            <a:lvl3pPr marL="730250" indent="-182563">
              <a:lnSpc>
                <a:spcPct val="90000"/>
              </a:lnSpc>
              <a:spcBef>
                <a:spcPts val="200"/>
              </a:spcBef>
              <a:spcAft>
                <a:spcPts val="400"/>
              </a:spcAft>
              <a:buClr>
                <a:schemeClr val="tx1"/>
              </a:buClr>
              <a:buSzPct val="80000"/>
              <a:buFont typeface="Corbel" panose="020B0503020204020204" pitchFamily="34" charset="0"/>
              <a:buChar char="•"/>
              <a:defRPr>
                <a:solidFill>
                  <a:schemeClr val="tx1"/>
                </a:solidFill>
                <a:latin typeface="Rockwell" panose="02060603020205020403" pitchFamily="18" charset="0"/>
              </a:defRPr>
            </a:lvl3pPr>
            <a:lvl4pPr marL="1004888"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4pPr>
            <a:lvl5pPr marL="1279525"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5pPr>
            <a:lvl6pPr marL="17367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6pPr>
            <a:lvl7pPr marL="21939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7pPr>
            <a:lvl8pPr marL="26511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8pPr>
            <a:lvl9pPr marL="31083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9pPr>
          </a:lstStyle>
          <a:p>
            <a:pPr eaLnBrk="1" hangingPunct="1">
              <a:lnSpc>
                <a:spcPct val="100000"/>
              </a:lnSpc>
              <a:spcBef>
                <a:spcPct val="0"/>
              </a:spcBef>
              <a:buClrTx/>
              <a:buSzTx/>
              <a:buFontTx/>
              <a:buNone/>
            </a:pPr>
            <a:r>
              <a:rPr lang="en-US" altLang="en-US" sz="3200" b="1"/>
              <a:t>K-Nearest Neighbour</a:t>
            </a:r>
          </a:p>
        </p:txBody>
      </p:sp>
      <p:sp>
        <p:nvSpPr>
          <p:cNvPr id="2" name="Text Placeholder 3">
            <a:extLst>
              <a:ext uri="{FF2B5EF4-FFF2-40B4-BE49-F238E27FC236}">
                <a16:creationId xmlns:a16="http://schemas.microsoft.com/office/drawing/2014/main" id="{60B1794F-D87F-551F-5E9A-8F01B5D9C5AD}"/>
              </a:ext>
            </a:extLst>
          </p:cNvPr>
          <p:cNvSpPr txBox="1">
            <a:spLocks/>
          </p:cNvSpPr>
          <p:nvPr/>
        </p:nvSpPr>
        <p:spPr>
          <a:xfrm>
            <a:off x="0" y="846138"/>
            <a:ext cx="12180888" cy="5591175"/>
          </a:xfrm>
          <a:prstGeom prst="rect">
            <a:avLst/>
          </a:prstGeom>
        </p:spPr>
        <p:txBody>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0" indent="0" algn="just">
              <a:buFont typeface="Corbel" panose="020B0503020204020204" pitchFamily="34" charset="0"/>
              <a:buNone/>
              <a:defRPr/>
            </a:pPr>
            <a:endParaRPr lang="en-US"/>
          </a:p>
          <a:p>
            <a:pPr>
              <a:defRPr/>
            </a:pPr>
            <a:endParaRPr lang="en-US" dirty="0"/>
          </a:p>
        </p:txBody>
      </p:sp>
      <p:sp>
        <p:nvSpPr>
          <p:cNvPr id="5" name="TextBox 4">
            <a:extLst>
              <a:ext uri="{FF2B5EF4-FFF2-40B4-BE49-F238E27FC236}">
                <a16:creationId xmlns:a16="http://schemas.microsoft.com/office/drawing/2014/main" id="{1D81069B-D40D-8233-3CBA-378D906E0916}"/>
              </a:ext>
            </a:extLst>
          </p:cNvPr>
          <p:cNvSpPr txBox="1"/>
          <p:nvPr/>
        </p:nvSpPr>
        <p:spPr>
          <a:xfrm>
            <a:off x="1754188" y="1077913"/>
            <a:ext cx="8094662" cy="646112"/>
          </a:xfrm>
          <a:prstGeom prst="rect">
            <a:avLst/>
          </a:prstGeom>
          <a:noFill/>
        </p:spPr>
        <p:txBody>
          <a:bodyPr>
            <a:spAutoFit/>
          </a:bodyPr>
          <a:lstStyle/>
          <a:p>
            <a:pPr>
              <a:defRPr/>
            </a:pPr>
            <a:r>
              <a:rPr lang="en-US" kern="100" dirty="0">
                <a:latin typeface="Aptos" panose="020B0004020202020204" pitchFamily="34" charset="0"/>
                <a:ea typeface="DengXian" panose="02010600030101010101" pitchFamily="2" charset="-122"/>
                <a:cs typeface="Times New Roman" panose="02020603050405020304" pitchFamily="18" charset="0"/>
              </a:rPr>
              <a:t>Since we chose 5 as the value of </a:t>
            </a:r>
            <a:r>
              <a:rPr lang="en-US" b="1" kern="100" dirty="0">
                <a:latin typeface="Aptos" panose="020B0004020202020204" pitchFamily="34" charset="0"/>
                <a:ea typeface="DengXian" panose="02010600030101010101" pitchFamily="2" charset="-122"/>
                <a:cs typeface="Times New Roman" panose="02020603050405020304" pitchFamily="18" charset="0"/>
              </a:rPr>
              <a:t>K</a:t>
            </a:r>
            <a:r>
              <a:rPr lang="en-US" kern="100" dirty="0">
                <a:latin typeface="Aptos" panose="020B0004020202020204" pitchFamily="34" charset="0"/>
                <a:ea typeface="DengXian" panose="02010600030101010101" pitchFamily="2" charset="-122"/>
                <a:cs typeface="Times New Roman" panose="02020603050405020304" pitchFamily="18" charset="0"/>
              </a:rPr>
              <a:t>, we'll only consider the first five rows. That is:</a:t>
            </a:r>
          </a:p>
          <a:p>
            <a:pPr>
              <a:defRPr/>
            </a:pPr>
            <a:endParaRPr lang="en-US" dirty="0"/>
          </a:p>
        </p:txBody>
      </p:sp>
      <p:graphicFrame>
        <p:nvGraphicFramePr>
          <p:cNvPr id="6" name="Table 5">
            <a:extLst>
              <a:ext uri="{FF2B5EF4-FFF2-40B4-BE49-F238E27FC236}">
                <a16:creationId xmlns:a16="http://schemas.microsoft.com/office/drawing/2014/main" id="{27944484-F63B-1E65-887A-A11DAE2F990D}"/>
              </a:ext>
            </a:extLst>
          </p:cNvPr>
          <p:cNvGraphicFramePr>
            <a:graphicFrameLocks noGrp="1"/>
          </p:cNvGraphicFramePr>
          <p:nvPr/>
        </p:nvGraphicFramePr>
        <p:xfrm>
          <a:off x="2343150" y="1693863"/>
          <a:ext cx="7505700" cy="2713038"/>
        </p:xfrm>
        <a:graphic>
          <a:graphicData uri="http://schemas.openxmlformats.org/drawingml/2006/table">
            <a:tbl>
              <a:tblPr firstRow="1" firstCol="1" bandRow="1">
                <a:tableStyleId>{2D5ABB26-0587-4C30-8999-92F81FD0307C}</a:tableStyleId>
              </a:tblPr>
              <a:tblGrid>
                <a:gridCol w="1876425">
                  <a:extLst>
                    <a:ext uri="{9D8B030D-6E8A-4147-A177-3AD203B41FA5}">
                      <a16:colId xmlns:a16="http://schemas.microsoft.com/office/drawing/2014/main" val="20000"/>
                    </a:ext>
                  </a:extLst>
                </a:gridCol>
                <a:gridCol w="1876425">
                  <a:extLst>
                    <a:ext uri="{9D8B030D-6E8A-4147-A177-3AD203B41FA5}">
                      <a16:colId xmlns:a16="http://schemas.microsoft.com/office/drawing/2014/main" val="20001"/>
                    </a:ext>
                  </a:extLst>
                </a:gridCol>
                <a:gridCol w="1876425">
                  <a:extLst>
                    <a:ext uri="{9D8B030D-6E8A-4147-A177-3AD203B41FA5}">
                      <a16:colId xmlns:a16="http://schemas.microsoft.com/office/drawing/2014/main" val="20002"/>
                    </a:ext>
                  </a:extLst>
                </a:gridCol>
                <a:gridCol w="1876425">
                  <a:extLst>
                    <a:ext uri="{9D8B030D-6E8A-4147-A177-3AD203B41FA5}">
                      <a16:colId xmlns:a16="http://schemas.microsoft.com/office/drawing/2014/main" val="20003"/>
                    </a:ext>
                  </a:extLst>
                </a:gridCol>
              </a:tblGrid>
              <a:tr h="452173">
                <a:tc>
                  <a:txBody>
                    <a:bodyPr/>
                    <a:lstStyle/>
                    <a:p>
                      <a:pPr marL="0" marR="0" algn="ctr">
                        <a:lnSpc>
                          <a:spcPct val="115000"/>
                        </a:lnSpc>
                        <a:spcBef>
                          <a:spcPts val="0"/>
                        </a:spcBef>
                        <a:spcAft>
                          <a:spcPts val="800"/>
                        </a:spcAft>
                      </a:pPr>
                      <a:r>
                        <a:rPr lang="en-US" sz="1600" kern="100" dirty="0">
                          <a:effectLst/>
                        </a:rPr>
                        <a:t>Brightness</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dirty="0">
                          <a:effectLst/>
                        </a:rPr>
                        <a:t>Saturation</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Class</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Distance</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2173">
                <a:tc>
                  <a:txBody>
                    <a:bodyPr/>
                    <a:lstStyle/>
                    <a:p>
                      <a:pPr marL="0" marR="0" algn="ctr">
                        <a:lnSpc>
                          <a:spcPct val="115000"/>
                        </a:lnSpc>
                        <a:spcBef>
                          <a:spcPts val="0"/>
                        </a:spcBef>
                        <a:spcAft>
                          <a:spcPts val="800"/>
                        </a:spcAft>
                      </a:pPr>
                      <a:r>
                        <a:rPr lang="en-US" sz="1600" kern="100" dirty="0">
                          <a:effectLst/>
                        </a:rPr>
                        <a:t>10</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25</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Red</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dirty="0">
                          <a:effectLst/>
                        </a:rPr>
                        <a:t>14.14</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2173">
                <a:tc>
                  <a:txBody>
                    <a:bodyPr/>
                    <a:lstStyle/>
                    <a:p>
                      <a:pPr marL="0" marR="0" algn="ctr">
                        <a:lnSpc>
                          <a:spcPct val="115000"/>
                        </a:lnSpc>
                        <a:spcBef>
                          <a:spcPts val="0"/>
                        </a:spcBef>
                        <a:spcAft>
                          <a:spcPts val="800"/>
                        </a:spcAft>
                      </a:pPr>
                      <a:r>
                        <a:rPr lang="en-US" sz="1600" kern="100">
                          <a:effectLst/>
                        </a:rPr>
                        <a:t>40</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dirty="0">
                          <a:effectLst/>
                        </a:rPr>
                        <a:t>20</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Red</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25</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52173">
                <a:tc>
                  <a:txBody>
                    <a:bodyPr/>
                    <a:lstStyle/>
                    <a:p>
                      <a:pPr marL="0" marR="0" algn="ctr">
                        <a:lnSpc>
                          <a:spcPct val="115000"/>
                        </a:lnSpc>
                        <a:spcBef>
                          <a:spcPts val="0"/>
                        </a:spcBef>
                        <a:spcAft>
                          <a:spcPts val="800"/>
                        </a:spcAft>
                      </a:pPr>
                      <a:r>
                        <a:rPr lang="en-US" sz="1600" kern="100">
                          <a:effectLst/>
                        </a:rPr>
                        <a:t>50</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50</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dirty="0">
                          <a:effectLst/>
                        </a:rPr>
                        <a:t>Blue</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33.54</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52173">
                <a:tc>
                  <a:txBody>
                    <a:bodyPr/>
                    <a:lstStyle/>
                    <a:p>
                      <a:pPr marL="0" marR="0" algn="ctr">
                        <a:lnSpc>
                          <a:spcPct val="115000"/>
                        </a:lnSpc>
                        <a:spcBef>
                          <a:spcPts val="0"/>
                        </a:spcBef>
                        <a:spcAft>
                          <a:spcPts val="800"/>
                        </a:spcAft>
                      </a:pPr>
                      <a:r>
                        <a:rPr lang="en-US" sz="1600" kern="100">
                          <a:effectLst/>
                        </a:rPr>
                        <a:t>25</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80</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dirty="0">
                          <a:effectLst/>
                        </a:rPr>
                        <a:t>Blue</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dirty="0">
                          <a:effectLst/>
                        </a:rPr>
                        <a:t>45</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52173">
                <a:tc>
                  <a:txBody>
                    <a:bodyPr/>
                    <a:lstStyle/>
                    <a:p>
                      <a:pPr marL="0" marR="0" algn="ctr">
                        <a:lnSpc>
                          <a:spcPct val="115000"/>
                        </a:lnSpc>
                        <a:spcBef>
                          <a:spcPts val="0"/>
                        </a:spcBef>
                        <a:spcAft>
                          <a:spcPts val="800"/>
                        </a:spcAft>
                      </a:pPr>
                      <a:r>
                        <a:rPr lang="en-US" sz="1600" kern="100">
                          <a:effectLst/>
                        </a:rPr>
                        <a:t>60</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10</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Red</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dirty="0">
                          <a:effectLst/>
                        </a:rPr>
                        <a:t>47.17</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TextBox 6">
            <a:extLst>
              <a:ext uri="{FF2B5EF4-FFF2-40B4-BE49-F238E27FC236}">
                <a16:creationId xmlns:a16="http://schemas.microsoft.com/office/drawing/2014/main" id="{A8F5B368-808A-D8FC-9EC5-BC854AD89936}"/>
              </a:ext>
            </a:extLst>
          </p:cNvPr>
          <p:cNvSpPr txBox="1"/>
          <p:nvPr/>
        </p:nvSpPr>
        <p:spPr>
          <a:xfrm>
            <a:off x="2217738" y="4876800"/>
            <a:ext cx="7748587" cy="922338"/>
          </a:xfrm>
          <a:prstGeom prst="rect">
            <a:avLst/>
          </a:prstGeom>
          <a:noFill/>
        </p:spPr>
        <p:txBody>
          <a:bodyPr>
            <a:spAutoFit/>
          </a:bodyPr>
          <a:lstStyle/>
          <a:p>
            <a:pPr>
              <a:defRPr/>
            </a:pPr>
            <a:r>
              <a:rPr lang="en-US" kern="100" dirty="0">
                <a:latin typeface="Aptos" panose="020B0004020202020204" pitchFamily="34" charset="0"/>
                <a:ea typeface="DengXian" panose="02010600030101010101" pitchFamily="2" charset="-122"/>
                <a:cs typeface="Times New Roman" panose="02020603050405020304" pitchFamily="18" charset="0"/>
              </a:rPr>
              <a:t>As you can see above, the majority class within the 5 nearest neighbors to the new entry is </a:t>
            </a:r>
            <a:r>
              <a:rPr lang="en-US" b="1" kern="100" dirty="0">
                <a:latin typeface="Aptos" panose="020B0004020202020204" pitchFamily="34" charset="0"/>
                <a:ea typeface="DengXian" panose="02010600030101010101" pitchFamily="2" charset="-122"/>
                <a:cs typeface="Times New Roman" panose="02020603050405020304" pitchFamily="18" charset="0"/>
              </a:rPr>
              <a:t>Red</a:t>
            </a:r>
            <a:r>
              <a:rPr lang="en-US" kern="100" dirty="0">
                <a:latin typeface="Aptos" panose="020B0004020202020204" pitchFamily="34" charset="0"/>
                <a:ea typeface="DengXian" panose="02010600030101010101" pitchFamily="2" charset="-122"/>
                <a:cs typeface="Times New Roman" panose="02020603050405020304" pitchFamily="18" charset="0"/>
              </a:rPr>
              <a:t>. Therefore, we'll classify the new entry as </a:t>
            </a:r>
            <a:r>
              <a:rPr lang="en-US" b="1" kern="100" dirty="0">
                <a:latin typeface="Aptos" panose="020B0004020202020204" pitchFamily="34" charset="0"/>
                <a:ea typeface="DengXian" panose="02010600030101010101" pitchFamily="2" charset="-122"/>
                <a:cs typeface="Times New Roman" panose="02020603050405020304" pitchFamily="18" charset="0"/>
              </a:rPr>
              <a:t>Red</a:t>
            </a:r>
            <a:r>
              <a:rPr lang="en-US" kern="100" dirty="0">
                <a:latin typeface="Aptos" panose="020B0004020202020204" pitchFamily="34" charset="0"/>
                <a:ea typeface="DengXian" panose="02010600030101010101" pitchFamily="2" charset="-122"/>
                <a:cs typeface="Times New Roman" panose="02020603050405020304" pitchFamily="18" charset="0"/>
              </a:rPr>
              <a:t>.</a:t>
            </a:r>
          </a:p>
          <a:p>
            <a:pPr>
              <a:defRPr/>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Placeholder 2">
            <a:extLst>
              <a:ext uri="{FF2B5EF4-FFF2-40B4-BE49-F238E27FC236}">
                <a16:creationId xmlns:a16="http://schemas.microsoft.com/office/drawing/2014/main" id="{7000A72B-0D03-0BE8-76AA-483DDA1C6B97}"/>
              </a:ext>
            </a:extLst>
          </p:cNvPr>
          <p:cNvSpPr txBox="1">
            <a:spLocks noChangeArrowheads="1"/>
          </p:cNvSpPr>
          <p:nvPr/>
        </p:nvSpPr>
        <p:spPr bwMode="auto">
          <a:xfrm>
            <a:off x="442913" y="98425"/>
            <a:ext cx="110998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400"/>
              </a:spcBef>
              <a:buClr>
                <a:schemeClr val="tx1"/>
              </a:buClr>
              <a:buSzPct val="80000"/>
              <a:buFont typeface="Corbel" panose="020B0503020204020204" pitchFamily="34" charset="0"/>
              <a:buChar char="•"/>
              <a:defRPr sz="2200">
                <a:solidFill>
                  <a:schemeClr val="tx1"/>
                </a:solidFill>
                <a:latin typeface="Rockwell" panose="02060603020205020403" pitchFamily="18" charset="0"/>
              </a:defRPr>
            </a:lvl1pPr>
            <a:lvl2pPr indent="-182563">
              <a:lnSpc>
                <a:spcPct val="90000"/>
              </a:lnSpc>
              <a:spcBef>
                <a:spcPts val="200"/>
              </a:spcBef>
              <a:spcAft>
                <a:spcPts val="400"/>
              </a:spcAft>
              <a:buClr>
                <a:schemeClr val="tx1"/>
              </a:buClr>
              <a:buSzPct val="80000"/>
              <a:buFont typeface="Corbel" panose="020B0503020204020204" pitchFamily="34" charset="0"/>
              <a:buChar char="•"/>
              <a:defRPr sz="2000">
                <a:solidFill>
                  <a:schemeClr val="tx1"/>
                </a:solidFill>
                <a:latin typeface="Rockwell" panose="02060603020205020403" pitchFamily="18" charset="0"/>
              </a:defRPr>
            </a:lvl2pPr>
            <a:lvl3pPr marL="730250" indent="-182563">
              <a:lnSpc>
                <a:spcPct val="90000"/>
              </a:lnSpc>
              <a:spcBef>
                <a:spcPts val="200"/>
              </a:spcBef>
              <a:spcAft>
                <a:spcPts val="400"/>
              </a:spcAft>
              <a:buClr>
                <a:schemeClr val="tx1"/>
              </a:buClr>
              <a:buSzPct val="80000"/>
              <a:buFont typeface="Corbel" panose="020B0503020204020204" pitchFamily="34" charset="0"/>
              <a:buChar char="•"/>
              <a:defRPr>
                <a:solidFill>
                  <a:schemeClr val="tx1"/>
                </a:solidFill>
                <a:latin typeface="Rockwell" panose="02060603020205020403" pitchFamily="18" charset="0"/>
              </a:defRPr>
            </a:lvl3pPr>
            <a:lvl4pPr marL="1004888"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4pPr>
            <a:lvl5pPr marL="1279525"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5pPr>
            <a:lvl6pPr marL="17367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6pPr>
            <a:lvl7pPr marL="21939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7pPr>
            <a:lvl8pPr marL="26511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8pPr>
            <a:lvl9pPr marL="31083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9pPr>
          </a:lstStyle>
          <a:p>
            <a:pPr eaLnBrk="1" hangingPunct="1">
              <a:lnSpc>
                <a:spcPct val="100000"/>
              </a:lnSpc>
              <a:spcBef>
                <a:spcPct val="0"/>
              </a:spcBef>
              <a:buClrTx/>
              <a:buSzTx/>
              <a:buFontTx/>
              <a:buNone/>
            </a:pPr>
            <a:r>
              <a:rPr lang="en-US" altLang="en-US" sz="3200" b="1"/>
              <a:t>K-Nearest Neighbour</a:t>
            </a:r>
          </a:p>
        </p:txBody>
      </p:sp>
      <p:sp>
        <p:nvSpPr>
          <p:cNvPr id="36867" name="TextBox 4">
            <a:extLst>
              <a:ext uri="{FF2B5EF4-FFF2-40B4-BE49-F238E27FC236}">
                <a16:creationId xmlns:a16="http://schemas.microsoft.com/office/drawing/2014/main" id="{698C5B48-53C9-2115-0504-A6E90BE828F3}"/>
              </a:ext>
            </a:extLst>
          </p:cNvPr>
          <p:cNvSpPr txBox="1">
            <a:spLocks noChangeArrowheads="1"/>
          </p:cNvSpPr>
          <p:nvPr/>
        </p:nvSpPr>
        <p:spPr bwMode="auto">
          <a:xfrm>
            <a:off x="1754188" y="1077913"/>
            <a:ext cx="80946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eaLnBrk="0" fontAlgn="base" hangingPunct="0">
              <a:spcBef>
                <a:spcPct val="0"/>
              </a:spcBef>
              <a:spcAft>
                <a:spcPct val="0"/>
              </a:spcAft>
              <a:defRPr>
                <a:solidFill>
                  <a:schemeClr val="tx1"/>
                </a:solidFill>
                <a:latin typeface="Rockwell" panose="02060603020205020403" pitchFamily="18" charset="0"/>
              </a:defRPr>
            </a:lvl6pPr>
            <a:lvl7pPr marL="2971800" indent="-228600" eaLnBrk="0" fontAlgn="base" hangingPunct="0">
              <a:spcBef>
                <a:spcPct val="0"/>
              </a:spcBef>
              <a:spcAft>
                <a:spcPct val="0"/>
              </a:spcAft>
              <a:defRPr>
                <a:solidFill>
                  <a:schemeClr val="tx1"/>
                </a:solidFill>
                <a:latin typeface="Rockwell" panose="02060603020205020403" pitchFamily="18" charset="0"/>
              </a:defRPr>
            </a:lvl7pPr>
            <a:lvl8pPr marL="3429000" indent="-228600" eaLnBrk="0" fontAlgn="base" hangingPunct="0">
              <a:spcBef>
                <a:spcPct val="0"/>
              </a:spcBef>
              <a:spcAft>
                <a:spcPct val="0"/>
              </a:spcAft>
              <a:defRPr>
                <a:solidFill>
                  <a:schemeClr val="tx1"/>
                </a:solidFill>
                <a:latin typeface="Rockwell" panose="02060603020205020403" pitchFamily="18" charset="0"/>
              </a:defRPr>
            </a:lvl8pPr>
            <a:lvl9pPr marL="3886200" indent="-228600" eaLnBrk="0" fontAlgn="base" hangingPunct="0">
              <a:spcBef>
                <a:spcPct val="0"/>
              </a:spcBef>
              <a:spcAft>
                <a:spcPct val="0"/>
              </a:spcAft>
              <a:defRPr>
                <a:solidFill>
                  <a:schemeClr val="tx1"/>
                </a:solidFill>
                <a:latin typeface="Rockwell" panose="02060603020205020403" pitchFamily="18" charset="0"/>
              </a:defRPr>
            </a:lvl9pPr>
          </a:lstStyle>
          <a:p>
            <a:r>
              <a:rPr lang="en-US" altLang="en-US">
                <a:latin typeface="Aptos" panose="020B0004020202020204" pitchFamily="34" charset="0"/>
                <a:ea typeface="DengXian" panose="02010600030101010101" pitchFamily="2" charset="-122"/>
                <a:cs typeface="Times New Roman" panose="02020603050405020304" pitchFamily="18" charset="0"/>
              </a:rPr>
              <a:t>Updated table</a:t>
            </a:r>
            <a:endParaRPr lang="en-US" altLang="en-US">
              <a:ea typeface="DengXian" panose="02010600030101010101" pitchFamily="2" charset="-122"/>
              <a:cs typeface="Times New Roman" panose="02020603050405020304" pitchFamily="18" charset="0"/>
            </a:endParaRPr>
          </a:p>
        </p:txBody>
      </p:sp>
      <p:graphicFrame>
        <p:nvGraphicFramePr>
          <p:cNvPr id="4" name="Table 3">
            <a:extLst>
              <a:ext uri="{FF2B5EF4-FFF2-40B4-BE49-F238E27FC236}">
                <a16:creationId xmlns:a16="http://schemas.microsoft.com/office/drawing/2014/main" id="{246E7CA0-728E-39E9-42B7-FEA36D95765B}"/>
              </a:ext>
            </a:extLst>
          </p:cNvPr>
          <p:cNvGraphicFramePr>
            <a:graphicFrameLocks noGrp="1"/>
          </p:cNvGraphicFramePr>
          <p:nvPr/>
        </p:nvGraphicFramePr>
        <p:xfrm>
          <a:off x="2122488" y="1600200"/>
          <a:ext cx="7726362" cy="4179888"/>
        </p:xfrm>
        <a:graphic>
          <a:graphicData uri="http://schemas.openxmlformats.org/drawingml/2006/table">
            <a:tbl>
              <a:tblPr firstRow="1" firstCol="1" bandRow="1">
                <a:tableStyleId>{2D5ABB26-0587-4C30-8999-92F81FD0307C}</a:tableStyleId>
              </a:tblPr>
              <a:tblGrid>
                <a:gridCol w="2575454">
                  <a:extLst>
                    <a:ext uri="{9D8B030D-6E8A-4147-A177-3AD203B41FA5}">
                      <a16:colId xmlns:a16="http://schemas.microsoft.com/office/drawing/2014/main" val="20000"/>
                    </a:ext>
                  </a:extLst>
                </a:gridCol>
                <a:gridCol w="2575454">
                  <a:extLst>
                    <a:ext uri="{9D8B030D-6E8A-4147-A177-3AD203B41FA5}">
                      <a16:colId xmlns:a16="http://schemas.microsoft.com/office/drawing/2014/main" val="20001"/>
                    </a:ext>
                  </a:extLst>
                </a:gridCol>
                <a:gridCol w="2575454">
                  <a:extLst>
                    <a:ext uri="{9D8B030D-6E8A-4147-A177-3AD203B41FA5}">
                      <a16:colId xmlns:a16="http://schemas.microsoft.com/office/drawing/2014/main" val="20002"/>
                    </a:ext>
                  </a:extLst>
                </a:gridCol>
              </a:tblGrid>
              <a:tr h="464432">
                <a:tc>
                  <a:txBody>
                    <a:bodyPr/>
                    <a:lstStyle/>
                    <a:p>
                      <a:pPr marL="0" marR="0" algn="ctr">
                        <a:lnSpc>
                          <a:spcPct val="115000"/>
                        </a:lnSpc>
                        <a:spcBef>
                          <a:spcPts val="0"/>
                        </a:spcBef>
                        <a:spcAft>
                          <a:spcPts val="800"/>
                        </a:spcAft>
                      </a:pPr>
                      <a:r>
                        <a:rPr lang="en-US" sz="2000" kern="100" dirty="0">
                          <a:effectLst/>
                        </a:rPr>
                        <a:t>Brightness</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Saturation</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Class</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4432">
                <a:tc>
                  <a:txBody>
                    <a:bodyPr/>
                    <a:lstStyle/>
                    <a:p>
                      <a:pPr marL="0" marR="0" algn="ctr">
                        <a:lnSpc>
                          <a:spcPct val="115000"/>
                        </a:lnSpc>
                        <a:spcBef>
                          <a:spcPts val="0"/>
                        </a:spcBef>
                        <a:spcAft>
                          <a:spcPts val="800"/>
                        </a:spcAft>
                      </a:pPr>
                      <a:r>
                        <a:rPr lang="en-US" sz="2000" kern="100">
                          <a:effectLst/>
                        </a:rPr>
                        <a:t>40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20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Red</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4432">
                <a:tc>
                  <a:txBody>
                    <a:bodyPr/>
                    <a:lstStyle/>
                    <a:p>
                      <a:pPr marL="0" marR="0" algn="ctr">
                        <a:lnSpc>
                          <a:spcPct val="115000"/>
                        </a:lnSpc>
                        <a:spcBef>
                          <a:spcPts val="0"/>
                        </a:spcBef>
                        <a:spcAft>
                          <a:spcPts val="800"/>
                        </a:spcAft>
                      </a:pPr>
                      <a:r>
                        <a:rPr lang="en-US" sz="2000" kern="100" dirty="0">
                          <a:effectLst/>
                        </a:rPr>
                        <a:t>50</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50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Blue</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4432">
                <a:tc>
                  <a:txBody>
                    <a:bodyPr/>
                    <a:lstStyle/>
                    <a:p>
                      <a:pPr marL="0" marR="0" algn="ctr">
                        <a:lnSpc>
                          <a:spcPct val="115000"/>
                        </a:lnSpc>
                        <a:spcBef>
                          <a:spcPts val="0"/>
                        </a:spcBef>
                        <a:spcAft>
                          <a:spcPts val="800"/>
                        </a:spcAft>
                      </a:pPr>
                      <a:r>
                        <a:rPr lang="en-US" sz="2000" kern="100">
                          <a:effectLst/>
                        </a:rPr>
                        <a:t>60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90</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Blue</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4432">
                <a:tc>
                  <a:txBody>
                    <a:bodyPr/>
                    <a:lstStyle/>
                    <a:p>
                      <a:pPr marL="0" marR="0" algn="ctr">
                        <a:lnSpc>
                          <a:spcPct val="115000"/>
                        </a:lnSpc>
                        <a:spcBef>
                          <a:spcPts val="0"/>
                        </a:spcBef>
                        <a:spcAft>
                          <a:spcPts val="800"/>
                        </a:spcAft>
                      </a:pPr>
                      <a:r>
                        <a:rPr lang="en-US" sz="2000" kern="100">
                          <a:effectLst/>
                        </a:rPr>
                        <a:t>10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25</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Red</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4432">
                <a:tc>
                  <a:txBody>
                    <a:bodyPr/>
                    <a:lstStyle/>
                    <a:p>
                      <a:pPr marL="0" marR="0" algn="ctr">
                        <a:lnSpc>
                          <a:spcPct val="115000"/>
                        </a:lnSpc>
                        <a:spcBef>
                          <a:spcPts val="0"/>
                        </a:spcBef>
                        <a:spcAft>
                          <a:spcPts val="800"/>
                        </a:spcAft>
                      </a:pPr>
                      <a:r>
                        <a:rPr lang="en-US" sz="2000" kern="100">
                          <a:effectLst/>
                        </a:rPr>
                        <a:t>70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70</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Blue</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4432">
                <a:tc>
                  <a:txBody>
                    <a:bodyPr/>
                    <a:lstStyle/>
                    <a:p>
                      <a:pPr marL="0" marR="0" algn="ctr">
                        <a:lnSpc>
                          <a:spcPct val="115000"/>
                        </a:lnSpc>
                        <a:spcBef>
                          <a:spcPts val="0"/>
                        </a:spcBef>
                        <a:spcAft>
                          <a:spcPts val="800"/>
                        </a:spcAft>
                      </a:pPr>
                      <a:r>
                        <a:rPr lang="en-US" sz="2000" kern="100">
                          <a:effectLst/>
                        </a:rPr>
                        <a:t>60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10</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Red</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64432">
                <a:tc>
                  <a:txBody>
                    <a:bodyPr/>
                    <a:lstStyle/>
                    <a:p>
                      <a:pPr marL="0" marR="0" algn="ctr">
                        <a:lnSpc>
                          <a:spcPct val="115000"/>
                        </a:lnSpc>
                        <a:spcBef>
                          <a:spcPts val="0"/>
                        </a:spcBef>
                        <a:spcAft>
                          <a:spcPts val="800"/>
                        </a:spcAft>
                      </a:pPr>
                      <a:r>
                        <a:rPr lang="en-US" sz="2000" kern="100">
                          <a:effectLst/>
                        </a:rPr>
                        <a:t>25</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80</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Blue</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64432">
                <a:tc>
                  <a:txBody>
                    <a:bodyPr/>
                    <a:lstStyle/>
                    <a:p>
                      <a:pPr marL="0" marR="0" algn="ctr">
                        <a:lnSpc>
                          <a:spcPct val="115000"/>
                        </a:lnSpc>
                        <a:spcBef>
                          <a:spcPts val="0"/>
                        </a:spcBef>
                        <a:spcAft>
                          <a:spcPts val="800"/>
                        </a:spcAft>
                      </a:pPr>
                      <a:r>
                        <a:rPr lang="en-US" sz="2000" kern="100">
                          <a:effectLst/>
                        </a:rPr>
                        <a:t>20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35</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Red</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Placeholder 2">
            <a:extLst>
              <a:ext uri="{FF2B5EF4-FFF2-40B4-BE49-F238E27FC236}">
                <a16:creationId xmlns:a16="http://schemas.microsoft.com/office/drawing/2014/main" id="{D19A4484-F2D5-C5DC-8BDE-D1C3F53F38E8}"/>
              </a:ext>
            </a:extLst>
          </p:cNvPr>
          <p:cNvSpPr txBox="1">
            <a:spLocks noChangeArrowheads="1"/>
          </p:cNvSpPr>
          <p:nvPr/>
        </p:nvSpPr>
        <p:spPr bwMode="auto">
          <a:xfrm>
            <a:off x="442913" y="98425"/>
            <a:ext cx="110998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400"/>
              </a:spcBef>
              <a:buClr>
                <a:schemeClr val="tx1"/>
              </a:buClr>
              <a:buSzPct val="80000"/>
              <a:buFont typeface="Corbel" panose="020B0503020204020204" pitchFamily="34" charset="0"/>
              <a:buChar char="•"/>
              <a:defRPr sz="2200">
                <a:solidFill>
                  <a:schemeClr val="tx1"/>
                </a:solidFill>
                <a:latin typeface="Rockwell" panose="02060603020205020403" pitchFamily="18" charset="0"/>
              </a:defRPr>
            </a:lvl1pPr>
            <a:lvl2pPr indent="-182563">
              <a:lnSpc>
                <a:spcPct val="90000"/>
              </a:lnSpc>
              <a:spcBef>
                <a:spcPts val="200"/>
              </a:spcBef>
              <a:spcAft>
                <a:spcPts val="400"/>
              </a:spcAft>
              <a:buClr>
                <a:schemeClr val="tx1"/>
              </a:buClr>
              <a:buSzPct val="80000"/>
              <a:buFont typeface="Corbel" panose="020B0503020204020204" pitchFamily="34" charset="0"/>
              <a:buChar char="•"/>
              <a:defRPr sz="2000">
                <a:solidFill>
                  <a:schemeClr val="tx1"/>
                </a:solidFill>
                <a:latin typeface="Rockwell" panose="02060603020205020403" pitchFamily="18" charset="0"/>
              </a:defRPr>
            </a:lvl2pPr>
            <a:lvl3pPr marL="730250" indent="-182563">
              <a:lnSpc>
                <a:spcPct val="90000"/>
              </a:lnSpc>
              <a:spcBef>
                <a:spcPts val="200"/>
              </a:spcBef>
              <a:spcAft>
                <a:spcPts val="400"/>
              </a:spcAft>
              <a:buClr>
                <a:schemeClr val="tx1"/>
              </a:buClr>
              <a:buSzPct val="80000"/>
              <a:buFont typeface="Corbel" panose="020B0503020204020204" pitchFamily="34" charset="0"/>
              <a:buChar char="•"/>
              <a:defRPr>
                <a:solidFill>
                  <a:schemeClr val="tx1"/>
                </a:solidFill>
                <a:latin typeface="Rockwell" panose="02060603020205020403" pitchFamily="18" charset="0"/>
              </a:defRPr>
            </a:lvl3pPr>
            <a:lvl4pPr marL="1004888"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4pPr>
            <a:lvl5pPr marL="1279525"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5pPr>
            <a:lvl6pPr marL="17367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6pPr>
            <a:lvl7pPr marL="21939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7pPr>
            <a:lvl8pPr marL="26511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8pPr>
            <a:lvl9pPr marL="31083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9pPr>
          </a:lstStyle>
          <a:p>
            <a:pPr eaLnBrk="1" hangingPunct="1">
              <a:lnSpc>
                <a:spcPct val="100000"/>
              </a:lnSpc>
              <a:spcBef>
                <a:spcPct val="0"/>
              </a:spcBef>
              <a:buClrTx/>
              <a:buSzTx/>
              <a:buFontTx/>
              <a:buNone/>
            </a:pPr>
            <a:r>
              <a:rPr lang="en-US" altLang="en-US" sz="3200" b="1"/>
              <a:t>K-Nearest Neighbour</a:t>
            </a:r>
          </a:p>
        </p:txBody>
      </p:sp>
      <p:sp>
        <p:nvSpPr>
          <p:cNvPr id="3" name="TextBox 4">
            <a:extLst>
              <a:ext uri="{FF2B5EF4-FFF2-40B4-BE49-F238E27FC236}">
                <a16:creationId xmlns:a16="http://schemas.microsoft.com/office/drawing/2014/main" id="{87F2A5B9-19C0-9DB9-C219-F54B3E4ADF42}"/>
              </a:ext>
            </a:extLst>
          </p:cNvPr>
          <p:cNvSpPr txBox="1">
            <a:spLocks noChangeArrowheads="1"/>
          </p:cNvSpPr>
          <p:nvPr/>
        </p:nvSpPr>
        <p:spPr bwMode="auto">
          <a:xfrm>
            <a:off x="1060450" y="901700"/>
            <a:ext cx="9263063" cy="5803900"/>
          </a:xfrm>
          <a:prstGeom prst="rect">
            <a:avLst/>
          </a:prstGeom>
          <a:noFill/>
          <a:ln>
            <a:noFill/>
          </a:ln>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eaLnBrk="0" fontAlgn="base" hangingPunct="0">
              <a:spcBef>
                <a:spcPct val="0"/>
              </a:spcBef>
              <a:spcAft>
                <a:spcPct val="0"/>
              </a:spcAft>
              <a:defRPr>
                <a:solidFill>
                  <a:schemeClr val="tx1"/>
                </a:solidFill>
                <a:latin typeface="Rockwell" panose="02060603020205020403" pitchFamily="18" charset="0"/>
              </a:defRPr>
            </a:lvl6pPr>
            <a:lvl7pPr marL="2971800" indent="-228600" eaLnBrk="0" fontAlgn="base" hangingPunct="0">
              <a:spcBef>
                <a:spcPct val="0"/>
              </a:spcBef>
              <a:spcAft>
                <a:spcPct val="0"/>
              </a:spcAft>
              <a:defRPr>
                <a:solidFill>
                  <a:schemeClr val="tx1"/>
                </a:solidFill>
                <a:latin typeface="Rockwell" panose="02060603020205020403" pitchFamily="18" charset="0"/>
              </a:defRPr>
            </a:lvl7pPr>
            <a:lvl8pPr marL="3429000" indent="-228600" eaLnBrk="0" fontAlgn="base" hangingPunct="0">
              <a:spcBef>
                <a:spcPct val="0"/>
              </a:spcBef>
              <a:spcAft>
                <a:spcPct val="0"/>
              </a:spcAft>
              <a:defRPr>
                <a:solidFill>
                  <a:schemeClr val="tx1"/>
                </a:solidFill>
                <a:latin typeface="Rockwell" panose="02060603020205020403" pitchFamily="18" charset="0"/>
              </a:defRPr>
            </a:lvl8pPr>
            <a:lvl9pPr marL="3886200" indent="-228600" eaLnBrk="0" fontAlgn="base" hangingPunct="0">
              <a:spcBef>
                <a:spcPct val="0"/>
              </a:spcBef>
              <a:spcAft>
                <a:spcPct val="0"/>
              </a:spcAft>
              <a:defRPr>
                <a:solidFill>
                  <a:schemeClr val="tx1"/>
                </a:solidFill>
                <a:latin typeface="Rockwell" panose="02060603020205020403" pitchFamily="18" charset="0"/>
              </a:defRPr>
            </a:lvl9pPr>
          </a:lstStyle>
          <a:p>
            <a:pPr>
              <a:lnSpc>
                <a:spcPct val="115000"/>
              </a:lnSpc>
              <a:spcBef>
                <a:spcPts val="0"/>
              </a:spcBef>
              <a:spcAft>
                <a:spcPts val="800"/>
              </a:spcAft>
              <a:defRPr/>
            </a:pPr>
            <a:r>
              <a:rPr lang="en-US" sz="2000" b="1" kern="100" dirty="0">
                <a:latin typeface="Aptos" panose="020B0004020202020204" pitchFamily="34" charset="0"/>
                <a:ea typeface="DengXian" panose="02010600030101010101" pitchFamily="2" charset="-122"/>
                <a:cs typeface="Times New Roman" panose="02020603050405020304" pitchFamily="18" charset="0"/>
              </a:rPr>
              <a:t>How to Choose the Value of K in the K-NN Algorithm</a:t>
            </a:r>
            <a:endParaRPr lang="en-US" sz="2000" kern="100" dirty="0">
              <a:latin typeface="Aptos" panose="020B0004020202020204" pitchFamily="34" charset="0"/>
              <a:ea typeface="DengXian" panose="02010600030101010101" pitchFamily="2" charset="-122"/>
              <a:cs typeface="Times New Roman" panose="02020603050405020304" pitchFamily="18" charset="0"/>
            </a:endParaRPr>
          </a:p>
          <a:p>
            <a:pPr>
              <a:lnSpc>
                <a:spcPct val="115000"/>
              </a:lnSpc>
              <a:spcBef>
                <a:spcPts val="0"/>
              </a:spcBef>
              <a:spcAft>
                <a:spcPts val="800"/>
              </a:spcAft>
              <a:defRPr/>
            </a:pPr>
            <a:r>
              <a:rPr lang="en-US" sz="2000" kern="100" dirty="0">
                <a:latin typeface="Aptos" panose="020B0004020202020204" pitchFamily="34" charset="0"/>
                <a:ea typeface="DengXian" panose="02010600030101010101" pitchFamily="2" charset="-122"/>
                <a:cs typeface="Times New Roman" panose="02020603050405020304" pitchFamily="18" charset="0"/>
              </a:rPr>
              <a:t>There is no particular way of choosing the value </a:t>
            </a:r>
            <a:r>
              <a:rPr lang="en-US" sz="2000" b="1" kern="100" dirty="0">
                <a:latin typeface="Aptos" panose="020B0004020202020204" pitchFamily="34" charset="0"/>
                <a:ea typeface="DengXian" panose="02010600030101010101" pitchFamily="2" charset="-122"/>
                <a:cs typeface="Times New Roman" panose="02020603050405020304" pitchFamily="18" charset="0"/>
              </a:rPr>
              <a:t>K</a:t>
            </a:r>
            <a:r>
              <a:rPr lang="en-US" sz="2000" kern="100" dirty="0">
                <a:latin typeface="Aptos" panose="020B0004020202020204" pitchFamily="34" charset="0"/>
                <a:ea typeface="DengXian" panose="02010600030101010101" pitchFamily="2" charset="-122"/>
                <a:cs typeface="Times New Roman" panose="02020603050405020304" pitchFamily="18" charset="0"/>
              </a:rPr>
              <a:t>, but here are some common conventions to keep in mind: </a:t>
            </a:r>
          </a:p>
          <a:p>
            <a:pPr marL="342900" indent="-342900">
              <a:lnSpc>
                <a:spcPct val="115000"/>
              </a:lnSpc>
              <a:spcBef>
                <a:spcPts val="0"/>
              </a:spcBef>
              <a:spcAft>
                <a:spcPts val="800"/>
              </a:spcAft>
              <a:buSzPts val="1000"/>
              <a:buFont typeface="Symbol" panose="05050102010706020507" pitchFamily="18" charset="2"/>
              <a:buChar char=""/>
              <a:tabLst>
                <a:tab pos="457200" algn="l"/>
              </a:tabLst>
              <a:defRPr/>
            </a:pPr>
            <a:r>
              <a:rPr lang="en-US" sz="2000" kern="100" dirty="0">
                <a:latin typeface="Aptos" panose="020B0004020202020204" pitchFamily="34" charset="0"/>
                <a:ea typeface="DengXian" panose="02010600030101010101" pitchFamily="2" charset="-122"/>
                <a:cs typeface="Times New Roman" panose="02020603050405020304" pitchFamily="18" charset="0"/>
              </a:rPr>
              <a:t>Choosing a very low value will most likely lead to inaccurate predictions.</a:t>
            </a:r>
          </a:p>
          <a:p>
            <a:pPr marL="342900" indent="-342900">
              <a:lnSpc>
                <a:spcPct val="115000"/>
              </a:lnSpc>
              <a:spcBef>
                <a:spcPts val="0"/>
              </a:spcBef>
              <a:spcAft>
                <a:spcPts val="800"/>
              </a:spcAft>
              <a:buSzPts val="1000"/>
              <a:buFont typeface="Symbol" panose="05050102010706020507" pitchFamily="18" charset="2"/>
              <a:buChar char=""/>
              <a:tabLst>
                <a:tab pos="457200" algn="l"/>
              </a:tabLst>
              <a:defRPr/>
            </a:pPr>
            <a:r>
              <a:rPr lang="en-US" sz="2000" kern="100" dirty="0">
                <a:latin typeface="Aptos" panose="020B0004020202020204" pitchFamily="34" charset="0"/>
                <a:ea typeface="DengXian" panose="02010600030101010101" pitchFamily="2" charset="-122"/>
                <a:cs typeface="Times New Roman" panose="02020603050405020304" pitchFamily="18" charset="0"/>
              </a:rPr>
              <a:t>The commonly used value of </a:t>
            </a:r>
            <a:r>
              <a:rPr lang="en-US" sz="2000" b="1" kern="100" dirty="0">
                <a:latin typeface="Aptos" panose="020B0004020202020204" pitchFamily="34" charset="0"/>
                <a:ea typeface="DengXian" panose="02010600030101010101" pitchFamily="2" charset="-122"/>
                <a:cs typeface="Times New Roman" panose="02020603050405020304" pitchFamily="18" charset="0"/>
              </a:rPr>
              <a:t>K</a:t>
            </a:r>
            <a:r>
              <a:rPr lang="en-US" sz="2000" kern="100" dirty="0">
                <a:latin typeface="Aptos" panose="020B0004020202020204" pitchFamily="34" charset="0"/>
                <a:ea typeface="DengXian" panose="02010600030101010101" pitchFamily="2" charset="-122"/>
                <a:cs typeface="Times New Roman" panose="02020603050405020304" pitchFamily="18" charset="0"/>
              </a:rPr>
              <a:t> is 5. </a:t>
            </a:r>
          </a:p>
          <a:p>
            <a:pPr marL="342900" indent="-342900">
              <a:lnSpc>
                <a:spcPct val="115000"/>
              </a:lnSpc>
              <a:spcBef>
                <a:spcPts val="0"/>
              </a:spcBef>
              <a:spcAft>
                <a:spcPts val="800"/>
              </a:spcAft>
              <a:buSzPts val="1000"/>
              <a:buFont typeface="Symbol" panose="05050102010706020507" pitchFamily="18" charset="2"/>
              <a:buChar char=""/>
              <a:tabLst>
                <a:tab pos="457200" algn="l"/>
              </a:tabLst>
              <a:defRPr/>
            </a:pPr>
            <a:r>
              <a:rPr lang="en-US" sz="2000" kern="100" dirty="0">
                <a:latin typeface="Aptos" panose="020B0004020202020204" pitchFamily="34" charset="0"/>
                <a:ea typeface="DengXian" panose="02010600030101010101" pitchFamily="2" charset="-122"/>
                <a:cs typeface="Times New Roman" panose="02020603050405020304" pitchFamily="18" charset="0"/>
              </a:rPr>
              <a:t>Always use an odd number as the value of </a:t>
            </a:r>
            <a:r>
              <a:rPr lang="en-US" sz="2000" b="1" kern="100" dirty="0">
                <a:latin typeface="Aptos" panose="020B0004020202020204" pitchFamily="34" charset="0"/>
                <a:ea typeface="DengXian" panose="02010600030101010101" pitchFamily="2" charset="-122"/>
                <a:cs typeface="Times New Roman" panose="02020603050405020304" pitchFamily="18" charset="0"/>
              </a:rPr>
              <a:t>K</a:t>
            </a:r>
            <a:r>
              <a:rPr lang="en-US" sz="2000" kern="100" dirty="0">
                <a:latin typeface="Aptos" panose="020B0004020202020204" pitchFamily="34" charset="0"/>
                <a:ea typeface="DengXian" panose="02010600030101010101" pitchFamily="2" charset="-122"/>
                <a:cs typeface="Times New Roman" panose="02020603050405020304" pitchFamily="18" charset="0"/>
              </a:rPr>
              <a:t>.</a:t>
            </a:r>
          </a:p>
          <a:p>
            <a:pPr>
              <a:lnSpc>
                <a:spcPct val="115000"/>
              </a:lnSpc>
              <a:spcBef>
                <a:spcPts val="0"/>
              </a:spcBef>
              <a:spcAft>
                <a:spcPts val="800"/>
              </a:spcAft>
              <a:defRPr/>
            </a:pPr>
            <a:r>
              <a:rPr lang="en-US" sz="2000" b="1" kern="100" dirty="0">
                <a:latin typeface="Aptos" panose="020B0004020202020204" pitchFamily="34" charset="0"/>
                <a:ea typeface="DengXian" panose="02010600030101010101" pitchFamily="2" charset="-122"/>
                <a:cs typeface="Times New Roman" panose="02020603050405020304" pitchFamily="18" charset="0"/>
              </a:rPr>
              <a:t>Advantages of K-NN Algorithm</a:t>
            </a:r>
            <a:endParaRPr lang="en-US" sz="2000" kern="100" dirty="0">
              <a:latin typeface="Aptos" panose="020B0004020202020204" pitchFamily="34" charset="0"/>
              <a:ea typeface="DengXian" panose="02010600030101010101" pitchFamily="2" charset="-122"/>
              <a:cs typeface="Times New Roman" panose="02020603050405020304" pitchFamily="18" charset="0"/>
            </a:endParaRPr>
          </a:p>
          <a:p>
            <a:pPr marL="342900" indent="-342900">
              <a:lnSpc>
                <a:spcPct val="115000"/>
              </a:lnSpc>
              <a:spcBef>
                <a:spcPts val="0"/>
              </a:spcBef>
              <a:spcAft>
                <a:spcPts val="800"/>
              </a:spcAft>
              <a:buSzPts val="1000"/>
              <a:buFont typeface="Symbol" panose="05050102010706020507" pitchFamily="18" charset="2"/>
              <a:buChar char=""/>
              <a:tabLst>
                <a:tab pos="457200" algn="l"/>
              </a:tabLst>
              <a:defRPr/>
            </a:pPr>
            <a:r>
              <a:rPr lang="en-US" sz="2000" kern="100" dirty="0">
                <a:latin typeface="Aptos" panose="020B0004020202020204" pitchFamily="34" charset="0"/>
                <a:ea typeface="DengXian" panose="02010600030101010101" pitchFamily="2" charset="-122"/>
                <a:cs typeface="Times New Roman" panose="02020603050405020304" pitchFamily="18" charset="0"/>
              </a:rPr>
              <a:t>It is simple to implement. </a:t>
            </a:r>
          </a:p>
          <a:p>
            <a:pPr marL="342900" indent="-342900">
              <a:lnSpc>
                <a:spcPct val="115000"/>
              </a:lnSpc>
              <a:spcBef>
                <a:spcPts val="0"/>
              </a:spcBef>
              <a:spcAft>
                <a:spcPts val="800"/>
              </a:spcAft>
              <a:buSzPts val="1000"/>
              <a:buFont typeface="Symbol" panose="05050102010706020507" pitchFamily="18" charset="2"/>
              <a:buChar char=""/>
              <a:tabLst>
                <a:tab pos="457200" algn="l"/>
              </a:tabLst>
              <a:defRPr/>
            </a:pPr>
            <a:r>
              <a:rPr lang="en-US" sz="2000" kern="100" dirty="0">
                <a:latin typeface="Aptos" panose="020B0004020202020204" pitchFamily="34" charset="0"/>
                <a:ea typeface="DengXian" panose="02010600030101010101" pitchFamily="2" charset="-122"/>
                <a:cs typeface="Times New Roman" panose="02020603050405020304" pitchFamily="18" charset="0"/>
              </a:rPr>
              <a:t>No training is required before classification. </a:t>
            </a:r>
          </a:p>
          <a:p>
            <a:pPr>
              <a:lnSpc>
                <a:spcPct val="115000"/>
              </a:lnSpc>
              <a:spcBef>
                <a:spcPts val="0"/>
              </a:spcBef>
              <a:spcAft>
                <a:spcPts val="800"/>
              </a:spcAft>
              <a:defRPr/>
            </a:pPr>
            <a:r>
              <a:rPr lang="en-US" sz="2000" b="1" kern="100" dirty="0">
                <a:latin typeface="Aptos" panose="020B0004020202020204" pitchFamily="34" charset="0"/>
                <a:ea typeface="DengXian" panose="02010600030101010101" pitchFamily="2" charset="-122"/>
                <a:cs typeface="Times New Roman" panose="02020603050405020304" pitchFamily="18" charset="0"/>
              </a:rPr>
              <a:t>Disadvantages of K-NN Algorithm</a:t>
            </a:r>
            <a:endParaRPr lang="en-US" sz="2000" kern="100" dirty="0">
              <a:latin typeface="Aptos" panose="020B0004020202020204" pitchFamily="34" charset="0"/>
              <a:ea typeface="DengXian" panose="02010600030101010101" pitchFamily="2" charset="-122"/>
              <a:cs typeface="Times New Roman" panose="02020603050405020304" pitchFamily="18" charset="0"/>
            </a:endParaRPr>
          </a:p>
          <a:p>
            <a:pPr marL="342900" indent="-342900">
              <a:lnSpc>
                <a:spcPct val="115000"/>
              </a:lnSpc>
              <a:spcBef>
                <a:spcPts val="0"/>
              </a:spcBef>
              <a:spcAft>
                <a:spcPts val="800"/>
              </a:spcAft>
              <a:buSzPts val="1000"/>
              <a:buFont typeface="Symbol" panose="05050102010706020507" pitchFamily="18" charset="2"/>
              <a:buChar char=""/>
              <a:tabLst>
                <a:tab pos="457200" algn="l"/>
              </a:tabLst>
              <a:defRPr/>
            </a:pPr>
            <a:r>
              <a:rPr lang="en-US" sz="2000" kern="100" dirty="0">
                <a:latin typeface="Aptos" panose="020B0004020202020204" pitchFamily="34" charset="0"/>
                <a:ea typeface="DengXian" panose="02010600030101010101" pitchFamily="2" charset="-122"/>
                <a:cs typeface="Times New Roman" panose="02020603050405020304" pitchFamily="18" charset="0"/>
              </a:rPr>
              <a:t>Can be cost-intensive when working with a large data set. </a:t>
            </a:r>
          </a:p>
          <a:p>
            <a:pPr marL="342900" indent="-342900">
              <a:lnSpc>
                <a:spcPct val="115000"/>
              </a:lnSpc>
              <a:spcBef>
                <a:spcPts val="0"/>
              </a:spcBef>
              <a:spcAft>
                <a:spcPts val="800"/>
              </a:spcAft>
              <a:buSzPts val="1000"/>
              <a:buFont typeface="Symbol" panose="05050102010706020507" pitchFamily="18" charset="2"/>
              <a:buChar char=""/>
              <a:tabLst>
                <a:tab pos="457200" algn="l"/>
              </a:tabLst>
              <a:defRPr/>
            </a:pPr>
            <a:r>
              <a:rPr lang="en-US" sz="2000" kern="100" dirty="0">
                <a:latin typeface="Aptos" panose="020B0004020202020204" pitchFamily="34" charset="0"/>
                <a:ea typeface="DengXian" panose="02010600030101010101" pitchFamily="2" charset="-122"/>
                <a:cs typeface="Times New Roman" panose="02020603050405020304" pitchFamily="18" charset="0"/>
              </a:rPr>
              <a:t>A lot of memory is required for processing large data sets. </a:t>
            </a:r>
          </a:p>
          <a:p>
            <a:pPr marL="342900" indent="-342900">
              <a:lnSpc>
                <a:spcPct val="115000"/>
              </a:lnSpc>
              <a:spcBef>
                <a:spcPts val="0"/>
              </a:spcBef>
              <a:spcAft>
                <a:spcPts val="800"/>
              </a:spcAft>
              <a:buSzPts val="1000"/>
              <a:buFont typeface="Symbol" panose="05050102010706020507" pitchFamily="18" charset="2"/>
              <a:buChar char=""/>
              <a:tabLst>
                <a:tab pos="457200" algn="l"/>
              </a:tabLst>
              <a:defRPr/>
            </a:pPr>
            <a:r>
              <a:rPr lang="en-US" sz="2000" kern="100" dirty="0">
                <a:latin typeface="Aptos" panose="020B0004020202020204" pitchFamily="34" charset="0"/>
                <a:ea typeface="DengXian" panose="02010600030101010101" pitchFamily="2" charset="-122"/>
                <a:cs typeface="Times New Roman" panose="02020603050405020304" pitchFamily="18" charset="0"/>
              </a:rPr>
              <a:t>Choosing the right value of </a:t>
            </a:r>
            <a:r>
              <a:rPr lang="en-US" sz="2000" b="1" kern="100" dirty="0">
                <a:latin typeface="Aptos" panose="020B0004020202020204" pitchFamily="34" charset="0"/>
                <a:ea typeface="DengXian" panose="02010600030101010101" pitchFamily="2" charset="-122"/>
                <a:cs typeface="Times New Roman" panose="02020603050405020304" pitchFamily="18" charset="0"/>
              </a:rPr>
              <a:t>K</a:t>
            </a:r>
            <a:r>
              <a:rPr lang="en-US" sz="2000" kern="100" dirty="0">
                <a:latin typeface="Aptos" panose="020B0004020202020204" pitchFamily="34" charset="0"/>
                <a:ea typeface="DengXian" panose="02010600030101010101" pitchFamily="2" charset="-122"/>
                <a:cs typeface="Times New Roman" panose="02020603050405020304" pitchFamily="18" charset="0"/>
              </a:rPr>
              <a:t> can be tricky.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6D51409F-DA70-776F-373D-6EE49F962B0E}"/>
              </a:ext>
            </a:extLst>
          </p:cNvPr>
          <p:cNvSpPr>
            <a:spLocks noGrp="1"/>
          </p:cNvSpPr>
          <p:nvPr>
            <p:ph type="title"/>
          </p:nvPr>
        </p:nvSpPr>
        <p:spPr/>
        <p:txBody>
          <a:bodyPr/>
          <a:lstStyle/>
          <a:p>
            <a:r>
              <a:rPr lang="en-US" altLang="en-US"/>
              <a:t>Exercise-1</a:t>
            </a:r>
          </a:p>
        </p:txBody>
      </p:sp>
      <p:graphicFrame>
        <p:nvGraphicFramePr>
          <p:cNvPr id="4" name="Content Placeholder 3">
            <a:extLst>
              <a:ext uri="{FF2B5EF4-FFF2-40B4-BE49-F238E27FC236}">
                <a16:creationId xmlns:a16="http://schemas.microsoft.com/office/drawing/2014/main" id="{FE649CD3-26DB-D010-AA8A-27434F64C1BC}"/>
              </a:ext>
            </a:extLst>
          </p:cNvPr>
          <p:cNvGraphicFramePr>
            <a:graphicFrameLocks noGrp="1"/>
          </p:cNvGraphicFramePr>
          <p:nvPr>
            <p:ph idx="1"/>
            <p:extLst>
              <p:ext uri="{D42A27DB-BD31-4B8C-83A1-F6EECF244321}">
                <p14:modId xmlns:p14="http://schemas.microsoft.com/office/powerpoint/2010/main" val="862824252"/>
              </p:ext>
            </p:extLst>
          </p:nvPr>
        </p:nvGraphicFramePr>
        <p:xfrm>
          <a:off x="6786563" y="786584"/>
          <a:ext cx="4687888" cy="5468932"/>
        </p:xfrm>
        <a:graphic>
          <a:graphicData uri="http://schemas.openxmlformats.org/drawingml/2006/table">
            <a:tbl>
              <a:tblPr>
                <a:tableStyleId>{5C22544A-7EE6-4342-B048-85BDC9FD1C3A}</a:tableStyleId>
              </a:tblPr>
              <a:tblGrid>
                <a:gridCol w="1171972">
                  <a:extLst>
                    <a:ext uri="{9D8B030D-6E8A-4147-A177-3AD203B41FA5}">
                      <a16:colId xmlns:a16="http://schemas.microsoft.com/office/drawing/2014/main" val="20000"/>
                    </a:ext>
                  </a:extLst>
                </a:gridCol>
                <a:gridCol w="1171972">
                  <a:extLst>
                    <a:ext uri="{9D8B030D-6E8A-4147-A177-3AD203B41FA5}">
                      <a16:colId xmlns:a16="http://schemas.microsoft.com/office/drawing/2014/main" val="20001"/>
                    </a:ext>
                  </a:extLst>
                </a:gridCol>
                <a:gridCol w="1171972">
                  <a:extLst>
                    <a:ext uri="{9D8B030D-6E8A-4147-A177-3AD203B41FA5}">
                      <a16:colId xmlns:a16="http://schemas.microsoft.com/office/drawing/2014/main" val="20002"/>
                    </a:ext>
                  </a:extLst>
                </a:gridCol>
                <a:gridCol w="1171972">
                  <a:extLst>
                    <a:ext uri="{9D8B030D-6E8A-4147-A177-3AD203B41FA5}">
                      <a16:colId xmlns:a16="http://schemas.microsoft.com/office/drawing/2014/main" val="20003"/>
                    </a:ext>
                  </a:extLst>
                </a:gridCol>
              </a:tblGrid>
              <a:tr h="390638">
                <a:tc>
                  <a:txBody>
                    <a:bodyPr/>
                    <a:lstStyle/>
                    <a:p>
                      <a:pPr algn="ctr" fontAlgn="b"/>
                      <a:r>
                        <a:rPr lang="en-US" sz="1800" u="none" strike="noStrike" dirty="0">
                          <a:effectLst/>
                        </a:rPr>
                        <a:t>Age</a:t>
                      </a:r>
                      <a:endParaRPr lang="en-US" sz="1800" b="1"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800" u="none" strike="noStrike" dirty="0">
                          <a:effectLst/>
                        </a:rPr>
                        <a:t>Loan</a:t>
                      </a:r>
                      <a:endParaRPr lang="en-US" sz="1800" b="1"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800" u="none" strike="noStrike" dirty="0">
                          <a:effectLst/>
                        </a:rPr>
                        <a:t>Default</a:t>
                      </a:r>
                      <a:endParaRPr lang="en-US" sz="1800" b="1"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800" u="none" strike="noStrike" dirty="0">
                          <a:effectLst/>
                        </a:rPr>
                        <a:t>Distance</a:t>
                      </a:r>
                      <a:endParaRPr lang="en-US" sz="1800" b="1"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390638">
                <a:tc>
                  <a:txBody>
                    <a:bodyPr/>
                    <a:lstStyle/>
                    <a:p>
                      <a:pPr algn="r" fontAlgn="b"/>
                      <a:r>
                        <a:rPr lang="en-US" sz="1800" u="none" strike="noStrike" dirty="0">
                          <a:effectLst/>
                        </a:rPr>
                        <a:t>25</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40000</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N</a:t>
                      </a:r>
                      <a:endParaRPr lang="en-US" sz="1800" b="0" i="0" u="none" strike="noStrike">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0638">
                <a:tc>
                  <a:txBody>
                    <a:bodyPr/>
                    <a:lstStyle/>
                    <a:p>
                      <a:pPr algn="r" fontAlgn="b"/>
                      <a:r>
                        <a:rPr lang="en-US" sz="1800" u="none" strike="noStrike" dirty="0">
                          <a:effectLst/>
                        </a:rPr>
                        <a:t>35</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60000</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N</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0638">
                <a:tc>
                  <a:txBody>
                    <a:bodyPr/>
                    <a:lstStyle/>
                    <a:p>
                      <a:pPr algn="r" fontAlgn="b"/>
                      <a:r>
                        <a:rPr lang="en-US" sz="1800" u="none" strike="noStrike">
                          <a:effectLst/>
                        </a:rPr>
                        <a:t>45</a:t>
                      </a:r>
                      <a:endParaRPr lang="en-US" sz="1800" b="0" i="0" u="none" strike="noStrike">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80000</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N</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0638">
                <a:tc>
                  <a:txBody>
                    <a:bodyPr/>
                    <a:lstStyle/>
                    <a:p>
                      <a:pPr algn="r" fontAlgn="b"/>
                      <a:r>
                        <a:rPr lang="en-US" sz="1800" u="none" strike="noStrike" dirty="0">
                          <a:effectLst/>
                        </a:rPr>
                        <a:t>20</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20000</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N</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90638">
                <a:tc>
                  <a:txBody>
                    <a:bodyPr/>
                    <a:lstStyle/>
                    <a:p>
                      <a:pPr algn="r" fontAlgn="b"/>
                      <a:r>
                        <a:rPr lang="en-US" sz="1800" u="none" strike="noStrike" dirty="0">
                          <a:effectLst/>
                        </a:rPr>
                        <a:t>35</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120000</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N</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90638">
                <a:tc>
                  <a:txBody>
                    <a:bodyPr/>
                    <a:lstStyle/>
                    <a:p>
                      <a:pPr algn="r" fontAlgn="b"/>
                      <a:r>
                        <a:rPr lang="en-US" sz="1800" u="none" strike="noStrike" dirty="0">
                          <a:effectLst/>
                        </a:rPr>
                        <a:t>52</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18000</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N</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90638">
                <a:tc>
                  <a:txBody>
                    <a:bodyPr/>
                    <a:lstStyle/>
                    <a:p>
                      <a:pPr algn="r" fontAlgn="b"/>
                      <a:r>
                        <a:rPr lang="en-US" sz="1800" u="none" strike="noStrike">
                          <a:effectLst/>
                        </a:rPr>
                        <a:t>23</a:t>
                      </a:r>
                      <a:endParaRPr lang="en-US" sz="1800" b="0" i="0" u="none" strike="noStrike">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95000</a:t>
                      </a:r>
                      <a:endParaRPr lang="en-US" sz="1800" b="0" i="0" u="none" strike="noStrike">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Y</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90638">
                <a:tc>
                  <a:txBody>
                    <a:bodyPr/>
                    <a:lstStyle/>
                    <a:p>
                      <a:pPr algn="r" fontAlgn="b"/>
                      <a:r>
                        <a:rPr lang="en-US" sz="1800" u="none" strike="noStrike">
                          <a:effectLst/>
                        </a:rPr>
                        <a:t>40</a:t>
                      </a:r>
                      <a:endParaRPr lang="en-US" sz="1800" b="0" i="0" u="none" strike="noStrike">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62000</a:t>
                      </a:r>
                      <a:endParaRPr lang="en-US" sz="1800" b="0" i="0" u="none" strike="noStrike">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Y</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90638">
                <a:tc>
                  <a:txBody>
                    <a:bodyPr/>
                    <a:lstStyle/>
                    <a:p>
                      <a:pPr algn="r" fontAlgn="b"/>
                      <a:r>
                        <a:rPr lang="en-US" sz="1800" u="none" strike="noStrike">
                          <a:effectLst/>
                        </a:rPr>
                        <a:t>60</a:t>
                      </a:r>
                      <a:endParaRPr lang="en-US" sz="1800" b="0" i="0" u="none" strike="noStrike">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100000</a:t>
                      </a:r>
                      <a:endParaRPr lang="en-US" sz="1800" b="0" i="0" u="none" strike="noStrike">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Y</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90638">
                <a:tc>
                  <a:txBody>
                    <a:bodyPr/>
                    <a:lstStyle/>
                    <a:p>
                      <a:pPr algn="r" fontAlgn="b"/>
                      <a:r>
                        <a:rPr lang="en-US" sz="1800" u="none" strike="noStrike">
                          <a:effectLst/>
                        </a:rPr>
                        <a:t>48</a:t>
                      </a:r>
                      <a:endParaRPr lang="en-US" sz="1800" b="0" i="0" u="none" strike="noStrike">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220000</a:t>
                      </a:r>
                      <a:endParaRPr lang="en-US" sz="1800" b="0" i="0" u="none" strike="noStrike">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Y</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90638">
                <a:tc>
                  <a:txBody>
                    <a:bodyPr/>
                    <a:lstStyle/>
                    <a:p>
                      <a:pPr algn="r" fontAlgn="b"/>
                      <a:r>
                        <a:rPr lang="en-US" sz="1800" u="none" strike="noStrike">
                          <a:effectLst/>
                        </a:rPr>
                        <a:t>33</a:t>
                      </a:r>
                      <a:endParaRPr lang="en-US" sz="1800" b="0" i="0" u="none" strike="noStrike">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150000</a:t>
                      </a:r>
                      <a:endParaRPr lang="en-US" sz="1800" b="0" i="0" u="none" strike="noStrike">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Y</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90638">
                <a:tc>
                  <a:txBody>
                    <a:bodyPr/>
                    <a:lstStyle/>
                    <a:p>
                      <a:pPr algn="r" fontAlgn="b"/>
                      <a:endParaRPr lang="en-US" sz="1800" b="0" i="0" u="none" strike="noStrike">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90638">
                <a:tc>
                  <a:txBody>
                    <a:bodyPr/>
                    <a:lstStyle/>
                    <a:p>
                      <a:pPr algn="r" fontAlgn="b"/>
                      <a:r>
                        <a:rPr lang="en-US" sz="1800" u="none" strike="noStrike" dirty="0">
                          <a:effectLst/>
                        </a:rPr>
                        <a:t>48</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142000</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38A6A610-6050-07BA-9062-3BBF81BCFFAD}"/>
              </a:ext>
            </a:extLst>
          </p:cNvPr>
          <p:cNvSpPr>
            <a:spLocks noGrp="1"/>
          </p:cNvSpPr>
          <p:nvPr>
            <p:ph type="title"/>
          </p:nvPr>
        </p:nvSpPr>
        <p:spPr/>
        <p:txBody>
          <a:bodyPr/>
          <a:lstStyle/>
          <a:p>
            <a:r>
              <a:rPr lang="en-US" altLang="en-US"/>
              <a:t>Exercise-1</a:t>
            </a:r>
          </a:p>
        </p:txBody>
      </p:sp>
      <p:graphicFrame>
        <p:nvGraphicFramePr>
          <p:cNvPr id="4" name="Content Placeholder 3">
            <a:extLst>
              <a:ext uri="{FF2B5EF4-FFF2-40B4-BE49-F238E27FC236}">
                <a16:creationId xmlns:a16="http://schemas.microsoft.com/office/drawing/2014/main" id="{6B316FC8-A07D-2FD9-7C91-4C07C33CA5FF}"/>
              </a:ext>
            </a:extLst>
          </p:cNvPr>
          <p:cNvGraphicFramePr>
            <a:graphicFrameLocks noGrp="1"/>
          </p:cNvGraphicFramePr>
          <p:nvPr>
            <p:ph idx="1"/>
          </p:nvPr>
        </p:nvGraphicFramePr>
        <p:xfrm>
          <a:off x="6786563" y="776288"/>
          <a:ext cx="4687888" cy="5456234"/>
        </p:xfrm>
        <a:graphic>
          <a:graphicData uri="http://schemas.openxmlformats.org/drawingml/2006/table">
            <a:tbl>
              <a:tblPr>
                <a:tableStyleId>{5C22544A-7EE6-4342-B048-85BDC9FD1C3A}</a:tableStyleId>
              </a:tblPr>
              <a:tblGrid>
                <a:gridCol w="1171972">
                  <a:extLst>
                    <a:ext uri="{9D8B030D-6E8A-4147-A177-3AD203B41FA5}">
                      <a16:colId xmlns:a16="http://schemas.microsoft.com/office/drawing/2014/main" val="20000"/>
                    </a:ext>
                  </a:extLst>
                </a:gridCol>
                <a:gridCol w="1171972">
                  <a:extLst>
                    <a:ext uri="{9D8B030D-6E8A-4147-A177-3AD203B41FA5}">
                      <a16:colId xmlns:a16="http://schemas.microsoft.com/office/drawing/2014/main" val="20001"/>
                    </a:ext>
                  </a:extLst>
                </a:gridCol>
                <a:gridCol w="1171972">
                  <a:extLst>
                    <a:ext uri="{9D8B030D-6E8A-4147-A177-3AD203B41FA5}">
                      <a16:colId xmlns:a16="http://schemas.microsoft.com/office/drawing/2014/main" val="20002"/>
                    </a:ext>
                  </a:extLst>
                </a:gridCol>
                <a:gridCol w="1171972">
                  <a:extLst>
                    <a:ext uri="{9D8B030D-6E8A-4147-A177-3AD203B41FA5}">
                      <a16:colId xmlns:a16="http://schemas.microsoft.com/office/drawing/2014/main" val="20003"/>
                    </a:ext>
                  </a:extLst>
                </a:gridCol>
              </a:tblGrid>
              <a:tr h="389731">
                <a:tc>
                  <a:txBody>
                    <a:bodyPr/>
                    <a:lstStyle/>
                    <a:p>
                      <a:pPr algn="ctr" fontAlgn="b"/>
                      <a:r>
                        <a:rPr lang="en-US" sz="1800" u="none" strike="noStrike" dirty="0">
                          <a:effectLst/>
                        </a:rPr>
                        <a:t>Age</a:t>
                      </a:r>
                      <a:endParaRPr lang="en-US" sz="1800" b="1"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800" u="none" strike="noStrike" dirty="0">
                          <a:effectLst/>
                        </a:rPr>
                        <a:t>Loan</a:t>
                      </a:r>
                      <a:endParaRPr lang="en-US" sz="1800" b="1"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800" u="none" strike="noStrike" dirty="0">
                          <a:effectLst/>
                        </a:rPr>
                        <a:t>Default</a:t>
                      </a:r>
                      <a:endParaRPr lang="en-US" sz="1800" b="1"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800" u="none" strike="noStrike" dirty="0">
                          <a:effectLst/>
                        </a:rPr>
                        <a:t>Distance</a:t>
                      </a:r>
                      <a:endParaRPr lang="en-US" sz="1800" b="1"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389731">
                <a:tc>
                  <a:txBody>
                    <a:bodyPr/>
                    <a:lstStyle/>
                    <a:p>
                      <a:pPr algn="r" fontAlgn="b"/>
                      <a:r>
                        <a:rPr lang="en-US" sz="1800" u="none" strike="noStrike" dirty="0">
                          <a:effectLst/>
                        </a:rPr>
                        <a:t>25</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40000</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N</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102000</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9731">
                <a:tc>
                  <a:txBody>
                    <a:bodyPr/>
                    <a:lstStyle/>
                    <a:p>
                      <a:pPr algn="r" fontAlgn="b"/>
                      <a:r>
                        <a:rPr lang="en-US" sz="1800" u="none" strike="noStrike" dirty="0">
                          <a:effectLst/>
                        </a:rPr>
                        <a:t>35</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60000</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N</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82000</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9731">
                <a:tc>
                  <a:txBody>
                    <a:bodyPr/>
                    <a:lstStyle/>
                    <a:p>
                      <a:pPr algn="r" fontAlgn="b"/>
                      <a:r>
                        <a:rPr lang="en-US" sz="1800" u="none" strike="noStrike" dirty="0">
                          <a:effectLst/>
                        </a:rPr>
                        <a:t>45</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80000</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N</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62000</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9731">
                <a:tc>
                  <a:txBody>
                    <a:bodyPr/>
                    <a:lstStyle/>
                    <a:p>
                      <a:pPr algn="r" fontAlgn="b"/>
                      <a:r>
                        <a:rPr lang="en-US" sz="1800" u="none" strike="noStrike">
                          <a:effectLst/>
                        </a:rPr>
                        <a:t>20</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20000</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N</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122000</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89731">
                <a:tc>
                  <a:txBody>
                    <a:bodyPr/>
                    <a:lstStyle/>
                    <a:p>
                      <a:pPr algn="r" fontAlgn="b"/>
                      <a:r>
                        <a:rPr lang="en-US" sz="1800" u="none" strike="noStrike">
                          <a:effectLst/>
                        </a:rPr>
                        <a:t>35</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120000</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N</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22000</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89731">
                <a:tc>
                  <a:txBody>
                    <a:bodyPr/>
                    <a:lstStyle/>
                    <a:p>
                      <a:pPr algn="r" fontAlgn="b"/>
                      <a:r>
                        <a:rPr lang="en-US" sz="1800" u="none" strike="noStrike" dirty="0">
                          <a:effectLst/>
                        </a:rPr>
                        <a:t>52</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18000</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N</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124000</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89731">
                <a:tc>
                  <a:txBody>
                    <a:bodyPr/>
                    <a:lstStyle/>
                    <a:p>
                      <a:pPr algn="r" fontAlgn="b"/>
                      <a:r>
                        <a:rPr lang="en-US" sz="1800" u="none" strike="noStrike">
                          <a:effectLst/>
                        </a:rPr>
                        <a:t>23</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95000</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Y</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47000</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89731">
                <a:tc>
                  <a:txBody>
                    <a:bodyPr/>
                    <a:lstStyle/>
                    <a:p>
                      <a:pPr algn="r" fontAlgn="b"/>
                      <a:r>
                        <a:rPr lang="en-US" sz="1800" u="none" strike="noStrike">
                          <a:effectLst/>
                        </a:rPr>
                        <a:t>40</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62000</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Y</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80000</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89731">
                <a:tc>
                  <a:txBody>
                    <a:bodyPr/>
                    <a:lstStyle/>
                    <a:p>
                      <a:pPr algn="r" fontAlgn="b"/>
                      <a:r>
                        <a:rPr lang="en-US" sz="1800" u="none" strike="noStrike">
                          <a:effectLst/>
                        </a:rPr>
                        <a:t>60</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100000</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Y</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42000</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89731">
                <a:tc>
                  <a:txBody>
                    <a:bodyPr/>
                    <a:lstStyle/>
                    <a:p>
                      <a:pPr algn="r" fontAlgn="b"/>
                      <a:r>
                        <a:rPr lang="en-US" sz="1800" u="none" strike="noStrike">
                          <a:effectLst/>
                        </a:rPr>
                        <a:t>48</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220000</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Y</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78000</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89731">
                <a:tc>
                  <a:txBody>
                    <a:bodyPr/>
                    <a:lstStyle/>
                    <a:p>
                      <a:pPr algn="r" fontAlgn="b"/>
                      <a:r>
                        <a:rPr lang="en-US" sz="1800" u="none" strike="noStrike">
                          <a:effectLst/>
                        </a:rPr>
                        <a:t>33</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150000</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Y</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8000</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89731">
                <a:tc>
                  <a:txBody>
                    <a:bodyPr/>
                    <a:lstStyle/>
                    <a:p>
                      <a:pPr algn="r" fontAlgn="b"/>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89731">
                <a:tc>
                  <a:txBody>
                    <a:bodyPr/>
                    <a:lstStyle/>
                    <a:p>
                      <a:pPr algn="r" fontAlgn="b"/>
                      <a:r>
                        <a:rPr lang="en-US" sz="1800" u="none" strike="noStrike">
                          <a:effectLst/>
                        </a:rPr>
                        <a:t>48</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142000</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9247F4A5-F59A-E84C-152E-88759B5191B4}"/>
              </a:ext>
            </a:extLst>
          </p:cNvPr>
          <p:cNvSpPr>
            <a:spLocks noGrp="1"/>
          </p:cNvSpPr>
          <p:nvPr>
            <p:ph type="title"/>
          </p:nvPr>
        </p:nvSpPr>
        <p:spPr/>
        <p:txBody>
          <a:bodyPr/>
          <a:lstStyle/>
          <a:p>
            <a:r>
              <a:rPr lang="en-US" altLang="en-US"/>
              <a:t>Exercise-2</a:t>
            </a:r>
          </a:p>
        </p:txBody>
      </p:sp>
      <p:graphicFrame>
        <p:nvGraphicFramePr>
          <p:cNvPr id="4" name="Content Placeholder 3">
            <a:extLst>
              <a:ext uri="{FF2B5EF4-FFF2-40B4-BE49-F238E27FC236}">
                <a16:creationId xmlns:a16="http://schemas.microsoft.com/office/drawing/2014/main" id="{720A843C-41E8-5825-4734-07B744F0A5ED}"/>
              </a:ext>
            </a:extLst>
          </p:cNvPr>
          <p:cNvGraphicFramePr>
            <a:graphicFrameLocks noGrp="1"/>
          </p:cNvGraphicFramePr>
          <p:nvPr>
            <p:ph idx="1"/>
          </p:nvPr>
        </p:nvGraphicFramePr>
        <p:xfrm>
          <a:off x="6794500" y="776288"/>
          <a:ext cx="4687888" cy="5460994"/>
        </p:xfrm>
        <a:graphic>
          <a:graphicData uri="http://schemas.openxmlformats.org/drawingml/2006/table">
            <a:tbl>
              <a:tblPr>
                <a:tableStyleId>{5C22544A-7EE6-4342-B048-85BDC9FD1C3A}</a:tableStyleId>
              </a:tblPr>
              <a:tblGrid>
                <a:gridCol w="1171972">
                  <a:extLst>
                    <a:ext uri="{9D8B030D-6E8A-4147-A177-3AD203B41FA5}">
                      <a16:colId xmlns:a16="http://schemas.microsoft.com/office/drawing/2014/main" val="20000"/>
                    </a:ext>
                  </a:extLst>
                </a:gridCol>
                <a:gridCol w="1171972">
                  <a:extLst>
                    <a:ext uri="{9D8B030D-6E8A-4147-A177-3AD203B41FA5}">
                      <a16:colId xmlns:a16="http://schemas.microsoft.com/office/drawing/2014/main" val="20001"/>
                    </a:ext>
                  </a:extLst>
                </a:gridCol>
                <a:gridCol w="1171972">
                  <a:extLst>
                    <a:ext uri="{9D8B030D-6E8A-4147-A177-3AD203B41FA5}">
                      <a16:colId xmlns:a16="http://schemas.microsoft.com/office/drawing/2014/main" val="20002"/>
                    </a:ext>
                  </a:extLst>
                </a:gridCol>
                <a:gridCol w="1171972">
                  <a:extLst>
                    <a:ext uri="{9D8B030D-6E8A-4147-A177-3AD203B41FA5}">
                      <a16:colId xmlns:a16="http://schemas.microsoft.com/office/drawing/2014/main" val="20003"/>
                    </a:ext>
                  </a:extLst>
                </a:gridCol>
              </a:tblGrid>
              <a:tr h="390071">
                <a:tc>
                  <a:txBody>
                    <a:bodyPr/>
                    <a:lstStyle/>
                    <a:p>
                      <a:pPr algn="ctr" fontAlgn="b"/>
                      <a:r>
                        <a:rPr lang="en-US" sz="1800" u="none" strike="noStrike" dirty="0">
                          <a:solidFill>
                            <a:schemeClr val="tx1"/>
                          </a:solidFill>
                          <a:effectLst/>
                        </a:rPr>
                        <a:t>Age</a:t>
                      </a:r>
                      <a:endParaRPr lang="en-US" sz="1800" b="1"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800" u="none" strike="noStrike" dirty="0">
                          <a:solidFill>
                            <a:schemeClr val="tx1"/>
                          </a:solidFill>
                          <a:effectLst/>
                        </a:rPr>
                        <a:t>Loan</a:t>
                      </a:r>
                      <a:endParaRPr lang="en-US" sz="1800" b="1"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800" u="none" strike="noStrike" dirty="0">
                          <a:solidFill>
                            <a:schemeClr val="tx1"/>
                          </a:solidFill>
                          <a:effectLst/>
                        </a:rPr>
                        <a:t>Default</a:t>
                      </a:r>
                      <a:endParaRPr lang="en-US" sz="1800" b="1"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800" u="none" strike="noStrike" dirty="0">
                          <a:solidFill>
                            <a:schemeClr val="tx1"/>
                          </a:solidFill>
                          <a:effectLst/>
                        </a:rPr>
                        <a:t>Distance</a:t>
                      </a:r>
                      <a:endParaRPr lang="en-US" sz="1800" b="1"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390071">
                <a:tc>
                  <a:txBody>
                    <a:bodyPr/>
                    <a:lstStyle/>
                    <a:p>
                      <a:pPr algn="r" fontAlgn="b"/>
                      <a:r>
                        <a:rPr lang="en-US" sz="1800" u="none" strike="noStrike" dirty="0">
                          <a:solidFill>
                            <a:schemeClr val="tx1"/>
                          </a:solidFill>
                          <a:effectLst/>
                        </a:rPr>
                        <a:t>0.125</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0.11</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solidFill>
                            <a:schemeClr val="tx1"/>
                          </a:solidFill>
                          <a:effectLst/>
                        </a:rPr>
                        <a:t>N</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0071">
                <a:tc>
                  <a:txBody>
                    <a:bodyPr/>
                    <a:lstStyle/>
                    <a:p>
                      <a:pPr algn="r" fontAlgn="b"/>
                      <a:r>
                        <a:rPr lang="en-US" sz="1800" u="none" strike="noStrike" dirty="0">
                          <a:solidFill>
                            <a:schemeClr val="tx1"/>
                          </a:solidFill>
                          <a:effectLst/>
                        </a:rPr>
                        <a:t>0.375</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solidFill>
                            <a:schemeClr val="tx1"/>
                          </a:solidFill>
                          <a:effectLst/>
                        </a:rPr>
                        <a:t>0.21</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solidFill>
                            <a:schemeClr val="tx1"/>
                          </a:solidFill>
                          <a:effectLst/>
                        </a:rPr>
                        <a:t>N</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0071">
                <a:tc>
                  <a:txBody>
                    <a:bodyPr/>
                    <a:lstStyle/>
                    <a:p>
                      <a:pPr algn="r" fontAlgn="b"/>
                      <a:r>
                        <a:rPr lang="en-US" sz="1800" u="none" strike="noStrike" dirty="0">
                          <a:solidFill>
                            <a:schemeClr val="tx1"/>
                          </a:solidFill>
                          <a:effectLst/>
                        </a:rPr>
                        <a:t>0.625</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0.31</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solidFill>
                            <a:schemeClr val="tx1"/>
                          </a:solidFill>
                          <a:effectLst/>
                        </a:rPr>
                        <a:t>N</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0071">
                <a:tc>
                  <a:txBody>
                    <a:bodyPr/>
                    <a:lstStyle/>
                    <a:p>
                      <a:pPr algn="r" fontAlgn="b"/>
                      <a:r>
                        <a:rPr lang="en-US" sz="1800" u="none" strike="noStrike">
                          <a:solidFill>
                            <a:schemeClr val="tx1"/>
                          </a:solidFill>
                          <a:effectLst/>
                        </a:rPr>
                        <a:t>0</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0.01</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solidFill>
                            <a:schemeClr val="tx1"/>
                          </a:solidFill>
                          <a:effectLst/>
                        </a:rPr>
                        <a:t>N</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90071">
                <a:tc>
                  <a:txBody>
                    <a:bodyPr/>
                    <a:lstStyle/>
                    <a:p>
                      <a:pPr algn="r" fontAlgn="b"/>
                      <a:r>
                        <a:rPr lang="en-US" sz="1800" u="none" strike="noStrike">
                          <a:solidFill>
                            <a:schemeClr val="tx1"/>
                          </a:solidFill>
                          <a:effectLst/>
                        </a:rPr>
                        <a:t>0.375</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0.5</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solidFill>
                            <a:schemeClr val="tx1"/>
                          </a:solidFill>
                          <a:effectLst/>
                        </a:rPr>
                        <a:t>N</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90071">
                <a:tc>
                  <a:txBody>
                    <a:bodyPr/>
                    <a:lstStyle/>
                    <a:p>
                      <a:pPr algn="r" fontAlgn="b"/>
                      <a:r>
                        <a:rPr lang="en-US" sz="1800" u="none" strike="noStrike" dirty="0">
                          <a:solidFill>
                            <a:schemeClr val="tx1"/>
                          </a:solidFill>
                          <a:effectLst/>
                        </a:rPr>
                        <a:t>0.8</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solidFill>
                            <a:schemeClr val="tx1"/>
                          </a:solidFill>
                          <a:effectLst/>
                        </a:rPr>
                        <a:t>0</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solidFill>
                            <a:schemeClr val="tx1"/>
                          </a:solidFill>
                          <a:effectLst/>
                        </a:rPr>
                        <a:t>N</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90071">
                <a:tc>
                  <a:txBody>
                    <a:bodyPr/>
                    <a:lstStyle/>
                    <a:p>
                      <a:pPr algn="r" fontAlgn="b"/>
                      <a:r>
                        <a:rPr lang="en-US" sz="1800" u="none" strike="noStrike">
                          <a:solidFill>
                            <a:schemeClr val="tx1"/>
                          </a:solidFill>
                          <a:effectLst/>
                        </a:rPr>
                        <a:t>0.075</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0.38</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solidFill>
                            <a:schemeClr val="tx1"/>
                          </a:solidFill>
                          <a:effectLst/>
                        </a:rPr>
                        <a:t>Y</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90071">
                <a:tc>
                  <a:txBody>
                    <a:bodyPr/>
                    <a:lstStyle/>
                    <a:p>
                      <a:pPr algn="r" fontAlgn="b"/>
                      <a:r>
                        <a:rPr lang="en-US" sz="1800" u="none" strike="noStrike">
                          <a:solidFill>
                            <a:schemeClr val="tx1"/>
                          </a:solidFill>
                          <a:effectLst/>
                        </a:rPr>
                        <a:t>0.5</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0.22</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solidFill>
                            <a:schemeClr val="tx1"/>
                          </a:solidFill>
                          <a:effectLst/>
                        </a:rPr>
                        <a:t>Y</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90071">
                <a:tc>
                  <a:txBody>
                    <a:bodyPr/>
                    <a:lstStyle/>
                    <a:p>
                      <a:pPr algn="r" fontAlgn="b"/>
                      <a:r>
                        <a:rPr lang="en-US" sz="1800" u="none" strike="noStrike">
                          <a:solidFill>
                            <a:schemeClr val="tx1"/>
                          </a:solidFill>
                          <a:effectLst/>
                        </a:rPr>
                        <a:t>1</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0.41</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solidFill>
                            <a:schemeClr val="tx1"/>
                          </a:solidFill>
                          <a:effectLst/>
                        </a:rPr>
                        <a:t>Y</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90071">
                <a:tc>
                  <a:txBody>
                    <a:bodyPr/>
                    <a:lstStyle/>
                    <a:p>
                      <a:pPr algn="r" fontAlgn="b"/>
                      <a:r>
                        <a:rPr lang="en-US" sz="1800" u="none" strike="noStrike">
                          <a:solidFill>
                            <a:schemeClr val="tx1"/>
                          </a:solidFill>
                          <a:effectLst/>
                        </a:rPr>
                        <a:t>0.7</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solidFill>
                            <a:schemeClr val="tx1"/>
                          </a:solidFill>
                          <a:effectLst/>
                        </a:rPr>
                        <a:t>1</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solidFill>
                            <a:schemeClr val="tx1"/>
                          </a:solidFill>
                          <a:effectLst/>
                        </a:rPr>
                        <a:t>Y</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90071">
                <a:tc>
                  <a:txBody>
                    <a:bodyPr/>
                    <a:lstStyle/>
                    <a:p>
                      <a:pPr algn="r" fontAlgn="b"/>
                      <a:r>
                        <a:rPr lang="en-US" sz="1800" u="none" strike="noStrike">
                          <a:solidFill>
                            <a:schemeClr val="tx1"/>
                          </a:solidFill>
                          <a:effectLst/>
                        </a:rPr>
                        <a:t>0.325</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solidFill>
                            <a:schemeClr val="tx1"/>
                          </a:solidFill>
                          <a:effectLst/>
                        </a:rPr>
                        <a:t>0.65</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solidFill>
                            <a:schemeClr val="tx1"/>
                          </a:solidFill>
                          <a:effectLst/>
                        </a:rPr>
                        <a:t>Y</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90071">
                <a:tc>
                  <a:txBody>
                    <a:bodyPr/>
                    <a:lstStyle/>
                    <a:p>
                      <a:pPr algn="r" fontAlgn="b"/>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90071">
                <a:tc>
                  <a:txBody>
                    <a:bodyPr/>
                    <a:lstStyle/>
                    <a:p>
                      <a:pPr algn="r" fontAlgn="b"/>
                      <a:r>
                        <a:rPr lang="en-US" sz="1800" u="none" strike="noStrike">
                          <a:solidFill>
                            <a:schemeClr val="tx1"/>
                          </a:solidFill>
                          <a:effectLst/>
                        </a:rPr>
                        <a:t>0.7</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solidFill>
                            <a:schemeClr val="tx1"/>
                          </a:solidFill>
                          <a:effectLst/>
                        </a:rPr>
                        <a:t>0.61</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solidFill>
                            <a:schemeClr val="tx1"/>
                          </a:solidFill>
                          <a:effectLst/>
                        </a:rPr>
                        <a:t>??</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D7A802D8-5E5B-1C06-A7F6-5D4F02A19A3C}"/>
              </a:ext>
            </a:extLst>
          </p:cNvPr>
          <p:cNvSpPr>
            <a:spLocks noGrp="1"/>
          </p:cNvSpPr>
          <p:nvPr>
            <p:ph type="title"/>
          </p:nvPr>
        </p:nvSpPr>
        <p:spPr/>
        <p:txBody>
          <a:bodyPr/>
          <a:lstStyle/>
          <a:p>
            <a:r>
              <a:rPr lang="en-US" altLang="en-US"/>
              <a:t>Exercise-2</a:t>
            </a:r>
          </a:p>
        </p:txBody>
      </p:sp>
      <p:graphicFrame>
        <p:nvGraphicFramePr>
          <p:cNvPr id="4" name="Content Placeholder 3">
            <a:extLst>
              <a:ext uri="{FF2B5EF4-FFF2-40B4-BE49-F238E27FC236}">
                <a16:creationId xmlns:a16="http://schemas.microsoft.com/office/drawing/2014/main" id="{B235A22D-4BD1-B3D0-679C-F2E798F0E76D}"/>
              </a:ext>
            </a:extLst>
          </p:cNvPr>
          <p:cNvGraphicFramePr>
            <a:graphicFrameLocks noGrp="1"/>
          </p:cNvGraphicFramePr>
          <p:nvPr>
            <p:ph idx="1"/>
          </p:nvPr>
        </p:nvGraphicFramePr>
        <p:xfrm>
          <a:off x="6780213" y="776288"/>
          <a:ext cx="4702176" cy="5460994"/>
        </p:xfrm>
        <a:graphic>
          <a:graphicData uri="http://schemas.openxmlformats.org/drawingml/2006/table">
            <a:tbl>
              <a:tblPr>
                <a:tableStyleId>{5C22544A-7EE6-4342-B048-85BDC9FD1C3A}</a:tableStyleId>
              </a:tblPr>
              <a:tblGrid>
                <a:gridCol w="1175544">
                  <a:extLst>
                    <a:ext uri="{9D8B030D-6E8A-4147-A177-3AD203B41FA5}">
                      <a16:colId xmlns:a16="http://schemas.microsoft.com/office/drawing/2014/main" val="20000"/>
                    </a:ext>
                  </a:extLst>
                </a:gridCol>
                <a:gridCol w="1175544">
                  <a:extLst>
                    <a:ext uri="{9D8B030D-6E8A-4147-A177-3AD203B41FA5}">
                      <a16:colId xmlns:a16="http://schemas.microsoft.com/office/drawing/2014/main" val="20001"/>
                    </a:ext>
                  </a:extLst>
                </a:gridCol>
                <a:gridCol w="1175544">
                  <a:extLst>
                    <a:ext uri="{9D8B030D-6E8A-4147-A177-3AD203B41FA5}">
                      <a16:colId xmlns:a16="http://schemas.microsoft.com/office/drawing/2014/main" val="20002"/>
                    </a:ext>
                  </a:extLst>
                </a:gridCol>
                <a:gridCol w="1175544">
                  <a:extLst>
                    <a:ext uri="{9D8B030D-6E8A-4147-A177-3AD203B41FA5}">
                      <a16:colId xmlns:a16="http://schemas.microsoft.com/office/drawing/2014/main" val="20003"/>
                    </a:ext>
                  </a:extLst>
                </a:gridCol>
              </a:tblGrid>
              <a:tr h="390071">
                <a:tc>
                  <a:txBody>
                    <a:bodyPr/>
                    <a:lstStyle/>
                    <a:p>
                      <a:pPr algn="ctr" fontAlgn="b"/>
                      <a:r>
                        <a:rPr lang="en-US" sz="1800" u="none" strike="noStrike" dirty="0">
                          <a:solidFill>
                            <a:schemeClr val="tx1"/>
                          </a:solidFill>
                          <a:effectLst/>
                        </a:rPr>
                        <a:t>Age</a:t>
                      </a:r>
                      <a:endParaRPr lang="en-US" sz="1800" b="1"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800" u="none" strike="noStrike" dirty="0">
                          <a:solidFill>
                            <a:schemeClr val="tx1"/>
                          </a:solidFill>
                          <a:effectLst/>
                        </a:rPr>
                        <a:t>Loan</a:t>
                      </a:r>
                      <a:endParaRPr lang="en-US" sz="1800" b="1"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800" u="none" strike="noStrike" dirty="0">
                          <a:solidFill>
                            <a:schemeClr val="tx1"/>
                          </a:solidFill>
                          <a:effectLst/>
                        </a:rPr>
                        <a:t>Default</a:t>
                      </a:r>
                      <a:endParaRPr lang="en-US" sz="1800" b="1"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800" u="none" strike="noStrike" dirty="0">
                          <a:solidFill>
                            <a:schemeClr val="tx1"/>
                          </a:solidFill>
                          <a:effectLst/>
                        </a:rPr>
                        <a:t>Distance</a:t>
                      </a:r>
                      <a:endParaRPr lang="en-US" sz="1800" b="1"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390071">
                <a:tc>
                  <a:txBody>
                    <a:bodyPr/>
                    <a:lstStyle/>
                    <a:p>
                      <a:pPr algn="r" fontAlgn="b"/>
                      <a:r>
                        <a:rPr lang="en-US" sz="1800" u="none" strike="noStrike" dirty="0">
                          <a:solidFill>
                            <a:schemeClr val="tx1"/>
                          </a:solidFill>
                          <a:effectLst/>
                        </a:rPr>
                        <a:t>0.125</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0.11</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solidFill>
                            <a:schemeClr val="tx1"/>
                          </a:solidFill>
                          <a:effectLst/>
                        </a:rPr>
                        <a:t>N</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0.762</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0071">
                <a:tc>
                  <a:txBody>
                    <a:bodyPr/>
                    <a:lstStyle/>
                    <a:p>
                      <a:pPr algn="r" fontAlgn="b"/>
                      <a:r>
                        <a:rPr lang="en-US" sz="1800" u="none" strike="noStrike" dirty="0">
                          <a:solidFill>
                            <a:schemeClr val="tx1"/>
                          </a:solidFill>
                          <a:effectLst/>
                        </a:rPr>
                        <a:t>0.375</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solidFill>
                            <a:schemeClr val="tx1"/>
                          </a:solidFill>
                          <a:effectLst/>
                        </a:rPr>
                        <a:t>0.21</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solidFill>
                            <a:schemeClr val="tx1"/>
                          </a:solidFill>
                          <a:effectLst/>
                        </a:rPr>
                        <a:t>N</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0.5154</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0071">
                <a:tc>
                  <a:txBody>
                    <a:bodyPr/>
                    <a:lstStyle/>
                    <a:p>
                      <a:pPr algn="r" fontAlgn="b"/>
                      <a:r>
                        <a:rPr lang="en-US" sz="1800" u="none" strike="noStrike" dirty="0">
                          <a:solidFill>
                            <a:schemeClr val="tx1"/>
                          </a:solidFill>
                          <a:effectLst/>
                        </a:rPr>
                        <a:t>0.625</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0.31</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solidFill>
                            <a:schemeClr val="tx1"/>
                          </a:solidFill>
                          <a:effectLst/>
                        </a:rPr>
                        <a:t>N</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0.3092</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0071">
                <a:tc>
                  <a:txBody>
                    <a:bodyPr/>
                    <a:lstStyle/>
                    <a:p>
                      <a:pPr algn="r" fontAlgn="b"/>
                      <a:r>
                        <a:rPr lang="en-US" sz="1800" u="none" strike="noStrike">
                          <a:solidFill>
                            <a:schemeClr val="tx1"/>
                          </a:solidFill>
                          <a:effectLst/>
                        </a:rPr>
                        <a:t>0</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0.01</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solidFill>
                            <a:schemeClr val="tx1"/>
                          </a:solidFill>
                          <a:effectLst/>
                        </a:rPr>
                        <a:t>N</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0.922</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90071">
                <a:tc>
                  <a:txBody>
                    <a:bodyPr/>
                    <a:lstStyle/>
                    <a:p>
                      <a:pPr algn="r" fontAlgn="b"/>
                      <a:r>
                        <a:rPr lang="en-US" sz="1800" u="none" strike="noStrike">
                          <a:solidFill>
                            <a:schemeClr val="tx1"/>
                          </a:solidFill>
                          <a:effectLst/>
                        </a:rPr>
                        <a:t>0.375</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0.5</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solidFill>
                            <a:schemeClr val="tx1"/>
                          </a:solidFill>
                          <a:effectLst/>
                        </a:rPr>
                        <a:t>N</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0.3431</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90071">
                <a:tc>
                  <a:txBody>
                    <a:bodyPr/>
                    <a:lstStyle/>
                    <a:p>
                      <a:pPr algn="r" fontAlgn="b"/>
                      <a:r>
                        <a:rPr lang="en-US" sz="1800" u="none" strike="noStrike">
                          <a:solidFill>
                            <a:schemeClr val="tx1"/>
                          </a:solidFill>
                          <a:effectLst/>
                        </a:rPr>
                        <a:t>0.8</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solidFill>
                            <a:schemeClr val="tx1"/>
                          </a:solidFill>
                          <a:effectLst/>
                        </a:rPr>
                        <a:t>0</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solidFill>
                            <a:schemeClr val="tx1"/>
                          </a:solidFill>
                          <a:effectLst/>
                        </a:rPr>
                        <a:t>N</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0.6181</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90071">
                <a:tc>
                  <a:txBody>
                    <a:bodyPr/>
                    <a:lstStyle/>
                    <a:p>
                      <a:pPr algn="r" fontAlgn="b"/>
                      <a:r>
                        <a:rPr lang="en-US" sz="1800" u="none" strike="noStrike">
                          <a:solidFill>
                            <a:schemeClr val="tx1"/>
                          </a:solidFill>
                          <a:effectLst/>
                        </a:rPr>
                        <a:t>0.075</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0.38</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solidFill>
                            <a:schemeClr val="tx1"/>
                          </a:solidFill>
                          <a:effectLst/>
                        </a:rPr>
                        <a:t>Y</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0.666</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90071">
                <a:tc>
                  <a:txBody>
                    <a:bodyPr/>
                    <a:lstStyle/>
                    <a:p>
                      <a:pPr algn="r" fontAlgn="b"/>
                      <a:r>
                        <a:rPr lang="en-US" sz="1800" u="none" strike="noStrike">
                          <a:solidFill>
                            <a:schemeClr val="tx1"/>
                          </a:solidFill>
                          <a:effectLst/>
                        </a:rPr>
                        <a:t>0.5</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0.22</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solidFill>
                            <a:schemeClr val="tx1"/>
                          </a:solidFill>
                          <a:effectLst/>
                        </a:rPr>
                        <a:t>Y</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0.4383</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90071">
                <a:tc>
                  <a:txBody>
                    <a:bodyPr/>
                    <a:lstStyle/>
                    <a:p>
                      <a:pPr algn="r" fontAlgn="b"/>
                      <a:r>
                        <a:rPr lang="en-US" sz="1800" u="none" strike="noStrike">
                          <a:solidFill>
                            <a:schemeClr val="tx1"/>
                          </a:solidFill>
                          <a:effectLst/>
                        </a:rPr>
                        <a:t>1</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solidFill>
                            <a:schemeClr val="tx1"/>
                          </a:solidFill>
                          <a:effectLst/>
                        </a:rPr>
                        <a:t>0.41</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solidFill>
                            <a:schemeClr val="tx1"/>
                          </a:solidFill>
                          <a:effectLst/>
                        </a:rPr>
                        <a:t>Y</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0.3606</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90071">
                <a:tc>
                  <a:txBody>
                    <a:bodyPr/>
                    <a:lstStyle/>
                    <a:p>
                      <a:pPr algn="r" fontAlgn="b"/>
                      <a:r>
                        <a:rPr lang="en-US" sz="1800" u="none" strike="noStrike">
                          <a:solidFill>
                            <a:schemeClr val="tx1"/>
                          </a:solidFill>
                          <a:effectLst/>
                        </a:rPr>
                        <a:t>0.7</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solidFill>
                            <a:schemeClr val="tx1"/>
                          </a:solidFill>
                          <a:effectLst/>
                        </a:rPr>
                        <a:t>1</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solidFill>
                            <a:schemeClr val="tx1"/>
                          </a:solidFill>
                          <a:effectLst/>
                        </a:rPr>
                        <a:t>Y</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0.39</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90071">
                <a:tc>
                  <a:txBody>
                    <a:bodyPr/>
                    <a:lstStyle/>
                    <a:p>
                      <a:pPr algn="r" fontAlgn="b"/>
                      <a:r>
                        <a:rPr lang="en-US" sz="1800" u="none" strike="noStrike">
                          <a:solidFill>
                            <a:schemeClr val="tx1"/>
                          </a:solidFill>
                          <a:effectLst/>
                        </a:rPr>
                        <a:t>0.325</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solidFill>
                            <a:schemeClr val="tx1"/>
                          </a:solidFill>
                          <a:effectLst/>
                        </a:rPr>
                        <a:t>0.65</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solidFill>
                            <a:schemeClr val="tx1"/>
                          </a:solidFill>
                          <a:effectLst/>
                        </a:rPr>
                        <a:t>Y</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0.3771</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90071">
                <a:tc>
                  <a:txBody>
                    <a:bodyPr/>
                    <a:lstStyle/>
                    <a:p>
                      <a:pPr algn="r" fontAlgn="b"/>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90071">
                <a:tc>
                  <a:txBody>
                    <a:bodyPr/>
                    <a:lstStyle/>
                    <a:p>
                      <a:pPr algn="r" fontAlgn="b"/>
                      <a:r>
                        <a:rPr lang="en-US" sz="1800" u="none" strike="noStrike">
                          <a:solidFill>
                            <a:schemeClr val="tx1"/>
                          </a:solidFill>
                          <a:effectLst/>
                        </a:rPr>
                        <a:t>0.7</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solidFill>
                            <a:schemeClr val="tx1"/>
                          </a:solidFill>
                          <a:effectLst/>
                        </a:rPr>
                        <a:t>0.61</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solidFill>
                            <a:schemeClr val="tx1"/>
                          </a:solidFill>
                          <a:effectLst/>
                        </a:rPr>
                        <a:t>??</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2" name="Picture 3">
            <a:extLst>
              <a:ext uri="{FF2B5EF4-FFF2-40B4-BE49-F238E27FC236}">
                <a16:creationId xmlns:a16="http://schemas.microsoft.com/office/drawing/2014/main" id="{3F87C8AD-E08F-7D64-BA4E-E0E64E8A8AE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1083" y="894806"/>
            <a:ext cx="8863012"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2833551-C56B-2F78-A83E-BCD0247E55F1}"/>
              </a:ext>
            </a:extLst>
          </p:cNvPr>
          <p:cNvSpPr>
            <a:spLocks noGrp="1"/>
          </p:cNvSpPr>
          <p:nvPr>
            <p:ph type="title"/>
          </p:nvPr>
        </p:nvSpPr>
        <p:spPr/>
        <p:txBody>
          <a:bodyPr/>
          <a:lstStyle/>
          <a:p>
            <a:pPr eaLnBrk="1" hangingPunct="1"/>
            <a:r>
              <a:rPr lang="en-US" altLang="en-US"/>
              <a:t>K - Nearest Neighbour (KNN)</a:t>
            </a:r>
          </a:p>
        </p:txBody>
      </p:sp>
      <p:sp>
        <p:nvSpPr>
          <p:cNvPr id="8195" name="Content Placeholder 2">
            <a:extLst>
              <a:ext uri="{FF2B5EF4-FFF2-40B4-BE49-F238E27FC236}">
                <a16:creationId xmlns:a16="http://schemas.microsoft.com/office/drawing/2014/main" id="{6CCC7D1A-70B6-165F-4653-FC04EBFF1D36}"/>
              </a:ext>
            </a:extLst>
          </p:cNvPr>
          <p:cNvSpPr>
            <a:spLocks noGrp="1"/>
          </p:cNvSpPr>
          <p:nvPr>
            <p:ph idx="1"/>
          </p:nvPr>
        </p:nvSpPr>
        <p:spPr/>
        <p:txBody>
          <a:bodyPr/>
          <a:lstStyle/>
          <a:p>
            <a:pPr algn="just" eaLnBrk="1" hangingPunct="1"/>
            <a:r>
              <a:rPr lang="en-US" altLang="en-US"/>
              <a:t>In practice there are likely to be many more instances in the training set but the same principle applies.</a:t>
            </a:r>
          </a:p>
          <a:p>
            <a:pPr algn="just" eaLnBrk="1" hangingPunct="1"/>
            <a:r>
              <a:rPr lang="en-US" altLang="en-US"/>
              <a:t>It is usual to base the classification on those of the </a:t>
            </a:r>
            <a:r>
              <a:rPr lang="en-US" altLang="en-US" i="1"/>
              <a:t>k </a:t>
            </a:r>
            <a:r>
              <a:rPr lang="en-US" altLang="en-US"/>
              <a:t>nearest neighbours, not just the nearest one.</a:t>
            </a:r>
          </a:p>
          <a:p>
            <a:pPr algn="just" eaLnBrk="1" hangingPunct="1"/>
            <a:r>
              <a:rPr lang="en-US" altLang="en-US"/>
              <a:t>The method is then known as </a:t>
            </a:r>
            <a:r>
              <a:rPr lang="en-US" altLang="en-US" i="1"/>
              <a:t>k-Nearest Neighbour </a:t>
            </a:r>
            <a:r>
              <a:rPr lang="en-US" altLang="en-US"/>
              <a:t>or just </a:t>
            </a:r>
            <a:r>
              <a:rPr lang="en-US" altLang="en-US" i="1"/>
              <a:t>k-NN classification</a:t>
            </a:r>
            <a:endParaRPr lang="en-US" altLang="en-US"/>
          </a:p>
          <a:p>
            <a:pPr algn="just" eaLnBrk="1" hangingPunct="1"/>
            <a:endParaRPr lang="en-US" altLang="en-US"/>
          </a:p>
          <a:p>
            <a:pPr algn="just" eaLnBrk="1" hangingPunct="1"/>
            <a:endParaRPr lang="en-US" altLang="en-US"/>
          </a:p>
        </p:txBody>
      </p:sp>
      <p:pic>
        <p:nvPicPr>
          <p:cNvPr id="8196" name="Picture 1">
            <a:extLst>
              <a:ext uri="{FF2B5EF4-FFF2-40B4-BE49-F238E27FC236}">
                <a16:creationId xmlns:a16="http://schemas.microsoft.com/office/drawing/2014/main" id="{8F4ECFF9-39B1-7DC5-599F-BBDD52DE962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497388"/>
            <a:ext cx="9872663" cy="159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9B33E2E-9B9A-2F56-2C0B-36A287A4DA3B}"/>
              </a:ext>
            </a:extLst>
          </p:cNvPr>
          <p:cNvSpPr>
            <a:spLocks noGrp="1"/>
          </p:cNvSpPr>
          <p:nvPr>
            <p:ph type="title"/>
          </p:nvPr>
        </p:nvSpPr>
        <p:spPr/>
        <p:txBody>
          <a:bodyPr/>
          <a:lstStyle/>
          <a:p>
            <a:pPr eaLnBrk="1" hangingPunct="1"/>
            <a:r>
              <a:rPr lang="en-US" altLang="en-US"/>
              <a:t>KNN</a:t>
            </a:r>
          </a:p>
        </p:txBody>
      </p:sp>
      <p:sp>
        <p:nvSpPr>
          <p:cNvPr id="9219" name="Content Placeholder 2">
            <a:extLst>
              <a:ext uri="{FF2B5EF4-FFF2-40B4-BE49-F238E27FC236}">
                <a16:creationId xmlns:a16="http://schemas.microsoft.com/office/drawing/2014/main" id="{01EF9934-840F-5FF0-5D5D-1E7DEBF73B82}"/>
              </a:ext>
            </a:extLst>
          </p:cNvPr>
          <p:cNvSpPr>
            <a:spLocks noGrp="1"/>
          </p:cNvSpPr>
          <p:nvPr>
            <p:ph idx="1"/>
          </p:nvPr>
        </p:nvSpPr>
        <p:spPr/>
        <p:txBody>
          <a:bodyPr/>
          <a:lstStyle/>
          <a:p>
            <a:pPr algn="just" eaLnBrk="1" hangingPunct="1"/>
            <a:r>
              <a:rPr lang="en-US" altLang="en-US"/>
              <a:t>We can illustrate </a:t>
            </a:r>
            <a:r>
              <a:rPr lang="en-US" altLang="en-US" i="1"/>
              <a:t>k-NN </a:t>
            </a:r>
            <a:r>
              <a:rPr lang="en-US" altLang="en-US"/>
              <a:t>classification diagrammatically when the </a:t>
            </a:r>
            <a:r>
              <a:rPr lang="en-US" altLang="en-US" i="1"/>
              <a:t>dimension </a:t>
            </a:r>
            <a:r>
              <a:rPr lang="en-US" altLang="en-US"/>
              <a:t>(i.e. the number of attributes) is small.</a:t>
            </a:r>
          </a:p>
          <a:p>
            <a:pPr algn="just" eaLnBrk="1" hangingPunct="1"/>
            <a:r>
              <a:rPr lang="en-US" altLang="en-US"/>
              <a:t>Next we will see an example which illustrates the case where the dimension is just 2. </a:t>
            </a:r>
          </a:p>
          <a:p>
            <a:pPr algn="just" eaLnBrk="1" hangingPunct="1"/>
            <a:r>
              <a:rPr lang="en-US" altLang="en-US"/>
              <a:t>In real-world data mining applications it can of course be considerably larger.</a:t>
            </a:r>
          </a:p>
          <a:p>
            <a:pPr algn="just" eaLnBrk="1" hangingPunct="1"/>
            <a:endParaRPr lang="en-US" altLang="en-US"/>
          </a:p>
          <a:p>
            <a:pPr algn="just" eaLnBrk="1" hangingPunct="1"/>
            <a:endParaRPr lang="en-US" altLang="en-US"/>
          </a:p>
          <a:p>
            <a:pPr algn="just" eaLnBrk="1" hangingPunct="1"/>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BD60E15A-E3D8-E32A-E5F3-E6C2123DE566}"/>
              </a:ext>
            </a:extLst>
          </p:cNvPr>
          <p:cNvSpPr>
            <a:spLocks noGrp="1"/>
          </p:cNvSpPr>
          <p:nvPr>
            <p:ph type="title"/>
          </p:nvPr>
        </p:nvSpPr>
        <p:spPr/>
        <p:txBody>
          <a:bodyPr/>
          <a:lstStyle/>
          <a:p>
            <a:pPr eaLnBrk="1" hangingPunct="1"/>
            <a:r>
              <a:rPr lang="en-US" altLang="en-US"/>
              <a:t>KNN</a:t>
            </a:r>
          </a:p>
        </p:txBody>
      </p:sp>
      <p:sp>
        <p:nvSpPr>
          <p:cNvPr id="10243" name="Content Placeholder 2">
            <a:extLst>
              <a:ext uri="{FF2B5EF4-FFF2-40B4-BE49-F238E27FC236}">
                <a16:creationId xmlns:a16="http://schemas.microsoft.com/office/drawing/2014/main" id="{04FA7E09-1F03-184C-5A01-767A5913286E}"/>
              </a:ext>
            </a:extLst>
          </p:cNvPr>
          <p:cNvSpPr>
            <a:spLocks noGrp="1"/>
          </p:cNvSpPr>
          <p:nvPr>
            <p:ph idx="1"/>
          </p:nvPr>
        </p:nvSpPr>
        <p:spPr>
          <a:xfrm>
            <a:off x="1143000" y="2057400"/>
            <a:ext cx="7086600" cy="4038600"/>
          </a:xfrm>
        </p:spPr>
        <p:txBody>
          <a:bodyPr/>
          <a:lstStyle/>
          <a:p>
            <a:pPr algn="just" eaLnBrk="1" hangingPunct="1"/>
            <a:r>
              <a:rPr lang="en-US" altLang="en-US"/>
              <a:t>A training set with 20 instances, each giving the values of two attributes and an associated classification</a:t>
            </a:r>
          </a:p>
          <a:p>
            <a:pPr algn="just" eaLnBrk="1" hangingPunct="1"/>
            <a:r>
              <a:rPr lang="en-US" altLang="en-US"/>
              <a:t>How can we estimate the classification for an ‘unseen’ instance where the first and second attributes are 9.1 and 11.0, respectively?</a:t>
            </a:r>
          </a:p>
          <a:p>
            <a:pPr algn="just" eaLnBrk="1" hangingPunct="1"/>
            <a:endParaRPr lang="en-US" altLang="en-US"/>
          </a:p>
          <a:p>
            <a:pPr algn="just" eaLnBrk="1" hangingPunct="1"/>
            <a:endParaRPr lang="en-US" altLang="en-US"/>
          </a:p>
          <a:p>
            <a:pPr algn="just" eaLnBrk="1" hangingPunct="1"/>
            <a:endParaRPr lang="en-US" altLang="en-US"/>
          </a:p>
        </p:txBody>
      </p:sp>
      <p:pic>
        <p:nvPicPr>
          <p:cNvPr id="10244" name="Picture 1">
            <a:extLst>
              <a:ext uri="{FF2B5EF4-FFF2-40B4-BE49-F238E27FC236}">
                <a16:creationId xmlns:a16="http://schemas.microsoft.com/office/drawing/2014/main" id="{601B984C-41C1-0759-0CC4-8D72341FB9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31200" y="274638"/>
            <a:ext cx="3606800" cy="634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7E8A101-8B90-DF23-FC28-BE39663315A0}"/>
              </a:ext>
            </a:extLst>
          </p:cNvPr>
          <p:cNvSpPr>
            <a:spLocks noGrp="1"/>
          </p:cNvSpPr>
          <p:nvPr>
            <p:ph type="title"/>
          </p:nvPr>
        </p:nvSpPr>
        <p:spPr/>
        <p:txBody>
          <a:bodyPr/>
          <a:lstStyle/>
          <a:p>
            <a:pPr eaLnBrk="1" hangingPunct="1"/>
            <a:r>
              <a:rPr lang="en-US" altLang="en-US"/>
              <a:t>KNN</a:t>
            </a:r>
          </a:p>
        </p:txBody>
      </p:sp>
      <p:sp>
        <p:nvSpPr>
          <p:cNvPr id="11267" name="Content Placeholder 2">
            <a:extLst>
              <a:ext uri="{FF2B5EF4-FFF2-40B4-BE49-F238E27FC236}">
                <a16:creationId xmlns:a16="http://schemas.microsoft.com/office/drawing/2014/main" id="{A9A8FFCE-A4B2-AE52-06EA-C010BBA52E84}"/>
              </a:ext>
            </a:extLst>
          </p:cNvPr>
          <p:cNvSpPr>
            <a:spLocks noGrp="1"/>
          </p:cNvSpPr>
          <p:nvPr>
            <p:ph idx="1"/>
          </p:nvPr>
        </p:nvSpPr>
        <p:spPr>
          <a:xfrm>
            <a:off x="1143000" y="2057400"/>
            <a:ext cx="7086600" cy="4038600"/>
          </a:xfrm>
        </p:spPr>
        <p:txBody>
          <a:bodyPr/>
          <a:lstStyle/>
          <a:p>
            <a:pPr algn="just" eaLnBrk="1" hangingPunct="1"/>
            <a:r>
              <a:rPr lang="en-US" altLang="en-US"/>
              <a:t>For this small number of attributes we can represent the training set as 20 points on a two-dimensional graph with values of the first and second attributes measured along the horizontal and vertical axes, respectively. </a:t>
            </a:r>
          </a:p>
          <a:p>
            <a:pPr algn="just" eaLnBrk="1" hangingPunct="1"/>
            <a:r>
              <a:rPr lang="en-US" altLang="en-US"/>
              <a:t>Each point is labelled with a + or </a:t>
            </a:r>
            <a:r>
              <a:rPr lang="en-US" altLang="en-US" i="1"/>
              <a:t>− </a:t>
            </a:r>
            <a:r>
              <a:rPr lang="en-US" altLang="en-US"/>
              <a:t>symbol to indicate that the classification is positive or negative, respectively.</a:t>
            </a:r>
          </a:p>
          <a:p>
            <a:pPr algn="just" eaLnBrk="1" hangingPunct="1"/>
            <a:endParaRPr lang="en-US" altLang="en-US"/>
          </a:p>
          <a:p>
            <a:pPr algn="just" eaLnBrk="1" hangingPunct="1"/>
            <a:endParaRPr lang="en-US" altLang="en-US"/>
          </a:p>
          <a:p>
            <a:pPr algn="just" eaLnBrk="1" hangingPunct="1"/>
            <a:endParaRPr lang="en-US" altLang="en-US"/>
          </a:p>
        </p:txBody>
      </p:sp>
      <p:pic>
        <p:nvPicPr>
          <p:cNvPr id="11268" name="Picture 1">
            <a:extLst>
              <a:ext uri="{FF2B5EF4-FFF2-40B4-BE49-F238E27FC236}">
                <a16:creationId xmlns:a16="http://schemas.microsoft.com/office/drawing/2014/main" id="{7F9B5EDF-AB80-4EF5-241A-CBAA396E3C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31200" y="274638"/>
            <a:ext cx="3606800" cy="634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43C6DBE-D87B-67CE-0E0D-6A61176BF820}"/>
              </a:ext>
            </a:extLst>
          </p:cNvPr>
          <p:cNvSpPr>
            <a:spLocks noGrp="1"/>
          </p:cNvSpPr>
          <p:nvPr>
            <p:ph type="title"/>
          </p:nvPr>
        </p:nvSpPr>
        <p:spPr/>
        <p:txBody>
          <a:bodyPr/>
          <a:lstStyle/>
          <a:p>
            <a:pPr eaLnBrk="1" hangingPunct="1"/>
            <a:r>
              <a:rPr lang="en-US" altLang="en-US"/>
              <a:t>KNN</a:t>
            </a:r>
          </a:p>
        </p:txBody>
      </p:sp>
      <p:sp>
        <p:nvSpPr>
          <p:cNvPr id="12291" name="Content Placeholder 2">
            <a:extLst>
              <a:ext uri="{FF2B5EF4-FFF2-40B4-BE49-F238E27FC236}">
                <a16:creationId xmlns:a16="http://schemas.microsoft.com/office/drawing/2014/main" id="{AF4336E5-364C-08A2-6353-A1385FFC4923}"/>
              </a:ext>
            </a:extLst>
          </p:cNvPr>
          <p:cNvSpPr>
            <a:spLocks noGrp="1"/>
          </p:cNvSpPr>
          <p:nvPr>
            <p:ph idx="1"/>
          </p:nvPr>
        </p:nvSpPr>
        <p:spPr>
          <a:xfrm>
            <a:off x="1143000" y="2057400"/>
            <a:ext cx="7086600" cy="4038600"/>
          </a:xfrm>
        </p:spPr>
        <p:txBody>
          <a:bodyPr/>
          <a:lstStyle/>
          <a:p>
            <a:pPr algn="just" eaLnBrk="1" hangingPunct="1"/>
            <a:endParaRPr lang="en-US" altLang="en-US"/>
          </a:p>
          <a:p>
            <a:pPr algn="just" eaLnBrk="1" hangingPunct="1"/>
            <a:endParaRPr lang="en-US" altLang="en-US"/>
          </a:p>
          <a:p>
            <a:pPr algn="just" eaLnBrk="1" hangingPunct="1"/>
            <a:endParaRPr lang="en-US" altLang="en-US"/>
          </a:p>
          <a:p>
            <a:pPr algn="just" eaLnBrk="1" hangingPunct="1"/>
            <a:endParaRPr lang="en-US" altLang="en-US"/>
          </a:p>
          <a:p>
            <a:pPr algn="just" eaLnBrk="1" hangingPunct="1"/>
            <a:endParaRPr lang="en-US" altLang="en-US"/>
          </a:p>
          <a:p>
            <a:pPr algn="just" eaLnBrk="1" hangingPunct="1"/>
            <a:endParaRPr lang="en-US" altLang="en-US"/>
          </a:p>
          <a:p>
            <a:pPr algn="just" eaLnBrk="1" hangingPunct="1"/>
            <a:r>
              <a:rPr lang="en-US" altLang="en-US"/>
              <a:t>A circle has been added to enclose the five nearest neighbours of the unseen instance, which is shown as a small circle close to the centre of the larger one.</a:t>
            </a:r>
          </a:p>
          <a:p>
            <a:pPr algn="just" eaLnBrk="1" hangingPunct="1"/>
            <a:endParaRPr lang="en-US" altLang="en-US"/>
          </a:p>
          <a:p>
            <a:pPr algn="just" eaLnBrk="1" hangingPunct="1"/>
            <a:endParaRPr lang="en-US" altLang="en-US"/>
          </a:p>
          <a:p>
            <a:pPr algn="just" eaLnBrk="1" hangingPunct="1"/>
            <a:endParaRPr lang="en-US" altLang="en-US"/>
          </a:p>
        </p:txBody>
      </p:sp>
      <p:pic>
        <p:nvPicPr>
          <p:cNvPr id="12292" name="Picture 1">
            <a:extLst>
              <a:ext uri="{FF2B5EF4-FFF2-40B4-BE49-F238E27FC236}">
                <a16:creationId xmlns:a16="http://schemas.microsoft.com/office/drawing/2014/main" id="{367F3F28-D80E-96A7-6716-82996B2470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31200" y="274638"/>
            <a:ext cx="3606800" cy="634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2">
            <a:extLst>
              <a:ext uri="{FF2B5EF4-FFF2-40B4-BE49-F238E27FC236}">
                <a16:creationId xmlns:a16="http://schemas.microsoft.com/office/drawing/2014/main" id="{47D19E1C-1884-7557-41FB-7FF7E97C68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3488" y="277813"/>
            <a:ext cx="4367212"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A5D1F8AB-BC3E-BBE3-47D6-59548E88CA47}"/>
              </a:ext>
            </a:extLst>
          </p:cNvPr>
          <p:cNvSpPr>
            <a:spLocks noGrp="1"/>
          </p:cNvSpPr>
          <p:nvPr>
            <p:ph type="title"/>
          </p:nvPr>
        </p:nvSpPr>
        <p:spPr/>
        <p:txBody>
          <a:bodyPr/>
          <a:lstStyle/>
          <a:p>
            <a:pPr eaLnBrk="1" hangingPunct="1"/>
            <a:r>
              <a:rPr lang="en-US" altLang="en-US"/>
              <a:t>KNN</a:t>
            </a:r>
          </a:p>
        </p:txBody>
      </p:sp>
      <p:sp>
        <p:nvSpPr>
          <p:cNvPr id="13315" name="Content Placeholder 2">
            <a:extLst>
              <a:ext uri="{FF2B5EF4-FFF2-40B4-BE49-F238E27FC236}">
                <a16:creationId xmlns:a16="http://schemas.microsoft.com/office/drawing/2014/main" id="{BCAD07D5-F637-8CD7-3016-A25AB3FF83D0}"/>
              </a:ext>
            </a:extLst>
          </p:cNvPr>
          <p:cNvSpPr>
            <a:spLocks noGrp="1"/>
          </p:cNvSpPr>
          <p:nvPr>
            <p:ph idx="1"/>
          </p:nvPr>
        </p:nvSpPr>
        <p:spPr>
          <a:xfrm>
            <a:off x="1143000" y="2057400"/>
            <a:ext cx="7086600" cy="4038600"/>
          </a:xfrm>
        </p:spPr>
        <p:txBody>
          <a:bodyPr/>
          <a:lstStyle/>
          <a:p>
            <a:pPr algn="just" eaLnBrk="1" hangingPunct="1"/>
            <a:endParaRPr lang="en-US" altLang="en-US"/>
          </a:p>
          <a:p>
            <a:pPr algn="just" eaLnBrk="1" hangingPunct="1"/>
            <a:endParaRPr lang="en-US" altLang="en-US"/>
          </a:p>
          <a:p>
            <a:pPr algn="just" eaLnBrk="1" hangingPunct="1"/>
            <a:endParaRPr lang="en-US" altLang="en-US"/>
          </a:p>
          <a:p>
            <a:pPr algn="just" eaLnBrk="1" hangingPunct="1"/>
            <a:endParaRPr lang="en-US" altLang="en-US"/>
          </a:p>
          <a:p>
            <a:pPr algn="just" eaLnBrk="1" hangingPunct="1"/>
            <a:endParaRPr lang="en-US" altLang="en-US"/>
          </a:p>
          <a:p>
            <a:pPr algn="just" eaLnBrk="1" hangingPunct="1"/>
            <a:endParaRPr lang="en-US" altLang="en-US"/>
          </a:p>
          <a:p>
            <a:pPr eaLnBrk="1" hangingPunct="1"/>
            <a:r>
              <a:rPr lang="en-US" altLang="en-US"/>
              <a:t>The five nearest neighbours are labelled with three + signs and two </a:t>
            </a:r>
            <a:r>
              <a:rPr lang="en-US" altLang="en-US" i="1"/>
              <a:t>− </a:t>
            </a:r>
            <a:r>
              <a:rPr lang="en-US" altLang="en-US"/>
              <a:t>signs</a:t>
            </a:r>
          </a:p>
          <a:p>
            <a:pPr eaLnBrk="1" hangingPunct="1"/>
            <a:r>
              <a:rPr lang="en-US" altLang="en-US"/>
              <a:t>So a basic </a:t>
            </a:r>
            <a:r>
              <a:rPr lang="en-US" altLang="en-US" i="1"/>
              <a:t>5-NN </a:t>
            </a:r>
            <a:r>
              <a:rPr lang="en-US" altLang="en-US"/>
              <a:t>classifier would classify the unseen instance as ‘positive’ by a form of majority voting.</a:t>
            </a:r>
          </a:p>
          <a:p>
            <a:pPr algn="just" eaLnBrk="1" hangingPunct="1"/>
            <a:endParaRPr lang="en-US" altLang="en-US"/>
          </a:p>
          <a:p>
            <a:pPr algn="just" eaLnBrk="1" hangingPunct="1"/>
            <a:endParaRPr lang="en-US" altLang="en-US"/>
          </a:p>
          <a:p>
            <a:pPr algn="just" eaLnBrk="1" hangingPunct="1"/>
            <a:endParaRPr lang="en-US" altLang="en-US"/>
          </a:p>
        </p:txBody>
      </p:sp>
      <p:pic>
        <p:nvPicPr>
          <p:cNvPr id="13316" name="Picture 1">
            <a:extLst>
              <a:ext uri="{FF2B5EF4-FFF2-40B4-BE49-F238E27FC236}">
                <a16:creationId xmlns:a16="http://schemas.microsoft.com/office/drawing/2014/main" id="{E97D25B9-6D85-1FAA-F982-2E03C35B74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31200" y="274638"/>
            <a:ext cx="3606800" cy="634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2">
            <a:extLst>
              <a:ext uri="{FF2B5EF4-FFF2-40B4-BE49-F238E27FC236}">
                <a16:creationId xmlns:a16="http://schemas.microsoft.com/office/drawing/2014/main" id="{21A3C44A-C540-94B9-3802-799EEBF276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3488" y="277813"/>
            <a:ext cx="4367212"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Basi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390</TotalTime>
  <Words>2426</Words>
  <Application>Microsoft Office PowerPoint</Application>
  <PresentationFormat>Widescreen</PresentationFormat>
  <Paragraphs>594</Paragraphs>
  <Slides>38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DengXian</vt:lpstr>
      <vt:lpstr>Aptos</vt:lpstr>
      <vt:lpstr>Arial</vt:lpstr>
      <vt:lpstr>Calibri</vt:lpstr>
      <vt:lpstr>Corbel</vt:lpstr>
      <vt:lpstr>Rockwell</vt:lpstr>
      <vt:lpstr>Symbol</vt:lpstr>
      <vt:lpstr>Tw Cen MT</vt:lpstr>
      <vt:lpstr>Basis</vt:lpstr>
      <vt:lpstr>Introduction to classification k - Nearest Neighbour</vt:lpstr>
      <vt:lpstr>Nearest Neighbour</vt:lpstr>
      <vt:lpstr>Nearest Neighbour</vt:lpstr>
      <vt:lpstr>K - Nearest Neighbour (KNN)</vt:lpstr>
      <vt:lpstr>KNN</vt:lpstr>
      <vt:lpstr>KNN</vt:lpstr>
      <vt:lpstr>KNN</vt:lpstr>
      <vt:lpstr>KNN</vt:lpstr>
      <vt:lpstr>KNN</vt:lpstr>
      <vt:lpstr>KNN</vt:lpstr>
      <vt:lpstr>Distance Measures</vt:lpstr>
      <vt:lpstr>Distance Measures</vt:lpstr>
      <vt:lpstr>Distance Measures: Euclidean Distance</vt:lpstr>
      <vt:lpstr>Distance Measures: Manhattan Distance </vt:lpstr>
      <vt:lpstr>KNN</vt:lpstr>
      <vt:lpstr>Normalisation</vt:lpstr>
      <vt:lpstr>Normalisation</vt:lpstr>
      <vt:lpstr>Normalisation</vt:lpstr>
      <vt:lpstr>Normalisation</vt:lpstr>
      <vt:lpstr>Normalisation</vt:lpstr>
      <vt:lpstr>Dealing with Categorical Attributes</vt:lpstr>
      <vt:lpstr>Dealing with Categorical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Exercise-1</vt:lpstr>
      <vt:lpstr>Exercise-1</vt:lpstr>
      <vt:lpstr>Exercise-2</vt:lpstr>
      <vt:lpstr>Exercise-2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classification Nearest Neighbour</dc:title>
  <dc:creator>Administrator</dc:creator>
  <cp:lastModifiedBy>Victor Stany Rozario</cp:lastModifiedBy>
  <cp:revision>26</cp:revision>
  <dcterms:created xsi:type="dcterms:W3CDTF">2016-10-04T07:51:16Z</dcterms:created>
  <dcterms:modified xsi:type="dcterms:W3CDTF">2025-03-09T07:07:20Z</dcterms:modified>
</cp:coreProperties>
</file>