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5" r:id="rId24"/>
    <p:sldId id="329" r:id="rId25"/>
    <p:sldId id="330" r:id="rId26"/>
    <p:sldId id="332" r:id="rId27"/>
    <p:sldId id="333" r:id="rId28"/>
    <p:sldId id="334" r:id="rId29"/>
    <p:sldId id="335" r:id="rId30"/>
    <p:sldId id="337" r:id="rId31"/>
    <p:sldId id="338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660941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41946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518615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96538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3134534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Spring </a:t>
                      </a:r>
                      <a:r>
                        <a:rPr lang="en-US" smtClean="0"/>
                        <a:t>2021-2022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 arouf@aiub.edu]  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Range</a:t>
            </a:r>
            <a:r>
              <a:rPr lang="en-US" sz="4000" dirty="0" smtClean="0">
                <a:latin typeface="+mn-lt"/>
              </a:rPr>
              <a:t> versus </a:t>
            </a:r>
            <a:r>
              <a:rPr lang="en-US" sz="4000" b="1" dirty="0" smtClean="0">
                <a:latin typeface="+mn-lt"/>
              </a:rPr>
              <a:t>Codomain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74838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range of a function might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be its whole </a:t>
            </a:r>
            <a:r>
              <a:rPr lang="en-US" sz="2800" dirty="0" err="1" smtClean="0">
                <a:solidFill>
                  <a:srgbClr val="FF0000"/>
                </a:solidFill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the set that the function is </a:t>
            </a:r>
            <a:r>
              <a:rPr lang="en-US" sz="2800" b="1" i="1" dirty="0" smtClean="0"/>
              <a:t>declared</a:t>
            </a:r>
            <a:r>
              <a:rPr lang="en-US" sz="2800" dirty="0" smtClean="0"/>
              <a:t> to map all domain values into.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is the particular set of values in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the function </a:t>
            </a:r>
            <a:r>
              <a:rPr lang="en-US" sz="2800" b="1" i="1" dirty="0" smtClean="0"/>
              <a:t>actually</a:t>
            </a:r>
            <a:r>
              <a:rPr lang="en-US" sz="2800" dirty="0" smtClean="0"/>
              <a:t> maps elements of the domain to.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4716" y="449004"/>
            <a:ext cx="8732364" cy="15026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Range versus Codomain: </a:t>
            </a:r>
            <a:r>
              <a:rPr lang="en-US" sz="3200" i="1" dirty="0" smtClean="0">
                <a:latin typeface="+mn-lt"/>
              </a:rPr>
              <a:t>Example 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(See the </a:t>
            </a:r>
            <a:r>
              <a:rPr lang="en-US" altLang="zh-TW" sz="3200" dirty="0" smtClean="0">
                <a:latin typeface="+mn-lt"/>
                <a:cs typeface="Arial" charset="0"/>
              </a:rPr>
              <a:t>FIGURE 1 in the previous slide)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079727"/>
            <a:ext cx="87323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I declare to you that: “</a:t>
            </a:r>
            <a:r>
              <a:rPr lang="en-US" sz="2800" i="1" dirty="0" smtClean="0"/>
              <a:t>f</a:t>
            </a:r>
            <a:r>
              <a:rPr lang="en-US" sz="2800" dirty="0" smtClean="0"/>
              <a:t> is a function mapping students in this class to the set of grades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this point, you know  </a:t>
            </a:r>
            <a:r>
              <a:rPr lang="en-US" sz="2800" i="1" dirty="0" err="1" smtClean="0"/>
              <a:t>f</a:t>
            </a:r>
            <a:r>
              <a:rPr lang="en-US" sz="2800" dirty="0" err="1" smtClean="0"/>
              <a:t>’s</a:t>
            </a:r>
            <a:r>
              <a:rPr lang="en-US" sz="2800" dirty="0" smtClean="0"/>
              <a:t>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is: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}, and it’s range is unknown!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the grades turn out all </a:t>
            </a:r>
            <a:r>
              <a:rPr lang="en-US" sz="2800" i="1" dirty="0" smtClean="0"/>
              <a:t>A</a:t>
            </a:r>
            <a:r>
              <a:rPr lang="en-US" sz="2800" dirty="0" smtClean="0"/>
              <a:t>s and </a:t>
            </a:r>
            <a:r>
              <a:rPr lang="en-US" sz="2800" i="1" dirty="0" smtClean="0"/>
              <a:t>B</a:t>
            </a:r>
            <a:r>
              <a:rPr lang="en-US" sz="2800" dirty="0" smtClean="0"/>
              <a:t>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Then the range of </a:t>
            </a:r>
            <a:r>
              <a:rPr lang="en-US" sz="2800" i="1" dirty="0" smtClean="0"/>
              <a:t>f</a:t>
            </a:r>
            <a:r>
              <a:rPr lang="en-US" sz="2800" dirty="0" smtClean="0"/>
              <a:t> is {</a:t>
            </a:r>
            <a:r>
              <a:rPr lang="en-US" sz="2800" i="1" dirty="0" smtClean="0"/>
              <a:t>A, B</a:t>
            </a:r>
            <a:r>
              <a:rPr lang="en-US" sz="2800" dirty="0" smtClean="0"/>
              <a:t>}, but it’s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still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029" y="2142700"/>
            <a:ext cx="851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are the </a:t>
            </a:r>
            <a:r>
              <a:rPr lang="en-US" sz="2000" b="1" dirty="0" smtClean="0">
                <a:solidFill>
                  <a:srgbClr val="FF0000"/>
                </a:solidFill>
              </a:rPr>
              <a:t>domain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codomain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</a:rPr>
              <a:t>range</a:t>
            </a:r>
            <a:r>
              <a:rPr lang="en-US" sz="2000" dirty="0" smtClean="0">
                <a:solidFill>
                  <a:srgbClr val="FF0000"/>
                </a:solidFill>
              </a:rPr>
              <a:t> of the function that assigns grades to students of Discrete Math  class as follows? </a:t>
            </a:r>
          </a:p>
        </p:txBody>
      </p:sp>
      <p:pic>
        <p:nvPicPr>
          <p:cNvPr id="6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68822"/>
            <a:ext cx="6629400" cy="31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527107"/>
            <a:ext cx="7808976" cy="13239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Solution of 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141699"/>
            <a:ext cx="8611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Solution: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G be the function that assigns grade to a student of Discrete Mathematics class.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{Adams, Chou, </a:t>
            </a:r>
            <a:r>
              <a:rPr lang="en-US" sz="2800" dirty="0" err="1" smtClean="0"/>
              <a:t>Goodfriend</a:t>
            </a:r>
            <a:r>
              <a:rPr lang="en-US" sz="2800" dirty="0" smtClean="0"/>
              <a:t>, Rodriguez, Stevens}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A, B, C, D, F}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range of G</a:t>
            </a:r>
            <a:r>
              <a:rPr lang="en-US" sz="2800" dirty="0" smtClean="0"/>
              <a:t> is the set { A, B, C, F}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Because each grade except D is assigned to some student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956" y="517244"/>
            <a:ext cx="8488907" cy="13524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6" y="2081259"/>
            <a:ext cx="86641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Let R be the relation consisting of ordered pairs (Abdul, 22), (Brenda,24), (Carla,21), (Desire,22), (Eddie,24), and (Felicia,22), where each pair consists of a graduate student and the age of this student. </a:t>
            </a:r>
            <a:r>
              <a:rPr lang="en-US" sz="2000" i="1" dirty="0" smtClean="0">
                <a:solidFill>
                  <a:srgbClr val="FF0000"/>
                </a:solidFill>
              </a:rPr>
              <a:t>What is the function that this relation determines?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This relation defines the function f, where with f(Abdul)= 22, f(Brenda)=24, f(Carla)=21, f(Desire)=22, f(Eddie)= 24, and f(Felicia)=22.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/>
              <a:t>Here, </a:t>
            </a:r>
            <a:r>
              <a:rPr lang="en-US" sz="2000" b="1" dirty="0" smtClean="0">
                <a:solidFill>
                  <a:srgbClr val="0000FF"/>
                </a:solidFill>
              </a:rPr>
              <a:t>domain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 Abdul, Brenda, Carla, Desire, Eddie, Felicia 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define the function f, we need to specify a </a:t>
            </a:r>
            <a:r>
              <a:rPr lang="en-US" sz="2000" dirty="0" err="1" smtClean="0"/>
              <a:t>codomain</a:t>
            </a:r>
            <a:r>
              <a:rPr lang="en-US" sz="2000" dirty="0" smtClean="0"/>
              <a:t>. Here, we can take the </a:t>
            </a:r>
            <a:r>
              <a:rPr lang="en-US" sz="20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000" dirty="0" smtClean="0"/>
              <a:t> to be the </a:t>
            </a:r>
            <a:r>
              <a:rPr lang="en-US" sz="2000" dirty="0" smtClean="0">
                <a:solidFill>
                  <a:srgbClr val="0000FF"/>
                </a:solidFill>
              </a:rPr>
              <a:t>set of positive integers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Range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{21,22,24}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946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304501"/>
            <a:ext cx="866586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be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Then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are also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 defined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by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+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731520" lvl="1" indent="-274320">
              <a:spcBef>
                <a:spcPts val="600"/>
              </a:spcBef>
            </a:pPr>
            <a:endParaRPr lang="en-US" altLang="zh-TW" sz="2800" i="1" dirty="0" smtClean="0"/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6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24478"/>
            <a:ext cx="8515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Let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be functions from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 =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  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400" i="1" dirty="0" smtClean="0">
                <a:solidFill>
                  <a:srgbClr val="FF0000"/>
                </a:solidFill>
              </a:rPr>
              <a:t>	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 = x –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What are the functions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+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>
                <a:solidFill>
                  <a:srgbClr val="FF0000"/>
                </a:solidFill>
              </a:rPr>
              <a:t>?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endParaRPr lang="en-US" altLang="zh-TW" sz="2400" b="1" i="1" u="sng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400" b="1" i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: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 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 (x –x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(x</a:t>
            </a:r>
            <a:r>
              <a:rPr lang="en-US" altLang="zh-TW" sz="2400" i="1" dirty="0" smtClean="0">
                <a:sym typeface="Symbol"/>
              </a:rPr>
              <a:t>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3</a:t>
            </a:r>
            <a:r>
              <a:rPr lang="en-US" altLang="zh-TW" sz="2400" i="1" dirty="0" smtClean="0"/>
              <a:t> – x</a:t>
            </a:r>
            <a:r>
              <a:rPr lang="en-US" altLang="zh-TW" sz="2400" i="1" baseline="30000" dirty="0" smtClean="0"/>
              <a:t>4 </a:t>
            </a:r>
            <a:endParaRPr lang="en-US" altLang="zh-TW" sz="24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73561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Functions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274838"/>
            <a:ext cx="86385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be a function from the set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to the set </a:t>
            </a:r>
            <a:r>
              <a:rPr lang="en-US" altLang="zh-TW" sz="2800" i="1" dirty="0" smtClean="0"/>
              <a:t>B, </a:t>
            </a:r>
            <a:r>
              <a:rPr lang="en-US" altLang="zh-TW" sz="2800" dirty="0" smtClean="0"/>
              <a:t>and 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i="1" dirty="0" smtClean="0"/>
              <a:t>. </a:t>
            </a:r>
            <a:r>
              <a:rPr lang="en-US" altLang="zh-TW" sz="2800" dirty="0" smtClean="0"/>
              <a:t>The image of</a:t>
            </a:r>
            <a:r>
              <a:rPr lang="en-US" altLang="zh-TW" sz="2800" i="1" dirty="0" smtClean="0"/>
              <a:t> S </a:t>
            </a:r>
            <a:r>
              <a:rPr lang="en-US" altLang="zh-TW" sz="2800" dirty="0" smtClean="0"/>
              <a:t>under the function</a:t>
            </a:r>
            <a:r>
              <a:rPr lang="en-US" altLang="zh-TW" sz="2800" i="1" dirty="0" smtClean="0"/>
              <a:t> f  </a:t>
            </a:r>
            <a:r>
              <a:rPr lang="en-US" altLang="zh-TW" sz="2800" dirty="0" smtClean="0"/>
              <a:t>is the subset of B that consists of the images of the elements of 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denote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image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).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(S) </a:t>
            </a:r>
            <a:r>
              <a:rPr lang="en-US" altLang="zh-TW" sz="2800" i="1" dirty="0" smtClean="0"/>
              <a:t>= </a:t>
            </a:r>
            <a:r>
              <a:rPr lang="en-US" altLang="zh-TW" sz="2800" dirty="0" smtClean="0"/>
              <a:t>{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|</a:t>
            </a:r>
            <a:r>
              <a:rPr lang="en-US" altLang="zh-TW" sz="2800" dirty="0" smtClean="0">
                <a:sym typeface="Symbol" pitchFamily="18" charset="2"/>
              </a:rPr>
              <a:t></a:t>
            </a:r>
            <a:r>
              <a:rPr lang="en-US" altLang="zh-TW" sz="2800" i="1" dirty="0" err="1" smtClean="0">
                <a:sym typeface="Symbol" pitchFamily="18" charset="2"/>
              </a:rPr>
              <a:t>sS</a:t>
            </a:r>
            <a:r>
              <a:rPr lang="en-US" altLang="zh-TW" sz="2800" i="1" dirty="0" smtClean="0">
                <a:sym typeface="Symbol" pitchFamily="18" charset="2"/>
              </a:rPr>
              <a:t>(t=f(s))</a:t>
            </a:r>
            <a:r>
              <a:rPr lang="en-US" altLang="zh-TW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134319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A = {a, b, c, d, e} and B = {1, 2, 3, 4}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 = 1,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 = 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 = 1,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The image of the subset S = {b, c, d} is the set </a:t>
            </a:r>
            <a:r>
              <a:rPr lang="en-US" sz="2800" i="1" dirty="0" smtClean="0"/>
              <a:t>f</a:t>
            </a:r>
            <a:r>
              <a:rPr lang="en-US" sz="2800" dirty="0" smtClean="0"/>
              <a:t>(S) = {1, 4}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One-to-One Functions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819" y="2046945"/>
            <a:ext cx="87050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injective</a:t>
            </a:r>
            <a:r>
              <a:rPr lang="en-US" altLang="zh-TW" sz="2800" dirty="0" smtClean="0"/>
              <a:t>,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f(b)</a:t>
            </a:r>
            <a:r>
              <a:rPr lang="en-US" altLang="zh-TW" sz="2800" dirty="0" smtClean="0"/>
              <a:t> implies that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for all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in the domain of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dirty="0" smtClean="0"/>
              <a:t>A function </a:t>
            </a:r>
            <a:r>
              <a:rPr lang="en-US" altLang="zh-TW" sz="2800" b="1" i="1" dirty="0" smtClean="0"/>
              <a:t>f: A</a:t>
            </a:r>
            <a:r>
              <a:rPr lang="en-US" altLang="zh-TW" sz="2800" b="1" i="1" dirty="0" smtClean="0">
                <a:sym typeface="Symbol" pitchFamily="18" charset="2"/>
              </a:rPr>
              <a:t> </a:t>
            </a:r>
            <a:r>
              <a:rPr lang="en-US" altLang="zh-TW" sz="2800" b="1" i="1" dirty="0" smtClean="0"/>
              <a:t>B </a:t>
            </a:r>
            <a:r>
              <a:rPr lang="en-US" altLang="zh-TW" sz="2800" dirty="0" smtClean="0"/>
              <a:t>is said to be one-to-one </a:t>
            </a:r>
            <a:r>
              <a:rPr lang="en-US" altLang="zh-TW" sz="2800" dirty="0" smtClean="0">
                <a:solidFill>
                  <a:srgbClr val="FF0000"/>
                </a:solidFill>
              </a:rPr>
              <a:t>if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all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elements</a:t>
            </a:r>
            <a:r>
              <a:rPr lang="en-US" altLang="zh-TW" sz="2800" dirty="0" smtClean="0">
                <a:solidFill>
                  <a:srgbClr val="FF0000"/>
                </a:solidFill>
              </a:rPr>
              <a:t> in the domain A </a:t>
            </a:r>
            <a:r>
              <a:rPr lang="en-US" altLang="zh-TW" sz="2800" dirty="0" smtClean="0"/>
              <a:t>have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distinct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images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can express that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one-to-one using quantifiers </a:t>
            </a:r>
            <a:r>
              <a:rPr lang="en-US" altLang="zh-TW" sz="2800" dirty="0" smtClean="0">
                <a:solidFill>
                  <a:srgbClr val="0033CC"/>
                </a:solidFill>
              </a:rPr>
              <a:t>as </a:t>
            </a:r>
            <a:r>
              <a:rPr lang="en-US" altLang="zh-TW" sz="2800" i="1" dirty="0" smtClean="0">
                <a:sym typeface="Symbol" pitchFamily="18" charset="2"/>
              </a:rPr>
              <a:t>a b ( f(a)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f(b) a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b ),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or equivalently,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 a b ( a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b  f(a)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f(b) ), </a:t>
            </a:r>
            <a:r>
              <a:rPr lang="en-US" altLang="zh-TW" sz="2800" dirty="0" smtClean="0">
                <a:sym typeface="Symbol" pitchFamily="18" charset="2"/>
              </a:rPr>
              <a:t>where the universe of discourse is the domain of the function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endParaRPr lang="en-US" altLang="zh-TW" sz="28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28" y="2224588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2.3 Functions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Definition of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Domain, Codomain, Range, Image, Preimage, 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One-to-one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Onto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One-to-one correspondence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Inverse Functions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Compositions of Functions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Floor function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Ceiling Function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8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49" y="2274838"/>
            <a:ext cx="83114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from {a, b, c, d} to {1, 2, 3, 4, 5}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 = 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 = 5,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 = 1, and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 = 3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is one-to-one because every element of domain has a distinct image.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is one-to-one because </a:t>
            </a:r>
            <a:r>
              <a:rPr lang="en-US" sz="2400" i="1" dirty="0" smtClean="0"/>
              <a:t>f</a:t>
            </a:r>
            <a:r>
              <a:rPr lang="en-US" sz="2400" dirty="0" smtClean="0"/>
              <a:t> takes on different values at the four elements of its domain. 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70831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 for Example 8 : 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A </a:t>
            </a:r>
            <a:r>
              <a:rPr lang="en-US" altLang="zh-TW" sz="3200" b="1" i="1" dirty="0" smtClean="0">
                <a:latin typeface="+mn-lt"/>
              </a:rPr>
              <a:t>One-to-One</a:t>
            </a:r>
            <a:r>
              <a:rPr lang="en-US" altLang="zh-TW" sz="3200" b="1" dirty="0" smtClean="0">
                <a:latin typeface="+mn-lt"/>
              </a:rPr>
              <a:t> Function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3" descr="02-3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16620"/>
            <a:ext cx="6705600" cy="39429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4007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9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83642"/>
            <a:ext cx="86249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9: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Determine whether the function </a:t>
            </a:r>
            <a:r>
              <a:rPr lang="en-US" sz="2800" i="1" dirty="0" smtClean="0"/>
              <a:t>f(x) </a:t>
            </a:r>
            <a:r>
              <a:rPr lang="en-US" sz="2800" dirty="0" smtClean="0"/>
              <a:t>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from the set of integers to the set of integers is one-to-one.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one-to-one</a:t>
            </a:r>
            <a:r>
              <a:rPr lang="en-US" sz="2800" dirty="0" smtClean="0"/>
              <a:t> because, for instance, </a:t>
            </a:r>
            <a:r>
              <a:rPr lang="en-US" sz="2800" i="1" dirty="0" smtClean="0"/>
              <a:t>f</a:t>
            </a:r>
            <a:r>
              <a:rPr lang="en-US" sz="2800" dirty="0" smtClean="0"/>
              <a:t>(1) 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altLang="zh-TW" sz="2800" i="1" dirty="0" smtClean="0"/>
              <a:t>–</a:t>
            </a:r>
            <a:r>
              <a:rPr lang="en-US" sz="2800" dirty="0" smtClean="0"/>
              <a:t>1) = 1, but 1 = </a:t>
            </a:r>
            <a:r>
              <a:rPr lang="en-US" altLang="zh-TW" sz="2800" i="1" dirty="0" smtClean="0"/>
              <a:t>–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i.e.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have </a:t>
            </a:r>
            <a:r>
              <a:rPr lang="en-US" sz="2800" dirty="0" smtClean="0">
                <a:solidFill>
                  <a:srgbClr val="FF0000"/>
                </a:solidFill>
              </a:rPr>
              <a:t>same image 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99133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1" y="2243991"/>
            <a:ext cx="8309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from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to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is one-to-one.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10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210937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+ 1 from the set of real numbers to the set of real numbers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 is a one-to-one function. Since </a:t>
            </a:r>
            <a:r>
              <a:rPr lang="en-US" sz="2800" i="1" dirty="0" smtClean="0"/>
              <a:t>x </a:t>
            </a:r>
            <a:r>
              <a:rPr lang="en-US" sz="2800" dirty="0" smtClean="0"/>
              <a:t>+ 1 = </a:t>
            </a:r>
            <a:r>
              <a:rPr lang="en-US" sz="2800" i="1" dirty="0" smtClean="0"/>
              <a:t>y</a:t>
            </a:r>
            <a:r>
              <a:rPr lang="en-US" sz="2800" dirty="0" smtClean="0"/>
              <a:t> + 1, when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For any real number x, there is a distinct image, just 1 bigger than x; so, the function is one-to-one.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: One-to-one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83643"/>
            <a:ext cx="8122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A = {1, 2, 3} and B = {a, b, c, d}, and let  f(1) = a, f(2) = b, f(3) = d. Then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is injective</a:t>
            </a:r>
            <a:r>
              <a:rPr lang="en-US" sz="2800" dirty="0" smtClean="0"/>
              <a:t>, since the different elements 1, 2, 3 in A are assigned to the different elements a, c, d respectively in 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Every element of domain has a distinct image. So, the function is one-to-one.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Onto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677" y="2067526"/>
            <a:ext cx="8872787" cy="422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7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 from A to B is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surjective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for every element </a:t>
            </a:r>
            <a:r>
              <a:rPr lang="en-US" altLang="zh-TW" sz="2800" i="1" dirty="0" smtClean="0"/>
              <a:t>b</a:t>
            </a:r>
            <a:r>
              <a:rPr lang="en-US" altLang="zh-TW" sz="2800" i="1" dirty="0" smtClean="0">
                <a:sym typeface="Symbol" pitchFamily="18" charset="2"/>
              </a:rPr>
              <a:t> B</a:t>
            </a:r>
            <a:r>
              <a:rPr lang="en-US" altLang="zh-TW" sz="2800" dirty="0" smtClean="0">
                <a:sym typeface="Symbol" pitchFamily="18" charset="2"/>
              </a:rPr>
              <a:t> there is an element </a:t>
            </a:r>
            <a:r>
              <a:rPr lang="en-US" altLang="zh-TW" sz="2800" i="1" dirty="0" smtClean="0">
                <a:sym typeface="Symbol" pitchFamily="18" charset="2"/>
              </a:rPr>
              <a:t>a A</a:t>
            </a:r>
            <a:r>
              <a:rPr lang="en-US" altLang="zh-TW" sz="2800" dirty="0" smtClean="0">
                <a:sym typeface="Symbol" pitchFamily="18" charset="2"/>
              </a:rPr>
              <a:t> with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an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dirty="0" smtClean="0"/>
              <a:t> function if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rgbClr val="0000FF"/>
                </a:solidFill>
              </a:rPr>
              <a:t>	each element of B </a:t>
            </a:r>
            <a:r>
              <a:rPr lang="en-US" altLang="zh-TW" sz="2800" dirty="0" smtClean="0">
                <a:solidFill>
                  <a:srgbClr val="0000FF"/>
                </a:solidFill>
              </a:rPr>
              <a:t>is the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some</a:t>
            </a:r>
            <a:r>
              <a:rPr lang="en-US" altLang="zh-TW" sz="2800" dirty="0" smtClean="0">
                <a:solidFill>
                  <a:srgbClr val="0000FF"/>
                </a:solidFill>
              </a:rPr>
              <a:t> element of A.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新細明體" pitchFamily="18" charset="-120"/>
              </a:rPr>
              <a:t>i.e., </a:t>
            </a:r>
            <a:r>
              <a:rPr lang="en-US" sz="2800" dirty="0" smtClean="0">
                <a:solidFill>
                  <a:srgbClr val="0000FF"/>
                </a:solidFill>
                <a:ea typeface="新細明體" pitchFamily="18" charset="-120"/>
              </a:rPr>
              <a:t>if B = range of </a:t>
            </a:r>
            <a:r>
              <a:rPr lang="en-US" sz="2800" i="1" dirty="0" smtClean="0">
                <a:solidFill>
                  <a:srgbClr val="0000FF"/>
                </a:solidFill>
                <a:ea typeface="新細明體" pitchFamily="18" charset="-120"/>
              </a:rPr>
              <a:t>f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新細明體" pitchFamily="18" charset="-120"/>
              </a:rPr>
              <a:t>Note: 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A function is </a:t>
            </a:r>
            <a:r>
              <a:rPr lang="en-US" sz="2800" b="1" dirty="0" smtClean="0">
                <a:solidFill>
                  <a:srgbClr val="FF0000"/>
                </a:solidFill>
                <a:ea typeface="新細明體" pitchFamily="18" charset="-120"/>
              </a:rPr>
              <a:t>onto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if every element of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has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(s).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11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f be the function from {a, b, c, d} to {1, 2, 3} defined by f(a)=3, f(b)=2, f(c)=1, and f(d)=3. 	Is f an onto? 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[see the Figure on next slide]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Because all three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are images of elements in the domain, </a:t>
            </a:r>
            <a:r>
              <a:rPr lang="en-US" sz="2800" i="1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is onto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8102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FIGURE for Example 11: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dirty="0" smtClean="0">
                <a:latin typeface="+mn-lt"/>
              </a:rPr>
              <a:t>An </a:t>
            </a:r>
            <a:r>
              <a:rPr lang="en-US" altLang="zh-TW" sz="4000" i="1" dirty="0" smtClean="0">
                <a:latin typeface="+mn-lt"/>
              </a:rPr>
              <a:t>Onto</a:t>
            </a:r>
            <a:r>
              <a:rPr lang="en-US" altLang="zh-TW" sz="4000" dirty="0" smtClean="0">
                <a:latin typeface="+mn-lt"/>
              </a:rPr>
              <a:t> Function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02-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76556"/>
            <a:ext cx="8077200" cy="40103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158064"/>
            <a:ext cx="837972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integers to the set of integers onto?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onto, </a:t>
            </a:r>
            <a:r>
              <a:rPr lang="en-US" sz="2800" dirty="0" smtClean="0"/>
              <a:t>because there is no integer </a:t>
            </a:r>
            <a:r>
              <a:rPr lang="en-US" sz="2800" i="1" dirty="0" smtClean="0"/>
              <a:t>x</a:t>
            </a:r>
            <a:r>
              <a:rPr lang="en-US" sz="2800" dirty="0" smtClean="0"/>
              <a:t> with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</a:t>
            </a:r>
            <a:r>
              <a:rPr lang="en-US" altLang="zh-TW" sz="2800" i="1" dirty="0" smtClean="0"/>
              <a:t> –</a:t>
            </a:r>
            <a:r>
              <a:rPr lang="en-US" sz="2800" dirty="0" smtClean="0"/>
              <a:t>1, for instance.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The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that are negative integers (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/>
              <a:t> 1, </a:t>
            </a:r>
            <a:r>
              <a:rPr lang="en-US" sz="2800" dirty="0" smtClean="0">
                <a:sym typeface="Symbol"/>
              </a:rPr>
              <a:t> 2,  3 etc.) </a:t>
            </a:r>
            <a:r>
              <a:rPr lang="en-US" sz="2800" dirty="0" smtClean="0"/>
              <a:t>do not have any preimage.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what is function, domain,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, range, image, preimage; to understand different types of functions.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different types of functions with examples, be able to determine whether a function is one-to-one, onto, and/or one-to-one correspondence, be able to determine whether a function is invertible and find out the inverse of a function, be able to apply floor and ceiling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2" y="2333767"/>
            <a:ext cx="87050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positive integers to the set of positive integers onto?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94669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i="1" dirty="0" smtClean="0">
                <a:latin typeface="+mn-lt"/>
                <a:sym typeface="Symbol" pitchFamily="18" charset="2"/>
              </a:rPr>
              <a:t>One-to-one correspondence (</a:t>
            </a:r>
            <a:r>
              <a:rPr lang="en-US" altLang="zh-TW" sz="4000" b="1" i="1" dirty="0" err="1" smtClean="0">
                <a:latin typeface="+mn-lt"/>
                <a:sym typeface="Symbol" pitchFamily="18" charset="2"/>
              </a:rPr>
              <a:t>bijection</a:t>
            </a:r>
            <a:r>
              <a:rPr lang="en-US" altLang="zh-TW" sz="4000" b="1" i="1" dirty="0" smtClean="0">
                <a:latin typeface="+mn-lt"/>
                <a:sym typeface="Symbol" pitchFamily="18" charset="2"/>
              </a:rPr>
              <a:t> 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9" y="2169996"/>
            <a:ext cx="863857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Definition 8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A function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is a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one-to-one correspondence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or a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dirty="0" err="1" smtClean="0">
                <a:solidFill>
                  <a:srgbClr val="0000FF"/>
                </a:solidFill>
                <a:sym typeface="Symbol" pitchFamily="18" charset="2"/>
              </a:rPr>
              <a:t>bijection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if it is both one-to-one and onto.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ym typeface="Symbol" pitchFamily="18" charset="2"/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Example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: Let </a:t>
            </a:r>
            <a:r>
              <a:rPr lang="en-US" sz="2400" b="1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be the function from A to B where A={1, 2, 3, 4} and B = {a, b, c, d} with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(1)=d,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(2)=b,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(3)=c, and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(4)=a, then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sz="2400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function.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one-to-one since the every element of domain has a distinct image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onto since every element of B is the image of some element in A.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ea typeface="新細明體" pitchFamily="18" charset="-120"/>
                <a:sym typeface="Symbol"/>
              </a:rPr>
              <a:t>  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Hence 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a </a:t>
            </a:r>
            <a:r>
              <a:rPr lang="en-US" sz="2000" i="1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  function (or, one-to-one correspondence)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Practice yourself: Example 14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FIGURE: </a:t>
            </a:r>
            <a:r>
              <a:rPr lang="en-US" altLang="zh-TW" sz="3200" dirty="0" smtClean="0">
                <a:latin typeface="+mn-lt"/>
              </a:rPr>
              <a:t>Examples of Different Types of Correspondences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1806" y="2156351"/>
            <a:ext cx="8350250" cy="39578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052429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nonempty sets.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A function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f</a:t>
            </a:r>
            <a:r>
              <a:rPr lang="en-US" altLang="zh-TW" sz="28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assignment of exactly one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to each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We write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unique element of B assigned by the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to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of 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function from A to B</a:t>
            </a:r>
            <a:r>
              <a:rPr lang="en-US" altLang="zh-TW" sz="2800" dirty="0" smtClean="0"/>
              <a:t>, we write 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FF0000"/>
                </a:solidFill>
              </a:rPr>
              <a:t>Functions are sometimes called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mappings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transformations</a:t>
            </a:r>
            <a:r>
              <a:rPr lang="en-US" altLang="zh-TW" sz="2800" dirty="0" smtClean="0">
                <a:solidFill>
                  <a:srgbClr val="FF0000"/>
                </a:solidFill>
              </a:rPr>
              <a:t>.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140378"/>
            <a:ext cx="851573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Functions are specified in many different ways.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Sometimes we explicitly state the assignments, as in Figure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Often we give a formula, such as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+ 1, to define a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Other times we use a computer program to specify a function.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3" y="2109043"/>
            <a:ext cx="832293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function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2800" dirty="0" smtClean="0"/>
              <a:t>can also be defined in terms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/>
              <a:t>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  <a:r>
              <a:rPr lang="en-US" altLang="zh-TW" sz="2800" dirty="0" smtClean="0">
                <a:solidFill>
                  <a:srgbClr val="FF0000"/>
                </a:solidFill>
              </a:rPr>
              <a:t>[we will cover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in final term]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A relation from A to B is just a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subset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/>
              </a:rPr>
              <a:t>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endParaRPr lang="en-US" altLang="zh-TW" sz="2800" b="1" i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relation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that contains one, and only one, ordered pair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 for every element </a:t>
            </a:r>
            <a:r>
              <a:rPr lang="en-US" altLang="zh-TW" sz="2800" i="1" dirty="0" smtClean="0"/>
              <a:t>a</a:t>
            </a:r>
            <a:r>
              <a:rPr lang="en-US" altLang="zh-TW" sz="2800" i="1" dirty="0" smtClean="0">
                <a:sym typeface="Symbol" pitchFamily="18" charset="2"/>
              </a:rPr>
              <a:t> A, </a:t>
            </a:r>
            <a:r>
              <a:rPr lang="en-US" altLang="zh-TW" sz="2800" dirty="0" smtClean="0">
                <a:sym typeface="Symbol" pitchFamily="18" charset="2"/>
              </a:rPr>
              <a:t>defines a function </a:t>
            </a:r>
            <a:r>
              <a:rPr lang="en-US" altLang="zh-TW" sz="2800" i="1" dirty="0" smtClean="0">
                <a:sym typeface="Symbol" pitchFamily="18" charset="2"/>
              </a:rPr>
              <a:t>f </a:t>
            </a:r>
            <a:r>
              <a:rPr lang="en-US" altLang="zh-TW" sz="2800" dirty="0" smtClean="0">
                <a:sym typeface="Symbol" pitchFamily="18" charset="2"/>
              </a:rPr>
              <a:t>from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to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. This function is defined by the assignment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r>
              <a:rPr lang="en-US" altLang="zh-TW" sz="2800" dirty="0" smtClean="0">
                <a:sym typeface="Symbol" pitchFamily="18" charset="2"/>
              </a:rPr>
              <a:t>(a)=b, where (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,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) is the unique ordered pair in the relation that has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as its first element.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  <a:cs typeface="Arial" charset="0"/>
              </a:rPr>
              <a:t>FIGURE 1: Assignment of Grades in a </a:t>
            </a:r>
            <a:br>
              <a:rPr lang="en-US" altLang="zh-TW" sz="3200" b="1" dirty="0" smtClean="0">
                <a:latin typeface="+mn-lt"/>
                <a:cs typeface="Arial" charset="0"/>
              </a:rPr>
            </a:br>
            <a:r>
              <a:rPr lang="en-US" altLang="zh-TW" sz="3200" b="1" dirty="0" smtClean="0">
                <a:latin typeface="+mn-lt"/>
                <a:cs typeface="Arial" charset="0"/>
              </a:rPr>
              <a:t>Discrete Mathematics Class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0808" y="2076736"/>
            <a:ext cx="6075363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60" y="2211361"/>
            <a:ext cx="86914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0000FF"/>
                </a:solidFill>
              </a:rPr>
              <a:t>Definition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a function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say that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and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f(a) = 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preimage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 is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A.</a:t>
            </a:r>
            <a:r>
              <a:rPr lang="en-US" sz="2800" dirty="0" smtClean="0"/>
              <a:t> 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Also, i</a:t>
            </a:r>
            <a:r>
              <a:rPr lang="en-US" altLang="zh-TW" sz="2800" dirty="0" smtClean="0"/>
              <a:t>f</a:t>
            </a:r>
            <a:r>
              <a:rPr lang="en-US" altLang="zh-TW" sz="2800" i="1" dirty="0" smtClean="0"/>
              <a:t> f </a:t>
            </a:r>
            <a:r>
              <a:rPr lang="en-US" altLang="zh-TW" sz="2800" dirty="0" smtClean="0"/>
              <a:t>is a function 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say that 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zh-TW" sz="2800" i="1" dirty="0" smtClean="0">
                <a:solidFill>
                  <a:srgbClr val="0000FF"/>
                </a:solidFill>
              </a:rPr>
              <a:t>	f</a:t>
            </a:r>
            <a:r>
              <a:rPr lang="en-US" altLang="zh-TW" sz="2800" dirty="0" smtClean="0">
                <a:solidFill>
                  <a:srgbClr val="0000FF"/>
                </a:solidFill>
              </a:rPr>
              <a:t> maps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285457"/>
            <a:ext cx="87323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is a function 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write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  <a:endParaRPr lang="en-US" altLang="zh-TW" sz="2400" dirty="0" smtClean="0"/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f(a) = b</a:t>
            </a:r>
            <a:r>
              <a:rPr lang="en-US" altLang="zh-TW" sz="2400" dirty="0" smtClean="0"/>
              <a:t>, 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a </a:t>
            </a:r>
            <a:r>
              <a:rPr lang="en-US" altLang="zh-TW" sz="2400" dirty="0" smtClean="0"/>
              <a:t>is called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preimage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b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b </a:t>
            </a:r>
            <a:r>
              <a:rPr lang="en-US" altLang="zh-TW" sz="2400" dirty="0" smtClean="0"/>
              <a:t>is called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endParaRPr lang="en-US" altLang="zh-TW" sz="24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f </a:t>
            </a:r>
            <a:r>
              <a:rPr lang="en-US" altLang="zh-TW" sz="2800" i="1" dirty="0" smtClean="0"/>
              <a:t>: </a:t>
            </a:r>
            <a:r>
              <a:rPr lang="en-US" altLang="zh-TW" sz="2800" dirty="0" smtClean="0">
                <a:solidFill>
                  <a:srgbClr val="FF0000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 A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ACD0711316B04781CEA273FBAD5D3E" ma:contentTypeVersion="2" ma:contentTypeDescription="Create a new document." ma:contentTypeScope="" ma:versionID="552dd177dbd2b272342709c872412e96">
  <xsd:schema xmlns:xsd="http://www.w3.org/2001/XMLSchema" xmlns:xs="http://www.w3.org/2001/XMLSchema" xmlns:p="http://schemas.microsoft.com/office/2006/metadata/properties" xmlns:ns2="741111ed-9d9b-4782-a0a2-4e79af736946" targetNamespace="http://schemas.microsoft.com/office/2006/metadata/properties" ma:root="true" ma:fieldsID="f1fd74428f50667537ffb1ca8844e8db" ns2:_="">
    <xsd:import namespace="741111ed-9d9b-4782-a0a2-4e79af7369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111ed-9d9b-4782-a0a2-4e79af7369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74D640-1FB9-474B-B236-8D63EB8A7094}"/>
</file>

<file path=customXml/itemProps2.xml><?xml version="1.0" encoding="utf-8"?>
<ds:datastoreItem xmlns:ds="http://schemas.openxmlformats.org/officeDocument/2006/customXml" ds:itemID="{9BAE42AE-EB50-494A-B035-6601F6102DE3}"/>
</file>

<file path=customXml/itemProps3.xml><?xml version="1.0" encoding="utf-8"?>
<ds:datastoreItem xmlns:ds="http://schemas.openxmlformats.org/officeDocument/2006/customXml" ds:itemID="{91E37679-8338-432E-8FF7-EDB4BC060BF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1774</TotalTime>
  <Words>1847</Words>
  <Application>Microsoft Office PowerPoint</Application>
  <PresentationFormat>On-screen Show (4:3)</PresentationFormat>
  <Paragraphs>209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Functions </vt:lpstr>
      <vt:lpstr>Lecture Outline</vt:lpstr>
      <vt:lpstr>Objectives and Outcomes</vt:lpstr>
      <vt:lpstr>Functions</vt:lpstr>
      <vt:lpstr>Functions</vt:lpstr>
      <vt:lpstr>Functions</vt:lpstr>
      <vt:lpstr>FIGURE 1: Assignment of Grades in a  Discrete Mathematics Class</vt:lpstr>
      <vt:lpstr>Some Function Terminology</vt:lpstr>
      <vt:lpstr>Some Function Terminology</vt:lpstr>
      <vt:lpstr>Range versus Codomain</vt:lpstr>
      <vt:lpstr>Range versus Codomain: Example  (See the FIGURE 1 in the previous slide)</vt:lpstr>
      <vt:lpstr>Example 1 </vt:lpstr>
      <vt:lpstr>Solution of Example 1 </vt:lpstr>
      <vt:lpstr>Example 2</vt:lpstr>
      <vt:lpstr>Functions</vt:lpstr>
      <vt:lpstr>Example 6</vt:lpstr>
      <vt:lpstr>Functions</vt:lpstr>
      <vt:lpstr>Example 7 </vt:lpstr>
      <vt:lpstr>One-to-One Functions </vt:lpstr>
      <vt:lpstr>Example 8</vt:lpstr>
      <vt:lpstr>FIGURE for Example 8 :  A One-to-One Function</vt:lpstr>
      <vt:lpstr>Example 9</vt:lpstr>
      <vt:lpstr>Class Work</vt:lpstr>
      <vt:lpstr>Example 10</vt:lpstr>
      <vt:lpstr>Example : One-to-one function</vt:lpstr>
      <vt:lpstr>Onto Function</vt:lpstr>
      <vt:lpstr>Example 11</vt:lpstr>
      <vt:lpstr>FIGURE for Example 11: An Onto Function</vt:lpstr>
      <vt:lpstr>Example 12</vt:lpstr>
      <vt:lpstr>Class Work</vt:lpstr>
      <vt:lpstr>One-to-one correspondence (bijection )</vt:lpstr>
      <vt:lpstr>FIGURE: Examples of Different Types of Correspondences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53</cp:revision>
  <dcterms:created xsi:type="dcterms:W3CDTF">2018-12-10T17:20:29Z</dcterms:created>
  <dcterms:modified xsi:type="dcterms:W3CDTF">2022-01-31T15:12:14Z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0x0101001BACD0711316B04781CEA273FBAD5D3E</vt:lpwstr>
  </property>
</Properties>
</file>