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1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308"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277" r:id="rId20"/>
    <p:sldId id="26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51"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slide" Target="slides/slide20.xml"/><Relationship Id="rId50"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2/4/2022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2/4/2022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Functions (Cont.)</a:t>
            </a:r>
            <a:r>
              <a:rPr lang="en-US" dirty="0" smtClean="0"/>
              <a:t> </a:t>
            </a:r>
            <a:endParaRPr lang="en-US" dirty="0"/>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579055">
                  <a:extLst>
                    <a:ext uri="{9D8B030D-6E8A-4147-A177-3AD203B41FA5}">
                      <a16:colId xmlns:a16="http://schemas.microsoft.com/office/drawing/2014/main" xmlns="" val="2889894460"/>
                    </a:ext>
                  </a:extLst>
                </a:gridCol>
                <a:gridCol w="1255594">
                  <a:extLst>
                    <a:ext uri="{9D8B030D-6E8A-4147-A177-3AD203B41FA5}">
                      <a16:colId xmlns:a16="http://schemas.microsoft.com/office/drawing/2014/main" xmlns="" val="3023211198"/>
                    </a:ext>
                  </a:extLst>
                </a:gridCol>
                <a:gridCol w="1146412">
                  <a:extLst>
                    <a:ext uri="{9D8B030D-6E8A-4147-A177-3AD203B41FA5}">
                      <a16:colId xmlns:a16="http://schemas.microsoft.com/office/drawing/2014/main" xmlns="" val="1762131981"/>
                    </a:ext>
                  </a:extLst>
                </a:gridCol>
                <a:gridCol w="1665026">
                  <a:extLst>
                    <a:ext uri="{9D8B030D-6E8A-4147-A177-3AD203B41FA5}">
                      <a16:colId xmlns:a16="http://schemas.microsoft.com/office/drawing/2014/main" xmlns="" val="445458238"/>
                    </a:ext>
                  </a:extLst>
                </a:gridCol>
                <a:gridCol w="2206487">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6</a:t>
                      </a:r>
                      <a:endParaRPr lang="en-US" dirty="0"/>
                    </a:p>
                  </a:txBody>
                  <a:tcPr/>
                </a:tc>
                <a:tc>
                  <a:txBody>
                    <a:bodyPr/>
                    <a:lstStyle/>
                    <a:p>
                      <a:r>
                        <a:rPr lang="en-US" dirty="0"/>
                        <a:t>Week No:</a:t>
                      </a:r>
                    </a:p>
                  </a:txBody>
                  <a:tcPr/>
                </a:tc>
                <a:tc>
                  <a:txBody>
                    <a:bodyPr/>
                    <a:lstStyle/>
                    <a:p>
                      <a:r>
                        <a:rPr lang="en-US" dirty="0" smtClean="0"/>
                        <a:t>3</a:t>
                      </a:r>
                      <a:endParaRPr lang="en-US" dirty="0"/>
                    </a:p>
                  </a:txBody>
                  <a:tcPr/>
                </a:tc>
                <a:tc>
                  <a:txBody>
                    <a:bodyPr/>
                    <a:lstStyle/>
                    <a:p>
                      <a:r>
                        <a:rPr lang="en-US" dirty="0"/>
                        <a:t>Semester:</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Spring </a:t>
                      </a:r>
                      <a:r>
                        <a:rPr lang="en-US" dirty="0" smtClean="0"/>
                        <a:t>2021-2022</a:t>
                      </a:r>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S.M.</a:t>
                      </a:r>
                      <a:r>
                        <a:rPr lang="en-US" i="1" baseline="0" dirty="0" smtClean="0"/>
                        <a:t> </a:t>
                      </a:r>
                      <a:r>
                        <a:rPr lang="en-US" i="1" baseline="0" dirty="0" err="1" smtClean="0"/>
                        <a:t>Abdur</a:t>
                      </a:r>
                      <a:r>
                        <a:rPr lang="en-US" i="1" baseline="0" dirty="0" smtClean="0"/>
                        <a:t> </a:t>
                      </a:r>
                      <a:r>
                        <a:rPr lang="en-US" i="1" baseline="0" dirty="0" err="1" smtClean="0"/>
                        <a:t>Rouf</a:t>
                      </a:r>
                      <a:r>
                        <a:rPr lang="en-US" i="1" baseline="0" dirty="0" smtClean="0"/>
                        <a:t> </a:t>
                      </a:r>
                      <a:r>
                        <a:rPr lang="en-US" i="1" baseline="0" dirty="0" err="1" smtClean="0"/>
                        <a:t>Bhuiyan</a:t>
                      </a:r>
                      <a:r>
                        <a:rPr lang="en-US" i="1" baseline="0" dirty="0" smtClean="0"/>
                        <a:t> [ arouf@aiub.edu]    </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a:p>
        </p:txBody>
      </p:sp>
    </p:spTree>
    <p:extLst>
      <p:ext uri="{BB962C8B-B14F-4D97-AF65-F5344CB8AC3E}">
        <p14:creationId xmlns:p14="http://schemas.microsoft.com/office/powerpoint/2010/main" xmlns=""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12157" y="653725"/>
            <a:ext cx="7808976" cy="1088136"/>
          </a:xfrm>
        </p:spPr>
        <p:txBody>
          <a:bodyPr>
            <a:normAutofit/>
          </a:bodyPr>
          <a:lstStyle/>
          <a:p>
            <a:r>
              <a:rPr lang="en-US" sz="4000" b="1" dirty="0" smtClean="0">
                <a:latin typeface="+mn-lt"/>
              </a:rPr>
              <a:t>Compositions of Functions</a:t>
            </a:r>
            <a:endParaRPr lang="en-US" sz="4000" dirty="0">
              <a:latin typeface="+mn-lt"/>
            </a:endParaRPr>
          </a:p>
        </p:txBody>
      </p:sp>
      <p:sp>
        <p:nvSpPr>
          <p:cNvPr id="5" name="Rectangle 4"/>
          <p:cNvSpPr/>
          <p:nvPr/>
        </p:nvSpPr>
        <p:spPr>
          <a:xfrm>
            <a:off x="312157" y="2006960"/>
            <a:ext cx="8624923" cy="3693319"/>
          </a:xfrm>
          <a:prstGeom prst="rect">
            <a:avLst/>
          </a:prstGeom>
        </p:spPr>
        <p:txBody>
          <a:bodyPr wrap="square">
            <a:spAutoFit/>
          </a:bodyPr>
          <a:lstStyle/>
          <a:p>
            <a:pPr marL="274320" indent="-274320">
              <a:spcBef>
                <a:spcPts val="600"/>
              </a:spcBef>
              <a:buFont typeface="Arial" pitchFamily="34" charset="0"/>
              <a:buChar char="•"/>
            </a:pPr>
            <a:r>
              <a:rPr lang="en-US" sz="2800" b="1" u="sng" dirty="0" smtClean="0">
                <a:solidFill>
                  <a:srgbClr val="FF0000"/>
                </a:solidFill>
              </a:rPr>
              <a:t>Definition</a:t>
            </a:r>
            <a:r>
              <a:rPr lang="en-US" sz="2800" dirty="0" smtClean="0">
                <a:solidFill>
                  <a:srgbClr val="FF0000"/>
                </a:solidFill>
              </a:rPr>
              <a:t>: </a:t>
            </a:r>
            <a:r>
              <a:rPr lang="en-US" sz="2800" dirty="0" smtClean="0"/>
              <a:t>Let </a:t>
            </a:r>
            <a:r>
              <a:rPr lang="en-US" sz="2800" i="1" dirty="0" smtClean="0"/>
              <a:t>g</a:t>
            </a:r>
            <a:r>
              <a:rPr lang="en-US" sz="2800" dirty="0" smtClean="0"/>
              <a:t> be a function from the set </a:t>
            </a:r>
            <a:r>
              <a:rPr lang="en-US" sz="2800" b="1" i="1" dirty="0" smtClean="0"/>
              <a:t>A</a:t>
            </a:r>
            <a:r>
              <a:rPr lang="en-US" sz="2800" dirty="0" smtClean="0"/>
              <a:t> to the set </a:t>
            </a:r>
            <a:r>
              <a:rPr lang="en-US" sz="2800" b="1" i="1" dirty="0" smtClean="0"/>
              <a:t>B</a:t>
            </a:r>
            <a:r>
              <a:rPr lang="en-US" sz="2800" dirty="0" smtClean="0"/>
              <a:t> and let </a:t>
            </a:r>
            <a:r>
              <a:rPr lang="en-US" sz="2800" i="1" dirty="0" smtClean="0"/>
              <a:t>f</a:t>
            </a:r>
            <a:r>
              <a:rPr lang="en-US" sz="2800" dirty="0" smtClean="0"/>
              <a:t> be a function from the set </a:t>
            </a:r>
            <a:r>
              <a:rPr lang="en-US" sz="2800" b="1" i="1" dirty="0" smtClean="0"/>
              <a:t>B</a:t>
            </a:r>
            <a:r>
              <a:rPr lang="en-US" sz="2800" dirty="0" smtClean="0"/>
              <a:t> to the set </a:t>
            </a:r>
            <a:r>
              <a:rPr lang="en-US" sz="2800" b="1" i="1" dirty="0" smtClean="0"/>
              <a:t>C</a:t>
            </a:r>
            <a:r>
              <a:rPr lang="en-US" sz="2800" dirty="0" smtClean="0"/>
              <a:t>. </a:t>
            </a:r>
          </a:p>
          <a:p>
            <a:pPr marL="274320" indent="-274320">
              <a:spcBef>
                <a:spcPts val="600"/>
              </a:spcBef>
            </a:pPr>
            <a:r>
              <a:rPr lang="en-US" sz="2800" dirty="0" smtClean="0"/>
              <a:t>	The composition of functions </a:t>
            </a:r>
            <a:r>
              <a:rPr lang="en-US" sz="2800" i="1" dirty="0" smtClean="0"/>
              <a:t>f </a:t>
            </a:r>
            <a:r>
              <a:rPr lang="en-US" sz="2800" dirty="0" smtClean="0"/>
              <a:t>and </a:t>
            </a:r>
            <a:r>
              <a:rPr lang="en-US" sz="2800" i="1" dirty="0" smtClean="0"/>
              <a:t>g</a:t>
            </a:r>
            <a:r>
              <a:rPr lang="en-US" sz="2800" dirty="0" smtClean="0"/>
              <a:t>, denoted by </a:t>
            </a:r>
            <a:r>
              <a:rPr lang="en-US" sz="2800" b="1" i="1" dirty="0" smtClean="0"/>
              <a:t>f </a:t>
            </a:r>
            <a:r>
              <a:rPr lang="en-US" sz="2800" b="1" dirty="0" smtClean="0"/>
              <a:t>o </a:t>
            </a:r>
            <a:r>
              <a:rPr lang="en-US" sz="2800" b="1" i="1" dirty="0" smtClean="0"/>
              <a:t>g</a:t>
            </a:r>
            <a:r>
              <a:rPr lang="en-US" sz="2800" dirty="0" smtClean="0"/>
              <a:t>, is defined by </a:t>
            </a:r>
            <a:r>
              <a:rPr lang="en-US" sz="2800" dirty="0" smtClean="0">
                <a:solidFill>
                  <a:srgbClr val="0000FF"/>
                </a:solidFill>
              </a:rPr>
              <a:t>(</a:t>
            </a:r>
            <a:r>
              <a:rPr lang="en-US" sz="2800" i="1" dirty="0" smtClean="0">
                <a:solidFill>
                  <a:srgbClr val="0000FF"/>
                </a:solidFill>
              </a:rPr>
              <a:t>f </a:t>
            </a:r>
            <a:r>
              <a:rPr lang="en-US" sz="2800" dirty="0" smtClean="0">
                <a:solidFill>
                  <a:srgbClr val="0000FF"/>
                </a:solidFill>
              </a:rPr>
              <a:t>o </a:t>
            </a:r>
            <a:r>
              <a:rPr lang="en-US" sz="2800" i="1" dirty="0" smtClean="0">
                <a:solidFill>
                  <a:srgbClr val="0000FF"/>
                </a:solidFill>
              </a:rPr>
              <a:t>g</a:t>
            </a:r>
            <a:r>
              <a:rPr lang="en-US" sz="2800" dirty="0" smtClean="0">
                <a:solidFill>
                  <a:srgbClr val="0000FF"/>
                </a:solidFill>
              </a:rPr>
              <a:t>) (a) = </a:t>
            </a:r>
            <a:r>
              <a:rPr lang="en-US" sz="2800" i="1" dirty="0" smtClean="0">
                <a:solidFill>
                  <a:srgbClr val="0000FF"/>
                </a:solidFill>
              </a:rPr>
              <a:t>f</a:t>
            </a:r>
            <a:r>
              <a:rPr lang="en-US" sz="2800" dirty="0" smtClean="0">
                <a:solidFill>
                  <a:srgbClr val="0000FF"/>
                </a:solidFill>
              </a:rPr>
              <a:t>(</a:t>
            </a:r>
            <a:r>
              <a:rPr lang="en-US" sz="2800" i="1" dirty="0" smtClean="0">
                <a:solidFill>
                  <a:srgbClr val="0000FF"/>
                </a:solidFill>
              </a:rPr>
              <a:t>g</a:t>
            </a:r>
            <a:r>
              <a:rPr lang="en-US" sz="2800" dirty="0" smtClean="0">
                <a:solidFill>
                  <a:srgbClr val="0000FF"/>
                </a:solidFill>
              </a:rPr>
              <a:t>(a))</a:t>
            </a:r>
          </a:p>
          <a:p>
            <a:pPr marL="274320" lvl="1" indent="-274320">
              <a:spcBef>
                <a:spcPts val="600"/>
              </a:spcBef>
              <a:buFont typeface="Arial" pitchFamily="34" charset="0"/>
              <a:buChar char="•"/>
            </a:pPr>
            <a:endParaRPr lang="en-US" altLang="zh-TW" b="1" u="sng" dirty="0" smtClean="0">
              <a:solidFill>
                <a:srgbClr val="FF0000"/>
              </a:solidFill>
              <a:ea typeface="新細明體" pitchFamily="18" charset="-120"/>
            </a:endParaRP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i="1" dirty="0" smtClean="0">
                <a:ea typeface="新細明體" pitchFamily="18" charset="-120"/>
              </a:rPr>
              <a:t>  </a:t>
            </a:r>
            <a:r>
              <a:rPr lang="en-US" altLang="zh-TW" sz="2800" b="1" i="1" dirty="0" smtClean="0">
                <a:solidFill>
                  <a:srgbClr val="0000FF"/>
                </a:solidFill>
                <a:ea typeface="新細明體" pitchFamily="18" charset="-120"/>
              </a:rPr>
              <a:t>f o g</a:t>
            </a:r>
            <a:r>
              <a:rPr lang="en-US" altLang="zh-TW" sz="2800" b="1" dirty="0" smtClean="0">
                <a:solidFill>
                  <a:srgbClr val="0000FF"/>
                </a:solidFill>
                <a:ea typeface="新細明體" pitchFamily="18" charset="-120"/>
              </a:rPr>
              <a:t> </a:t>
            </a:r>
            <a:r>
              <a:rPr lang="en-US" altLang="zh-TW" sz="2800" dirty="0" smtClean="0">
                <a:ea typeface="新細明體" pitchFamily="18" charset="-120"/>
              </a:rPr>
              <a:t>and </a:t>
            </a:r>
            <a:r>
              <a:rPr lang="en-US" altLang="zh-TW" sz="2800" b="1" i="1" dirty="0" smtClean="0">
                <a:solidFill>
                  <a:srgbClr val="0000FF"/>
                </a:solidFill>
                <a:ea typeface="新細明體" pitchFamily="18" charset="-120"/>
              </a:rPr>
              <a:t>g o f</a:t>
            </a:r>
            <a:r>
              <a:rPr lang="en-US" altLang="zh-TW" sz="2800" b="1" dirty="0" smtClean="0">
                <a:ea typeface="新細明體" pitchFamily="18" charset="-120"/>
              </a:rPr>
              <a:t> </a:t>
            </a:r>
            <a:r>
              <a:rPr lang="en-US" altLang="zh-TW" sz="2800" dirty="0" smtClean="0">
                <a:ea typeface="新細明體" pitchFamily="18" charset="-120"/>
              </a:rPr>
              <a:t>are </a:t>
            </a:r>
            <a:r>
              <a:rPr lang="en-US" altLang="zh-TW" sz="2800" dirty="0" smtClean="0">
                <a:solidFill>
                  <a:srgbClr val="FF0000"/>
                </a:solidFill>
                <a:ea typeface="新細明體" pitchFamily="18" charset="-120"/>
              </a:rPr>
              <a:t>not equal</a:t>
            </a:r>
          </a:p>
          <a:p>
            <a:pPr marL="274320" lvl="1" indent="-274320">
              <a:spcBef>
                <a:spcPts val="600"/>
              </a:spcBef>
              <a:buFont typeface="Arial" pitchFamily="34" charset="0"/>
              <a:buChar char="•"/>
            </a:pPr>
            <a:r>
              <a:rPr lang="en-US" altLang="zh-TW" sz="2800" b="1" u="sng" dirty="0" smtClean="0">
                <a:solidFill>
                  <a:srgbClr val="FF0000"/>
                </a:solidFill>
                <a:ea typeface="新細明體" pitchFamily="18" charset="-120"/>
              </a:rPr>
              <a:t>Note:</a:t>
            </a:r>
            <a:r>
              <a:rPr lang="en-US" altLang="zh-TW" sz="2800" dirty="0" smtClean="0">
                <a:ea typeface="新細明體" pitchFamily="18" charset="-120"/>
              </a:rPr>
              <a:t> The </a:t>
            </a:r>
            <a:r>
              <a:rPr lang="en-US" altLang="zh-TW" sz="2800" dirty="0" smtClean="0">
                <a:solidFill>
                  <a:srgbClr val="0000FF"/>
                </a:solidFill>
                <a:ea typeface="新細明體" pitchFamily="18" charset="-120"/>
              </a:rPr>
              <a:t>composition </a:t>
            </a:r>
            <a:r>
              <a:rPr lang="en-US" altLang="zh-TW" sz="2800" b="1" i="1" dirty="0" smtClean="0">
                <a:solidFill>
                  <a:srgbClr val="0000FF"/>
                </a:solidFill>
                <a:ea typeface="新細明體" pitchFamily="18" charset="-120"/>
              </a:rPr>
              <a:t>f o g </a:t>
            </a:r>
            <a:r>
              <a:rPr lang="en-US" altLang="zh-TW" sz="2800" dirty="0" smtClean="0">
                <a:solidFill>
                  <a:srgbClr val="0000FF"/>
                </a:solidFill>
                <a:ea typeface="新細明體" pitchFamily="18" charset="-120"/>
              </a:rPr>
              <a:t>can NOT be defined </a:t>
            </a:r>
            <a:r>
              <a:rPr lang="en-US" altLang="zh-TW" sz="2800" b="1" i="1" dirty="0" smtClean="0">
                <a:solidFill>
                  <a:srgbClr val="0000FF"/>
                </a:solidFill>
                <a:ea typeface="新細明體" pitchFamily="18" charset="-120"/>
              </a:rPr>
              <a:t>unless</a:t>
            </a:r>
            <a:r>
              <a:rPr lang="en-US" altLang="zh-TW" sz="2800" dirty="0" smtClean="0">
                <a:solidFill>
                  <a:srgbClr val="0000FF"/>
                </a:solidFill>
                <a:ea typeface="新細明體" pitchFamily="18" charset="-120"/>
              </a:rPr>
              <a:t> the range of </a:t>
            </a:r>
            <a:r>
              <a:rPr lang="en-US" altLang="zh-TW" sz="2800" i="1" dirty="0" smtClean="0">
                <a:solidFill>
                  <a:srgbClr val="0000FF"/>
                </a:solidFill>
                <a:ea typeface="新細明體" pitchFamily="18" charset="-120"/>
              </a:rPr>
              <a:t>g </a:t>
            </a:r>
            <a:r>
              <a:rPr lang="en-US" altLang="zh-TW" sz="2800" dirty="0" smtClean="0">
                <a:solidFill>
                  <a:srgbClr val="0000FF"/>
                </a:solidFill>
                <a:ea typeface="新細明體" pitchFamily="18" charset="-120"/>
              </a:rPr>
              <a:t>is a subset of the domain of </a:t>
            </a:r>
            <a:r>
              <a:rPr lang="en-US" altLang="zh-TW" sz="2800" i="1" dirty="0" smtClean="0">
                <a:solidFill>
                  <a:srgbClr val="0000FF"/>
                </a:solidFill>
                <a:ea typeface="新細明體" pitchFamily="18" charset="-120"/>
              </a:rPr>
              <a:t>f </a:t>
            </a:r>
            <a:r>
              <a:rPr lang="en-US" sz="2800" dirty="0" smtClean="0">
                <a:solidFill>
                  <a:srgbClr val="0000FF"/>
                </a:solidFill>
              </a:rPr>
              <a:t> </a:t>
            </a:r>
            <a:endParaRPr lang="en-US" sz="2800" dirty="0">
              <a:solidFill>
                <a:srgbClr val="0000FF"/>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257565" y="681021"/>
            <a:ext cx="7808976" cy="1088136"/>
          </a:xfrm>
        </p:spPr>
        <p:txBody>
          <a:bodyPr>
            <a:noAutofit/>
          </a:bodyPr>
          <a:lstStyle/>
          <a:p>
            <a:r>
              <a:rPr lang="en-US" altLang="zh-TW" sz="3600" b="1" dirty="0" smtClean="0">
                <a:latin typeface="+mn-lt"/>
              </a:rPr>
              <a:t>FIGURE : The Composition of the Functions </a:t>
            </a:r>
            <a:r>
              <a:rPr lang="en-US" altLang="zh-TW" sz="3600" b="1" i="1" dirty="0" smtClean="0">
                <a:latin typeface="+mn-lt"/>
              </a:rPr>
              <a:t>f</a:t>
            </a:r>
            <a:r>
              <a:rPr lang="en-US" altLang="zh-TW" sz="3600" b="1" dirty="0" smtClean="0">
                <a:latin typeface="+mn-lt"/>
              </a:rPr>
              <a:t> and </a:t>
            </a:r>
            <a:r>
              <a:rPr lang="en-US" altLang="zh-TW" sz="3600" b="1" i="1" dirty="0" smtClean="0">
                <a:latin typeface="+mn-lt"/>
              </a:rPr>
              <a:t>g</a:t>
            </a:r>
            <a:endParaRPr lang="en-US" sz="3600" b="1" dirty="0">
              <a:latin typeface="+mn-lt"/>
            </a:endParaRPr>
          </a:p>
        </p:txBody>
      </p:sp>
      <p:pic>
        <p:nvPicPr>
          <p:cNvPr id="5" name="Picture 3" descr="02-3-007"/>
          <p:cNvPicPr>
            <a:picLocks noChangeAspect="1" noChangeArrowheads="1"/>
          </p:cNvPicPr>
          <p:nvPr/>
        </p:nvPicPr>
        <p:blipFill>
          <a:blip r:embed="rId2" cstate="print"/>
          <a:srcRect/>
          <a:stretch>
            <a:fillRect/>
          </a:stretch>
        </p:blipFill>
        <p:spPr bwMode="auto">
          <a:xfrm>
            <a:off x="169863" y="2141592"/>
            <a:ext cx="8745537" cy="4054503"/>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45664" y="708317"/>
            <a:ext cx="8611737" cy="1088136"/>
          </a:xfrm>
        </p:spPr>
        <p:txBody>
          <a:bodyPr>
            <a:noAutofit/>
          </a:bodyPr>
          <a:lstStyle/>
          <a:p>
            <a:r>
              <a:rPr lang="en-US" sz="3200" b="1" i="1" dirty="0" smtClean="0">
                <a:latin typeface="+mn-lt"/>
              </a:rPr>
              <a:t>Modified</a:t>
            </a:r>
            <a:r>
              <a:rPr lang="en-US" sz="3200" dirty="0" smtClean="0">
                <a:latin typeface="+mn-lt"/>
              </a:rPr>
              <a:t> </a:t>
            </a:r>
            <a:r>
              <a:rPr lang="en-US" sz="3200" b="1" dirty="0" smtClean="0">
                <a:latin typeface="+mn-lt"/>
              </a:rPr>
              <a:t>Example 21 </a:t>
            </a:r>
            <a:br>
              <a:rPr lang="en-US" sz="3200" b="1" dirty="0" smtClean="0">
                <a:latin typeface="+mn-lt"/>
              </a:rPr>
            </a:br>
            <a:r>
              <a:rPr lang="en-US" sz="3200" dirty="0" smtClean="0">
                <a:latin typeface="+mn-lt"/>
              </a:rPr>
              <a:t>@ p. 141(6</a:t>
            </a:r>
            <a:r>
              <a:rPr lang="en-US" sz="3200" baseline="30000" dirty="0" smtClean="0">
                <a:latin typeface="+mn-lt"/>
              </a:rPr>
              <a:t>th</a:t>
            </a:r>
            <a:r>
              <a:rPr lang="en-US" sz="3200" dirty="0" smtClean="0">
                <a:latin typeface="+mn-lt"/>
              </a:rPr>
              <a:t> ed.) @ p.149 (7</a:t>
            </a:r>
            <a:r>
              <a:rPr lang="en-US" sz="3200" baseline="30000" dirty="0" smtClean="0">
                <a:latin typeface="+mn-lt"/>
              </a:rPr>
              <a:t>th</a:t>
            </a:r>
            <a:r>
              <a:rPr lang="en-US" sz="3200" dirty="0" smtClean="0">
                <a:latin typeface="+mn-lt"/>
              </a:rPr>
              <a:t> ed.)</a:t>
            </a:r>
            <a:endParaRPr lang="en-US" sz="3200" dirty="0">
              <a:latin typeface="+mn-lt"/>
            </a:endParaRPr>
          </a:p>
        </p:txBody>
      </p:sp>
      <p:sp>
        <p:nvSpPr>
          <p:cNvPr id="5" name="Rectangle 4"/>
          <p:cNvSpPr/>
          <p:nvPr/>
        </p:nvSpPr>
        <p:spPr>
          <a:xfrm>
            <a:off x="245663" y="2221777"/>
            <a:ext cx="8611737" cy="3954929"/>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r>
              <a:rPr lang="en-US" sz="2400" dirty="0" smtClean="0">
                <a:solidFill>
                  <a:srgbClr val="FF0000"/>
                </a:solidFill>
              </a:rPr>
              <a:t> be the functions from the set of integers to the set of integers defined by </a:t>
            </a:r>
            <a:r>
              <a:rPr lang="en-US" sz="2400" i="1" dirty="0" smtClean="0">
                <a:solidFill>
                  <a:srgbClr val="FF0000"/>
                </a:solidFill>
              </a:rPr>
              <a:t>f </a:t>
            </a:r>
            <a:r>
              <a:rPr lang="en-US" sz="2400" dirty="0" smtClean="0">
                <a:solidFill>
                  <a:srgbClr val="FF0000"/>
                </a:solidFill>
              </a:rPr>
              <a:t>(x) = 2x + 3 and </a:t>
            </a:r>
            <a:r>
              <a:rPr lang="en-US" sz="2400" i="1" dirty="0" smtClean="0">
                <a:solidFill>
                  <a:srgbClr val="FF0000"/>
                </a:solidFill>
              </a:rPr>
              <a:t>g </a:t>
            </a:r>
            <a:r>
              <a:rPr lang="en-US" sz="2400" dirty="0" smtClean="0">
                <a:solidFill>
                  <a:srgbClr val="FF0000"/>
                </a:solidFill>
              </a:rPr>
              <a:t>(x) = 3x + 2. </a:t>
            </a:r>
          </a:p>
          <a:p>
            <a:pPr marL="274320" indent="-274320">
              <a:spcBef>
                <a:spcPts val="600"/>
              </a:spcBef>
            </a:pPr>
            <a:r>
              <a:rPr lang="en-US" sz="2400" dirty="0" smtClean="0">
                <a:solidFill>
                  <a:srgbClr val="FF0000"/>
                </a:solidFill>
              </a:rPr>
              <a:t>	Find the composite functions of </a:t>
            </a:r>
            <a:r>
              <a:rPr lang="en-US" sz="2400" i="1" dirty="0" smtClean="0">
                <a:solidFill>
                  <a:srgbClr val="FF0000"/>
                </a:solidFill>
              </a:rPr>
              <a:t>f</a:t>
            </a:r>
            <a:r>
              <a:rPr lang="en-US" sz="2400" dirty="0" smtClean="0">
                <a:solidFill>
                  <a:srgbClr val="FF0000"/>
                </a:solidFill>
              </a:rPr>
              <a:t> and </a:t>
            </a:r>
            <a:r>
              <a:rPr lang="en-US" sz="2400" i="1" dirty="0" smtClean="0">
                <a:solidFill>
                  <a:srgbClr val="FF0000"/>
                </a:solidFill>
              </a:rPr>
              <a:t>g.</a:t>
            </a:r>
          </a:p>
          <a:p>
            <a:pPr marL="274320" indent="-274320">
              <a:spcBef>
                <a:spcPts val="600"/>
              </a:spcBef>
            </a:pPr>
            <a:r>
              <a:rPr lang="en-US" sz="2400" b="1" u="sng" dirty="0" smtClean="0">
                <a:solidFill>
                  <a:srgbClr val="0000FF"/>
                </a:solidFill>
              </a:rPr>
              <a:t>Solution</a:t>
            </a:r>
            <a:r>
              <a:rPr lang="en-US" sz="2400" b="1" dirty="0" smtClean="0">
                <a:solidFill>
                  <a:srgbClr val="0000FF"/>
                </a:solidFill>
              </a:rPr>
              <a:t>:</a:t>
            </a:r>
          </a:p>
          <a:p>
            <a:pPr marL="274320" indent="-274320">
              <a:spcBef>
                <a:spcPts val="600"/>
              </a:spcBef>
              <a:buFont typeface="Arial" pitchFamily="34" charset="0"/>
              <a:buChar char="•"/>
            </a:pPr>
            <a:r>
              <a:rPr lang="en-US" sz="2400" dirty="0" smtClean="0"/>
              <a:t>The composition of the functions </a:t>
            </a:r>
            <a:r>
              <a:rPr lang="en-US" sz="2400" i="1" dirty="0" smtClean="0"/>
              <a:t>f</a:t>
            </a:r>
            <a:r>
              <a:rPr lang="en-US" sz="2400" dirty="0" smtClean="0"/>
              <a:t> and </a:t>
            </a:r>
            <a:r>
              <a:rPr lang="en-US" sz="2400" i="1" dirty="0" smtClean="0"/>
              <a:t>g </a:t>
            </a:r>
            <a:r>
              <a:rPr lang="en-US" sz="2400" dirty="0" smtClean="0"/>
              <a:t>is</a:t>
            </a:r>
            <a:r>
              <a:rPr lang="en-US" sz="2400" i="1" dirty="0" smtClean="0"/>
              <a:t> </a:t>
            </a:r>
          </a:p>
          <a:p>
            <a:pPr marL="274320" indent="-274320">
              <a:spcBef>
                <a:spcPts val="600"/>
              </a:spcBef>
            </a:pPr>
            <a:r>
              <a:rPr lang="en-US" sz="2400" dirty="0" smtClean="0"/>
              <a:t>	</a:t>
            </a:r>
            <a:r>
              <a:rPr lang="en-US" sz="2400" b="1" dirty="0" smtClean="0"/>
              <a:t>(</a:t>
            </a:r>
            <a:r>
              <a:rPr lang="en-US" sz="2400" b="1" i="1" dirty="0" smtClean="0"/>
              <a:t>f </a:t>
            </a:r>
            <a:r>
              <a:rPr lang="en-US" sz="2400" b="1" dirty="0" smtClean="0"/>
              <a:t>o </a:t>
            </a:r>
            <a:r>
              <a:rPr lang="en-US" sz="2400" b="1" i="1" dirty="0" smtClean="0"/>
              <a:t>g</a:t>
            </a:r>
            <a:r>
              <a:rPr lang="en-US" sz="2400" b="1" dirty="0" smtClean="0"/>
              <a:t>) (x) </a:t>
            </a:r>
            <a:r>
              <a:rPr lang="en-US" sz="2400" dirty="0" smtClean="0"/>
              <a:t>= </a:t>
            </a:r>
            <a:r>
              <a:rPr lang="en-US" sz="2400" i="1" dirty="0" smtClean="0"/>
              <a:t>f</a:t>
            </a:r>
            <a:r>
              <a:rPr lang="en-US" sz="2400" dirty="0" smtClean="0"/>
              <a:t>(</a:t>
            </a:r>
            <a:r>
              <a:rPr lang="en-US" sz="2400" i="1" dirty="0" smtClean="0"/>
              <a:t>g</a:t>
            </a:r>
            <a:r>
              <a:rPr lang="en-US" sz="2400" dirty="0" smtClean="0"/>
              <a:t>(x)) = </a:t>
            </a:r>
            <a:r>
              <a:rPr lang="en-US" sz="2400" i="1" dirty="0" smtClean="0"/>
              <a:t>f </a:t>
            </a:r>
            <a:r>
              <a:rPr lang="en-US" sz="2400" dirty="0" smtClean="0"/>
              <a:t>(3x+2) = 2(3x+2) + 3 = 6x + 7</a:t>
            </a:r>
          </a:p>
          <a:p>
            <a:pPr marL="274320" indent="-274320">
              <a:spcBef>
                <a:spcPts val="600"/>
              </a:spcBef>
              <a:buFont typeface="Arial" pitchFamily="34" charset="0"/>
              <a:buChar char="•"/>
            </a:pPr>
            <a:r>
              <a:rPr lang="en-US" sz="2400" dirty="0" smtClean="0"/>
              <a:t>The composition of the functions </a:t>
            </a:r>
            <a:r>
              <a:rPr lang="en-US" sz="2400" i="1" dirty="0" smtClean="0"/>
              <a:t>g </a:t>
            </a:r>
            <a:r>
              <a:rPr lang="en-US" sz="2400" dirty="0" smtClean="0"/>
              <a:t>and </a:t>
            </a:r>
            <a:r>
              <a:rPr lang="en-US" sz="2400" i="1" dirty="0" smtClean="0"/>
              <a:t>f is </a:t>
            </a:r>
          </a:p>
          <a:p>
            <a:pPr marL="274320" indent="-274320">
              <a:spcBef>
                <a:spcPts val="600"/>
              </a:spcBef>
            </a:pPr>
            <a:r>
              <a:rPr lang="en-US" sz="2400" dirty="0" smtClean="0"/>
              <a:t>	</a:t>
            </a:r>
            <a:r>
              <a:rPr lang="en-US" sz="2400" b="1" dirty="0" smtClean="0"/>
              <a:t>(</a:t>
            </a:r>
            <a:r>
              <a:rPr lang="en-US" sz="2400" b="1" i="1" dirty="0" smtClean="0"/>
              <a:t>g </a:t>
            </a:r>
            <a:r>
              <a:rPr lang="en-US" sz="2400" b="1" dirty="0" smtClean="0"/>
              <a:t>o </a:t>
            </a:r>
            <a:r>
              <a:rPr lang="en-US" sz="2400" b="1" i="1" dirty="0" smtClean="0"/>
              <a:t>f</a:t>
            </a:r>
            <a:r>
              <a:rPr lang="en-US" sz="2400" b="1" dirty="0" smtClean="0"/>
              <a:t>) (x) </a:t>
            </a:r>
            <a:r>
              <a:rPr lang="en-US" sz="2400" dirty="0" smtClean="0"/>
              <a:t>= </a:t>
            </a:r>
            <a:r>
              <a:rPr lang="en-US" sz="2400" i="1" dirty="0" smtClean="0"/>
              <a:t>g</a:t>
            </a:r>
            <a:r>
              <a:rPr lang="en-US" sz="2400" dirty="0" smtClean="0"/>
              <a:t>(</a:t>
            </a:r>
            <a:r>
              <a:rPr lang="en-US" sz="2400" i="1" dirty="0" smtClean="0"/>
              <a:t>f</a:t>
            </a:r>
            <a:r>
              <a:rPr lang="en-US" sz="2400" dirty="0" smtClean="0"/>
              <a:t>(x)) = </a:t>
            </a:r>
            <a:r>
              <a:rPr lang="en-US" sz="2400" i="1" dirty="0" smtClean="0"/>
              <a:t>g</a:t>
            </a:r>
            <a:r>
              <a:rPr lang="en-US" sz="2400" dirty="0" smtClean="0"/>
              <a:t>(2x+3) = 3(2x+3) + 2 = 6x + 11 </a:t>
            </a:r>
          </a:p>
          <a:p>
            <a:pPr marL="274320" indent="-274320">
              <a:spcBef>
                <a:spcPts val="600"/>
              </a:spcBef>
              <a:buFont typeface="Wingdings" pitchFamily="2" charset="2"/>
              <a:buChar char="§"/>
            </a:pPr>
            <a:r>
              <a:rPr lang="en-US" sz="2400" dirty="0" smtClean="0">
                <a:solidFill>
                  <a:srgbClr val="FF0000"/>
                </a:solidFill>
              </a:rPr>
              <a:t>Practice @ Home: Example 20 (p.149) </a:t>
            </a:r>
            <a:endParaRPr lang="en-US" sz="2400"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sz="4000" b="1" dirty="0" smtClean="0">
                <a:latin typeface="+mn-lt"/>
              </a:rPr>
              <a:t>Some Important Functions </a:t>
            </a:r>
            <a:endParaRPr lang="en-US" sz="4000" dirty="0">
              <a:latin typeface="+mn-lt"/>
            </a:endParaRPr>
          </a:p>
        </p:txBody>
      </p:sp>
      <p:sp>
        <p:nvSpPr>
          <p:cNvPr id="5" name="Rectangle 4"/>
          <p:cNvSpPr/>
          <p:nvPr/>
        </p:nvSpPr>
        <p:spPr>
          <a:xfrm>
            <a:off x="232012" y="2095881"/>
            <a:ext cx="8705068" cy="4154984"/>
          </a:xfrm>
          <a:prstGeom prst="rect">
            <a:avLst/>
          </a:prstGeom>
        </p:spPr>
        <p:txBody>
          <a:bodyPr wrap="square">
            <a:spAutoFit/>
          </a:bodyPr>
          <a:lstStyle/>
          <a:p>
            <a:pPr marL="274320" indent="-274320">
              <a:spcBef>
                <a:spcPts val="600"/>
              </a:spcBef>
              <a:buFont typeface="Arial" pitchFamily="34" charset="0"/>
              <a:buChar char="•"/>
            </a:pPr>
            <a:r>
              <a:rPr lang="en-US" sz="2800" dirty="0" smtClean="0">
                <a:sym typeface="Symbol" pitchFamily="18" charset="2"/>
              </a:rPr>
              <a:t>Two important functions in discrete mathematics. These functions are often used when objects are counted. They play an important role in the analysis of the number of steps used by procedures to solve problems of a particular size.</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Floor function</a:t>
            </a:r>
          </a:p>
          <a:p>
            <a:pPr marL="731520" lvl="3" indent="-274320">
              <a:spcBef>
                <a:spcPts val="600"/>
              </a:spcBef>
            </a:pPr>
            <a:r>
              <a:rPr lang="en-US" sz="2400" b="1" dirty="0" smtClean="0">
                <a:solidFill>
                  <a:srgbClr val="FF0000"/>
                </a:solidFill>
                <a:sym typeface="Symbol"/>
              </a:rPr>
              <a:t>  </a:t>
            </a:r>
            <a:r>
              <a:rPr lang="en-US" sz="2400" b="1" dirty="0" smtClean="0">
                <a:solidFill>
                  <a:srgbClr val="FF0000"/>
                </a:solidFill>
                <a:sym typeface="Symbol" pitchFamily="18" charset="2"/>
              </a:rPr>
              <a:t>Ceiling Function</a:t>
            </a:r>
          </a:p>
          <a:p>
            <a:pPr marL="274320" indent="-274320">
              <a:spcBef>
                <a:spcPts val="600"/>
              </a:spcBef>
              <a:buFont typeface="Arial" pitchFamily="34" charset="0"/>
              <a:buChar char="•"/>
            </a:pPr>
            <a:r>
              <a:rPr lang="en-US" sz="2800" dirty="0" smtClean="0">
                <a:sym typeface="Symbol" pitchFamily="18" charset="2"/>
              </a:rPr>
              <a:t>The </a:t>
            </a:r>
            <a:r>
              <a:rPr lang="en-US" sz="2800" b="1" dirty="0" smtClean="0">
                <a:solidFill>
                  <a:srgbClr val="0000FF"/>
                </a:solidFill>
                <a:sym typeface="Symbol" pitchFamily="18" charset="2"/>
              </a:rPr>
              <a:t>floor</a:t>
            </a:r>
            <a:r>
              <a:rPr lang="en-US" sz="2800" dirty="0" smtClean="0">
                <a:sym typeface="Symbol" pitchFamily="18" charset="2"/>
              </a:rPr>
              <a:t> and </a:t>
            </a:r>
            <a:r>
              <a:rPr lang="en-US" sz="2800" b="1" dirty="0" smtClean="0">
                <a:solidFill>
                  <a:srgbClr val="0000FF"/>
                </a:solidFill>
                <a:sym typeface="Symbol" pitchFamily="18" charset="2"/>
              </a:rPr>
              <a:t>ceiling</a:t>
            </a:r>
            <a:r>
              <a:rPr lang="en-US" sz="2800" dirty="0" smtClean="0">
                <a:sym typeface="Symbol" pitchFamily="18" charset="2"/>
              </a:rPr>
              <a:t> </a:t>
            </a:r>
            <a:r>
              <a:rPr lang="en-US" sz="2800" dirty="0" smtClean="0">
                <a:solidFill>
                  <a:srgbClr val="0000FF"/>
                </a:solidFill>
                <a:sym typeface="Symbol" pitchFamily="18" charset="2"/>
              </a:rPr>
              <a:t>functions</a:t>
            </a:r>
            <a:r>
              <a:rPr lang="en-US" sz="2800" dirty="0" smtClean="0">
                <a:sym typeface="Symbol" pitchFamily="18" charset="2"/>
              </a:rPr>
              <a:t> </a:t>
            </a:r>
            <a:r>
              <a:rPr lang="en-US" sz="2800" b="1" dirty="0" smtClean="0">
                <a:sym typeface="Symbol" pitchFamily="18" charset="2"/>
              </a:rPr>
              <a:t>map</a:t>
            </a:r>
            <a:r>
              <a:rPr lang="en-US" sz="2800" dirty="0" smtClean="0">
                <a:sym typeface="Symbol" pitchFamily="18" charset="2"/>
              </a:rPr>
              <a:t> the </a:t>
            </a:r>
            <a:r>
              <a:rPr lang="en-US" sz="2800" b="1" dirty="0" smtClean="0">
                <a:sym typeface="Symbol" pitchFamily="18" charset="2"/>
              </a:rPr>
              <a:t>real numbers  </a:t>
            </a:r>
          </a:p>
          <a:p>
            <a:pPr marL="274320" indent="-274320">
              <a:spcBef>
                <a:spcPts val="600"/>
              </a:spcBef>
            </a:pPr>
            <a:r>
              <a:rPr lang="en-US" sz="2800" dirty="0" smtClean="0">
                <a:sym typeface="Symbol" pitchFamily="18" charset="2"/>
              </a:rPr>
              <a:t>	onto the </a:t>
            </a:r>
            <a:r>
              <a:rPr lang="en-US" sz="2800" b="1" dirty="0" smtClean="0">
                <a:sym typeface="Symbol" pitchFamily="18" charset="2"/>
              </a:rPr>
              <a:t>integers</a:t>
            </a:r>
            <a:r>
              <a:rPr lang="en-US" sz="2800" dirty="0" smtClean="0">
                <a:sym typeface="Symbol" pitchFamily="18" charset="2"/>
              </a:rPr>
              <a:t> (</a:t>
            </a:r>
            <a:r>
              <a:rPr lang="en-US" sz="2800" b="1" dirty="0" smtClean="0">
                <a:solidFill>
                  <a:srgbClr val="0000FF"/>
                </a:solidFill>
                <a:sym typeface="Symbol" pitchFamily="18" charset="2"/>
              </a:rPr>
              <a:t>R</a:t>
            </a:r>
            <a:r>
              <a:rPr lang="en-US" sz="2800" dirty="0" smtClean="0">
                <a:solidFill>
                  <a:srgbClr val="0000FF"/>
                </a:solidFill>
                <a:sym typeface="Symbol" pitchFamily="18" charset="2"/>
              </a:rPr>
              <a:t></a:t>
            </a:r>
            <a:r>
              <a:rPr lang="en-US" sz="2800" b="1" dirty="0" smtClean="0">
                <a:solidFill>
                  <a:srgbClr val="0000FF"/>
                </a:solidFill>
                <a:sym typeface="Symbol" pitchFamily="18" charset="2"/>
              </a:rPr>
              <a:t>Z</a:t>
            </a:r>
            <a:r>
              <a:rPr lang="en-US" sz="2800" dirty="0" smtClean="0">
                <a:sym typeface="Symbol" pitchFamily="18" charset="2"/>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p:txBody>
          <a:bodyPr>
            <a:normAutofit/>
          </a:bodyPr>
          <a:lstStyle/>
          <a:p>
            <a:r>
              <a:rPr lang="en-US" sz="4000" b="1" dirty="0" smtClean="0">
                <a:latin typeface="+mn-lt"/>
              </a:rPr>
              <a:t>Floor Function</a:t>
            </a:r>
            <a:endParaRPr lang="en-US" sz="4000" b="1" dirty="0">
              <a:latin typeface="+mn-lt"/>
            </a:endParaRPr>
          </a:p>
        </p:txBody>
      </p:sp>
      <p:sp>
        <p:nvSpPr>
          <p:cNvPr id="5" name="Rectangle 4"/>
          <p:cNvSpPr/>
          <p:nvPr/>
        </p:nvSpPr>
        <p:spPr>
          <a:xfrm>
            <a:off x="202973" y="2183644"/>
            <a:ext cx="8515739" cy="3801041"/>
          </a:xfrm>
          <a:prstGeom prst="rect">
            <a:avLst/>
          </a:prstGeom>
        </p:spPr>
        <p:txBody>
          <a:bodyPr wrap="square">
            <a:spAutoFit/>
          </a:bodyPr>
          <a:lstStyle/>
          <a:p>
            <a:pPr marL="274320" indent="-274320">
              <a:spcBef>
                <a:spcPts val="600"/>
              </a:spcBef>
              <a:buFont typeface="Arial" pitchFamily="34" charset="0"/>
              <a:buChar char="•"/>
              <a:defRPr/>
            </a:pPr>
            <a:r>
              <a:rPr lang="en-US" sz="2800" dirty="0" smtClean="0">
                <a:solidFill>
                  <a:srgbClr val="FF0000"/>
                </a:solidFill>
              </a:rPr>
              <a:t>The floor function assigns to the real number </a:t>
            </a:r>
            <a:r>
              <a:rPr lang="en-US" sz="2800" i="1" dirty="0" smtClean="0">
                <a:solidFill>
                  <a:srgbClr val="FF0000"/>
                </a:solidFill>
              </a:rPr>
              <a:t>x</a:t>
            </a:r>
            <a:r>
              <a:rPr lang="en-US" sz="2800" dirty="0" smtClean="0">
                <a:solidFill>
                  <a:srgbClr val="FF0000"/>
                </a:solidFill>
              </a:rPr>
              <a:t> the largest integer that is less than or equal to </a:t>
            </a:r>
            <a:r>
              <a:rPr lang="en-US" sz="2800" i="1" dirty="0" smtClean="0">
                <a:solidFill>
                  <a:srgbClr val="FF0000"/>
                </a:solidFill>
              </a:rPr>
              <a:t>x</a:t>
            </a:r>
            <a:r>
              <a:rPr lang="en-US" sz="2800" dirty="0" smtClean="0">
                <a:solidFill>
                  <a:srgbClr val="FF0000"/>
                </a:solidFill>
              </a:rPr>
              <a:t>. </a:t>
            </a:r>
          </a:p>
          <a:p>
            <a:pPr marL="731520" lvl="2" indent="-274320">
              <a:spcBef>
                <a:spcPts val="600"/>
              </a:spcBef>
              <a:defRPr/>
            </a:pPr>
            <a:r>
              <a:rPr lang="en-US" sz="2400" dirty="0" smtClean="0">
                <a:sym typeface="Symbol"/>
              </a:rPr>
              <a:t> </a:t>
            </a:r>
            <a:r>
              <a:rPr lang="en-US" sz="2400" dirty="0" smtClean="0"/>
              <a:t>Let </a:t>
            </a:r>
            <a:r>
              <a:rPr lang="en-US" sz="2400" i="1" dirty="0" smtClean="0"/>
              <a:t>x</a:t>
            </a:r>
            <a:r>
              <a:rPr lang="en-US" sz="2400" dirty="0" smtClean="0"/>
              <a:t> be a real number. The floor function rounds </a:t>
            </a:r>
            <a:r>
              <a:rPr lang="en-US" sz="2400" i="1" dirty="0" smtClean="0"/>
              <a:t>x</a:t>
            </a:r>
            <a:r>
              <a:rPr lang="en-US" sz="2400" dirty="0" smtClean="0"/>
              <a:t> down to the closest integer less than or equal to </a:t>
            </a:r>
            <a:r>
              <a:rPr lang="en-US" sz="2400" i="1" dirty="0" smtClean="0"/>
              <a:t>x</a:t>
            </a:r>
            <a:r>
              <a:rPr lang="en-US" sz="2400" dirty="0" smtClean="0"/>
              <a:t>. </a:t>
            </a:r>
          </a:p>
          <a:p>
            <a:pPr marL="274320" indent="-274320">
              <a:spcBef>
                <a:spcPts val="600"/>
              </a:spcBef>
              <a:buFont typeface="Arial" pitchFamily="34" charset="0"/>
              <a:buChar char="•"/>
              <a:defRPr/>
            </a:pPr>
            <a:endParaRPr lang="en-US" sz="2800" dirty="0" smtClean="0"/>
          </a:p>
          <a:p>
            <a:pPr marL="274320" indent="-274320">
              <a:spcBef>
                <a:spcPts val="600"/>
              </a:spcBef>
              <a:buFont typeface="Arial" pitchFamily="34" charset="0"/>
              <a:buChar char="•"/>
              <a:defRPr/>
            </a:pPr>
            <a:r>
              <a:rPr lang="en-US" sz="2800" dirty="0" smtClean="0"/>
              <a:t>The value of the floor function at </a:t>
            </a:r>
            <a:r>
              <a:rPr lang="en-US" sz="2800" i="1" dirty="0" smtClean="0"/>
              <a:t>x</a:t>
            </a:r>
            <a:r>
              <a:rPr lang="en-US" sz="2800" dirty="0" smtClean="0"/>
              <a:t> is denoted by </a:t>
            </a:r>
            <a:r>
              <a:rPr lang="en-US" sz="2800" dirty="0" smtClean="0">
                <a:sym typeface="Symbol" pitchFamily="18" charset="2"/>
              </a:rPr>
              <a:t> x </a:t>
            </a:r>
            <a:endParaRPr lang="en-US" sz="2800" dirty="0" smtClean="0"/>
          </a:p>
          <a:p>
            <a:pPr marL="274320" indent="-274320">
              <a:spcBef>
                <a:spcPts val="600"/>
              </a:spcBef>
              <a:buFont typeface="Arial" pitchFamily="34" charset="0"/>
              <a:buChar char="•"/>
              <a:defRPr/>
            </a:pPr>
            <a:endParaRPr lang="en-US" sz="2800" dirty="0" smtClean="0">
              <a:sym typeface="Symbol" pitchFamily="18" charset="2"/>
            </a:endParaRPr>
          </a:p>
          <a:p>
            <a:pPr marL="274320" indent="-274320">
              <a:spcBef>
                <a:spcPts val="600"/>
              </a:spcBef>
              <a:buFont typeface="Arial" pitchFamily="34" charset="0"/>
              <a:buChar char="•"/>
              <a:defRP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dirty="0" smtClean="0">
                <a:sym typeface="Symbol" pitchFamily="18" charset="2"/>
              </a:rPr>
              <a:t>2.3 = 2, 2 = 2, 0.5 = 0, </a:t>
            </a:r>
            <a:r>
              <a:rPr lang="en-US" sz="2800" b="1" dirty="0" smtClean="0">
                <a:sym typeface="Symbol"/>
              </a:rPr>
              <a:t></a:t>
            </a:r>
            <a:r>
              <a:rPr lang="en-US" sz="2800" dirty="0" smtClean="0">
                <a:sym typeface="Symbol" pitchFamily="18" charset="2"/>
              </a:rPr>
              <a:t>3.5 = </a:t>
            </a:r>
            <a:r>
              <a:rPr lang="en-US" sz="2800" b="1" dirty="0" smtClean="0">
                <a:sym typeface="Symbol"/>
              </a:rPr>
              <a:t> </a:t>
            </a:r>
            <a:r>
              <a:rPr lang="en-US" sz="2800" dirty="0" smtClean="0">
                <a:sym typeface="Symbol" pitchFamily="18" charset="2"/>
              </a:rPr>
              <a:t>4 </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smtClean="0">
                <a:latin typeface="+mn-lt"/>
              </a:rPr>
              <a:t>Ceiling Function </a:t>
            </a:r>
            <a:endParaRPr lang="en-US" sz="4000" b="1" dirty="0">
              <a:latin typeface="+mn-lt"/>
            </a:endParaRPr>
          </a:p>
        </p:txBody>
      </p:sp>
      <p:sp>
        <p:nvSpPr>
          <p:cNvPr id="5" name="Rectangle 4"/>
          <p:cNvSpPr/>
          <p:nvPr/>
        </p:nvSpPr>
        <p:spPr>
          <a:xfrm>
            <a:off x="243917" y="2173244"/>
            <a:ext cx="8722659" cy="3570208"/>
          </a:xfrm>
          <a:prstGeom prst="rect">
            <a:avLst/>
          </a:prstGeom>
        </p:spPr>
        <p:txBody>
          <a:bodyPr wrap="square">
            <a:spAutoFit/>
          </a:bodyPr>
          <a:lstStyle/>
          <a:p>
            <a:pPr marL="273050" indent="-274320">
              <a:spcBef>
                <a:spcPts val="600"/>
              </a:spcBef>
              <a:buFont typeface="Arial" pitchFamily="34" charset="0"/>
              <a:buChar char="•"/>
            </a:pPr>
            <a:r>
              <a:rPr lang="en-US" sz="2800" dirty="0" smtClean="0">
                <a:solidFill>
                  <a:srgbClr val="FF0000"/>
                </a:solidFill>
                <a:sym typeface="Symbol" pitchFamily="18" charset="2"/>
              </a:rPr>
              <a:t>The ceiling function assigns to the real number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 the </a:t>
            </a:r>
          </a:p>
          <a:p>
            <a:pPr marL="273050" indent="-274320">
              <a:spcBef>
                <a:spcPts val="600"/>
              </a:spcBef>
            </a:pPr>
            <a:r>
              <a:rPr lang="en-US" sz="2800" dirty="0" smtClean="0">
                <a:solidFill>
                  <a:srgbClr val="FF0000"/>
                </a:solidFill>
                <a:sym typeface="Symbol" pitchFamily="18" charset="2"/>
              </a:rPr>
              <a:t>	smallest integer that is greater than or equal to </a:t>
            </a:r>
            <a:r>
              <a:rPr lang="en-US" sz="2800" i="1" dirty="0" smtClean="0">
                <a:solidFill>
                  <a:srgbClr val="FF0000"/>
                </a:solidFill>
                <a:sym typeface="Symbol" pitchFamily="18" charset="2"/>
              </a:rPr>
              <a:t>x</a:t>
            </a:r>
            <a:r>
              <a:rPr lang="en-US" sz="2800" dirty="0" smtClean="0">
                <a:solidFill>
                  <a:srgbClr val="FF0000"/>
                </a:solidFill>
                <a:sym typeface="Symbol" pitchFamily="18" charset="2"/>
              </a:rPr>
              <a:t>.</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dirty="0" smtClean="0">
                <a:sym typeface="Symbol" pitchFamily="18" charset="2"/>
              </a:rPr>
              <a:t>The value of the ceiling function at x is denoted by x</a:t>
            </a:r>
          </a:p>
          <a:p>
            <a:pPr marL="273050" indent="-274320">
              <a:spcBef>
                <a:spcPts val="600"/>
              </a:spcBef>
              <a:buFont typeface="Arial" pitchFamily="34" charset="0"/>
              <a:buChar char="•"/>
            </a:pPr>
            <a:endParaRPr lang="en-US" sz="2800" dirty="0" smtClean="0">
              <a:sym typeface="Symbol" pitchFamily="18" charset="2"/>
            </a:endParaRPr>
          </a:p>
          <a:p>
            <a:pPr marL="273050" indent="-274320">
              <a:spcBef>
                <a:spcPts val="600"/>
              </a:spcBef>
              <a:buFont typeface="Arial" pitchFamily="34" charset="0"/>
              <a:buChar char="•"/>
            </a:pPr>
            <a:r>
              <a:rPr lang="en-US" sz="2800" b="1" u="sng" dirty="0" smtClean="0">
                <a:solidFill>
                  <a:srgbClr val="0000FF"/>
                </a:solidFill>
                <a:sym typeface="Symbol" pitchFamily="18" charset="2"/>
              </a:rPr>
              <a:t>Examples</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dirty="0" smtClean="0">
                <a:sym typeface="Symbol" pitchFamily="18" charset="2"/>
              </a:rPr>
              <a:t>2.3 = 3, 2 = 2, 0.5 = 1, </a:t>
            </a:r>
            <a:r>
              <a:rPr lang="en-US" sz="2800" b="1" dirty="0" smtClean="0">
                <a:sym typeface="Symbol"/>
              </a:rPr>
              <a:t></a:t>
            </a:r>
            <a:r>
              <a:rPr lang="en-US" sz="2800" b="1" dirty="0" smtClean="0">
                <a:sym typeface="Symbol" pitchFamily="18" charset="2"/>
              </a:rPr>
              <a:t>3.5 = </a:t>
            </a:r>
            <a:r>
              <a:rPr lang="en-US" sz="2800" b="1" dirty="0" smtClean="0">
                <a:sym typeface="Symbol"/>
              </a:rPr>
              <a:t></a:t>
            </a:r>
            <a:r>
              <a:rPr lang="en-US" sz="2800" b="1" dirty="0" smtClean="0">
                <a:sym typeface="Symbol" pitchFamily="18" charset="2"/>
              </a:rPr>
              <a:t>3 </a:t>
            </a:r>
          </a:p>
          <a:p>
            <a:pPr marL="273050" indent="-274320">
              <a:spcBef>
                <a:spcPts val="600"/>
              </a:spcBef>
            </a:pPr>
            <a:endParaRPr lang="en-US" sz="2800" dirty="0" smtClean="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i="1" dirty="0" smtClean="0"/>
              <a:t>Examples</a:t>
            </a:r>
            <a:r>
              <a:rPr lang="en-US" sz="4000" b="1" dirty="0" smtClean="0"/>
              <a:t> of </a:t>
            </a:r>
            <a:r>
              <a:rPr lang="en-US" sz="4000" b="1" dirty="0" smtClean="0">
                <a:latin typeface="+mn-lt"/>
              </a:rPr>
              <a:t>Ceiling Function</a:t>
            </a:r>
            <a:endParaRPr lang="en-US" sz="4000" b="1" dirty="0">
              <a:latin typeface="+mn-lt"/>
            </a:endParaRPr>
          </a:p>
        </p:txBody>
      </p:sp>
      <p:sp>
        <p:nvSpPr>
          <p:cNvPr id="5" name="Rectangle 4"/>
          <p:cNvSpPr/>
          <p:nvPr/>
        </p:nvSpPr>
        <p:spPr>
          <a:xfrm>
            <a:off x="298509" y="2038783"/>
            <a:ext cx="8515739" cy="443198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How many </a:t>
            </a:r>
            <a:r>
              <a:rPr lang="en-US" sz="2800" b="1" dirty="0" smtClean="0">
                <a:solidFill>
                  <a:srgbClr val="FF0000"/>
                </a:solidFill>
              </a:rPr>
              <a:t>bytes</a:t>
            </a:r>
            <a:r>
              <a:rPr lang="en-US" sz="2800" dirty="0" smtClean="0">
                <a:solidFill>
                  <a:srgbClr val="FF0000"/>
                </a:solidFill>
              </a:rPr>
              <a:t> are required to encode 600 kilobits of data? [</a:t>
            </a:r>
            <a:r>
              <a:rPr lang="en-US" sz="2800" b="1" i="1" dirty="0" smtClean="0">
                <a:solidFill>
                  <a:srgbClr val="FF0000"/>
                </a:solidFill>
              </a:rPr>
              <a:t>Note</a:t>
            </a:r>
            <a:r>
              <a:rPr lang="en-US" sz="2800" dirty="0" smtClean="0">
                <a:solidFill>
                  <a:srgbClr val="FF0000"/>
                </a:solidFill>
              </a:rPr>
              <a:t>: Each byte is made up of 8 bits]</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solidFill>
                  <a:srgbClr val="0000FF"/>
                </a:solidFill>
              </a:rPr>
              <a:t>: 	</a:t>
            </a:r>
            <a:r>
              <a:rPr lang="en-US" sz="2800" dirty="0" smtClean="0">
                <a:sym typeface="Symbol" pitchFamily="18" charset="2"/>
              </a:rPr>
              <a:t>(600X1000)/8  = 75000 bytes </a:t>
            </a: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How many bytes are required to encode 1001 bits of data?</a:t>
            </a:r>
          </a:p>
          <a:p>
            <a:pPr marL="274320" indent="-274320">
              <a:spcBef>
                <a:spcPts val="600"/>
              </a:spcBef>
              <a:buFont typeface="Arial" pitchFamily="34" charset="0"/>
              <a:buChar char="•"/>
            </a:pPr>
            <a:r>
              <a:rPr lang="en-US" sz="2800" u="sng" dirty="0" smtClean="0">
                <a:solidFill>
                  <a:srgbClr val="0000FF"/>
                </a:solidFill>
              </a:rPr>
              <a:t>Answer</a:t>
            </a:r>
            <a:r>
              <a:rPr lang="en-US" sz="2800" dirty="0" smtClean="0"/>
              <a:t>: 	 </a:t>
            </a:r>
            <a:r>
              <a:rPr lang="en-US" sz="2800" dirty="0" smtClean="0">
                <a:sym typeface="Symbol" pitchFamily="18" charset="2"/>
              </a:rPr>
              <a:t>1001/8   = 126 bytes</a:t>
            </a:r>
          </a:p>
          <a:p>
            <a:pPr marL="274320" indent="-274320">
              <a:spcBef>
                <a:spcPts val="600"/>
              </a:spcBef>
            </a:pPr>
            <a:endParaRPr lang="en-US" sz="2800" dirty="0" smtClean="0">
              <a:solidFill>
                <a:srgbClr val="FF0000"/>
              </a:solidFill>
              <a:sym typeface="Symbol" pitchFamily="18" charset="2"/>
            </a:endParaRPr>
          </a:p>
          <a:p>
            <a:pPr marL="274320" indent="-274320">
              <a:spcBef>
                <a:spcPts val="600"/>
              </a:spcBef>
            </a:pP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i="1" dirty="0" smtClean="0">
                <a:latin typeface="+mn-lt"/>
              </a:rPr>
              <a:t>Example</a:t>
            </a:r>
            <a:r>
              <a:rPr lang="en-US" sz="4000" b="1" dirty="0" smtClean="0">
                <a:latin typeface="+mn-lt"/>
              </a:rPr>
              <a:t> of Floor Function</a:t>
            </a:r>
            <a:endParaRPr lang="en-US" sz="4000" dirty="0">
              <a:latin typeface="+mn-lt"/>
            </a:endParaRPr>
          </a:p>
        </p:txBody>
      </p:sp>
      <p:sp>
        <p:nvSpPr>
          <p:cNvPr id="5" name="Rectangle 4"/>
          <p:cNvSpPr/>
          <p:nvPr/>
        </p:nvSpPr>
        <p:spPr>
          <a:xfrm>
            <a:off x="284861" y="2100965"/>
            <a:ext cx="8652219" cy="4170372"/>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In asynchronous transfer mode (ATM), data are organized into cells of 53 bytes. </a:t>
            </a:r>
            <a:r>
              <a:rPr lang="en-US" sz="2400" b="1" dirty="0" smtClean="0">
                <a:solidFill>
                  <a:srgbClr val="FF0000"/>
                </a:solidFill>
              </a:rPr>
              <a:t>How many ATM cells</a:t>
            </a:r>
            <a:r>
              <a:rPr lang="en-US" sz="2400" dirty="0" smtClean="0">
                <a:solidFill>
                  <a:srgbClr val="FF0000"/>
                </a:solidFill>
              </a:rPr>
              <a:t> can be transmitted in 1 minute over a connection that transmits data at the rate of 500 kilobits per second?</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 In 1 minute this connection can transmit 500.1000.60 bits = 30,000,000 bits</a:t>
            </a:r>
          </a:p>
          <a:p>
            <a:pPr marL="274320" indent="-274320">
              <a:spcBef>
                <a:spcPts val="600"/>
              </a:spcBef>
            </a:pPr>
            <a:r>
              <a:rPr lang="en-US" sz="2400" dirty="0" smtClean="0"/>
              <a:t>	Each ATM cell is 53 bytes long, which means that it is    </a:t>
            </a:r>
          </a:p>
          <a:p>
            <a:pPr marL="274320" indent="-274320">
              <a:spcBef>
                <a:spcPts val="600"/>
              </a:spcBef>
            </a:pPr>
            <a:r>
              <a:rPr lang="en-US" sz="2400" dirty="0" smtClean="0"/>
              <a:t>	53.8 = 424 bits long</a:t>
            </a:r>
          </a:p>
          <a:p>
            <a:pPr marL="274320" indent="-274320">
              <a:spcBef>
                <a:spcPts val="600"/>
              </a:spcBef>
            </a:pPr>
            <a:r>
              <a:rPr lang="en-US" sz="2400" dirty="0" smtClean="0"/>
              <a:t>	Number of ATM cells that can be transmitted is </a:t>
            </a:r>
          </a:p>
          <a:p>
            <a:pPr marL="274320" indent="-274320">
              <a:spcBef>
                <a:spcPts val="600"/>
              </a:spcBef>
            </a:pPr>
            <a:r>
              <a:rPr lang="en-US" sz="2400" dirty="0" smtClean="0"/>
              <a:t>	= </a:t>
            </a:r>
            <a:r>
              <a:rPr lang="en-US" sz="2400" dirty="0" smtClean="0">
                <a:sym typeface="Symbol" pitchFamily="18" charset="2"/>
              </a:rPr>
              <a:t> 30,000,000/424  = 70,754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smtClean="0">
                <a:latin typeface="+mn-lt"/>
              </a:rPr>
              <a:t>Practice @ Home</a:t>
            </a:r>
            <a:endParaRPr lang="en-US" sz="4000" dirty="0">
              <a:latin typeface="+mn-lt"/>
            </a:endParaRPr>
          </a:p>
        </p:txBody>
      </p:sp>
      <p:sp>
        <p:nvSpPr>
          <p:cNvPr id="5" name="Rectangle 4"/>
          <p:cNvSpPr/>
          <p:nvPr/>
        </p:nvSpPr>
        <p:spPr>
          <a:xfrm>
            <a:off x="395635" y="2275326"/>
            <a:ext cx="7807843" cy="523220"/>
          </a:xfrm>
          <a:prstGeom prst="rect">
            <a:avLst/>
          </a:prstGeom>
        </p:spPr>
        <p:txBody>
          <a:bodyPr wrap="none">
            <a:spAutoFit/>
          </a:bodyPr>
          <a:lstStyle/>
          <a:p>
            <a:pPr marL="274320" indent="-274320">
              <a:spcBef>
                <a:spcPts val="600"/>
              </a:spcBef>
              <a:buFont typeface="Arial" pitchFamily="34" charset="0"/>
              <a:buChar char="•"/>
            </a:pPr>
            <a:r>
              <a:rPr lang="en-US" sz="2800" b="1" dirty="0" smtClean="0">
                <a:solidFill>
                  <a:srgbClr val="FF0000"/>
                </a:solidFill>
              </a:rPr>
              <a:t>Relevant odd-numbered exercises from text book</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xmlns=""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p14="http://schemas.microsoft.com/office/powerpoint/2010/main" xmlns="" val="19233823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en-US" altLang="zh-TW" sz="3200" b="1" dirty="0" smtClean="0">
                <a:solidFill>
                  <a:schemeClr val="tx1"/>
                </a:solidFill>
              </a:rPr>
              <a:t>2.3 Functions (Cont.)</a:t>
            </a:r>
          </a:p>
          <a:p>
            <a:pPr marL="457200" indent="-274320">
              <a:buClr>
                <a:srgbClr val="FF0000"/>
              </a:buClr>
              <a:buFont typeface="Arial" pitchFamily="34" charset="0"/>
              <a:buChar char="•"/>
            </a:pPr>
            <a:r>
              <a:rPr lang="en-US" altLang="zh-TW" sz="2800" b="1" dirty="0" smtClean="0">
                <a:solidFill>
                  <a:srgbClr val="0000FF"/>
                </a:solidFill>
              </a:rPr>
              <a:t>Inverse Functions</a:t>
            </a:r>
            <a:r>
              <a:rPr lang="en-US" sz="2800" b="1" dirty="0" smtClean="0">
                <a:solidFill>
                  <a:srgbClr val="0000FF"/>
                </a:solidFill>
              </a:rPr>
              <a:t> </a:t>
            </a:r>
          </a:p>
          <a:p>
            <a:pPr marL="457200" indent="-274320">
              <a:buClr>
                <a:srgbClr val="FF0000"/>
              </a:buClr>
              <a:buFont typeface="Arial" pitchFamily="34" charset="0"/>
              <a:buChar char="•"/>
            </a:pPr>
            <a:r>
              <a:rPr lang="en-US" sz="2800" b="1" dirty="0" smtClean="0">
                <a:solidFill>
                  <a:srgbClr val="0000FF"/>
                </a:solidFill>
              </a:rPr>
              <a:t>Compositions of Functions</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Floor function</a:t>
            </a:r>
          </a:p>
          <a:p>
            <a:pPr marL="457200" lvl="2" indent="-274320" algn="l">
              <a:spcBef>
                <a:spcPts val="0"/>
              </a:spcBef>
              <a:buClr>
                <a:srgbClr val="FF0000"/>
              </a:buClr>
              <a:buFont typeface="Arial" pitchFamily="34" charset="0"/>
              <a:buChar char="•"/>
            </a:pPr>
            <a:r>
              <a:rPr lang="en-US" sz="2800" b="1" dirty="0" smtClean="0">
                <a:solidFill>
                  <a:srgbClr val="0000FF"/>
                </a:solidFill>
                <a:sym typeface="Symbol" pitchFamily="18" charset="2"/>
              </a:rPr>
              <a:t>Ceiling Function</a:t>
            </a:r>
          </a:p>
          <a:p>
            <a:pPr marL="457200" lvl="2" indent="-274320" algn="l">
              <a:spcBef>
                <a:spcPts val="0"/>
              </a:spcBef>
              <a:buClr>
                <a:srgbClr val="FF0000"/>
              </a:buClr>
            </a:pPr>
            <a:endParaRPr lang="en-US" sz="2400" b="1" dirty="0" smtClean="0">
              <a:solidFill>
                <a:schemeClr val="tx1"/>
              </a:solidFill>
              <a:sym typeface="Symbol" pitchFamily="18" charset="2"/>
            </a:endParaRPr>
          </a:p>
          <a:p>
            <a:pPr marL="457200" indent="-274320">
              <a:buClr>
                <a:srgbClr val="FF0000"/>
              </a:buClr>
              <a:buFont typeface="Arial" pitchFamily="34" charset="0"/>
              <a:buChar char="•"/>
            </a:pPr>
            <a:endParaRPr lang="en-US" sz="2800" b="1" dirty="0" smtClean="0">
              <a:solidFill>
                <a:schemeClr val="tx1"/>
              </a:solidFill>
            </a:endParaRPr>
          </a:p>
          <a:p>
            <a:pPr marL="457200" indent="-274320">
              <a:buClr>
                <a:srgbClr val="FF0000"/>
              </a:buClr>
              <a:buFont typeface="Arial" pitchFamily="34" charset="0"/>
              <a:buChar char="•"/>
            </a:pPr>
            <a:endParaRPr lang="en-US" sz="28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xmlns=""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p14="http://schemas.microsoft.com/office/powerpoint/2010/main" xmlns="" val="32249698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616375"/>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a:t>
            </a:r>
            <a:r>
              <a:rPr lang="en-US" altLang="zh-TW" sz="2800" dirty="0" smtClean="0"/>
              <a:t>Inverse Function, </a:t>
            </a:r>
            <a:r>
              <a:rPr lang="en-US" sz="2800" dirty="0" smtClean="0"/>
              <a:t>Compositions of Functions, </a:t>
            </a:r>
            <a:r>
              <a:rPr lang="en-US" sz="2800" dirty="0" smtClean="0">
                <a:sym typeface="Symbol" pitchFamily="18" charset="2"/>
              </a:rPr>
              <a:t>Floor function, and Ceiling Function.</a:t>
            </a:r>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determine whether a function is invertible, be able find out the inverse of a function if the function is invertible, be able to find the composite functions of two given functions, be able to apply floor and ceiling functions.</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altLang="zh-TW" sz="4000" b="1" dirty="0" smtClean="0">
                <a:latin typeface="+mn-lt"/>
              </a:rPr>
              <a:t>Inverse Functions</a:t>
            </a:r>
            <a:endParaRPr lang="en-US" sz="4000" b="1" dirty="0">
              <a:latin typeface="+mn-lt"/>
            </a:endParaRPr>
          </a:p>
        </p:txBody>
      </p:sp>
      <p:sp>
        <p:nvSpPr>
          <p:cNvPr id="5" name="Rectangle 4"/>
          <p:cNvSpPr/>
          <p:nvPr/>
        </p:nvSpPr>
        <p:spPr>
          <a:xfrm>
            <a:off x="353101" y="2420925"/>
            <a:ext cx="8515739" cy="2831544"/>
          </a:xfrm>
          <a:prstGeom prst="rect">
            <a:avLst/>
          </a:prstGeom>
        </p:spPr>
        <p:txBody>
          <a:bodyPr wrap="square">
            <a:spAutoFit/>
          </a:bodyPr>
          <a:lstStyle/>
          <a:p>
            <a:pPr marL="274320" indent="-274320">
              <a:spcBef>
                <a:spcPts val="600"/>
              </a:spcBef>
              <a:buFont typeface="Arial" pitchFamily="34" charset="0"/>
              <a:buChar char="•"/>
            </a:pPr>
            <a:r>
              <a:rPr lang="en-US" altLang="zh-TW" sz="2800" b="1" dirty="0" smtClean="0">
                <a:solidFill>
                  <a:srgbClr val="FF0000"/>
                </a:solidFill>
              </a:rPr>
              <a:t>Definition 9</a:t>
            </a:r>
            <a:r>
              <a:rPr lang="en-US" altLang="zh-TW" sz="2800" dirty="0" smtClean="0">
                <a:solidFill>
                  <a:srgbClr val="FF0000"/>
                </a:solidFill>
              </a:rPr>
              <a:t>: </a:t>
            </a:r>
            <a:r>
              <a:rPr lang="en-US" altLang="zh-TW" sz="2800" dirty="0" smtClean="0"/>
              <a:t>Let </a:t>
            </a:r>
            <a:r>
              <a:rPr lang="en-US" altLang="zh-TW" sz="2800" i="1" dirty="0" smtClean="0"/>
              <a:t>f</a:t>
            </a:r>
            <a:r>
              <a:rPr lang="en-US" altLang="zh-TW" sz="2800" b="1" i="1" dirty="0" smtClean="0"/>
              <a:t> </a:t>
            </a:r>
            <a:r>
              <a:rPr lang="en-US" altLang="zh-TW" sz="2800" dirty="0" smtClean="0"/>
              <a:t>be a one-to-one correspondence from A to B. The inverse function of </a:t>
            </a:r>
            <a:r>
              <a:rPr lang="en-US" altLang="zh-TW" sz="2800" i="1" dirty="0" smtClean="0"/>
              <a:t>f </a:t>
            </a:r>
            <a:r>
              <a:rPr lang="en-US" altLang="zh-TW" sz="2800" dirty="0" smtClean="0"/>
              <a:t>is the function that assigns to an element </a:t>
            </a:r>
            <a:r>
              <a:rPr lang="en-US" altLang="zh-TW" sz="2800" i="1" dirty="0" smtClean="0"/>
              <a:t>b</a:t>
            </a:r>
            <a:r>
              <a:rPr lang="en-US" altLang="zh-TW" sz="2800" dirty="0" smtClean="0"/>
              <a:t> belonging to B the unique element </a:t>
            </a:r>
            <a:r>
              <a:rPr lang="en-US" altLang="zh-TW" sz="2800" i="1" dirty="0" smtClean="0"/>
              <a:t>a</a:t>
            </a:r>
            <a:r>
              <a:rPr lang="en-US" altLang="zh-TW" sz="2800" dirty="0" smtClean="0"/>
              <a:t> in A such that </a:t>
            </a:r>
            <a:r>
              <a:rPr lang="en-US" altLang="zh-TW" sz="2800" i="1" dirty="0" smtClean="0"/>
              <a:t>f</a:t>
            </a:r>
            <a:r>
              <a:rPr lang="en-US" altLang="zh-TW" sz="2800" dirty="0" smtClean="0"/>
              <a:t>(</a:t>
            </a:r>
            <a:r>
              <a:rPr lang="en-US" altLang="zh-TW" sz="2800" i="1" dirty="0" smtClean="0"/>
              <a:t>a</a:t>
            </a:r>
            <a:r>
              <a:rPr lang="en-US" altLang="zh-TW" sz="2800" dirty="0" smtClean="0"/>
              <a:t>) = </a:t>
            </a:r>
            <a:r>
              <a:rPr lang="en-US" altLang="zh-TW" sz="2800" i="1" dirty="0" smtClean="0"/>
              <a:t>b</a:t>
            </a:r>
            <a:r>
              <a:rPr lang="en-US" altLang="zh-TW" sz="2800" dirty="0" smtClean="0"/>
              <a:t>. Hence,</a:t>
            </a:r>
          </a:p>
          <a:p>
            <a:pPr marL="274320" lvl="1" indent="-274320">
              <a:spcBef>
                <a:spcPts val="600"/>
              </a:spcBef>
            </a:pPr>
            <a:r>
              <a:rPr lang="en-US" altLang="zh-TW" sz="2800" i="1" dirty="0" smtClean="0">
                <a:solidFill>
                  <a:srgbClr val="0000FF"/>
                </a:solidFill>
              </a:rPr>
              <a:t>	f </a:t>
            </a:r>
            <a:r>
              <a:rPr lang="en-US" altLang="zh-TW" sz="2800" i="1" baseline="30000" dirty="0" smtClean="0">
                <a:solidFill>
                  <a:srgbClr val="0000FF"/>
                </a:solidFill>
              </a:rPr>
              <a:t>-1</a:t>
            </a:r>
            <a:r>
              <a:rPr lang="en-US" altLang="zh-TW" sz="2800" i="1" dirty="0" smtClean="0">
                <a:solidFill>
                  <a:srgbClr val="0000FF"/>
                </a:solidFill>
              </a:rPr>
              <a:t>(b) </a:t>
            </a:r>
            <a:r>
              <a:rPr lang="en-US" altLang="zh-TW" sz="2800" dirty="0" smtClean="0">
                <a:solidFill>
                  <a:srgbClr val="0000FF"/>
                </a:solidFill>
              </a:rPr>
              <a:t>=</a:t>
            </a:r>
            <a:r>
              <a:rPr lang="en-US" altLang="zh-TW" sz="2800" i="1" dirty="0" smtClean="0">
                <a:solidFill>
                  <a:srgbClr val="0000FF"/>
                </a:solidFill>
              </a:rPr>
              <a:t> a</a:t>
            </a:r>
            <a:r>
              <a:rPr lang="en-US" altLang="zh-TW" sz="2800" dirty="0" smtClean="0">
                <a:solidFill>
                  <a:srgbClr val="0000FF"/>
                </a:solidFill>
              </a:rPr>
              <a:t>, when </a:t>
            </a:r>
            <a:r>
              <a:rPr lang="en-US" altLang="zh-TW" sz="2800" i="1" dirty="0" smtClean="0">
                <a:solidFill>
                  <a:srgbClr val="0000FF"/>
                </a:solidFill>
              </a:rPr>
              <a:t>f(a) </a:t>
            </a:r>
            <a:r>
              <a:rPr lang="en-US" altLang="zh-TW" sz="2800" dirty="0" smtClean="0">
                <a:solidFill>
                  <a:srgbClr val="0000FF"/>
                </a:solidFill>
              </a:rPr>
              <a:t>=</a:t>
            </a:r>
            <a:r>
              <a:rPr lang="en-US" altLang="zh-TW" sz="2800" i="1" dirty="0" smtClean="0">
                <a:solidFill>
                  <a:srgbClr val="0000FF"/>
                </a:solidFill>
              </a:rPr>
              <a:t> b</a:t>
            </a:r>
          </a:p>
          <a:p>
            <a:pPr marL="274320" indent="-274320">
              <a:spcBef>
                <a:spcPts val="600"/>
              </a:spcBef>
            </a:pPr>
            <a:endParaRPr lang="en-US" sz="2800" dirty="0" smtClean="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284861" y="449004"/>
            <a:ext cx="7808976" cy="1516273"/>
          </a:xfrm>
        </p:spPr>
        <p:txBody>
          <a:bodyPr>
            <a:noAutofit/>
          </a:bodyPr>
          <a:lstStyle/>
          <a:p>
            <a:r>
              <a:rPr lang="en-US" altLang="zh-TW" sz="3200" b="1" dirty="0" smtClean="0">
                <a:latin typeface="+mn-lt"/>
              </a:rPr>
              <a:t>FIGURE:</a:t>
            </a:r>
            <a:r>
              <a:rPr lang="en-US" altLang="zh-TW" sz="3200" dirty="0" smtClean="0">
                <a:latin typeface="+mn-lt"/>
              </a:rPr>
              <a:t>  The Function  </a:t>
            </a:r>
            <a:r>
              <a:rPr lang="en-US" altLang="zh-TW" sz="3200" i="1" dirty="0" smtClean="0">
                <a:latin typeface="+mn-lt"/>
              </a:rPr>
              <a:t>f </a:t>
            </a:r>
            <a:r>
              <a:rPr lang="zh-TW" altLang="en-US" sz="3200" baseline="30000" dirty="0" smtClean="0">
                <a:latin typeface="+mn-lt"/>
              </a:rPr>
              <a:t>－</a:t>
            </a:r>
            <a:r>
              <a:rPr lang="en-US" altLang="zh-TW" sz="3200" baseline="30000" dirty="0" smtClean="0">
                <a:latin typeface="+mn-lt"/>
              </a:rPr>
              <a:t>1</a:t>
            </a:r>
            <a:r>
              <a:rPr lang="en-US" altLang="zh-TW" sz="3200" dirty="0" smtClean="0">
                <a:latin typeface="+mn-lt"/>
              </a:rPr>
              <a:t> is the Inverse </a:t>
            </a:r>
            <a:br>
              <a:rPr lang="en-US" altLang="zh-TW" sz="3200" dirty="0" smtClean="0">
                <a:latin typeface="+mn-lt"/>
              </a:rPr>
            </a:br>
            <a:r>
              <a:rPr lang="en-US" altLang="zh-TW" sz="3200" dirty="0" smtClean="0">
                <a:latin typeface="+mn-lt"/>
              </a:rPr>
              <a:t>of Function  </a:t>
            </a:r>
            <a:r>
              <a:rPr lang="en-US" altLang="zh-TW" sz="3200" i="1" dirty="0" smtClean="0">
                <a:latin typeface="+mn-lt"/>
              </a:rPr>
              <a:t>f</a:t>
            </a:r>
            <a:endParaRPr lang="en-US" sz="3200" dirty="0">
              <a:latin typeface="+mn-lt"/>
            </a:endParaRPr>
          </a:p>
        </p:txBody>
      </p:sp>
      <p:pic>
        <p:nvPicPr>
          <p:cNvPr id="5" name="Picture 3" descr="02-3-006"/>
          <p:cNvPicPr>
            <a:picLocks noChangeAspect="1" noChangeArrowheads="1"/>
          </p:cNvPicPr>
          <p:nvPr/>
        </p:nvPicPr>
        <p:blipFill>
          <a:blip r:embed="rId2" cstate="print"/>
          <a:srcRect/>
          <a:stretch>
            <a:fillRect/>
          </a:stretch>
        </p:blipFill>
        <p:spPr>
          <a:xfrm>
            <a:off x="830263" y="2064256"/>
            <a:ext cx="7551737" cy="40772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298509" y="449004"/>
            <a:ext cx="7808976" cy="1202375"/>
          </a:xfrm>
        </p:spPr>
        <p:txBody>
          <a:bodyPr>
            <a:normAutofit/>
          </a:bodyPr>
          <a:lstStyle/>
          <a:p>
            <a:pPr algn="ctr"/>
            <a:r>
              <a:rPr lang="en-US" altLang="zh-TW" sz="4000" b="1" dirty="0" smtClean="0">
                <a:latin typeface="+mn-lt"/>
              </a:rPr>
              <a:t>Inverse Functions</a:t>
            </a:r>
            <a:endParaRPr lang="en-US" sz="4000" b="1" dirty="0">
              <a:latin typeface="+mn-lt"/>
            </a:endParaRPr>
          </a:p>
        </p:txBody>
      </p:sp>
      <p:sp>
        <p:nvSpPr>
          <p:cNvPr id="5" name="Rectangle 4"/>
          <p:cNvSpPr/>
          <p:nvPr/>
        </p:nvSpPr>
        <p:spPr>
          <a:xfrm>
            <a:off x="354838" y="2426986"/>
            <a:ext cx="8175009" cy="2831544"/>
          </a:xfrm>
          <a:prstGeom prst="rect">
            <a:avLst/>
          </a:prstGeom>
        </p:spPr>
        <p:txBody>
          <a:bodyPr wrap="square">
            <a:spAutoFit/>
          </a:bodyPr>
          <a:lstStyle/>
          <a:p>
            <a:pPr marL="274320" indent="-274320">
              <a:spcBef>
                <a:spcPts val="600"/>
              </a:spcBef>
              <a:buFont typeface="Arial" pitchFamily="34" charset="0"/>
              <a:buChar char="•"/>
            </a:pPr>
            <a:r>
              <a:rPr lang="en-US" sz="2800" dirty="0" smtClean="0"/>
              <a:t>A </a:t>
            </a:r>
            <a:r>
              <a:rPr lang="en-US" sz="2800" dirty="0" smtClean="0">
                <a:solidFill>
                  <a:srgbClr val="FF0000"/>
                </a:solidFill>
              </a:rPr>
              <a:t>one-to-one correspondence </a:t>
            </a:r>
            <a:r>
              <a:rPr lang="en-US" sz="2800" dirty="0" smtClean="0"/>
              <a:t>is called </a:t>
            </a:r>
            <a:r>
              <a:rPr lang="en-US" sz="2800" b="1" dirty="0" smtClean="0">
                <a:solidFill>
                  <a:srgbClr val="FF0000"/>
                </a:solidFill>
              </a:rPr>
              <a:t>invertible</a:t>
            </a:r>
            <a:r>
              <a:rPr lang="en-US" sz="2800" dirty="0" smtClean="0"/>
              <a:t> because we can define an inverse of this function.</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dirty="0" smtClean="0">
                <a:solidFill>
                  <a:srgbClr val="FF0000"/>
                </a:solidFill>
              </a:rPr>
              <a:t>A function is not invertible if it is not a one-to-one correspondence</a:t>
            </a:r>
            <a:r>
              <a:rPr lang="en-US" sz="2800" dirty="0" smtClean="0"/>
              <a:t>, because the inverse of such a function does not exist.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84861" y="612781"/>
            <a:ext cx="7808976" cy="1088136"/>
          </a:xfrm>
        </p:spPr>
        <p:txBody>
          <a:bodyPr>
            <a:normAutofit/>
          </a:bodyPr>
          <a:lstStyle/>
          <a:p>
            <a:pPr algn="ctr"/>
            <a:r>
              <a:rPr lang="en-US" sz="4000" b="1" dirty="0" smtClean="0">
                <a:latin typeface="+mn-lt"/>
              </a:rPr>
              <a:t>Example 16</a:t>
            </a:r>
            <a:endParaRPr lang="en-US" sz="4000" b="1" dirty="0">
              <a:latin typeface="+mn-lt"/>
            </a:endParaRPr>
          </a:p>
        </p:txBody>
      </p:sp>
      <p:sp>
        <p:nvSpPr>
          <p:cNvPr id="5" name="Rectangle 4"/>
          <p:cNvSpPr/>
          <p:nvPr/>
        </p:nvSpPr>
        <p:spPr>
          <a:xfrm>
            <a:off x="272949" y="2052431"/>
            <a:ext cx="8377523" cy="3847207"/>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 b, c} to {1, 2, 3} such that </a:t>
            </a:r>
            <a:r>
              <a:rPr lang="en-US" sz="2800" i="1" dirty="0" smtClean="0">
                <a:solidFill>
                  <a:srgbClr val="FF0000"/>
                </a:solidFill>
              </a:rPr>
              <a:t>f</a:t>
            </a:r>
            <a:r>
              <a:rPr lang="en-US" sz="2800" dirty="0" smtClean="0">
                <a:solidFill>
                  <a:srgbClr val="FF0000"/>
                </a:solidFill>
              </a:rPr>
              <a:t>(a) = 2, </a:t>
            </a:r>
            <a:r>
              <a:rPr lang="en-US" sz="2800" i="1" dirty="0" smtClean="0">
                <a:solidFill>
                  <a:srgbClr val="FF0000"/>
                </a:solidFill>
              </a:rPr>
              <a:t>f</a:t>
            </a:r>
            <a:r>
              <a:rPr lang="en-US" sz="2800" dirty="0" smtClean="0">
                <a:solidFill>
                  <a:srgbClr val="FF0000"/>
                </a:solidFill>
              </a:rPr>
              <a:t>(b) = 3, and </a:t>
            </a:r>
            <a:r>
              <a:rPr lang="en-US" sz="2800" i="1" dirty="0" smtClean="0">
                <a:solidFill>
                  <a:srgbClr val="FF0000"/>
                </a:solidFill>
              </a:rPr>
              <a:t>f</a:t>
            </a:r>
            <a:r>
              <a:rPr lang="en-US" sz="2800" dirty="0" smtClean="0">
                <a:solidFill>
                  <a:srgbClr val="FF0000"/>
                </a:solidFill>
              </a:rPr>
              <a:t>(c) = 1.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 and if it is, what is its inverse?</a:t>
            </a:r>
          </a:p>
          <a:p>
            <a:pPr marL="274320" indent="-274320">
              <a:spcBef>
                <a:spcPts val="600"/>
              </a:spcBef>
              <a:buFont typeface="Arial" pitchFamily="34" charset="0"/>
              <a:buChar char="•"/>
            </a:pPr>
            <a:endParaRPr lang="en-US" sz="2800" dirty="0" smtClean="0">
              <a:solidFill>
                <a:srgbClr val="0000FF"/>
              </a:solidFill>
            </a:endParaRPr>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The function </a:t>
            </a:r>
            <a:r>
              <a:rPr lang="en-US" sz="2800" i="1" dirty="0" smtClean="0"/>
              <a:t>f</a:t>
            </a:r>
            <a:r>
              <a:rPr lang="en-US" sz="2800" dirty="0" smtClean="0"/>
              <a:t> is invertible because it is a one-to-one correspondence.</a:t>
            </a:r>
          </a:p>
          <a:p>
            <a:pPr marL="274320" indent="-274320">
              <a:spcBef>
                <a:spcPts val="600"/>
              </a:spcBef>
              <a:buFont typeface="Arial" pitchFamily="34" charset="0"/>
              <a:buChar char="•"/>
            </a:pPr>
            <a:r>
              <a:rPr lang="en-US" sz="2800" dirty="0" smtClean="0"/>
              <a:t>The inverse function </a:t>
            </a:r>
            <a:r>
              <a:rPr lang="en-US" sz="2800" i="1" dirty="0" smtClean="0"/>
              <a:t>f </a:t>
            </a:r>
            <a:r>
              <a:rPr lang="en-US" sz="2800" baseline="30000" dirty="0" smtClean="0"/>
              <a:t>-1</a:t>
            </a:r>
            <a:r>
              <a:rPr lang="en-US" sz="2800" dirty="0" smtClean="0"/>
              <a:t> reverses the correspondence given by </a:t>
            </a:r>
            <a:r>
              <a:rPr lang="en-US" sz="2800" i="1" dirty="0" smtClean="0"/>
              <a:t>f</a:t>
            </a:r>
            <a:r>
              <a:rPr lang="en-US" sz="2800" dirty="0" smtClean="0"/>
              <a:t>. So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(1) = c,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(2) = a, and  </a:t>
            </a:r>
            <a:r>
              <a:rPr lang="en-US" sz="2800" i="1" dirty="0" smtClean="0">
                <a:solidFill>
                  <a:srgbClr val="0000FF"/>
                </a:solidFill>
              </a:rPr>
              <a:t>f </a:t>
            </a:r>
            <a:r>
              <a:rPr lang="en-US" sz="2800" baseline="30000" dirty="0" smtClean="0">
                <a:solidFill>
                  <a:srgbClr val="0000FF"/>
                </a:solidFill>
              </a:rPr>
              <a:t>-1</a:t>
            </a:r>
            <a:r>
              <a:rPr lang="en-US" sz="2800" dirty="0" smtClean="0">
                <a:solidFill>
                  <a:srgbClr val="0000FF"/>
                </a:solidFill>
              </a:rPr>
              <a:t>(3) = b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17</a:t>
            </a:r>
            <a:endParaRPr lang="en-US" sz="4000" b="1" dirty="0">
              <a:latin typeface="+mn-lt"/>
            </a:endParaRPr>
          </a:p>
        </p:txBody>
      </p:sp>
      <p:sp>
        <p:nvSpPr>
          <p:cNvPr id="5" name="Rectangle 4"/>
          <p:cNvSpPr/>
          <p:nvPr/>
        </p:nvSpPr>
        <p:spPr>
          <a:xfrm>
            <a:off x="218365" y="2101753"/>
            <a:ext cx="8718716" cy="3862596"/>
          </a:xfrm>
          <a:prstGeom prst="rect">
            <a:avLst/>
          </a:prstGeom>
        </p:spPr>
        <p:txBody>
          <a:bodyPr wrap="square">
            <a:spAutoFit/>
          </a:bodyPr>
          <a:lstStyle/>
          <a:p>
            <a:pPr marL="274320" indent="-274320">
              <a:spcBef>
                <a:spcPts val="600"/>
              </a:spcBef>
              <a:buFont typeface="Arial" pitchFamily="34" charset="0"/>
              <a:buChar char="•"/>
            </a:pPr>
            <a:r>
              <a:rPr lang="en-US" sz="2300" dirty="0" smtClean="0">
                <a:solidFill>
                  <a:srgbClr val="FF0000"/>
                </a:solidFill>
              </a:rPr>
              <a:t>Let </a:t>
            </a:r>
            <a:r>
              <a:rPr lang="en-US" altLang="zh-TW" sz="2300" b="1" i="1" dirty="0" smtClean="0">
                <a:solidFill>
                  <a:srgbClr val="FF0000"/>
                </a:solidFill>
              </a:rPr>
              <a:t>f: </a:t>
            </a:r>
            <a:r>
              <a:rPr lang="en-US" altLang="zh-TW" sz="2300" b="1" i="1" dirty="0" smtClean="0">
                <a:solidFill>
                  <a:srgbClr val="FF0000"/>
                </a:solidFill>
              </a:rPr>
              <a:t>Z</a:t>
            </a:r>
            <a:r>
              <a:rPr lang="en-US" altLang="zh-TW" sz="2300" b="1" i="1" dirty="0" smtClean="0">
                <a:solidFill>
                  <a:srgbClr val="FF0000"/>
                </a:solidFill>
                <a:sym typeface="Symbol" pitchFamily="18" charset="2"/>
              </a:rPr>
              <a:t> Z </a:t>
            </a:r>
            <a:r>
              <a:rPr lang="en-US" altLang="zh-TW" sz="2300" dirty="0" smtClean="0">
                <a:solidFill>
                  <a:srgbClr val="FF0000"/>
                </a:solidFill>
                <a:sym typeface="Symbol" pitchFamily="18" charset="2"/>
              </a:rPr>
              <a:t>be such that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 </a:t>
            </a:r>
            <a:r>
              <a:rPr lang="en-US" altLang="zh-TW" sz="2300" i="1" dirty="0" smtClean="0">
                <a:solidFill>
                  <a:srgbClr val="FF0000"/>
                </a:solidFill>
                <a:sym typeface="Symbol" pitchFamily="18" charset="2"/>
              </a:rPr>
              <a:t>x</a:t>
            </a:r>
            <a:r>
              <a:rPr lang="en-US" altLang="zh-TW" sz="2300" dirty="0" smtClean="0">
                <a:solidFill>
                  <a:srgbClr val="FF0000"/>
                </a:solidFill>
                <a:sym typeface="Symbol" pitchFamily="18" charset="2"/>
              </a:rPr>
              <a:t> +1. </a:t>
            </a:r>
          </a:p>
          <a:p>
            <a:pPr marL="274320" indent="-274320">
              <a:spcBef>
                <a:spcPts val="600"/>
              </a:spcBef>
            </a:pPr>
            <a:r>
              <a:rPr lang="en-US" altLang="zh-TW" sz="2300" dirty="0" smtClean="0">
                <a:solidFill>
                  <a:srgbClr val="FF0000"/>
                </a:solidFill>
                <a:sym typeface="Symbol" pitchFamily="18" charset="2"/>
              </a:rPr>
              <a:t>	Is </a:t>
            </a:r>
            <a:r>
              <a:rPr lang="en-US" altLang="zh-TW" sz="2300" i="1" dirty="0" smtClean="0">
                <a:solidFill>
                  <a:srgbClr val="FF0000"/>
                </a:solidFill>
                <a:sym typeface="Symbol" pitchFamily="18" charset="2"/>
              </a:rPr>
              <a:t>f</a:t>
            </a:r>
            <a:r>
              <a:rPr lang="en-US" altLang="zh-TW" sz="2300" dirty="0" smtClean="0">
                <a:solidFill>
                  <a:srgbClr val="FF0000"/>
                </a:solidFill>
                <a:sym typeface="Symbol" pitchFamily="18" charset="2"/>
              </a:rPr>
              <a:t> invertible? and if it is, what is its inverse?</a:t>
            </a:r>
          </a:p>
          <a:p>
            <a:pPr marL="274320" indent="-274320">
              <a:spcBef>
                <a:spcPts val="600"/>
              </a:spcBef>
              <a:buFont typeface="Arial" pitchFamily="34" charset="0"/>
              <a:buChar char="•"/>
            </a:pPr>
            <a:r>
              <a:rPr lang="en-US" altLang="zh-TW" sz="2300" b="1" i="1" u="sng" dirty="0" smtClean="0">
                <a:solidFill>
                  <a:srgbClr val="0000FF"/>
                </a:solidFill>
                <a:sym typeface="Symbol" pitchFamily="18" charset="2"/>
              </a:rPr>
              <a:t>Solution</a:t>
            </a:r>
            <a:r>
              <a:rPr lang="en-US" altLang="zh-TW" sz="2300" i="1" dirty="0" smtClean="0">
                <a:sym typeface="Symbol" pitchFamily="18" charset="2"/>
              </a:rPr>
              <a:t>:</a:t>
            </a:r>
            <a:r>
              <a:rPr lang="en-US" altLang="zh-TW" sz="2300" dirty="0" smtClean="0">
                <a:sym typeface="Symbol" pitchFamily="18" charset="2"/>
              </a:rPr>
              <a:t> The function </a:t>
            </a:r>
            <a:r>
              <a:rPr lang="en-US" altLang="zh-TW" sz="2300" i="1" dirty="0" smtClean="0">
                <a:sym typeface="Symbol" pitchFamily="18" charset="2"/>
              </a:rPr>
              <a:t>f</a:t>
            </a:r>
            <a:r>
              <a:rPr lang="en-US" altLang="zh-TW" sz="2300" dirty="0" smtClean="0">
                <a:sym typeface="Symbol" pitchFamily="18" charset="2"/>
              </a:rPr>
              <a:t> is one-to-one because every element of domain has a distinct image, just 1 bigger than that element. Again, the function </a:t>
            </a:r>
            <a:r>
              <a:rPr lang="en-US" altLang="zh-TW" sz="2300" i="1" dirty="0" smtClean="0">
                <a:sym typeface="Symbol" pitchFamily="18" charset="2"/>
              </a:rPr>
              <a:t>f</a:t>
            </a:r>
            <a:r>
              <a:rPr lang="en-US" altLang="zh-TW" sz="2300" dirty="0" smtClean="0">
                <a:sym typeface="Symbol" pitchFamily="18" charset="2"/>
              </a:rPr>
              <a:t> is onto because every element of codomain has a preimage, just 1 smaller than that element. Therefore, the function </a:t>
            </a:r>
            <a:r>
              <a:rPr lang="en-US" altLang="zh-TW" sz="2300" i="1" dirty="0" smtClean="0">
                <a:sym typeface="Symbol" pitchFamily="18" charset="2"/>
              </a:rPr>
              <a:t>f</a:t>
            </a:r>
            <a:r>
              <a:rPr lang="en-US" altLang="zh-TW" sz="2300" dirty="0" smtClean="0">
                <a:sym typeface="Symbol" pitchFamily="18" charset="2"/>
              </a:rPr>
              <a:t> is a one-to-one correspondence. So, the function </a:t>
            </a:r>
            <a:r>
              <a:rPr lang="en-US" altLang="zh-TW" sz="2300" i="1" dirty="0" smtClean="0">
                <a:sym typeface="Symbol" pitchFamily="18" charset="2"/>
              </a:rPr>
              <a:t>f</a:t>
            </a:r>
            <a:r>
              <a:rPr lang="en-US" altLang="zh-TW" sz="2300" dirty="0" smtClean="0">
                <a:sym typeface="Symbol" pitchFamily="18" charset="2"/>
              </a:rPr>
              <a:t> is invertible.</a:t>
            </a:r>
          </a:p>
          <a:p>
            <a:pPr marL="274320" indent="-274320">
              <a:spcBef>
                <a:spcPts val="600"/>
              </a:spcBef>
              <a:buFont typeface="Arial" pitchFamily="34" charset="0"/>
              <a:buChar char="•"/>
            </a:pPr>
            <a:r>
              <a:rPr lang="en-US" altLang="zh-TW" sz="2300" i="1" dirty="0" smtClean="0">
                <a:sym typeface="Symbol" pitchFamily="18" charset="2"/>
              </a:rPr>
              <a:t> </a:t>
            </a:r>
            <a:r>
              <a:rPr lang="en-US" altLang="zh-TW" sz="2300" dirty="0" smtClean="0">
                <a:sym typeface="Symbol" pitchFamily="18" charset="2"/>
              </a:rPr>
              <a:t>To reverse the correspondence, suppose that y is the image of x, so that y = x+1</a:t>
            </a:r>
            <a:r>
              <a:rPr lang="en-US" altLang="zh-TW" sz="2300" i="1" dirty="0" smtClean="0">
                <a:sym typeface="Symbol" pitchFamily="18" charset="2"/>
              </a:rPr>
              <a:t>. </a:t>
            </a:r>
            <a:r>
              <a:rPr lang="en-US" altLang="zh-TW" sz="2300" dirty="0" smtClean="0">
                <a:sym typeface="Symbol" pitchFamily="18" charset="2"/>
              </a:rPr>
              <a:t>Then x = y – 1. </a:t>
            </a:r>
            <a:r>
              <a:rPr lang="en-US" sz="2300" dirty="0" smtClean="0">
                <a:sym typeface="Symbol" pitchFamily="18" charset="2"/>
              </a:rPr>
              <a:t>This means that y</a:t>
            </a:r>
            <a:r>
              <a:rPr lang="en-US" altLang="zh-TW" sz="2300" dirty="0" smtClean="0">
                <a:sym typeface="Symbol" pitchFamily="18" charset="2"/>
              </a:rPr>
              <a:t> – </a:t>
            </a:r>
            <a:r>
              <a:rPr lang="en-US" sz="2300" dirty="0" smtClean="0">
                <a:sym typeface="Symbol" pitchFamily="18" charset="2"/>
              </a:rPr>
              <a:t>1 is the unique element of Z that is sent to y by </a:t>
            </a:r>
            <a:r>
              <a:rPr lang="en-US" sz="2300" i="1" dirty="0" smtClean="0">
                <a:sym typeface="Symbol" pitchFamily="18" charset="2"/>
              </a:rPr>
              <a:t>f</a:t>
            </a:r>
            <a:r>
              <a:rPr lang="en-US" sz="2300" dirty="0" smtClean="0">
                <a:sym typeface="Symbol" pitchFamily="18" charset="2"/>
              </a:rPr>
              <a:t>. Consequently, </a:t>
            </a:r>
            <a:r>
              <a:rPr lang="en-US" sz="2300" i="1" dirty="0" smtClean="0"/>
              <a:t>f </a:t>
            </a:r>
            <a:r>
              <a:rPr lang="en-US" sz="2300" baseline="30000" dirty="0" smtClean="0"/>
              <a:t>-1</a:t>
            </a:r>
            <a:r>
              <a:rPr lang="en-US" sz="2300" dirty="0" smtClean="0"/>
              <a:t> (y) = </a:t>
            </a:r>
            <a:r>
              <a:rPr lang="en-US" altLang="zh-TW" sz="2300" dirty="0" smtClean="0">
                <a:sym typeface="Symbol" pitchFamily="18" charset="2"/>
              </a:rPr>
              <a:t>y – 1</a:t>
            </a:r>
            <a:r>
              <a:rPr lang="en-US" sz="2300" dirty="0" smtClean="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98509" y="653725"/>
            <a:ext cx="7808976" cy="1088136"/>
          </a:xfrm>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98509" y="2274838"/>
            <a:ext cx="8638571"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FF0000"/>
                </a:solidFill>
              </a:rPr>
              <a:t>Let </a:t>
            </a:r>
            <a:r>
              <a:rPr lang="en-US" sz="2800" i="1" dirty="0" smtClean="0">
                <a:solidFill>
                  <a:srgbClr val="FF0000"/>
                </a:solidFill>
              </a:rPr>
              <a:t>f</a:t>
            </a:r>
            <a:r>
              <a:rPr lang="en-US" sz="2800" dirty="0" smtClean="0">
                <a:solidFill>
                  <a:srgbClr val="FF0000"/>
                </a:solidFill>
              </a:rPr>
              <a:t> be the function from </a:t>
            </a:r>
            <a:r>
              <a:rPr lang="en-US" sz="2800" b="1" dirty="0" smtClean="0">
                <a:solidFill>
                  <a:srgbClr val="FF0000"/>
                </a:solidFill>
              </a:rPr>
              <a:t>R</a:t>
            </a:r>
            <a:r>
              <a:rPr lang="en-US" sz="2800" dirty="0" smtClean="0">
                <a:solidFill>
                  <a:srgbClr val="FF0000"/>
                </a:solidFill>
              </a:rPr>
              <a:t> to </a:t>
            </a:r>
            <a:r>
              <a:rPr lang="en-US" sz="2800" b="1" dirty="0" smtClean="0">
                <a:solidFill>
                  <a:srgbClr val="FF0000"/>
                </a:solidFill>
              </a:rPr>
              <a:t>R</a:t>
            </a:r>
            <a:r>
              <a:rPr lang="en-US" sz="2800" dirty="0" smtClean="0">
                <a:solidFill>
                  <a:srgbClr val="FF0000"/>
                </a:solidFill>
              </a:rPr>
              <a:t> with </a:t>
            </a:r>
            <a:r>
              <a:rPr lang="en-US" sz="2800" i="1" dirty="0" smtClean="0">
                <a:solidFill>
                  <a:srgbClr val="FF0000"/>
                </a:solidFill>
              </a:rPr>
              <a:t>f</a:t>
            </a:r>
            <a:r>
              <a:rPr lang="en-US" sz="2800" dirty="0" smtClean="0">
                <a:solidFill>
                  <a:srgbClr val="FF0000"/>
                </a:solidFill>
              </a:rPr>
              <a:t>(</a:t>
            </a:r>
            <a:r>
              <a:rPr lang="en-US" sz="2800" i="1" dirty="0" smtClean="0">
                <a:solidFill>
                  <a:srgbClr val="FF0000"/>
                </a:solidFill>
              </a:rPr>
              <a:t>x</a:t>
            </a:r>
            <a:r>
              <a:rPr lang="en-US" sz="2800" dirty="0" smtClean="0">
                <a:solidFill>
                  <a:srgbClr val="FF0000"/>
                </a:solidFill>
              </a:rPr>
              <a:t>) = </a:t>
            </a:r>
            <a:r>
              <a:rPr lang="en-US" sz="2800" i="1" dirty="0" smtClean="0">
                <a:solidFill>
                  <a:srgbClr val="FF0000"/>
                </a:solidFill>
              </a:rPr>
              <a:t>x</a:t>
            </a:r>
            <a:r>
              <a:rPr lang="en-US" sz="2800" baseline="30000" dirty="0" smtClean="0">
                <a:solidFill>
                  <a:srgbClr val="FF0000"/>
                </a:solidFill>
              </a:rPr>
              <a:t>2</a:t>
            </a:r>
            <a:r>
              <a:rPr lang="en-US" sz="2800" dirty="0" smtClean="0">
                <a:solidFill>
                  <a:srgbClr val="FF0000"/>
                </a:solidFill>
              </a:rPr>
              <a:t>. </a:t>
            </a:r>
          </a:p>
          <a:p>
            <a:pPr marL="274320" indent="-274320">
              <a:spcBef>
                <a:spcPts val="600"/>
              </a:spcBef>
            </a:pPr>
            <a:r>
              <a:rPr lang="en-US" sz="2800" dirty="0" smtClean="0">
                <a:solidFill>
                  <a:srgbClr val="FF0000"/>
                </a:solidFill>
              </a:rPr>
              <a:t>	Is </a:t>
            </a:r>
            <a:r>
              <a:rPr lang="en-US" sz="2800" i="1" dirty="0" smtClean="0">
                <a:solidFill>
                  <a:srgbClr val="FF0000"/>
                </a:solidFill>
              </a:rPr>
              <a:t>f</a:t>
            </a:r>
            <a:r>
              <a:rPr lang="en-US" sz="2800" dirty="0" smtClean="0">
                <a:solidFill>
                  <a:srgbClr val="FF0000"/>
                </a:solidFill>
              </a:rPr>
              <a:t> invertible?</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sz="2800" b="1" u="sng" dirty="0" smtClean="0">
                <a:solidFill>
                  <a:srgbClr val="0000FF"/>
                </a:solidFill>
              </a:rPr>
              <a:t>Solution</a:t>
            </a:r>
            <a:r>
              <a:rPr lang="en-US" sz="2800" dirty="0" smtClean="0">
                <a:solidFill>
                  <a:srgbClr val="0000FF"/>
                </a:solidFill>
              </a:rPr>
              <a:t>: </a:t>
            </a:r>
            <a:r>
              <a:rPr lang="en-US" sz="2800" dirty="0" smtClean="0"/>
              <a:t>Because </a:t>
            </a:r>
            <a:r>
              <a:rPr lang="en-US" sz="2800" i="1" dirty="0" smtClean="0"/>
              <a:t>f</a:t>
            </a:r>
            <a:r>
              <a:rPr lang="en-US" sz="2800" dirty="0" smtClean="0"/>
              <a:t>(-2) = </a:t>
            </a:r>
            <a:r>
              <a:rPr lang="en-US" sz="2800" i="1" dirty="0" smtClean="0"/>
              <a:t>f</a:t>
            </a:r>
            <a:r>
              <a:rPr lang="en-US" sz="2800" dirty="0" smtClean="0"/>
              <a:t>(2) = 4, </a:t>
            </a:r>
            <a:r>
              <a:rPr lang="en-US" sz="2800" i="1" dirty="0" smtClean="0">
                <a:solidFill>
                  <a:srgbClr val="FF0000"/>
                </a:solidFill>
              </a:rPr>
              <a:t>f</a:t>
            </a:r>
            <a:r>
              <a:rPr lang="en-US" sz="2800" dirty="0" smtClean="0">
                <a:solidFill>
                  <a:srgbClr val="FF0000"/>
                </a:solidFill>
              </a:rPr>
              <a:t> is not one-to-one.</a:t>
            </a:r>
          </a:p>
          <a:p>
            <a:pPr marL="274320" indent="-274320">
              <a:spcBef>
                <a:spcPts val="600"/>
              </a:spcBef>
            </a:pPr>
            <a:r>
              <a:rPr lang="en-US" sz="2800" dirty="0" smtClean="0"/>
              <a:t>	Since </a:t>
            </a:r>
            <a:r>
              <a:rPr lang="en-US" sz="2800" i="1" dirty="0" smtClean="0"/>
              <a:t>f</a:t>
            </a:r>
            <a:r>
              <a:rPr lang="en-US" sz="2800" dirty="0" smtClean="0"/>
              <a:t> is not one-to-one, it is not one-to-one correspondence. </a:t>
            </a:r>
            <a:r>
              <a:rPr lang="en-US" sz="2800" dirty="0" smtClean="0">
                <a:solidFill>
                  <a:srgbClr val="0000FF"/>
                </a:solidFill>
              </a:rPr>
              <a:t>Hence, </a:t>
            </a:r>
            <a:r>
              <a:rPr lang="en-US" sz="2800" i="1" dirty="0" smtClean="0">
                <a:solidFill>
                  <a:srgbClr val="0000FF"/>
                </a:solidFill>
              </a:rPr>
              <a:t>f</a:t>
            </a:r>
            <a:r>
              <a:rPr lang="en-US" sz="2800" dirty="0" smtClean="0">
                <a:solidFill>
                  <a:srgbClr val="0000FF"/>
                </a:solidFill>
              </a:rPr>
              <a:t> is </a:t>
            </a:r>
            <a:r>
              <a:rPr lang="en-US" sz="2800" b="1" dirty="0" smtClean="0">
                <a:solidFill>
                  <a:srgbClr val="0000FF"/>
                </a:solidFill>
              </a:rPr>
              <a:t>not</a:t>
            </a:r>
            <a:r>
              <a:rPr lang="en-US" sz="2800" dirty="0" smtClean="0">
                <a:solidFill>
                  <a:srgbClr val="0000FF"/>
                </a:solidFill>
              </a:rPr>
              <a:t> invertible.</a:t>
            </a:r>
            <a:endParaRPr lang="en-US" sz="2800" dirty="0" smtClean="0"/>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ACD0711316B04781CEA273FBAD5D3E" ma:contentTypeVersion="2" ma:contentTypeDescription="Create a new document." ma:contentTypeScope="" ma:versionID="552dd177dbd2b272342709c872412e96">
  <xsd:schema xmlns:xsd="http://www.w3.org/2001/XMLSchema" xmlns:xs="http://www.w3.org/2001/XMLSchema" xmlns:p="http://schemas.microsoft.com/office/2006/metadata/properties" xmlns:ns2="741111ed-9d9b-4782-a0a2-4e79af736946" targetNamespace="http://schemas.microsoft.com/office/2006/metadata/properties" ma:root="true" ma:fieldsID="f1fd74428f50667537ffb1ca8844e8db" ns2:_="">
    <xsd:import namespace="741111ed-9d9b-4782-a0a2-4e79af736946"/>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41111ed-9d9b-4782-a0a2-4e79af7369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8607DD3-9D63-4A8C-AA41-C301549FB26C}"/>
</file>

<file path=customXml/itemProps2.xml><?xml version="1.0" encoding="utf-8"?>
<ds:datastoreItem xmlns:ds="http://schemas.openxmlformats.org/officeDocument/2006/customXml" ds:itemID="{777EB94D-46B5-4DEC-B96E-14A9C10F4126}"/>
</file>

<file path=customXml/itemProps3.xml><?xml version="1.0" encoding="utf-8"?>
<ds:datastoreItem xmlns:ds="http://schemas.openxmlformats.org/officeDocument/2006/customXml" ds:itemID="{C789A5C7-2E4D-43FE-A623-567ED0C54055}"/>
</file>

<file path=docProps/app.xml><?xml version="1.0" encoding="utf-8"?>
<Properties xmlns="http://schemas.openxmlformats.org/officeDocument/2006/extended-properties" xmlns:vt="http://schemas.openxmlformats.org/officeDocument/2006/docPropsVTypes">
  <Template>Spectrum.thmx</Template>
  <TotalTime>1753</TotalTime>
  <Words>742</Words>
  <Application>Microsoft Office PowerPoint</Application>
  <PresentationFormat>On-screen Show (4:3)</PresentationFormat>
  <Paragraphs>123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Spectrum</vt:lpstr>
      <vt:lpstr>Functions (Cont.) </vt:lpstr>
      <vt:lpstr>Lecture Outline</vt:lpstr>
      <vt:lpstr>Objectives and Outcomes</vt:lpstr>
      <vt:lpstr>Inverse Functions</vt:lpstr>
      <vt:lpstr>FIGURE:  The Function  f －1 is the Inverse  of Function  f</vt:lpstr>
      <vt:lpstr>Inverse Functions</vt:lpstr>
      <vt:lpstr>Example 16</vt:lpstr>
      <vt:lpstr>Example 17</vt:lpstr>
      <vt:lpstr>Example 18</vt:lpstr>
      <vt:lpstr>Compositions of Functions</vt:lpstr>
      <vt:lpstr>FIGURE : The Composition of the Functions f and g</vt:lpstr>
      <vt:lpstr>Modified Example 21  @ p. 141(6th ed.) @ p.149 (7th ed.)</vt:lpstr>
      <vt:lpstr>Some Important Functions </vt:lpstr>
      <vt:lpstr>Floor Function</vt:lpstr>
      <vt:lpstr>Ceiling Function </vt:lpstr>
      <vt:lpstr>Examples of Ceiling Function</vt:lpstr>
      <vt:lpstr>Example of Floor Function</vt:lpstr>
      <vt:lpstr>Practice @ Home</vt:lpstr>
      <vt:lpstr>Slide 19</vt:lpstr>
      <vt:lpstr>Slide 20</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54</cp:revision>
  <dcterms:created xsi:type="dcterms:W3CDTF">2018-12-10T17:20:29Z</dcterms:created>
  <dcterms:modified xsi:type="dcterms:W3CDTF">2022-02-03T18:16:19Z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0x0101001BACD0711316B04781CEA273FBAD5D3E</vt:lpwstr>
  </property>
</Properties>
</file>