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08"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3" r:id="rId23"/>
    <p:sldId id="344" r:id="rId24"/>
    <p:sldId id="346" r:id="rId25"/>
    <p:sldId id="345" r:id="rId26"/>
    <p:sldId id="347" r:id="rId27"/>
    <p:sldId id="348" r:id="rId28"/>
    <p:sldId id="349" r:id="rId29"/>
    <p:sldId id="350" r:id="rId30"/>
    <p:sldId id="351" r:id="rId31"/>
    <p:sldId id="352" r:id="rId32"/>
    <p:sldId id="353" r:id="rId33"/>
    <p:sldId id="354" r:id="rId34"/>
    <p:sldId id="355" r:id="rId35"/>
    <p:sldId id="356" r:id="rId36"/>
    <p:sldId id="277"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90" d="100"/>
          <a:sy n="90" d="100"/>
        </p:scale>
        <p:origin x="-816"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2/7/2022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647293">
                  <a:extLst>
                    <a:ext uri="{9D8B030D-6E8A-4147-A177-3AD203B41FA5}">
                      <a16:colId xmlns:a16="http://schemas.microsoft.com/office/drawing/2014/main" xmlns="" val="2889894460"/>
                    </a:ext>
                  </a:extLst>
                </a:gridCol>
                <a:gridCol w="1228299">
                  <a:extLst>
                    <a:ext uri="{9D8B030D-6E8A-4147-A177-3AD203B41FA5}">
                      <a16:colId xmlns:a16="http://schemas.microsoft.com/office/drawing/2014/main" xmlns="" val="3023211198"/>
                    </a:ext>
                  </a:extLst>
                </a:gridCol>
                <a:gridCol w="545910">
                  <a:extLst>
                    <a:ext uri="{9D8B030D-6E8A-4147-A177-3AD203B41FA5}">
                      <a16:colId xmlns:a16="http://schemas.microsoft.com/office/drawing/2014/main" xmlns="" val="1762131981"/>
                    </a:ext>
                  </a:extLst>
                </a:gridCol>
                <a:gridCol w="1296538">
                  <a:extLst>
                    <a:ext uri="{9D8B030D-6E8A-4147-A177-3AD203B41FA5}">
                      <a16:colId xmlns:a16="http://schemas.microsoft.com/office/drawing/2014/main" xmlns="" val="445458238"/>
                    </a:ext>
                  </a:extLst>
                </a:gridCol>
                <a:gridCol w="3134534">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7</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Spring </a:t>
                      </a:r>
                      <a:r>
                        <a:rPr lang="en-US" dirty="0" smtClean="0"/>
                        <a:t>2021-2022</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S.M.</a:t>
                      </a:r>
                      <a:r>
                        <a:rPr lang="en-US" i="1" baseline="0" dirty="0" smtClean="0"/>
                        <a:t> </a:t>
                      </a:r>
                      <a:r>
                        <a:rPr lang="en-US" i="1" baseline="0" dirty="0" err="1" smtClean="0"/>
                        <a:t>Abdur</a:t>
                      </a:r>
                      <a:r>
                        <a:rPr lang="en-US" i="1" baseline="0" dirty="0" smtClean="0"/>
                        <a:t> </a:t>
                      </a:r>
                      <a:r>
                        <a:rPr lang="en-US" i="1" baseline="0" dirty="0" err="1" smtClean="0"/>
                        <a:t>Rouf</a:t>
                      </a:r>
                      <a:r>
                        <a:rPr lang="en-US" i="1" baseline="0" dirty="0" smtClean="0"/>
                        <a:t> </a:t>
                      </a:r>
                      <a:r>
                        <a:rPr lang="en-US" i="1" baseline="0" dirty="0" err="1" smtClean="0"/>
                        <a:t>Bhuiyan</a:t>
                      </a:r>
                      <a:r>
                        <a:rPr lang="en-US" i="1" baseline="0" dirty="0" smtClean="0"/>
                        <a:t> [ arouf@aiub.edu]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p:txBody>
          <a:bodyPr>
            <a:normAutofit/>
          </a:bodyPr>
          <a:lstStyle/>
          <a:p>
            <a:r>
              <a:rPr lang="en-US" sz="4000" b="1" dirty="0" smtClean="0">
                <a:latin typeface="+mn-lt"/>
              </a:rPr>
              <a:t>Standard Numerical Sets</a:t>
            </a:r>
            <a:endParaRPr lang="en-US" sz="4000" b="1" dirty="0">
              <a:latin typeface="+mn-lt"/>
            </a:endParaRPr>
          </a:p>
        </p:txBody>
      </p:sp>
      <p:sp>
        <p:nvSpPr>
          <p:cNvPr id="5" name="Rectangle 4"/>
          <p:cNvSpPr/>
          <p:nvPr/>
        </p:nvSpPr>
        <p:spPr>
          <a:xfrm>
            <a:off x="284861" y="2160501"/>
            <a:ext cx="8515739" cy="3570208"/>
          </a:xfrm>
          <a:prstGeom prst="rect">
            <a:avLst/>
          </a:prstGeom>
        </p:spPr>
        <p:txBody>
          <a:bodyPr wrap="square">
            <a:spAutoFit/>
          </a:bodyPr>
          <a:lstStyle/>
          <a:p>
            <a:r>
              <a:rPr lang="en-US" altLang="zh-TW" sz="2400" b="1" dirty="0" smtClean="0">
                <a:solidFill>
                  <a:srgbClr val="FF0000"/>
                </a:solidFill>
              </a:rPr>
              <a:t>N</a:t>
            </a:r>
            <a:r>
              <a:rPr lang="en-US" altLang="zh-TW" sz="2400" b="1" dirty="0" smtClean="0"/>
              <a:t> </a:t>
            </a:r>
            <a:r>
              <a:rPr lang="en-US" altLang="zh-TW" sz="2400" dirty="0" smtClean="0"/>
              <a:t>= {0, 1, 2, 3, …}, </a:t>
            </a:r>
            <a:r>
              <a:rPr lang="en-US" altLang="zh-TW" sz="2400" dirty="0" smtClean="0">
                <a:solidFill>
                  <a:srgbClr val="FF0000"/>
                </a:solidFill>
              </a:rPr>
              <a:t>natural numbers</a:t>
            </a:r>
          </a:p>
          <a:p>
            <a:r>
              <a:rPr lang="en-US" altLang="zh-TW" sz="2400" b="1" dirty="0" smtClean="0">
                <a:solidFill>
                  <a:srgbClr val="FF0000"/>
                </a:solidFill>
              </a:rPr>
              <a:t>Z</a:t>
            </a:r>
            <a:r>
              <a:rPr lang="en-US" altLang="zh-TW" sz="2400" b="1" dirty="0" smtClean="0"/>
              <a:t> </a:t>
            </a:r>
            <a:r>
              <a:rPr lang="en-US" altLang="zh-TW" sz="2400" dirty="0" smtClean="0"/>
              <a:t>= {…,-2, -1, 0, 1, 2, …}, </a:t>
            </a:r>
            <a:r>
              <a:rPr lang="en-US" altLang="zh-TW" sz="2400" dirty="0" smtClean="0">
                <a:solidFill>
                  <a:srgbClr val="FF0000"/>
                </a:solidFill>
              </a:rPr>
              <a:t>integers</a:t>
            </a:r>
          </a:p>
          <a:p>
            <a:r>
              <a:rPr lang="en-US" altLang="zh-TW" sz="2400" b="1" dirty="0" smtClean="0">
                <a:solidFill>
                  <a:srgbClr val="FF0000"/>
                </a:solidFill>
              </a:rPr>
              <a:t>Z</a:t>
            </a:r>
            <a:r>
              <a:rPr lang="en-US" altLang="zh-TW" sz="2400" baseline="30000" dirty="0" smtClean="0">
                <a:solidFill>
                  <a:srgbClr val="FF0000"/>
                </a:solidFill>
              </a:rPr>
              <a:t>+</a:t>
            </a:r>
            <a:r>
              <a:rPr lang="en-US" altLang="zh-TW" sz="2400" baseline="30000" dirty="0" smtClean="0"/>
              <a:t> </a:t>
            </a:r>
            <a:r>
              <a:rPr lang="en-US" altLang="zh-TW" sz="2400" dirty="0" smtClean="0"/>
              <a:t>= {1, 2, 3, …}, </a:t>
            </a:r>
            <a:r>
              <a:rPr lang="en-US" altLang="zh-TW" sz="2400" dirty="0" smtClean="0">
                <a:solidFill>
                  <a:srgbClr val="FF0000"/>
                </a:solidFill>
              </a:rPr>
              <a:t>positive integers</a:t>
            </a:r>
          </a:p>
          <a:p>
            <a:r>
              <a:rPr lang="en-US" altLang="zh-TW" sz="2400" b="1" dirty="0" smtClean="0">
                <a:solidFill>
                  <a:srgbClr val="FF0000"/>
                </a:solidFill>
              </a:rPr>
              <a:t>Q</a:t>
            </a:r>
            <a:r>
              <a:rPr lang="en-US" altLang="zh-TW" sz="2400" b="1" dirty="0" smtClean="0"/>
              <a:t> </a:t>
            </a:r>
            <a:r>
              <a:rPr lang="en-US" altLang="zh-TW" sz="2400" dirty="0" smtClean="0"/>
              <a:t>= {</a:t>
            </a:r>
            <a:r>
              <a:rPr lang="en-US" altLang="zh-TW" sz="2400" i="1" dirty="0" smtClean="0"/>
              <a:t>p/</a:t>
            </a:r>
            <a:r>
              <a:rPr lang="en-US" altLang="zh-TW" sz="2400" i="1" dirty="0" err="1" smtClean="0"/>
              <a:t>q</a:t>
            </a:r>
            <a:r>
              <a:rPr lang="en-US" altLang="zh-TW" sz="2400" dirty="0" err="1" smtClean="0"/>
              <a:t>|</a:t>
            </a:r>
            <a:r>
              <a:rPr lang="en-US" altLang="zh-TW" sz="2400" i="1" dirty="0" err="1" smtClean="0"/>
              <a:t>p</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t>
            </a:r>
            <a:r>
              <a:rPr lang="en-US" altLang="zh-TW" sz="2400" i="1" dirty="0" err="1" smtClean="0">
                <a:sym typeface="Symbol" pitchFamily="18" charset="2"/>
              </a:rPr>
              <a:t>q</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and </a:t>
            </a:r>
            <a:r>
              <a:rPr lang="en-US" altLang="zh-TW" sz="2400" i="1" dirty="0" smtClean="0">
                <a:sym typeface="Symbol" pitchFamily="18" charset="2"/>
              </a:rPr>
              <a:t>q</a:t>
            </a:r>
            <a:r>
              <a:rPr lang="en-US" altLang="zh-TW" sz="2400" dirty="0" smtClean="0">
                <a:sym typeface="Symbol" pitchFamily="18" charset="2"/>
              </a:rPr>
              <a:t>0}, </a:t>
            </a:r>
            <a:r>
              <a:rPr lang="en-US" altLang="zh-TW" sz="2400" dirty="0" smtClean="0">
                <a:solidFill>
                  <a:srgbClr val="FF0000"/>
                </a:solidFill>
                <a:sym typeface="Symbol" pitchFamily="18" charset="2"/>
              </a:rPr>
              <a:t>rational numbers</a:t>
            </a:r>
          </a:p>
          <a:p>
            <a:r>
              <a:rPr lang="en-US" altLang="zh-TW" sz="2400" b="1" dirty="0" smtClean="0">
                <a:solidFill>
                  <a:srgbClr val="FF0000"/>
                </a:solidFill>
                <a:sym typeface="Symbol" pitchFamily="18" charset="2"/>
              </a:rPr>
              <a:t>R</a:t>
            </a:r>
            <a:r>
              <a:rPr lang="en-US" altLang="zh-TW" sz="2400" dirty="0" smtClean="0">
                <a:sym typeface="Symbol" pitchFamily="18" charset="2"/>
              </a:rPr>
              <a:t> = </a:t>
            </a:r>
            <a:r>
              <a:rPr lang="en-US" altLang="zh-TW" sz="2400" dirty="0" smtClean="0">
                <a:solidFill>
                  <a:srgbClr val="FF0000"/>
                </a:solidFill>
                <a:sym typeface="Symbol" pitchFamily="18" charset="2"/>
              </a:rPr>
              <a:t>real numbers</a:t>
            </a:r>
          </a:p>
          <a:p>
            <a:pPr marL="274320" indent="-274320">
              <a:spcBef>
                <a:spcPts val="600"/>
              </a:spcBef>
              <a:buFont typeface="Arial" pitchFamily="34" charset="0"/>
              <a:buChar char="•"/>
            </a:pPr>
            <a:r>
              <a:rPr lang="en-US" sz="2400" dirty="0" smtClean="0"/>
              <a:t>The </a:t>
            </a:r>
            <a:r>
              <a:rPr lang="en-US" sz="2400" dirty="0" smtClean="0">
                <a:solidFill>
                  <a:srgbClr val="0000FF"/>
                </a:solidFill>
              </a:rPr>
              <a:t>real numbers</a:t>
            </a:r>
            <a:r>
              <a:rPr lang="en-US" sz="2400" dirty="0" smtClean="0"/>
              <a:t>:  </a:t>
            </a:r>
            <a:r>
              <a:rPr lang="en-US" sz="2400" b="1" dirty="0" smtClean="0"/>
              <a:t>R  ==&gt; </a:t>
            </a:r>
            <a:r>
              <a:rPr lang="en-US" sz="2400" dirty="0" smtClean="0"/>
              <a:t>contains any decimal number of arbitrary precision</a:t>
            </a:r>
          </a:p>
          <a:p>
            <a:pPr marL="274320" indent="-274320">
              <a:spcBef>
                <a:spcPts val="600"/>
              </a:spcBef>
              <a:buFont typeface="Arial" pitchFamily="34" charset="0"/>
              <a:buChar char="•"/>
            </a:pPr>
            <a:r>
              <a:rPr lang="en-US" sz="2400" b="1" dirty="0" smtClean="0"/>
              <a:t> </a:t>
            </a:r>
            <a:r>
              <a:rPr lang="en-US" sz="2400" dirty="0" smtClean="0"/>
              <a:t>The </a:t>
            </a:r>
            <a:r>
              <a:rPr lang="en-US" sz="2400" dirty="0" smtClean="0">
                <a:solidFill>
                  <a:srgbClr val="0000FF"/>
                </a:solidFill>
              </a:rPr>
              <a:t>rational numbers</a:t>
            </a:r>
            <a:r>
              <a:rPr lang="en-US" sz="2400" dirty="0" smtClean="0"/>
              <a:t>: </a:t>
            </a:r>
            <a:r>
              <a:rPr lang="en-US" sz="2400" b="1" dirty="0" smtClean="0"/>
              <a:t>Q ==&gt; </a:t>
            </a:r>
            <a:r>
              <a:rPr lang="en-US" sz="2400" dirty="0" smtClean="0"/>
              <a:t>these are decimal numbers whose decimal expansion repeats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245660" y="2139054"/>
            <a:ext cx="8691420" cy="3785652"/>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sym typeface="Symbol" pitchFamily="18" charset="2"/>
              </a:rPr>
              <a:t>The Greek letter </a:t>
            </a:r>
            <a:r>
              <a:rPr lang="en-US" sz="2000" b="1" dirty="0" smtClean="0">
                <a:solidFill>
                  <a:srgbClr val="0000FF"/>
                </a:solidFill>
                <a:sym typeface="Symbol" pitchFamily="18" charset="2"/>
              </a:rPr>
              <a:t>“”</a:t>
            </a:r>
            <a:r>
              <a:rPr lang="en-US" sz="2000" dirty="0" smtClean="0">
                <a:sym typeface="Symbol" pitchFamily="18" charset="2"/>
              </a:rPr>
              <a:t> (</a:t>
            </a:r>
            <a:r>
              <a:rPr lang="en-US" sz="2000" b="1" dirty="0" smtClean="0">
                <a:solidFill>
                  <a:srgbClr val="0000FF"/>
                </a:solidFill>
                <a:sym typeface="Symbol" pitchFamily="18" charset="2"/>
              </a:rPr>
              <a:t>epsilon</a:t>
            </a:r>
            <a:r>
              <a:rPr lang="en-US" sz="2000" dirty="0" smtClean="0">
                <a:sym typeface="Symbol" pitchFamily="18" charset="2"/>
              </a:rPr>
              <a:t>) is used to denote that an object is an </a:t>
            </a:r>
            <a:r>
              <a:rPr lang="en-US" sz="2000" i="1" dirty="0" smtClean="0">
                <a:sym typeface="Symbol" pitchFamily="18" charset="2"/>
              </a:rPr>
              <a:t>element </a:t>
            </a:r>
            <a:r>
              <a:rPr lang="en-US" sz="2000" dirty="0" smtClean="0">
                <a:sym typeface="Symbol" pitchFamily="18" charset="2"/>
              </a:rPr>
              <a:t> of a set. When crossed out </a:t>
            </a:r>
            <a:r>
              <a:rPr lang="en-US" sz="2000" b="1" dirty="0" smtClean="0">
                <a:sym typeface="Symbol" pitchFamily="18" charset="2"/>
              </a:rPr>
              <a:t>“”</a:t>
            </a:r>
            <a:r>
              <a:rPr lang="en-US" sz="2000" dirty="0" smtClean="0">
                <a:sym typeface="Symbol" pitchFamily="18" charset="2"/>
              </a:rPr>
              <a:t> denotes that the object is </a:t>
            </a:r>
            <a:r>
              <a:rPr lang="en-US" sz="2000" i="1" dirty="0" smtClean="0">
                <a:sym typeface="Symbol" pitchFamily="18" charset="2"/>
              </a:rPr>
              <a:t>not an element</a:t>
            </a:r>
            <a:r>
              <a:rPr lang="en-US" sz="2000" dirty="0" smtClean="0">
                <a:sym typeface="Symbol" pitchFamily="18" charset="2"/>
              </a:rPr>
              <a:t>.”</a:t>
            </a:r>
          </a:p>
          <a:p>
            <a:pPr marL="274320" indent="-274320">
              <a:spcBef>
                <a:spcPts val="600"/>
              </a:spcBef>
              <a:defRPr/>
            </a:pPr>
            <a:r>
              <a:rPr lang="en-US" sz="2000" dirty="0" smtClean="0">
                <a:solidFill>
                  <a:srgbClr val="FF0000"/>
                </a:solidFill>
                <a:sym typeface="Symbol" pitchFamily="18" charset="2"/>
              </a:rPr>
              <a:t>	</a:t>
            </a: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olidFill>
                  <a:srgbClr val="0000FF"/>
                </a:solidFill>
                <a:sym typeface="Symbol" pitchFamily="18" charset="2"/>
              </a:rPr>
              <a:t>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a:t>
            </a:r>
          </a:p>
          <a:p>
            <a:pPr marL="274320" indent="-274320">
              <a:spcBef>
                <a:spcPts val="600"/>
              </a:spcBef>
              <a:defRPr/>
            </a:pPr>
            <a:r>
              <a:rPr lang="en-US" sz="2000" dirty="0" smtClean="0">
                <a:solidFill>
                  <a:srgbClr val="0000FF"/>
                </a:solidFill>
                <a:sym typeface="Symbol" pitchFamily="18" charset="2"/>
              </a:rPr>
              <a:t>                      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not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 </a:t>
            </a:r>
          </a:p>
          <a:p>
            <a:pPr marL="274320" indent="-274320">
              <a:spcBef>
                <a:spcPts val="600"/>
              </a:spcBef>
              <a:buFont typeface="Arial" pitchFamily="34" charset="0"/>
              <a:buChar char="•"/>
              <a:defRPr/>
            </a:pPr>
            <a:r>
              <a:rPr lang="en-US" sz="2000" b="1" dirty="0" smtClean="0">
                <a:solidFill>
                  <a:srgbClr val="FF0000"/>
                </a:solidFill>
                <a:sym typeface="Symbol" pitchFamily="18" charset="2"/>
              </a:rPr>
              <a:t>Q:  Which of the following are true:</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N</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0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Z</a:t>
            </a:r>
            <a:r>
              <a:rPr lang="en-US" sz="2000" b="1" baseline="30000" dirty="0" smtClean="0">
                <a:sym typeface="Symbol" pitchFamily="18" charset="2"/>
              </a:rPr>
              <a:t>+</a:t>
            </a:r>
          </a:p>
          <a:p>
            <a:pPr lvl="2" indent="-457200">
              <a:spcBef>
                <a:spcPts val="600"/>
              </a:spcBef>
              <a:buFont typeface="+mj-lt"/>
              <a:buAutoNum type="arabicPeriod"/>
              <a:defRPr/>
            </a:pPr>
            <a:r>
              <a:rPr lang="en-US" sz="2000" dirty="0" smtClean="0">
                <a:sym typeface="Symbol" pitchFamily="18" charset="2"/>
              </a:rPr>
              <a:t> </a:t>
            </a:r>
            <a:r>
              <a:rPr lang="en-US" sz="2000" i="1" dirty="0" smtClean="0">
                <a:sym typeface="Symbol" pitchFamily="18" charset="2"/>
              </a:rPr>
              <a:t>x, </a:t>
            </a:r>
            <a:r>
              <a:rPr lang="en-US" sz="2000" dirty="0" smtClean="0">
                <a:sym typeface="Symbol" pitchFamily="18" charset="2"/>
              </a:rPr>
              <a:t>  </a:t>
            </a:r>
            <a:r>
              <a:rPr lang="en-US" sz="2000" i="1" dirty="0" err="1" smtClean="0">
                <a:sym typeface="Symbol" pitchFamily="18" charset="2"/>
              </a:rPr>
              <a:t>x</a:t>
            </a:r>
            <a:r>
              <a:rPr lang="en-US" sz="2000" dirty="0" err="1" smtClean="0">
                <a:sym typeface="Symbol" pitchFamily="18" charset="2"/>
              </a:rPr>
              <a:t></a:t>
            </a:r>
            <a:r>
              <a:rPr lang="en-US" sz="2000" b="1" dirty="0" err="1" smtClean="0">
                <a:sym typeface="Symbol" pitchFamily="18" charset="2"/>
              </a:rPr>
              <a:t>R</a:t>
            </a:r>
            <a:r>
              <a:rPr lang="en-US" sz="2000" b="1" dirty="0" smtClean="0">
                <a:sym typeface="Symbol" pitchFamily="18" charset="2"/>
              </a:rPr>
              <a:t>  </a:t>
            </a:r>
            <a:r>
              <a:rPr lang="en-US" sz="2000" i="1" dirty="0" smtClean="0">
                <a:sym typeface="Symbol" pitchFamily="18" charset="2"/>
              </a:rPr>
              <a:t>x</a:t>
            </a:r>
            <a:r>
              <a:rPr lang="en-US" sz="2000" baseline="30000" dirty="0" smtClean="0">
                <a:sym typeface="Symbol" pitchFamily="18" charset="2"/>
              </a:rPr>
              <a:t>2 </a:t>
            </a:r>
            <a:r>
              <a:rPr lang="en-US" sz="2000" dirty="0" smtClean="0">
                <a:sym typeface="Symbol" pitchFamily="18" charset="2"/>
              </a:rPr>
              <a:t>= - 5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312157" y="2136339"/>
            <a:ext cx="8515739" cy="3539430"/>
          </a:xfrm>
          <a:prstGeom prst="rect">
            <a:avLst/>
          </a:prstGeom>
        </p:spPr>
        <p:txBody>
          <a:bodyPr wrap="square">
            <a:spAutoFit/>
          </a:bodyPr>
          <a:lstStyle/>
          <a:p>
            <a:pPr marL="609600" indent="-609600"/>
            <a:r>
              <a:rPr lang="en-US" sz="2800" u="sng" dirty="0" smtClean="0">
                <a:solidFill>
                  <a:srgbClr val="0000FF"/>
                </a:solidFill>
                <a:sym typeface="Symbol" pitchFamily="18" charset="2"/>
              </a:rPr>
              <a:t>Answers</a:t>
            </a:r>
            <a:r>
              <a:rPr lang="en-US" sz="2800" dirty="0" smtClean="0">
                <a:solidFill>
                  <a:srgbClr val="0000FF"/>
                </a:solidFill>
                <a:sym typeface="Symbol" pitchFamily="18" charset="2"/>
              </a:rPr>
              <a:t>:  </a:t>
            </a:r>
          </a:p>
          <a:p>
            <a:pPr marL="609600" indent="-609600">
              <a:buFont typeface="Wingdings" pitchFamily="2" charset="2"/>
              <a:buAutoNum type="arabicPeriod"/>
            </a:pP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3 is a real number.</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N</a:t>
            </a:r>
            <a:r>
              <a:rPr lang="en-US" sz="2800" dirty="0" smtClean="0">
                <a:sym typeface="Symbol" pitchFamily="18" charset="2"/>
              </a:rPr>
              <a:t>.  </a:t>
            </a:r>
            <a:r>
              <a:rPr lang="en-US" sz="2800" dirty="0" smtClean="0">
                <a:solidFill>
                  <a:srgbClr val="FF0000"/>
                </a:solidFill>
                <a:sym typeface="Symbol" pitchFamily="18" charset="2"/>
              </a:rPr>
              <a:t>False</a:t>
            </a:r>
            <a:r>
              <a:rPr lang="en-US" sz="2800" dirty="0" smtClean="0">
                <a:sym typeface="Symbol" pitchFamily="18" charset="2"/>
              </a:rPr>
              <a:t>: natural numbers don’t contain negatives.</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a:t>
            </a:r>
            <a:r>
              <a:rPr lang="en-US" sz="2800" dirty="0" smtClean="0">
                <a:sym typeface="Symbol"/>
              </a:rPr>
              <a:t></a:t>
            </a:r>
            <a:r>
              <a:rPr lang="en-US" sz="2800" dirty="0" smtClean="0">
                <a:sym typeface="Symbol" pitchFamily="18" charset="2"/>
              </a:rPr>
              <a:t>3 is a real number. </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pitchFamily="18" charset="2"/>
              </a:rPr>
              <a:t>0  </a:t>
            </a:r>
            <a:r>
              <a:rPr lang="en-US" sz="2800" b="1" dirty="0" smtClean="0">
                <a:sym typeface="Symbol" pitchFamily="18" charset="2"/>
              </a:rPr>
              <a:t>Z</a:t>
            </a:r>
            <a:r>
              <a:rPr lang="en-US" sz="2800" b="1" baseline="30000" dirty="0" smtClean="0">
                <a:sym typeface="Symbol" pitchFamily="18" charset="2"/>
              </a:rPr>
              <a:t>+</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0 is NOT a positive integer.</a:t>
            </a:r>
            <a:endParaRPr lang="en-US" sz="2800" b="1" baseline="30000" dirty="0" smtClean="0">
              <a:sym typeface="Symbol" pitchFamily="18" charset="2"/>
            </a:endParaRPr>
          </a:p>
          <a:p>
            <a:pPr marL="609600" indent="-609600">
              <a:buFont typeface="Wingdings" pitchFamily="2" charset="2"/>
              <a:buAutoNum type="arabicPeriod"/>
            </a:pPr>
            <a:r>
              <a:rPr lang="en-US" sz="2800" i="1" dirty="0" smtClean="0">
                <a:sym typeface="Symbol" pitchFamily="18" charset="2"/>
              </a:rPr>
              <a:t>x </a:t>
            </a:r>
            <a:r>
              <a:rPr lang="en-US" sz="2800" i="1" dirty="0" err="1" smtClean="0">
                <a:sym typeface="Symbol" pitchFamily="18" charset="2"/>
              </a:rPr>
              <a:t>x</a:t>
            </a:r>
            <a:r>
              <a:rPr lang="en-US" sz="2800" dirty="0" err="1" smtClean="0">
                <a:sym typeface="Symbol" pitchFamily="18" charset="2"/>
              </a:rPr>
              <a:t></a:t>
            </a:r>
            <a:r>
              <a:rPr lang="en-US" sz="2800" b="1" dirty="0" err="1" smtClean="0">
                <a:sym typeface="Symbol" pitchFamily="18" charset="2"/>
              </a:rPr>
              <a:t>R</a:t>
            </a:r>
            <a:r>
              <a:rPr lang="en-US" sz="2800" b="1" dirty="0" smtClean="0">
                <a:sym typeface="Symbol" pitchFamily="18" charset="2"/>
              </a:rPr>
              <a:t>    </a:t>
            </a:r>
            <a:r>
              <a:rPr lang="en-US" sz="2800" i="1" dirty="0" smtClean="0">
                <a:sym typeface="Symbol" pitchFamily="18" charset="2"/>
              </a:rPr>
              <a:t>x</a:t>
            </a:r>
            <a:r>
              <a:rPr lang="en-US" sz="2800" baseline="30000" dirty="0" smtClean="0">
                <a:sym typeface="Symbol" pitchFamily="18" charset="2"/>
              </a:rPr>
              <a:t>2 </a:t>
            </a:r>
            <a:r>
              <a:rPr lang="en-US" sz="2800" dirty="0" smtClean="0">
                <a:sym typeface="Symbol" pitchFamily="18" charset="2"/>
              </a:rPr>
              <a:t>= </a:t>
            </a:r>
            <a:r>
              <a:rPr lang="en-US" sz="2800" dirty="0" smtClean="0">
                <a:sym typeface="Symbol"/>
              </a:rPr>
              <a:t></a:t>
            </a:r>
            <a:r>
              <a:rPr lang="en-US" sz="2800" dirty="0" smtClean="0">
                <a:sym typeface="Symbol" pitchFamily="18" charset="2"/>
              </a:rPr>
              <a:t>5 .  </a:t>
            </a:r>
            <a:r>
              <a:rPr lang="en-US" sz="2800" dirty="0" smtClean="0">
                <a:solidFill>
                  <a:srgbClr val="FF0000"/>
                </a:solidFill>
                <a:sym typeface="Symbol" pitchFamily="18" charset="2"/>
              </a:rPr>
              <a:t>False</a:t>
            </a:r>
            <a:r>
              <a:rPr lang="en-US" sz="2800" dirty="0" smtClean="0">
                <a:sym typeface="Symbol" pitchFamily="18" charset="2"/>
              </a:rPr>
              <a:t>: square of a real number is non-negative, so can’t be </a:t>
            </a:r>
            <a:r>
              <a:rPr lang="en-US" sz="2800" dirty="0" smtClean="0">
                <a:sym typeface="Symbol"/>
              </a:rPr>
              <a:t></a:t>
            </a:r>
            <a:r>
              <a:rPr lang="en-US" sz="2800" dirty="0" smtClean="0">
                <a:sym typeface="Symbol" pitchFamily="18" charset="2"/>
              </a:rPr>
              <a:t>5. </a:t>
            </a: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sym typeface="Symbol" pitchFamily="18" charset="2"/>
              </a:rPr>
              <a:t>Venn diagram </a:t>
            </a:r>
            <a:endParaRPr lang="en-US" sz="4000" dirty="0">
              <a:latin typeface="+mn-lt"/>
            </a:endParaRPr>
          </a:p>
        </p:txBody>
      </p:sp>
      <p:sp>
        <p:nvSpPr>
          <p:cNvPr id="5" name="Rectangle 4"/>
          <p:cNvSpPr/>
          <p:nvPr/>
        </p:nvSpPr>
        <p:spPr>
          <a:xfrm>
            <a:off x="312157" y="1980569"/>
            <a:ext cx="8515739" cy="4001095"/>
          </a:xfrm>
          <a:prstGeom prst="rect">
            <a:avLst/>
          </a:prstGeom>
        </p:spPr>
        <p:txBody>
          <a:bodyPr wrap="square">
            <a:spAutoFit/>
          </a:bodyPr>
          <a:lstStyle/>
          <a:p>
            <a:pPr marL="274320" indent="-274320">
              <a:spcBef>
                <a:spcPts val="600"/>
              </a:spcBef>
              <a:buFont typeface="Arial" pitchFamily="34" charset="0"/>
              <a:buChar char="•"/>
            </a:pPr>
            <a:r>
              <a:rPr lang="en-US" sz="2400" dirty="0" smtClean="0"/>
              <a:t>Sets can be represented graphically using </a:t>
            </a:r>
            <a:r>
              <a:rPr lang="en-US" sz="2400" b="1" dirty="0" smtClean="0">
                <a:solidFill>
                  <a:srgbClr val="FF0000"/>
                </a:solidFill>
              </a:rPr>
              <a:t>Venn diagrams</a:t>
            </a:r>
            <a:r>
              <a:rPr lang="en-US" sz="2400" dirty="0" smtClean="0"/>
              <a:t>.</a:t>
            </a:r>
          </a:p>
          <a:p>
            <a:pPr marL="274320" indent="-274320">
              <a:spcBef>
                <a:spcPts val="600"/>
              </a:spcBef>
              <a:buFont typeface="Arial" pitchFamily="34" charset="0"/>
              <a:buChar char="•"/>
            </a:pPr>
            <a:r>
              <a:rPr lang="en-US" sz="2400" dirty="0" smtClean="0"/>
              <a:t>In Venn diagrams, the </a:t>
            </a:r>
            <a:r>
              <a:rPr lang="en-US" sz="2400" b="1" dirty="0" smtClean="0"/>
              <a:t>universal set U</a:t>
            </a:r>
            <a:r>
              <a:rPr lang="en-US" sz="2400" dirty="0" smtClean="0"/>
              <a:t>, which contains all the objects under consideration, is represented by a </a:t>
            </a:r>
            <a:r>
              <a:rPr lang="en-US" sz="2400" b="1" dirty="0" smtClean="0"/>
              <a:t>rectangle</a:t>
            </a:r>
            <a:r>
              <a:rPr lang="en-US" sz="2400" dirty="0" smtClean="0"/>
              <a:t>. </a:t>
            </a:r>
          </a:p>
          <a:p>
            <a:pPr marL="274320" indent="-274320">
              <a:spcBef>
                <a:spcPts val="600"/>
              </a:spcBef>
            </a:pPr>
            <a:r>
              <a:rPr lang="en-US" sz="2000" b="1" dirty="0" smtClean="0">
                <a:solidFill>
                  <a:srgbClr val="0000FF"/>
                </a:solidFill>
              </a:rPr>
              <a:t>	</a:t>
            </a:r>
            <a:r>
              <a:rPr lang="en-US" sz="2000" b="1" i="1" u="sng" dirty="0" smtClean="0">
                <a:solidFill>
                  <a:srgbClr val="0000FF"/>
                </a:solidFill>
              </a:rPr>
              <a:t>Note</a:t>
            </a:r>
            <a:r>
              <a:rPr lang="en-US" sz="2000" dirty="0" smtClean="0"/>
              <a:t>: </a:t>
            </a:r>
            <a:r>
              <a:rPr lang="en-US" sz="2000" dirty="0" smtClean="0">
                <a:solidFill>
                  <a:srgbClr val="0000FF"/>
                </a:solidFill>
              </a:rPr>
              <a:t>the universal set varies depending on which objects are of interest</a:t>
            </a:r>
          </a:p>
          <a:p>
            <a:pPr marL="274320" indent="-274320">
              <a:spcBef>
                <a:spcPts val="600"/>
              </a:spcBef>
              <a:buFont typeface="Arial" pitchFamily="34" charset="0"/>
              <a:buChar char="•"/>
            </a:pPr>
            <a:r>
              <a:rPr lang="en-US" sz="2400" dirty="0" smtClean="0"/>
              <a:t>Inside the rectangle, </a:t>
            </a:r>
          </a:p>
          <a:p>
            <a:pPr marL="731520" lvl="2" indent="-274320">
              <a:spcBef>
                <a:spcPts val="600"/>
              </a:spcBef>
            </a:pPr>
            <a:r>
              <a:rPr lang="en-US" sz="2000" b="1" dirty="0" smtClean="0">
                <a:solidFill>
                  <a:srgbClr val="FF0000"/>
                </a:solidFill>
                <a:sym typeface="Symbol"/>
              </a:rPr>
              <a:t> </a:t>
            </a:r>
            <a:r>
              <a:rPr lang="en-US" sz="2000" b="1" dirty="0" smtClean="0">
                <a:solidFill>
                  <a:srgbClr val="FF0000"/>
                </a:solidFill>
              </a:rPr>
              <a:t>Circles</a:t>
            </a:r>
            <a:r>
              <a:rPr lang="en-US" sz="2000" dirty="0" smtClean="0"/>
              <a:t> or other geometrical figures are used to represent </a:t>
            </a:r>
            <a:r>
              <a:rPr lang="en-US" sz="2000" b="1" dirty="0" smtClean="0">
                <a:solidFill>
                  <a:srgbClr val="FF0000"/>
                </a:solidFill>
              </a:rPr>
              <a:t>sets</a:t>
            </a:r>
            <a:r>
              <a:rPr lang="en-US" sz="2000" dirty="0" smtClean="0"/>
              <a:t>. </a:t>
            </a:r>
          </a:p>
          <a:p>
            <a:pPr marL="731520" lvl="2" indent="-274320">
              <a:spcBef>
                <a:spcPts val="600"/>
              </a:spcBef>
            </a:pPr>
            <a:r>
              <a:rPr lang="en-US" sz="2000" dirty="0" smtClean="0">
                <a:sym typeface="Symbol"/>
              </a:rPr>
              <a:t> </a:t>
            </a:r>
            <a:r>
              <a:rPr lang="en-US" sz="2000" dirty="0" smtClean="0"/>
              <a:t>Sometimes </a:t>
            </a:r>
            <a:r>
              <a:rPr lang="en-US" sz="2000" b="1" dirty="0" smtClean="0">
                <a:solidFill>
                  <a:srgbClr val="0000FF"/>
                </a:solidFill>
              </a:rPr>
              <a:t>points</a:t>
            </a:r>
            <a:r>
              <a:rPr lang="en-US" sz="2000" dirty="0" smtClean="0"/>
              <a:t> are used to represent the particular </a:t>
            </a:r>
            <a:r>
              <a:rPr lang="en-US" sz="2000" b="1" dirty="0" smtClean="0">
                <a:solidFill>
                  <a:srgbClr val="0000FF"/>
                </a:solidFill>
              </a:rPr>
              <a:t>elements</a:t>
            </a:r>
            <a:r>
              <a:rPr lang="en-US" sz="2000" dirty="0" smtClean="0"/>
              <a:t> of the set. </a:t>
            </a:r>
          </a:p>
          <a:p>
            <a:pPr marL="274320" indent="-274320">
              <a:spcBef>
                <a:spcPts val="600"/>
              </a:spcBef>
              <a:buFont typeface="Arial" pitchFamily="34" charset="0"/>
              <a:buChar char="•"/>
            </a:pPr>
            <a:r>
              <a:rPr lang="en-US" sz="2400" dirty="0" smtClean="0"/>
              <a:t>Venn diagrams are often used to indicate the relationships between sets.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25805" y="640077"/>
            <a:ext cx="7808976" cy="1088136"/>
          </a:xfrm>
        </p:spPr>
        <p:txBody>
          <a:bodyPr>
            <a:noAutofit/>
          </a:bodyPr>
          <a:lstStyle/>
          <a:p>
            <a:r>
              <a:rPr lang="en-US" altLang="zh-TW" sz="3600" b="1" dirty="0" smtClean="0">
                <a:latin typeface="+mn-lt"/>
              </a:rPr>
              <a:t>FIGURE 1 </a:t>
            </a:r>
            <a:br>
              <a:rPr lang="en-US" altLang="zh-TW" sz="3600" b="1" dirty="0" smtClean="0">
                <a:latin typeface="+mn-lt"/>
              </a:rPr>
            </a:br>
            <a:r>
              <a:rPr lang="en-US" altLang="zh-TW" sz="3600" dirty="0" smtClean="0">
                <a:latin typeface="+mn-lt"/>
              </a:rPr>
              <a:t>Venn Diagram for the Set of Vowels</a:t>
            </a:r>
            <a:endParaRPr lang="en-US" sz="3600" dirty="0">
              <a:latin typeface="+mn-lt"/>
            </a:endParaRPr>
          </a:p>
        </p:txBody>
      </p:sp>
      <p:pic>
        <p:nvPicPr>
          <p:cNvPr id="5" name="Picture 3" descr="02_1_001"/>
          <p:cNvPicPr>
            <a:picLocks noChangeAspect="1" noChangeArrowheads="1"/>
          </p:cNvPicPr>
          <p:nvPr/>
        </p:nvPicPr>
        <p:blipFill>
          <a:blip r:embed="rId2" cstate="print"/>
          <a:srcRect/>
          <a:stretch>
            <a:fillRect/>
          </a:stretch>
        </p:blipFill>
        <p:spPr>
          <a:xfrm>
            <a:off x="1219200" y="2083569"/>
            <a:ext cx="6629400" cy="41125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Equal Set</a:t>
            </a:r>
            <a:endParaRPr lang="en-US" sz="4000" dirty="0">
              <a:latin typeface="+mn-lt"/>
            </a:endParaRPr>
          </a:p>
        </p:txBody>
      </p:sp>
      <p:sp>
        <p:nvSpPr>
          <p:cNvPr id="5" name="Rectangle 4"/>
          <p:cNvSpPr/>
          <p:nvPr/>
        </p:nvSpPr>
        <p:spPr>
          <a:xfrm>
            <a:off x="325805" y="2064060"/>
            <a:ext cx="8515739" cy="4201150"/>
          </a:xfrm>
          <a:prstGeom prst="rect">
            <a:avLst/>
          </a:prstGeom>
        </p:spPr>
        <p:txBody>
          <a:bodyPr wrap="square">
            <a:spAutoFit/>
          </a:bodyPr>
          <a:lstStyle/>
          <a:p>
            <a:pPr marL="274320" indent="-274320">
              <a:spcBef>
                <a:spcPts val="600"/>
              </a:spcBef>
              <a:buFont typeface="Arial" pitchFamily="34" charset="0"/>
              <a:buChar char="•"/>
            </a:pPr>
            <a:r>
              <a:rPr lang="en-US" altLang="zh-TW" sz="2800" i="1" u="sng" dirty="0" smtClean="0">
                <a:solidFill>
                  <a:srgbClr val="FF0000"/>
                </a:solidFill>
              </a:rPr>
              <a:t>Definition 3</a:t>
            </a:r>
            <a:r>
              <a:rPr lang="en-US" altLang="zh-TW" sz="2800" dirty="0" smtClean="0">
                <a:solidFill>
                  <a:srgbClr val="FF0000"/>
                </a:solidFill>
              </a:rPr>
              <a:t>: </a:t>
            </a:r>
            <a:r>
              <a:rPr lang="en-US" altLang="zh-TW" sz="2800" b="1" dirty="0" smtClean="0"/>
              <a:t>Two sets are </a:t>
            </a:r>
            <a:r>
              <a:rPr lang="en-US" altLang="zh-TW" sz="2800" b="1" i="1" dirty="0" smtClean="0"/>
              <a:t>equal</a:t>
            </a:r>
            <a:r>
              <a:rPr lang="en-US" altLang="zh-TW" sz="2800" b="1" dirty="0" smtClean="0"/>
              <a:t> if and only if they have the same elements. </a:t>
            </a:r>
          </a:p>
          <a:p>
            <a:pPr marL="274320" indent="-274320">
              <a:spcBef>
                <a:spcPts val="600"/>
              </a:spcBef>
            </a:pPr>
            <a:r>
              <a:rPr lang="en-US" altLang="zh-TW" sz="2800" b="1" dirty="0" smtClean="0"/>
              <a:t>	</a:t>
            </a:r>
            <a:r>
              <a:rPr lang="en-US" altLang="zh-TW" sz="2800" b="1" i="1" dirty="0" smtClean="0"/>
              <a:t>A = B</a:t>
            </a:r>
            <a:r>
              <a:rPr lang="en-US" altLang="zh-TW" sz="2800" b="1" dirty="0" smtClean="0"/>
              <a:t> </a:t>
            </a:r>
            <a:r>
              <a:rPr lang="en-US" altLang="zh-TW" sz="2800" b="1" dirty="0" err="1" smtClean="0"/>
              <a:t>iff</a:t>
            </a:r>
            <a:r>
              <a:rPr lang="en-US" altLang="zh-TW" sz="2800" b="1" dirty="0" smtClean="0"/>
              <a:t> </a:t>
            </a:r>
            <a:r>
              <a:rPr lang="en-US" altLang="zh-TW" sz="2800" b="1" i="1" dirty="0" smtClean="0">
                <a:sym typeface="Symbol" pitchFamily="18" charset="2"/>
              </a:rPr>
              <a:t>x(x  A  x  B)</a:t>
            </a:r>
          </a:p>
          <a:p>
            <a:pPr marL="274320" indent="-274320">
              <a:spcBef>
                <a:spcPts val="600"/>
              </a:spcBef>
              <a:buFont typeface="Arial" pitchFamily="34" charset="0"/>
              <a:buChar char="•"/>
            </a:pPr>
            <a:r>
              <a:rPr lang="en-US" altLang="zh-TW" sz="2800" dirty="0" smtClean="0">
                <a:sym typeface="Symbol" pitchFamily="18" charset="2"/>
              </a:rPr>
              <a:t>Two sets A and B are said to be equal if and only if every element of A is an element of B and consequently every element of B is an element of A; that is </a:t>
            </a:r>
            <a:r>
              <a:rPr lang="en-US" altLang="zh-TW" sz="2800" dirty="0" smtClean="0">
                <a:solidFill>
                  <a:srgbClr val="0000FF"/>
                </a:solidFill>
                <a:sym typeface="Symbol" pitchFamily="18" charset="2"/>
              </a:rPr>
              <a:t>A</a:t>
            </a:r>
            <a:r>
              <a:rPr lang="en-US" sz="2800" dirty="0" smtClean="0">
                <a:solidFill>
                  <a:srgbClr val="0000FF"/>
                </a:solidFill>
                <a:sym typeface="Symbol" pitchFamily="18" charset="2"/>
              </a:rPr>
              <a:t>  B and B  A and it is written as A = B	 </a:t>
            </a:r>
            <a:endParaRPr lang="en-US" altLang="zh-TW" sz="2800" dirty="0" smtClean="0">
              <a:sym typeface="Symbol" pitchFamily="18" charset="2"/>
            </a:endParaRPr>
          </a:p>
          <a:p>
            <a:pPr marL="274320" indent="-274320">
              <a:spcBef>
                <a:spcPts val="600"/>
              </a:spcBef>
              <a:buFont typeface="Arial" pitchFamily="34" charset="0"/>
              <a:buChar char="•"/>
            </a:pPr>
            <a:r>
              <a:rPr lang="en-US" altLang="zh-TW" sz="2800" u="sng" dirty="0" smtClean="0">
                <a:solidFill>
                  <a:srgbClr val="0000FF"/>
                </a:solidFill>
                <a:sym typeface="Symbol" pitchFamily="18" charset="2"/>
              </a:rPr>
              <a:t>Example 6 (p.113) </a:t>
            </a:r>
            <a:r>
              <a:rPr lang="en-US" altLang="zh-TW" sz="2800" dirty="0" smtClean="0">
                <a:sym typeface="Symbol" pitchFamily="18" charset="2"/>
              </a:rPr>
              <a:t>: The sets { 1, 3, 5}  &amp; { 3, 5, 1 } are equal because they have the same elements. </a:t>
            </a: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a:t>
            </a:r>
            <a:endParaRPr lang="en-US" sz="4000" dirty="0">
              <a:latin typeface="+mn-lt"/>
            </a:endParaRPr>
          </a:p>
        </p:txBody>
      </p:sp>
      <p:sp>
        <p:nvSpPr>
          <p:cNvPr id="5" name="Rectangle 4"/>
          <p:cNvSpPr/>
          <p:nvPr/>
        </p:nvSpPr>
        <p:spPr>
          <a:xfrm>
            <a:off x="339453" y="1997839"/>
            <a:ext cx="8515739" cy="4278094"/>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 4</a:t>
            </a:r>
            <a:r>
              <a:rPr lang="en-US" altLang="zh-TW" sz="2800" dirty="0" smtClean="0">
                <a:solidFill>
                  <a:srgbClr val="FF0000"/>
                </a:solidFill>
              </a:rPr>
              <a:t>: </a:t>
            </a:r>
            <a:r>
              <a:rPr lang="en-US" altLang="zh-TW" sz="2800" b="1" dirty="0" smtClean="0"/>
              <a:t>The set A is a subset of B if and only if every element of A is also an element of B.</a:t>
            </a:r>
          </a:p>
          <a:p>
            <a:pPr marL="274320" indent="-274320">
              <a:spcBef>
                <a:spcPts val="600"/>
              </a:spcBef>
              <a:buFont typeface="Arial" pitchFamily="34" charset="0"/>
              <a:buChar char="•"/>
            </a:pPr>
            <a:r>
              <a:rPr lang="en-US" altLang="zh-TW" sz="2800" dirty="0" smtClean="0"/>
              <a:t>We use the notation A </a:t>
            </a:r>
            <a:r>
              <a:rPr lang="en-US" altLang="zh-TW" sz="2800" dirty="0" smtClean="0">
                <a:sym typeface="Symbol" pitchFamily="18" charset="2"/>
              </a:rPr>
              <a:t> B to indicate that A is a subset of the set B.</a:t>
            </a:r>
          </a:p>
          <a:p>
            <a:pPr marL="274320" indent="-274320">
              <a:spcBef>
                <a:spcPts val="600"/>
              </a:spcBef>
              <a:buFont typeface="Arial" pitchFamily="34" charset="0"/>
              <a:buChar char="•"/>
            </a:pPr>
            <a:r>
              <a:rPr lang="en-US" altLang="zh-TW" sz="2800" dirty="0" smtClean="0"/>
              <a:t>A </a:t>
            </a:r>
            <a:r>
              <a:rPr lang="en-US" altLang="zh-TW" sz="2800" dirty="0" smtClean="0">
                <a:sym typeface="Symbol" pitchFamily="18" charset="2"/>
              </a:rPr>
              <a:t> B if and only if the quantification </a:t>
            </a:r>
          </a:p>
          <a:p>
            <a:pPr marL="274320" indent="-274320">
              <a:spcBef>
                <a:spcPts val="600"/>
              </a:spcBef>
            </a:pPr>
            <a:r>
              <a:rPr lang="en-US" altLang="zh-TW" sz="2800" dirty="0" smtClean="0">
                <a:sym typeface="Symbol" pitchFamily="18" charset="2"/>
              </a:rPr>
              <a:t>	</a:t>
            </a:r>
            <a:r>
              <a:rPr lang="en-US" altLang="zh-TW" sz="2800" i="1" dirty="0" smtClean="0">
                <a:sym typeface="Symbol" pitchFamily="18" charset="2"/>
              </a:rPr>
              <a:t>x(x  A  x  B) </a:t>
            </a:r>
            <a:r>
              <a:rPr lang="en-US" altLang="zh-TW" sz="2800" dirty="0" smtClean="0">
                <a:solidFill>
                  <a:srgbClr val="0000FF"/>
                </a:solidFill>
                <a:sym typeface="Symbol" pitchFamily="18" charset="2"/>
              </a:rPr>
              <a:t>is true</a:t>
            </a:r>
          </a:p>
          <a:p>
            <a:pPr marL="274320" indent="-274320">
              <a:spcBef>
                <a:spcPts val="600"/>
              </a:spcBef>
              <a:buFont typeface="Arial" pitchFamily="34" charset="0"/>
              <a:buChar char="•"/>
            </a:pPr>
            <a:r>
              <a:rPr lang="en-US" altLang="zh-TW" sz="2800" b="1" u="sng" dirty="0" smtClean="0">
                <a:solidFill>
                  <a:srgbClr val="FF0000"/>
                </a:solidFill>
                <a:sym typeface="Symbol" pitchFamily="18" charset="2"/>
              </a:rPr>
              <a:t>Note</a:t>
            </a:r>
            <a:r>
              <a:rPr lang="en-US" altLang="zh-TW" sz="2800" dirty="0" smtClean="0">
                <a:solidFill>
                  <a:srgbClr val="0000FF"/>
                </a:solidFill>
                <a:sym typeface="Symbol" pitchFamily="18" charset="2"/>
              </a:rPr>
              <a:t>: Every non-empty set S is guaranteed to have at least two subsets, the empty set and the set S itself, that is </a:t>
            </a:r>
            <a:r>
              <a:rPr lang="en-US" sz="2800" b="1" dirty="0" smtClean="0">
                <a:solidFill>
                  <a:srgbClr val="FF0000"/>
                </a:solidFill>
                <a:sym typeface="Symbol" pitchFamily="18" charset="2"/>
              </a:rPr>
              <a:t> </a:t>
            </a:r>
            <a:r>
              <a:rPr lang="en-US" altLang="zh-TW" sz="2800" b="1" dirty="0" smtClean="0">
                <a:solidFill>
                  <a:srgbClr val="FF0000"/>
                </a:solidFill>
                <a:sym typeface="Symbol" pitchFamily="18" charset="2"/>
              </a:rPr>
              <a:t> S </a:t>
            </a:r>
            <a:r>
              <a:rPr lang="en-US" altLang="zh-TW" sz="2800" dirty="0" smtClean="0">
                <a:sym typeface="Symbol" pitchFamily="18" charset="2"/>
              </a:rPr>
              <a:t>and </a:t>
            </a:r>
            <a:r>
              <a:rPr lang="en-US" altLang="zh-TW" sz="2800" b="1" dirty="0" smtClean="0">
                <a:solidFill>
                  <a:srgbClr val="FF0000"/>
                </a:solidFill>
                <a:sym typeface="Symbol" pitchFamily="18" charset="2"/>
              </a:rPr>
              <a:t>S  S   </a:t>
            </a: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 </a:t>
            </a:r>
            <a:endParaRPr lang="en-US" sz="4000" dirty="0">
              <a:latin typeface="+mn-lt"/>
            </a:endParaRPr>
          </a:p>
        </p:txBody>
      </p:sp>
      <p:sp>
        <p:nvSpPr>
          <p:cNvPr id="5" name="Rectangle 4"/>
          <p:cNvSpPr/>
          <p:nvPr/>
        </p:nvSpPr>
        <p:spPr>
          <a:xfrm>
            <a:off x="259309" y="2059533"/>
            <a:ext cx="8584442" cy="4031873"/>
          </a:xfrm>
          <a:prstGeom prst="rect">
            <a:avLst/>
          </a:prstGeom>
        </p:spPr>
        <p:txBody>
          <a:bodyPr wrap="square">
            <a:spAutoFit/>
          </a:bodyPr>
          <a:lstStyle/>
          <a:p>
            <a:pPr marL="274320" indent="-274320">
              <a:spcBef>
                <a:spcPts val="600"/>
              </a:spcBef>
              <a:buFont typeface="Wingdings" pitchFamily="2" charset="2"/>
              <a:buChar char="§"/>
            </a:pPr>
            <a:r>
              <a:rPr lang="en-US" altLang="zh-TW" sz="2400" b="1" u="sng" dirty="0" smtClean="0">
                <a:solidFill>
                  <a:srgbClr val="0000FF"/>
                </a:solidFill>
                <a:sym typeface="Symbol" pitchFamily="18" charset="2"/>
              </a:rPr>
              <a:t>Theorem 1</a:t>
            </a:r>
            <a:r>
              <a:rPr lang="en-US" altLang="zh-TW" sz="2400" dirty="0" smtClean="0">
                <a:sym typeface="Symbol" pitchFamily="18" charset="2"/>
              </a:rPr>
              <a:t>: For every non-empty set S, </a:t>
            </a:r>
          </a:p>
          <a:p>
            <a:pPr marL="274320" lvl="1" indent="-274320">
              <a:spcBef>
                <a:spcPts val="600"/>
              </a:spcBef>
            </a:pPr>
            <a:r>
              <a:rPr lang="en-US" altLang="zh-TW" sz="2000" dirty="0" smtClean="0">
                <a:sym typeface="Symbol" pitchFamily="18" charset="2"/>
              </a:rPr>
              <a:t>	</a:t>
            </a:r>
            <a:r>
              <a:rPr lang="en-US" altLang="zh-TW" sz="2400" dirty="0" smtClean="0">
                <a:sym typeface="Symbol" pitchFamily="18" charset="2"/>
              </a:rPr>
              <a:t>(1) </a:t>
            </a:r>
            <a:r>
              <a:rPr lang="en-US" altLang="zh-TW" sz="2400" b="1" dirty="0" smtClean="0">
                <a:solidFill>
                  <a:srgbClr val="FF0000"/>
                </a:solidFill>
                <a:sym typeface="Symbol" pitchFamily="18" charset="2"/>
              </a:rPr>
              <a:t>  S</a:t>
            </a:r>
            <a:r>
              <a:rPr lang="en-US" altLang="zh-TW" sz="2400" dirty="0" smtClean="0">
                <a:sym typeface="Symbol" pitchFamily="18" charset="2"/>
              </a:rPr>
              <a:t>, and </a:t>
            </a:r>
          </a:p>
          <a:p>
            <a:pPr marL="274320" lvl="1" indent="-274320">
              <a:spcBef>
                <a:spcPts val="600"/>
              </a:spcBef>
            </a:pPr>
            <a:r>
              <a:rPr lang="en-US" altLang="zh-TW" sz="2400" dirty="0" smtClean="0">
                <a:sym typeface="Symbol" pitchFamily="18" charset="2"/>
              </a:rPr>
              <a:t>	(2) </a:t>
            </a:r>
            <a:r>
              <a:rPr lang="en-US" altLang="zh-TW" sz="2400" b="1" dirty="0" smtClean="0">
                <a:solidFill>
                  <a:srgbClr val="FF0000"/>
                </a:solidFill>
                <a:sym typeface="Symbol" pitchFamily="18" charset="2"/>
              </a:rPr>
              <a:t>S  S</a:t>
            </a:r>
          </a:p>
          <a:p>
            <a:pPr marL="274320" indent="-274320">
              <a:spcBef>
                <a:spcPts val="600"/>
              </a:spcBef>
              <a:buFont typeface="Arial" pitchFamily="34" charset="0"/>
              <a:buChar char="•"/>
            </a:pPr>
            <a:r>
              <a:rPr lang="en-US" altLang="zh-TW" sz="2400" b="1" i="1" u="sng" dirty="0" smtClean="0">
                <a:solidFill>
                  <a:srgbClr val="0000FF"/>
                </a:solidFill>
                <a:sym typeface="Symbol" pitchFamily="18" charset="2"/>
              </a:rPr>
              <a:t>Note</a:t>
            </a:r>
            <a:r>
              <a:rPr lang="en-US" altLang="zh-TW" sz="2400" i="1" dirty="0" smtClean="0">
                <a:sym typeface="Symbol" pitchFamily="18" charset="2"/>
              </a:rPr>
              <a:t>:  </a:t>
            </a:r>
            <a:r>
              <a:rPr lang="en-US" altLang="zh-TW" sz="2400" dirty="0" smtClean="0"/>
              <a:t>If A</a:t>
            </a:r>
            <a:r>
              <a:rPr lang="en-US" altLang="zh-TW" sz="2400" dirty="0" smtClean="0">
                <a:sym typeface="Symbol" pitchFamily="18" charset="2"/>
              </a:rPr>
              <a:t>B and BA, then A=B</a:t>
            </a:r>
          </a:p>
          <a:p>
            <a:pPr marL="274320" indent="-274320">
              <a:spcBef>
                <a:spcPts val="600"/>
              </a:spcBef>
              <a:buFont typeface="Arial" pitchFamily="34" charset="0"/>
              <a:buChar char="•"/>
            </a:pPr>
            <a:r>
              <a:rPr lang="en-US" altLang="zh-TW" sz="2400" dirty="0" smtClean="0">
                <a:solidFill>
                  <a:srgbClr val="0000FF"/>
                </a:solidFill>
                <a:sym typeface="Symbol" pitchFamily="18" charset="2"/>
              </a:rPr>
              <a:t>Sets may have other sets as members</a:t>
            </a:r>
          </a:p>
          <a:p>
            <a:pPr marL="274320" lvl="1" indent="-274320">
              <a:spcBef>
                <a:spcPts val="600"/>
              </a:spcBef>
            </a:pPr>
            <a:r>
              <a:rPr lang="en-US" altLang="zh-TW" sz="2400" dirty="0" smtClean="0">
                <a:sym typeface="Symbol" pitchFamily="18" charset="2"/>
              </a:rPr>
              <a:t>	A = {, {a}, {b}, { a, b} }</a:t>
            </a:r>
          </a:p>
          <a:p>
            <a:pPr marL="274320" lvl="1" indent="-274320">
              <a:spcBef>
                <a:spcPts val="600"/>
              </a:spcBef>
            </a:pPr>
            <a:r>
              <a:rPr lang="en-US" altLang="zh-TW" sz="2400" dirty="0" smtClean="0">
                <a:sym typeface="Symbol" pitchFamily="18" charset="2"/>
              </a:rPr>
              <a:t>	B = { x | x is a subset of the set {a ,b } }  </a:t>
            </a:r>
          </a:p>
          <a:p>
            <a:pPr marL="274320" lvl="1" indent="-274320">
              <a:spcBef>
                <a:spcPts val="600"/>
              </a:spcBef>
            </a:pPr>
            <a:r>
              <a:rPr lang="en-US" altLang="zh-TW" sz="2400" b="1" dirty="0" smtClean="0">
                <a:solidFill>
                  <a:srgbClr val="FF0000"/>
                </a:solidFill>
                <a:sym typeface="Symbol" pitchFamily="18" charset="2"/>
              </a:rPr>
              <a:t>	</a:t>
            </a:r>
            <a:r>
              <a:rPr lang="en-US" altLang="zh-TW" sz="2400" b="1" u="sng" dirty="0" smtClean="0">
                <a:solidFill>
                  <a:srgbClr val="FF0000"/>
                </a:solidFill>
                <a:sym typeface="Symbol" pitchFamily="18" charset="2"/>
              </a:rPr>
              <a:t>Note</a:t>
            </a:r>
            <a:r>
              <a:rPr lang="en-US" altLang="zh-TW" sz="2400" dirty="0" smtClean="0">
                <a:sym typeface="Symbol" pitchFamily="18" charset="2"/>
              </a:rPr>
              <a:t>: These two sets above are equal, that is,  A = B</a:t>
            </a:r>
          </a:p>
          <a:p>
            <a:pPr marL="274320" lvl="1" indent="-274320">
              <a:spcBef>
                <a:spcPts val="600"/>
              </a:spcBef>
              <a:buFont typeface="Arial" pitchFamily="34" charset="0"/>
              <a:buChar char="•"/>
            </a:pPr>
            <a:r>
              <a:rPr lang="en-US" altLang="zh-TW" sz="2400" b="1" u="sng" dirty="0" smtClean="0">
                <a:solidFill>
                  <a:srgbClr val="FF0000"/>
                </a:solidFill>
                <a:sym typeface="Symbol" pitchFamily="18" charset="2"/>
              </a:rPr>
              <a:t>Note</a:t>
            </a:r>
            <a:r>
              <a:rPr lang="en-US" altLang="zh-TW" sz="2400" dirty="0" smtClean="0">
                <a:sym typeface="Symbol" pitchFamily="18" charset="2"/>
              </a:rPr>
              <a:t> :  In the above example, </a:t>
            </a:r>
            <a:r>
              <a:rPr lang="en-US" altLang="zh-TW" sz="2400" b="1" dirty="0" smtClean="0">
                <a:solidFill>
                  <a:srgbClr val="0000FF"/>
                </a:solidFill>
                <a:sym typeface="Symbol" pitchFamily="18" charset="2"/>
              </a:rPr>
              <a:t>{a} </a:t>
            </a:r>
            <a:r>
              <a:rPr lang="en-US" altLang="zh-TW" sz="2400" b="1" i="1" dirty="0" smtClean="0">
                <a:solidFill>
                  <a:srgbClr val="0000FF"/>
                </a:solidFill>
                <a:sym typeface="Symbol" pitchFamily="18" charset="2"/>
              </a:rPr>
              <a:t> </a:t>
            </a:r>
            <a:r>
              <a:rPr lang="en-US" altLang="zh-TW" sz="2400" b="1" dirty="0" smtClean="0">
                <a:solidFill>
                  <a:srgbClr val="0000FF"/>
                </a:solidFill>
                <a:sym typeface="Symbol" pitchFamily="18" charset="2"/>
              </a:rPr>
              <a:t>A, </a:t>
            </a:r>
            <a:r>
              <a:rPr lang="en-US" altLang="zh-TW" sz="2400" b="1" dirty="0" smtClean="0">
                <a:solidFill>
                  <a:srgbClr val="FF0000"/>
                </a:solidFill>
                <a:sym typeface="Symbol" pitchFamily="18" charset="2"/>
              </a:rPr>
              <a:t>but</a:t>
            </a:r>
            <a:r>
              <a:rPr lang="en-US" altLang="zh-TW" sz="2400" dirty="0" smtClean="0">
                <a:sym typeface="Symbol" pitchFamily="18" charset="2"/>
              </a:rPr>
              <a:t> </a:t>
            </a:r>
            <a:r>
              <a:rPr lang="en-US" altLang="zh-TW" sz="2400" b="1" dirty="0" smtClean="0">
                <a:solidFill>
                  <a:srgbClr val="0000FF"/>
                </a:solidFill>
                <a:sym typeface="Symbol" pitchFamily="18" charset="2"/>
              </a:rPr>
              <a:t>a </a:t>
            </a:r>
            <a:r>
              <a:rPr lang="en-US" sz="2400" b="1" dirty="0" smtClean="0">
                <a:solidFill>
                  <a:srgbClr val="0000FF"/>
                </a:solidFill>
                <a:sym typeface="Symbol" pitchFamily="18" charset="2"/>
              </a:rPr>
              <a:t> </a:t>
            </a:r>
            <a:r>
              <a:rPr lang="en-US" altLang="zh-TW" sz="2400" b="1" dirty="0" smtClean="0">
                <a:solidFill>
                  <a:srgbClr val="0000FF"/>
                </a:solidFill>
                <a:sym typeface="Symbol" pitchFamily="18" charset="2"/>
              </a:rPr>
              <a:t>A </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Proper Subset</a:t>
            </a:r>
            <a:endParaRPr lang="en-US" sz="4000" dirty="0">
              <a:latin typeface="+mn-lt"/>
            </a:endParaRPr>
          </a:p>
        </p:txBody>
      </p:sp>
      <p:sp>
        <p:nvSpPr>
          <p:cNvPr id="5" name="Rectangle 4"/>
          <p:cNvSpPr/>
          <p:nvPr/>
        </p:nvSpPr>
        <p:spPr>
          <a:xfrm>
            <a:off x="300253" y="2089336"/>
            <a:ext cx="8557146"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sym typeface="Symbol" pitchFamily="18" charset="2"/>
              </a:rPr>
              <a:t>Proper subset</a:t>
            </a:r>
            <a:r>
              <a:rPr lang="en-US" altLang="zh-TW" sz="2800" dirty="0" smtClean="0">
                <a:solidFill>
                  <a:srgbClr val="FF0000"/>
                </a:solidFill>
                <a:sym typeface="Symbol" pitchFamily="18" charset="2"/>
              </a:rPr>
              <a:t>: </a:t>
            </a:r>
            <a:r>
              <a:rPr lang="en-US" altLang="zh-TW" sz="2800" dirty="0" smtClean="0">
                <a:sym typeface="Symbol" pitchFamily="18" charset="2"/>
              </a:rPr>
              <a:t>Any subset A is said to be proper subset of another set B if  A is a subset of B, but there is at least one element of B which does not belong to A, </a:t>
            </a:r>
          </a:p>
          <a:p>
            <a:pPr marL="274320" indent="-274320">
              <a:spcBef>
                <a:spcPts val="600"/>
              </a:spcBef>
            </a:pPr>
            <a:r>
              <a:rPr lang="en-US" altLang="zh-TW" sz="2800" dirty="0" smtClean="0">
                <a:sym typeface="Symbol" pitchFamily="18" charset="2"/>
              </a:rPr>
              <a:t>	i.e., 	</a:t>
            </a:r>
            <a:r>
              <a:rPr lang="en-US" altLang="zh-TW" sz="2800" b="1" dirty="0" smtClean="0">
                <a:solidFill>
                  <a:srgbClr val="FF0000"/>
                </a:solidFill>
                <a:sym typeface="Symbol" pitchFamily="18" charset="2"/>
              </a:rPr>
              <a:t>if </a:t>
            </a:r>
            <a:r>
              <a:rPr lang="en-US" altLang="zh-TW" sz="2800" b="1" dirty="0" smtClean="0">
                <a:solidFill>
                  <a:srgbClr val="FF0000"/>
                </a:solidFill>
              </a:rPr>
              <a:t>A</a:t>
            </a:r>
            <a:r>
              <a:rPr lang="en-US" altLang="zh-TW" sz="2800" b="1" dirty="0" smtClean="0">
                <a:solidFill>
                  <a:srgbClr val="FF0000"/>
                </a:solidFill>
                <a:sym typeface="Symbol" pitchFamily="18" charset="2"/>
              </a:rPr>
              <a:t>B but </a:t>
            </a:r>
            <a:r>
              <a:rPr lang="en-US" sz="2800" b="1" dirty="0" smtClean="0">
                <a:solidFill>
                  <a:srgbClr val="FF0000"/>
                </a:solidFill>
              </a:rPr>
              <a:t>A </a:t>
            </a:r>
            <a:r>
              <a:rPr lang="en-US" sz="2800" b="1" dirty="0" smtClean="0">
                <a:solidFill>
                  <a:srgbClr val="FF0000"/>
                </a:solidFill>
                <a:sym typeface="Symbol" pitchFamily="18" charset="2"/>
              </a:rPr>
              <a:t> B.</a:t>
            </a:r>
          </a:p>
          <a:p>
            <a:pPr marL="274320" indent="-274320">
              <a:spcBef>
                <a:spcPts val="600"/>
              </a:spcBef>
            </a:pPr>
            <a:r>
              <a:rPr lang="en-US" altLang="zh-TW" sz="2800" i="1" dirty="0" smtClean="0">
                <a:sym typeface="Symbol" pitchFamily="18" charset="2"/>
              </a:rPr>
              <a:t>	</a:t>
            </a:r>
            <a:r>
              <a:rPr lang="en-US" altLang="zh-TW" sz="2800" b="1" i="1" dirty="0" smtClean="0">
                <a:solidFill>
                  <a:srgbClr val="FF0000"/>
                </a:solidFill>
                <a:sym typeface="Symbol" pitchFamily="18" charset="2"/>
              </a:rPr>
              <a:t></a:t>
            </a:r>
            <a:r>
              <a:rPr lang="en-US" altLang="zh-TW" sz="2800" b="1" i="1" dirty="0" smtClean="0">
                <a:solidFill>
                  <a:srgbClr val="FF0000"/>
                </a:solidFill>
                <a:sym typeface="Symbol" pitchFamily="18" charset="2"/>
              </a:rPr>
              <a:t>x( x A </a:t>
            </a:r>
            <a:r>
              <a:rPr lang="en-US" altLang="zh-TW" sz="2800" b="1" i="1" dirty="0" smtClean="0">
                <a:solidFill>
                  <a:srgbClr val="FF0000"/>
                </a:solidFill>
                <a:sym typeface="Symbol" pitchFamily="18" charset="2"/>
              </a:rPr>
              <a:t> </a:t>
            </a:r>
            <a:r>
              <a:rPr lang="en-US" altLang="zh-TW" sz="2800" b="1" i="1" dirty="0" smtClean="0">
                <a:solidFill>
                  <a:srgbClr val="FF0000"/>
                </a:solidFill>
                <a:sym typeface="Symbol" pitchFamily="18" charset="2"/>
              </a:rPr>
              <a:t>xB</a:t>
            </a:r>
            <a:r>
              <a:rPr lang="en-US" altLang="zh-TW" sz="2800" b="1" i="1" dirty="0" smtClean="0">
                <a:solidFill>
                  <a:srgbClr val="FF0000"/>
                </a:solidFill>
                <a:sym typeface="Symbol" pitchFamily="18" charset="2"/>
              </a:rPr>
              <a:t>)  </a:t>
            </a:r>
            <a:r>
              <a:rPr lang="en-US" altLang="zh-TW" sz="2800" b="1" dirty="0" smtClean="0">
                <a:solidFill>
                  <a:srgbClr val="FF0000"/>
                </a:solidFill>
                <a:sym typeface="Symbol" pitchFamily="18" charset="2"/>
              </a:rPr>
              <a:t></a:t>
            </a:r>
            <a:r>
              <a:rPr lang="en-US" altLang="zh-TW" sz="2800" b="1" i="1" dirty="0" smtClean="0">
                <a:solidFill>
                  <a:srgbClr val="FF0000"/>
                </a:solidFill>
                <a:sym typeface="Symbol" pitchFamily="18" charset="2"/>
              </a:rPr>
              <a:t>x (x </a:t>
            </a:r>
            <a:r>
              <a:rPr lang="en-US" altLang="zh-TW" sz="2800" b="1" i="1" dirty="0" smtClean="0">
                <a:solidFill>
                  <a:srgbClr val="FF0000"/>
                </a:solidFill>
                <a:sym typeface="Symbol" pitchFamily="18" charset="2"/>
              </a:rPr>
              <a:t>B  x  A)</a:t>
            </a:r>
          </a:p>
          <a:p>
            <a:pPr marL="274320" indent="-274320">
              <a:spcBef>
                <a:spcPts val="600"/>
              </a:spcBef>
              <a:buFont typeface="Arial" pitchFamily="34" charset="0"/>
              <a:buChar char="•"/>
            </a:pPr>
            <a:r>
              <a:rPr lang="en-US" altLang="zh-TW" sz="2800" dirty="0" smtClean="0">
                <a:solidFill>
                  <a:srgbClr val="FF0000"/>
                </a:solidFill>
                <a:sym typeface="Symbol" pitchFamily="18" charset="2"/>
              </a:rPr>
              <a:t> </a:t>
            </a:r>
            <a:r>
              <a:rPr lang="en-US" sz="2800" b="1" dirty="0" smtClean="0">
                <a:solidFill>
                  <a:srgbClr val="0000FF"/>
                </a:solidFill>
                <a:sym typeface="Symbol" pitchFamily="18" charset="2"/>
              </a:rPr>
              <a:t>A  B </a:t>
            </a:r>
            <a:r>
              <a:rPr lang="en-US" sz="2800" dirty="0" smtClean="0">
                <a:sym typeface="Symbol" pitchFamily="18" charset="2"/>
              </a:rPr>
              <a:t>means </a:t>
            </a:r>
            <a:r>
              <a:rPr lang="en-US" sz="2800" dirty="0" smtClean="0">
                <a:solidFill>
                  <a:srgbClr val="0000FF"/>
                </a:solidFill>
                <a:sym typeface="Symbol" pitchFamily="18" charset="2"/>
              </a:rPr>
              <a:t>“A is a proper subset of B</a:t>
            </a:r>
            <a:r>
              <a:rPr lang="en-US" sz="2800" dirty="0" smtClean="0">
                <a:sym typeface="Symbol" pitchFamily="18" charset="2"/>
              </a:rPr>
              <a:t>.”</a:t>
            </a:r>
          </a:p>
          <a:p>
            <a:pPr marL="274320" indent="-274320">
              <a:spcBef>
                <a:spcPts val="600"/>
              </a:spcBef>
              <a:buFont typeface="Arial" pitchFamily="34" charset="0"/>
              <a:buChar char="•"/>
            </a:pPr>
            <a:r>
              <a:rPr lang="en-US" sz="2800" dirty="0" smtClean="0"/>
              <a:t> </a:t>
            </a:r>
            <a:r>
              <a:rPr lang="en-US" sz="2800" b="1" u="sng" dirty="0" smtClean="0">
                <a:solidFill>
                  <a:srgbClr val="0000FF"/>
                </a:solidFill>
              </a:rPr>
              <a:t>Example</a:t>
            </a:r>
            <a:r>
              <a:rPr lang="en-US" sz="2800" dirty="0" smtClean="0"/>
              <a:t>: A = { 1, 5 }, B = { 1, 5, 6}</a:t>
            </a:r>
          </a:p>
          <a:p>
            <a:pPr marL="274320" indent="-274320">
              <a:spcBef>
                <a:spcPts val="600"/>
              </a:spcBef>
            </a:pPr>
            <a:r>
              <a:rPr lang="en-US" sz="2800" dirty="0" smtClean="0"/>
              <a:t>	Here, A is a proper subset of B, i.e., </a:t>
            </a:r>
            <a:r>
              <a:rPr lang="en-US" sz="2800" b="1" dirty="0" smtClean="0">
                <a:sym typeface="Symbol" pitchFamily="18" charset="2"/>
              </a:rPr>
              <a:t>A  B  </a:t>
            </a: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altLang="zh-TW" sz="3200" b="1" dirty="0" smtClean="0">
                <a:latin typeface="+mn-lt"/>
              </a:rPr>
              <a:t>FIGURE 2 </a:t>
            </a:r>
            <a:r>
              <a:rPr lang="en-US" altLang="zh-TW" sz="3200" dirty="0" smtClean="0">
                <a:latin typeface="+mn-lt"/>
              </a:rPr>
              <a:t> Venn Diagram Showing that </a:t>
            </a:r>
            <a:br>
              <a:rPr lang="en-US" altLang="zh-TW" sz="3200" dirty="0" smtClean="0">
                <a:latin typeface="+mn-lt"/>
              </a:rPr>
            </a:br>
            <a:r>
              <a:rPr lang="en-US" altLang="zh-TW" sz="3200" b="1" i="1" dirty="0" smtClean="0">
                <a:latin typeface="+mn-lt"/>
              </a:rPr>
              <a:t>A</a:t>
            </a:r>
            <a:r>
              <a:rPr lang="en-US" altLang="zh-TW" sz="3200" b="1" dirty="0" smtClean="0">
                <a:latin typeface="+mn-lt"/>
              </a:rPr>
              <a:t> is a Subset of </a:t>
            </a:r>
            <a:r>
              <a:rPr lang="en-US" altLang="zh-TW" sz="3200" b="1" i="1" dirty="0" smtClean="0">
                <a:latin typeface="+mn-lt"/>
              </a:rPr>
              <a:t>B</a:t>
            </a:r>
            <a:endParaRPr lang="en-US" sz="3200" dirty="0">
              <a:latin typeface="+mn-lt"/>
            </a:endParaRPr>
          </a:p>
        </p:txBody>
      </p:sp>
      <p:pic>
        <p:nvPicPr>
          <p:cNvPr id="5" name="Picture 3" descr="02_1_002"/>
          <p:cNvPicPr>
            <a:picLocks noChangeAspect="1" noChangeArrowheads="1"/>
          </p:cNvPicPr>
          <p:nvPr/>
        </p:nvPicPr>
        <p:blipFill>
          <a:blip r:embed="rId2" cstate="print"/>
          <a:srcRect/>
          <a:stretch>
            <a:fillRect/>
          </a:stretch>
        </p:blipFill>
        <p:spPr>
          <a:xfrm>
            <a:off x="1379538" y="2280328"/>
            <a:ext cx="6186487" cy="36155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zh-TW" altLang="en-US" sz="2800" b="1" dirty="0" smtClean="0">
                <a:solidFill>
                  <a:schemeClr val="tx1"/>
                </a:solidFill>
              </a:rPr>
              <a:t>2.1  </a:t>
            </a:r>
            <a:r>
              <a:rPr lang="en-US" altLang="zh-TW" sz="2800" b="1" dirty="0" smtClean="0">
                <a:solidFill>
                  <a:schemeClr val="tx1"/>
                </a:solidFill>
              </a:rPr>
              <a:t>Sets</a:t>
            </a:r>
            <a:r>
              <a:rPr lang="en-US" sz="2800" b="1" dirty="0" smtClean="0">
                <a:solidFill>
                  <a:schemeClr val="tx1"/>
                </a:solidFill>
              </a:rPr>
              <a:t>  </a:t>
            </a:r>
            <a:endParaRPr lang="en-US" altLang="zh-TW" sz="2800" b="1" dirty="0" smtClean="0">
              <a:solidFill>
                <a:schemeClr val="tx1"/>
              </a:solidFill>
            </a:endParaRPr>
          </a:p>
          <a:p>
            <a:pPr marL="457200" indent="-274320">
              <a:buClr>
                <a:srgbClr val="FF0000"/>
              </a:buClr>
              <a:buFont typeface="Arial" pitchFamily="34" charset="0"/>
              <a:buChar char="•"/>
            </a:pPr>
            <a:r>
              <a:rPr lang="en-US" sz="2400" dirty="0" smtClean="0">
                <a:solidFill>
                  <a:schemeClr val="tx1"/>
                </a:solidFill>
              </a:rPr>
              <a:t>Definition of Set</a:t>
            </a:r>
          </a:p>
          <a:p>
            <a:pPr marL="457200" indent="-274320">
              <a:buClr>
                <a:srgbClr val="FF0000"/>
              </a:buClr>
              <a:buFont typeface="Arial" pitchFamily="34" charset="0"/>
              <a:buChar char="•"/>
            </a:pPr>
            <a:r>
              <a:rPr lang="en-US" sz="2400" dirty="0" smtClean="0">
                <a:solidFill>
                  <a:schemeClr val="tx1"/>
                </a:solidFill>
              </a:rPr>
              <a:t>Representation of a Set</a:t>
            </a:r>
          </a:p>
          <a:p>
            <a:pPr marL="457200" indent="-274320">
              <a:buClr>
                <a:srgbClr val="FF0000"/>
              </a:buClr>
              <a:buFont typeface="Arial" pitchFamily="34" charset="0"/>
              <a:buChar char="•"/>
            </a:pPr>
            <a:r>
              <a:rPr lang="en-US" sz="2400" dirty="0" smtClean="0">
                <a:solidFill>
                  <a:schemeClr val="tx1"/>
                </a:solidFill>
              </a:rPr>
              <a:t>Different Types of Sets</a:t>
            </a:r>
          </a:p>
          <a:p>
            <a:pPr marL="457200" indent="-274320">
              <a:buClr>
                <a:srgbClr val="FF0000"/>
              </a:buClr>
              <a:buFont typeface="Arial" pitchFamily="34" charset="0"/>
              <a:buChar char="•"/>
            </a:pPr>
            <a:r>
              <a:rPr lang="en-US" sz="2400" dirty="0" smtClean="0">
                <a:solidFill>
                  <a:schemeClr val="tx1"/>
                </a:solidFill>
              </a:rPr>
              <a:t>Standard Numerical Sets</a:t>
            </a:r>
          </a:p>
          <a:p>
            <a:pPr marL="457200" indent="-274320">
              <a:buClr>
                <a:srgbClr val="FF0000"/>
              </a:buClr>
              <a:buFont typeface="Arial" pitchFamily="34" charset="0"/>
              <a:buChar char="•"/>
            </a:pPr>
            <a:r>
              <a:rPr lang="en-US" sz="2400" dirty="0" smtClean="0">
                <a:solidFill>
                  <a:schemeClr val="tx1"/>
                </a:solidFill>
                <a:sym typeface="Symbol" pitchFamily="18" charset="2"/>
              </a:rPr>
              <a:t>-Notation</a:t>
            </a:r>
          </a:p>
          <a:p>
            <a:pPr marL="457200" indent="-274320">
              <a:buClr>
                <a:srgbClr val="FF0000"/>
              </a:buClr>
              <a:buFont typeface="Arial" pitchFamily="34" charset="0"/>
              <a:buChar char="•"/>
            </a:pPr>
            <a:r>
              <a:rPr lang="en-US" altLang="zh-TW" sz="2400" dirty="0" smtClean="0">
                <a:solidFill>
                  <a:schemeClr val="tx1"/>
                </a:solidFill>
                <a:sym typeface="Symbol" pitchFamily="18" charset="2"/>
              </a:rPr>
              <a:t>Venn diagram </a:t>
            </a:r>
          </a:p>
          <a:p>
            <a:pPr marL="457200" indent="-274320">
              <a:buClr>
                <a:srgbClr val="FF0000"/>
              </a:buClr>
              <a:buFont typeface="Arial" pitchFamily="34" charset="0"/>
              <a:buChar char="•"/>
            </a:pPr>
            <a:r>
              <a:rPr lang="en-US" sz="2400" dirty="0" smtClean="0">
                <a:solidFill>
                  <a:schemeClr val="tx1"/>
                </a:solidFill>
              </a:rPr>
              <a:t>Equal Set, Subset, Proper Subset, </a:t>
            </a:r>
            <a:r>
              <a:rPr lang="en-US" altLang="ja-JP" sz="2400" dirty="0" smtClean="0">
                <a:solidFill>
                  <a:schemeClr val="tx1"/>
                </a:solidFill>
              </a:rPr>
              <a:t>Cardinality of a Set, </a:t>
            </a:r>
            <a:r>
              <a:rPr lang="en-US" sz="2400" dirty="0" smtClean="0">
                <a:solidFill>
                  <a:schemeClr val="tx1"/>
                </a:solidFill>
              </a:rPr>
              <a:t>Super Set, Power Set, </a:t>
            </a:r>
            <a:r>
              <a:rPr lang="en-US" altLang="ja-JP" sz="2400" dirty="0" smtClean="0">
                <a:solidFill>
                  <a:schemeClr val="tx1"/>
                </a:solidFill>
              </a:rPr>
              <a:t>Ordered </a:t>
            </a:r>
            <a:r>
              <a:rPr lang="en-US" altLang="ja-JP" sz="2400" i="1" dirty="0" smtClean="0">
                <a:solidFill>
                  <a:schemeClr val="tx1"/>
                </a:solidFill>
              </a:rPr>
              <a:t>n</a:t>
            </a:r>
            <a:r>
              <a:rPr lang="en-US" altLang="ja-JP" sz="2400" dirty="0" smtClean="0">
                <a:solidFill>
                  <a:schemeClr val="tx1"/>
                </a:solidFill>
              </a:rPr>
              <a:t>-</a:t>
            </a:r>
            <a:r>
              <a:rPr lang="en-US" altLang="ja-JP" sz="2400" dirty="0" err="1" smtClean="0">
                <a:solidFill>
                  <a:schemeClr val="tx1"/>
                </a:solidFill>
              </a:rPr>
              <a:t>tuples</a:t>
            </a:r>
            <a:r>
              <a:rPr lang="en-US" altLang="ja-JP" sz="2400" dirty="0" smtClean="0">
                <a:solidFill>
                  <a:schemeClr val="tx1"/>
                </a:solidFill>
              </a:rPr>
              <a:t>, </a:t>
            </a:r>
            <a:r>
              <a:rPr lang="en-US" altLang="zh-TW" sz="2400" dirty="0" smtClean="0">
                <a:solidFill>
                  <a:schemeClr val="tx1"/>
                </a:solidFill>
              </a:rPr>
              <a:t>Cartesian Product of Sets</a:t>
            </a:r>
            <a:endParaRPr lang="en-US" sz="2400" dirty="0" smtClean="0">
              <a:solidFill>
                <a:schemeClr val="tx1"/>
              </a:solidFill>
            </a:endParaRPr>
          </a:p>
          <a:p>
            <a:pPr marL="457200" indent="-274320">
              <a:buClr>
                <a:srgbClr val="FF0000"/>
              </a:buClr>
              <a:buFont typeface="Arial" pitchFamily="34" charset="0"/>
              <a:buChar char="•"/>
            </a:pPr>
            <a:endParaRPr lang="en-US" sz="2400" b="1" dirty="0" smtClean="0">
              <a:solidFill>
                <a:srgbClr val="0000FF"/>
              </a:solidFill>
              <a:sym typeface="Symbol" pitchFamily="18" charset="2"/>
            </a:endParaRP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271213" y="2089474"/>
            <a:ext cx="8515739" cy="4047262"/>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FF0000"/>
                </a:solidFill>
              </a:rPr>
              <a:t>Definition</a:t>
            </a:r>
            <a:r>
              <a:rPr lang="en-US" altLang="zh-TW" sz="2400" dirty="0" smtClean="0">
                <a:solidFill>
                  <a:srgbClr val="FF0000"/>
                </a:solidFill>
              </a:rPr>
              <a:t>: </a:t>
            </a:r>
            <a:r>
              <a:rPr lang="en-US" altLang="zh-TW" sz="2400" dirty="0" smtClean="0"/>
              <a:t>If there are exactly </a:t>
            </a:r>
            <a:r>
              <a:rPr lang="en-US" altLang="zh-TW" sz="2400" i="1" dirty="0" smtClean="0"/>
              <a:t>n</a:t>
            </a:r>
            <a:r>
              <a:rPr lang="en-US" altLang="zh-TW" sz="2400" dirty="0" smtClean="0"/>
              <a:t> </a:t>
            </a:r>
            <a:r>
              <a:rPr lang="en-US" altLang="zh-TW" sz="2400" dirty="0" smtClean="0">
                <a:solidFill>
                  <a:srgbClr val="0000FF"/>
                </a:solidFill>
              </a:rPr>
              <a:t>distinct members </a:t>
            </a:r>
            <a:r>
              <a:rPr lang="en-US" altLang="zh-TW" sz="2400" dirty="0" smtClean="0"/>
              <a:t>in the set </a:t>
            </a:r>
            <a:r>
              <a:rPr lang="en-US" altLang="zh-TW" sz="2400" i="1" dirty="0" smtClean="0"/>
              <a:t>S</a:t>
            </a:r>
            <a:r>
              <a:rPr lang="en-US" altLang="zh-TW" sz="2400" dirty="0" smtClean="0"/>
              <a:t> (</a:t>
            </a:r>
            <a:r>
              <a:rPr lang="en-US" altLang="zh-TW" sz="2400" i="1" dirty="0" smtClean="0"/>
              <a:t>n</a:t>
            </a:r>
            <a:r>
              <a:rPr lang="en-US" altLang="zh-TW" sz="2400" dirty="0" smtClean="0"/>
              <a:t> is a nonnegative integer), we say that </a:t>
            </a:r>
            <a:r>
              <a:rPr lang="en-US" altLang="zh-TW" sz="2400" i="1" dirty="0" smtClean="0"/>
              <a:t>S</a:t>
            </a:r>
            <a:r>
              <a:rPr lang="en-US" altLang="zh-TW" sz="2400" dirty="0" smtClean="0"/>
              <a:t> is a </a:t>
            </a:r>
            <a:r>
              <a:rPr lang="en-US" altLang="zh-TW" sz="2400" i="1" dirty="0" smtClean="0">
                <a:solidFill>
                  <a:srgbClr val="0000FF"/>
                </a:solidFill>
              </a:rPr>
              <a:t>finite</a:t>
            </a:r>
            <a:r>
              <a:rPr lang="en-US" altLang="zh-TW" sz="2400" dirty="0" smtClean="0">
                <a:solidFill>
                  <a:srgbClr val="C00000"/>
                </a:solidFill>
              </a:rPr>
              <a:t> </a:t>
            </a:r>
            <a:r>
              <a:rPr lang="en-US" altLang="zh-TW" sz="2400" i="1" dirty="0" smtClean="0">
                <a:solidFill>
                  <a:srgbClr val="0000FF"/>
                </a:solidFill>
              </a:rPr>
              <a:t>set</a:t>
            </a:r>
            <a:r>
              <a:rPr lang="en-US" altLang="zh-TW" sz="2400" dirty="0" smtClean="0"/>
              <a:t> and that </a:t>
            </a:r>
            <a:r>
              <a:rPr lang="en-US" altLang="zh-TW" sz="2400" i="1" dirty="0" smtClean="0"/>
              <a:t>n</a:t>
            </a:r>
            <a:r>
              <a:rPr lang="en-US" altLang="zh-TW" sz="2400" dirty="0" smtClean="0"/>
              <a:t> is the </a:t>
            </a:r>
            <a:r>
              <a:rPr lang="en-US" altLang="zh-TW" sz="2400" i="1" dirty="0" smtClean="0">
                <a:solidFill>
                  <a:srgbClr val="0000FF"/>
                </a:solidFill>
              </a:rPr>
              <a:t>cardinality</a:t>
            </a:r>
            <a:r>
              <a:rPr lang="en-US" altLang="zh-TW" sz="2400" dirty="0" smtClean="0"/>
              <a:t> of </a:t>
            </a:r>
            <a:r>
              <a:rPr lang="en-US" altLang="zh-TW" sz="2400" i="1" dirty="0" smtClean="0"/>
              <a:t>S</a:t>
            </a:r>
            <a:r>
              <a:rPr lang="en-US" altLang="zh-TW" sz="2400" dirty="0" smtClean="0"/>
              <a:t>.</a:t>
            </a:r>
          </a:p>
          <a:p>
            <a:pPr marL="274320" indent="-274320">
              <a:spcBef>
                <a:spcPts val="600"/>
              </a:spcBef>
              <a:buFont typeface="Arial" pitchFamily="34" charset="0"/>
              <a:buChar char="•"/>
            </a:pPr>
            <a:r>
              <a:rPr lang="en-US" altLang="ja-JP" sz="2400" dirty="0" smtClean="0">
                <a:solidFill>
                  <a:srgbClr val="FF0000"/>
                </a:solidFill>
              </a:rPr>
              <a:t>The </a:t>
            </a:r>
            <a:r>
              <a:rPr lang="en-US" altLang="ja-JP" sz="2400" b="1" i="1" dirty="0" smtClean="0">
                <a:solidFill>
                  <a:srgbClr val="FF0000"/>
                </a:solidFill>
              </a:rPr>
              <a:t>cardinality</a:t>
            </a:r>
            <a:r>
              <a:rPr lang="en-US" altLang="ja-JP" sz="2400" dirty="0" smtClean="0">
                <a:solidFill>
                  <a:srgbClr val="FF0000"/>
                </a:solidFill>
              </a:rPr>
              <a:t> of a set is the </a:t>
            </a:r>
            <a:r>
              <a:rPr lang="en-US" altLang="ja-JP" sz="2400" b="1" dirty="0" smtClean="0">
                <a:solidFill>
                  <a:srgbClr val="FF0000"/>
                </a:solidFill>
              </a:rPr>
              <a:t>number of distinct elements </a:t>
            </a:r>
            <a:r>
              <a:rPr lang="en-US" altLang="ja-JP" sz="2400" dirty="0" smtClean="0">
                <a:solidFill>
                  <a:srgbClr val="FF0000"/>
                </a:solidFill>
              </a:rPr>
              <a:t>in the set.  </a:t>
            </a:r>
          </a:p>
          <a:p>
            <a:pPr marL="274320" indent="-274320">
              <a:spcBef>
                <a:spcPts val="600"/>
              </a:spcBef>
              <a:buFont typeface="Arial" pitchFamily="34" charset="0"/>
              <a:buChar char="•"/>
            </a:pPr>
            <a:r>
              <a:rPr lang="en-US" altLang="ja-JP" sz="2400" dirty="0" smtClean="0"/>
              <a:t>|</a:t>
            </a:r>
            <a:r>
              <a:rPr lang="en-US" altLang="ja-JP" sz="2400" i="1" dirty="0" smtClean="0"/>
              <a:t>S </a:t>
            </a:r>
            <a:r>
              <a:rPr lang="en-US" altLang="ja-JP" sz="2400" dirty="0" smtClean="0"/>
              <a:t>| denotes the cardinality of set </a:t>
            </a:r>
            <a:r>
              <a:rPr lang="en-US" altLang="ja-JP" sz="2400" i="1" dirty="0" smtClean="0"/>
              <a:t>S</a:t>
            </a:r>
            <a:r>
              <a:rPr lang="en-US" altLang="ja-JP" sz="2400" dirty="0" smtClean="0"/>
              <a:t> that has n number of elements; i.e., </a:t>
            </a:r>
            <a:r>
              <a:rPr lang="en-US" altLang="zh-TW" sz="2400" dirty="0" smtClean="0"/>
              <a:t>|</a:t>
            </a:r>
            <a:r>
              <a:rPr lang="en-US" altLang="zh-TW" sz="2400" i="1" dirty="0" smtClean="0"/>
              <a:t>S</a:t>
            </a:r>
            <a:r>
              <a:rPr lang="en-US" altLang="zh-TW" sz="2400" dirty="0" smtClean="0"/>
              <a:t>|=</a:t>
            </a:r>
            <a:r>
              <a:rPr lang="en-US" altLang="zh-TW" sz="2400" i="1" dirty="0" smtClean="0"/>
              <a:t> n </a:t>
            </a:r>
            <a:endParaRPr lang="en-US" altLang="ja-JP" sz="2400" dirty="0" smtClean="0"/>
          </a:p>
          <a:p>
            <a:pPr marL="274320" indent="-274320">
              <a:spcBef>
                <a:spcPts val="600"/>
              </a:spcBef>
              <a:buFont typeface="Arial" pitchFamily="34" charset="0"/>
              <a:buChar char="•"/>
            </a:pPr>
            <a:r>
              <a:rPr lang="en-US" sz="2400" dirty="0" smtClean="0"/>
              <a:t> </a:t>
            </a:r>
            <a:r>
              <a:rPr lang="en-US" altLang="zh-TW" sz="2400" i="1" u="sng" dirty="0" smtClean="0">
                <a:solidFill>
                  <a:srgbClr val="0000FF"/>
                </a:solidFill>
              </a:rPr>
              <a:t>Examples:</a:t>
            </a:r>
            <a:r>
              <a:rPr lang="en-US" altLang="zh-TW" sz="2400" dirty="0" smtClean="0"/>
              <a:t>	</a:t>
            </a:r>
            <a:endParaRPr lang="en-US" altLang="zh-TW" sz="2000" i="1" dirty="0" smtClean="0"/>
          </a:p>
          <a:p>
            <a:pPr marL="731520" lvl="2" indent="-274320">
              <a:spcBef>
                <a:spcPts val="600"/>
              </a:spcBef>
            </a:pPr>
            <a:r>
              <a:rPr lang="en-US" altLang="zh-TW" sz="2000" i="1" dirty="0" smtClean="0"/>
              <a:t>	</a:t>
            </a:r>
            <a:r>
              <a:rPr lang="en-US" altLang="zh-TW" sz="2000" b="1" dirty="0" smtClean="0"/>
              <a:t>|</a:t>
            </a:r>
            <a:r>
              <a:rPr lang="en-US" altLang="zh-TW" sz="2000" b="1" dirty="0" smtClean="0">
                <a:sym typeface="Symbol" pitchFamily="18" charset="2"/>
              </a:rPr>
              <a:t>|</a:t>
            </a:r>
            <a:r>
              <a:rPr lang="en-US" altLang="zh-TW" sz="2000" dirty="0" smtClean="0">
                <a:sym typeface="Symbol" pitchFamily="18" charset="2"/>
              </a:rPr>
              <a:t>=</a:t>
            </a:r>
            <a:r>
              <a:rPr lang="en-US" altLang="zh-TW" sz="2000" b="1" dirty="0" smtClean="0">
                <a:sym typeface="Symbol" pitchFamily="18" charset="2"/>
              </a:rPr>
              <a:t> </a:t>
            </a:r>
            <a:r>
              <a:rPr lang="en-US" altLang="zh-TW" sz="2000" dirty="0" smtClean="0">
                <a:sym typeface="Symbol" pitchFamily="18" charset="2"/>
              </a:rPr>
              <a:t>0 </a:t>
            </a:r>
          </a:p>
          <a:p>
            <a:pPr marL="731520" lvl="2" indent="-274320">
              <a:spcBef>
                <a:spcPts val="600"/>
              </a:spcBef>
            </a:pPr>
            <a:r>
              <a:rPr lang="en-US" sz="2000" dirty="0" smtClean="0">
                <a:sym typeface="Symbol" pitchFamily="18" charset="2"/>
              </a:rPr>
              <a:t>	| { 1, 5, 7, 8}|= 4 </a:t>
            </a:r>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339453" y="2026667"/>
            <a:ext cx="8515739" cy="3924151"/>
          </a:xfrm>
          <a:prstGeom prst="rect">
            <a:avLst/>
          </a:prstGeom>
        </p:spPr>
        <p:txBody>
          <a:bodyPr wrap="square">
            <a:spAutoFit/>
          </a:bodyPr>
          <a:lstStyle/>
          <a:p>
            <a:pPr marL="274320" indent="-274320">
              <a:spcBef>
                <a:spcPts val="600"/>
              </a:spcBef>
              <a:buFont typeface="Arial" pitchFamily="34" charset="0"/>
              <a:buChar char="•"/>
              <a:defRPr/>
            </a:pPr>
            <a:r>
              <a:rPr lang="en-US" altLang="ja-JP" sz="2800" u="sng" dirty="0" smtClean="0">
                <a:solidFill>
                  <a:srgbClr val="0000FF"/>
                </a:solidFill>
              </a:rPr>
              <a:t>Question</a:t>
            </a:r>
            <a:r>
              <a:rPr lang="en-US" altLang="ja-JP" sz="2800" dirty="0" smtClean="0">
                <a:solidFill>
                  <a:srgbClr val="0000FF"/>
                </a:solidFill>
              </a:rPr>
              <a:t>:  Compute cardinality of each of the sets.</a:t>
            </a:r>
          </a:p>
          <a:p>
            <a:pPr marL="971550" lvl="2" indent="-514350">
              <a:spcBef>
                <a:spcPts val="600"/>
              </a:spcBef>
              <a:buFont typeface="+mj-lt"/>
              <a:buAutoNum type="arabicPeriod"/>
              <a:defRPr/>
            </a:pPr>
            <a:r>
              <a:rPr lang="en-US" altLang="ja-JP" sz="2800" dirty="0" smtClean="0"/>
              <a:t>{1, -13, 4, -13, 1}</a:t>
            </a:r>
          </a:p>
          <a:p>
            <a:pPr marL="971550" lvl="2" indent="-514350">
              <a:spcBef>
                <a:spcPts val="600"/>
              </a:spcBef>
              <a:buFont typeface="+mj-lt"/>
              <a:buAutoNum type="arabicPeriod"/>
              <a:defRPr/>
            </a:pPr>
            <a:r>
              <a:rPr lang="en-US" altLang="ja-JP" sz="2800" dirty="0" smtClean="0"/>
              <a:t>{3, {1,2,3,4}, </a:t>
            </a:r>
            <a:r>
              <a:rPr lang="en-US" altLang="ja-JP" sz="2800" dirty="0" smtClean="0">
                <a:sym typeface="Symbol" pitchFamily="18" charset="2"/>
              </a:rPr>
              <a:t>}</a:t>
            </a:r>
          </a:p>
          <a:p>
            <a:pPr marL="971550" lvl="2" indent="-514350">
              <a:spcBef>
                <a:spcPts val="600"/>
              </a:spcBef>
              <a:buFont typeface="+mj-lt"/>
              <a:buAutoNum type="arabicPeriod"/>
              <a:defRPr/>
            </a:pPr>
            <a:r>
              <a:rPr lang="en-US" altLang="ja-JP" sz="2800" dirty="0" smtClean="0">
                <a:sym typeface="Symbol" pitchFamily="18" charset="2"/>
              </a:rPr>
              <a:t>{}</a:t>
            </a:r>
          </a:p>
          <a:p>
            <a:pPr marL="971550" lvl="2" indent="-514350">
              <a:spcBef>
                <a:spcPts val="600"/>
              </a:spcBef>
              <a:buFont typeface="+mj-lt"/>
              <a:buAutoNum type="arabicPeriod"/>
              <a:defRPr/>
            </a:pPr>
            <a:r>
              <a:rPr lang="en-US" altLang="ja-JP" sz="2800" dirty="0" smtClean="0">
                <a:sym typeface="Symbol" pitchFamily="18" charset="2"/>
              </a:rPr>
              <a:t>{ {}, {{}}, {{{}}} }</a:t>
            </a:r>
          </a:p>
          <a:p>
            <a:pPr marL="274320" indent="-274320">
              <a:spcBef>
                <a:spcPts val="600"/>
              </a:spcBef>
              <a:buFont typeface="Arial" pitchFamily="34" charset="0"/>
              <a:buChar char="•"/>
              <a:defRPr/>
            </a:pPr>
            <a:r>
              <a:rPr lang="en-US" altLang="ja-JP" sz="2800" b="1" i="1" dirty="0" smtClean="0">
                <a:solidFill>
                  <a:srgbClr val="FF0000"/>
                </a:solidFill>
              </a:rPr>
              <a:t>Hint</a:t>
            </a:r>
            <a:r>
              <a:rPr lang="en-US" altLang="ja-JP" sz="2800" i="1" dirty="0" smtClean="0"/>
              <a:t>:</a:t>
            </a:r>
            <a:r>
              <a:rPr lang="en-US" altLang="ja-JP" sz="2800" dirty="0" smtClean="0"/>
              <a:t>  After </a:t>
            </a:r>
            <a:r>
              <a:rPr lang="en-US" altLang="ja-JP" sz="2800" dirty="0" smtClean="0">
                <a:solidFill>
                  <a:srgbClr val="0000FF"/>
                </a:solidFill>
              </a:rPr>
              <a:t>eliminating the repetitions/redundancies </a:t>
            </a:r>
            <a:r>
              <a:rPr lang="en-US" altLang="ja-JP" sz="2800" dirty="0" smtClean="0"/>
              <a:t>just look at the number of </a:t>
            </a:r>
            <a:r>
              <a:rPr lang="en-US" altLang="ja-JP" sz="2800" dirty="0" smtClean="0">
                <a:solidFill>
                  <a:srgbClr val="0000FF"/>
                </a:solidFill>
              </a:rPr>
              <a:t>top level commas </a:t>
            </a:r>
            <a:r>
              <a:rPr lang="en-US" altLang="ja-JP" sz="2800" dirty="0" smtClean="0"/>
              <a:t>and </a:t>
            </a:r>
            <a:r>
              <a:rPr lang="en-US" altLang="ja-JP" sz="2800" dirty="0" smtClean="0">
                <a:solidFill>
                  <a:srgbClr val="0000FF"/>
                </a:solidFill>
              </a:rPr>
              <a:t>add 1</a:t>
            </a:r>
            <a:r>
              <a:rPr lang="en-US" altLang="ja-JP" sz="2800" dirty="0" smtClean="0"/>
              <a:t> (except for the empty set).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Answers</a:t>
            </a:r>
            <a:endParaRPr lang="en-US" sz="4000" b="1" dirty="0">
              <a:latin typeface="+mn-lt"/>
            </a:endParaRPr>
          </a:p>
        </p:txBody>
      </p:sp>
      <p:sp>
        <p:nvSpPr>
          <p:cNvPr id="5" name="Rectangle 4"/>
          <p:cNvSpPr/>
          <p:nvPr/>
        </p:nvSpPr>
        <p:spPr>
          <a:xfrm>
            <a:off x="421341" y="2336393"/>
            <a:ext cx="8515739" cy="1815882"/>
          </a:xfrm>
          <a:prstGeom prst="rect">
            <a:avLst/>
          </a:prstGeom>
        </p:spPr>
        <p:txBody>
          <a:bodyPr wrap="square">
            <a:spAutoFit/>
          </a:bodyPr>
          <a:lstStyle/>
          <a:p>
            <a:pPr marL="990600" lvl="1" indent="-533400">
              <a:buFont typeface="Wingdings" pitchFamily="2" charset="2"/>
              <a:buAutoNum type="arabicPeriod"/>
              <a:defRPr/>
            </a:pPr>
            <a:r>
              <a:rPr lang="en-US" altLang="ja-JP" sz="2800" dirty="0" smtClean="0"/>
              <a:t>|{1, -13, 4, -13, 1}| = |{1, -13, 4}| = 3</a:t>
            </a:r>
          </a:p>
          <a:p>
            <a:pPr marL="990600" lvl="1" indent="-533400">
              <a:buFont typeface="Wingdings" pitchFamily="2" charset="2"/>
              <a:buAutoNum type="arabicPeriod"/>
              <a:defRPr/>
            </a:pPr>
            <a:r>
              <a:rPr lang="en-US" altLang="ja-JP" sz="2800" dirty="0" smtClean="0"/>
              <a:t>|{3, {1,2,3,4}, </a:t>
            </a:r>
            <a:r>
              <a:rPr lang="en-US" altLang="ja-JP" sz="2800" dirty="0" smtClean="0">
                <a:sym typeface="Symbol" pitchFamily="18" charset="2"/>
              </a:rPr>
              <a:t>}| = 3</a:t>
            </a:r>
          </a:p>
          <a:p>
            <a:pPr marL="990600" lvl="1" indent="-533400">
              <a:buFont typeface="Wingdings" pitchFamily="2" charset="2"/>
              <a:buAutoNum type="arabicPeriod"/>
              <a:defRPr/>
            </a:pPr>
            <a:r>
              <a:rPr lang="en-US" altLang="ja-JP" sz="2800" dirty="0" smtClean="0">
                <a:sym typeface="Symbol" pitchFamily="18" charset="2"/>
              </a:rPr>
              <a:t>|{}| = || = 0</a:t>
            </a:r>
          </a:p>
          <a:p>
            <a:pPr marL="990600" lvl="1" indent="-533400">
              <a:buFont typeface="Wingdings" pitchFamily="2" charset="2"/>
              <a:buAutoNum type="arabicPeriod"/>
              <a:defRPr/>
            </a:pPr>
            <a:r>
              <a:rPr lang="en-US" altLang="ja-JP" sz="2800" dirty="0" smtClean="0">
                <a:sym typeface="Symbol" pitchFamily="18" charset="2"/>
              </a:rPr>
              <a:t>|{ {}, {{}}, {{{}}} }| = |{ , {}, {{}}| = 3 </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25805" y="517245"/>
            <a:ext cx="7808976" cy="1088136"/>
          </a:xfrm>
        </p:spPr>
        <p:txBody>
          <a:bodyPr>
            <a:normAutofit/>
          </a:bodyPr>
          <a:lstStyle/>
          <a:p>
            <a:r>
              <a:rPr lang="en-US" altLang="ja-JP" sz="3600" dirty="0" smtClean="0">
                <a:latin typeface="+mn-lt"/>
              </a:rPr>
              <a:t>Cardinality of a Set: More examples</a:t>
            </a:r>
            <a:endParaRPr lang="en-US" sz="3600" dirty="0">
              <a:latin typeface="+mn-lt"/>
            </a:endParaRPr>
          </a:p>
        </p:txBody>
      </p:sp>
      <p:sp>
        <p:nvSpPr>
          <p:cNvPr id="5" name="Rectangle 4"/>
          <p:cNvSpPr/>
          <p:nvPr/>
        </p:nvSpPr>
        <p:spPr>
          <a:xfrm>
            <a:off x="284861" y="2052431"/>
            <a:ext cx="8611275" cy="4262705"/>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9</a:t>
            </a:r>
            <a:r>
              <a:rPr lang="en-US" sz="2400" dirty="0" smtClean="0">
                <a:solidFill>
                  <a:srgbClr val="FF0000"/>
                </a:solidFill>
              </a:rPr>
              <a:t>: </a:t>
            </a:r>
            <a:r>
              <a:rPr lang="en-US" sz="2400" dirty="0" smtClean="0"/>
              <a:t>Let A be the set of odd positive integers less than 10. Then |A| = 5</a:t>
            </a:r>
          </a:p>
          <a:p>
            <a:pPr marL="274320" indent="-274320">
              <a:spcBef>
                <a:spcPts val="600"/>
              </a:spcBef>
              <a:buFont typeface="Arial" pitchFamily="34" charset="0"/>
              <a:buChar char="•"/>
            </a:pPr>
            <a:r>
              <a:rPr lang="en-US" sz="2400" u="sng" dirty="0" smtClean="0">
                <a:solidFill>
                  <a:srgbClr val="FF0000"/>
                </a:solidFill>
              </a:rPr>
              <a:t>Example 10:</a:t>
            </a:r>
            <a:r>
              <a:rPr lang="en-US" sz="2400" dirty="0" smtClean="0"/>
              <a:t> Let A be the set of letters in the English alphabet. Then |A| = 26</a:t>
            </a:r>
          </a:p>
          <a:p>
            <a:pPr marL="274320" indent="-274320">
              <a:spcBef>
                <a:spcPts val="600"/>
              </a:spcBef>
              <a:buFont typeface="Arial" pitchFamily="34" charset="0"/>
              <a:buChar char="•"/>
            </a:pPr>
            <a:r>
              <a:rPr lang="en-US" sz="2400" u="sng" dirty="0" smtClean="0">
                <a:solidFill>
                  <a:srgbClr val="FF0000"/>
                </a:solidFill>
              </a:rPr>
              <a:t>Example 11</a:t>
            </a:r>
            <a:r>
              <a:rPr lang="en-US" sz="2400" dirty="0" smtClean="0">
                <a:solidFill>
                  <a:srgbClr val="FF0000"/>
                </a:solidFill>
              </a:rPr>
              <a:t>:</a:t>
            </a:r>
            <a:r>
              <a:rPr lang="en-US" sz="2400" dirty="0" smtClean="0">
                <a:solidFill>
                  <a:srgbClr val="0000FF"/>
                </a:solidFill>
              </a:rPr>
              <a:t> </a:t>
            </a:r>
            <a:r>
              <a:rPr lang="en-US" sz="2400" dirty="0" smtClean="0"/>
              <a:t>Because null set has no elements, it follows that, </a:t>
            </a:r>
            <a:r>
              <a:rPr lang="en-US" altLang="ja-JP" sz="2400" dirty="0" smtClean="0">
                <a:sym typeface="Symbol" pitchFamily="18" charset="2"/>
              </a:rPr>
              <a:t>|| = 0 </a:t>
            </a:r>
          </a:p>
          <a:p>
            <a:pPr marL="274320" indent="-274320">
              <a:spcBef>
                <a:spcPts val="600"/>
              </a:spcBef>
              <a:buFont typeface="Arial" pitchFamily="34" charset="0"/>
              <a:buChar char="•"/>
            </a:pPr>
            <a:r>
              <a:rPr lang="en-US" sz="2000" u="sng" dirty="0" smtClean="0">
                <a:solidFill>
                  <a:srgbClr val="FF0000"/>
                </a:solidFill>
                <a:sym typeface="Symbol" pitchFamily="18" charset="2"/>
              </a:rPr>
              <a:t>Examples:</a:t>
            </a:r>
            <a:r>
              <a:rPr lang="en-US" sz="2000" dirty="0" smtClean="0">
                <a:solidFill>
                  <a:schemeClr val="hlink"/>
                </a:solidFill>
                <a:sym typeface="Symbol" pitchFamily="18" charset="2"/>
              </a:rPr>
              <a:t> </a:t>
            </a:r>
          </a:p>
          <a:p>
            <a:pPr marL="731520" lvl="1" indent="-274320">
              <a:spcBef>
                <a:spcPts val="600"/>
              </a:spcBef>
              <a:buFont typeface="Arial" pitchFamily="34" charset="0"/>
              <a:buChar char="•"/>
            </a:pPr>
            <a:r>
              <a:rPr lang="en-US" dirty="0" smtClean="0">
                <a:solidFill>
                  <a:srgbClr val="0000FF"/>
                </a:solidFill>
                <a:sym typeface="Symbol" pitchFamily="18" charset="2"/>
              </a:rPr>
              <a:t>The cardinality of the set {</a:t>
            </a:r>
            <a:r>
              <a:rPr lang="en-US" altLang="ja-JP" dirty="0" smtClean="0">
                <a:solidFill>
                  <a:srgbClr val="0000FF"/>
                </a:solidFill>
                <a:sym typeface="Symbol" pitchFamily="18" charset="2"/>
              </a:rPr>
              <a:t>} is 1, i.e., |</a:t>
            </a:r>
            <a:r>
              <a:rPr lang="en-US" dirty="0" smtClean="0">
                <a:solidFill>
                  <a:srgbClr val="0000FF"/>
                </a:solidFill>
                <a:sym typeface="Symbol" pitchFamily="18" charset="2"/>
              </a:rPr>
              <a:t>{</a:t>
            </a:r>
            <a:r>
              <a:rPr lang="en-US" altLang="ja-JP" dirty="0" smtClean="0">
                <a:solidFill>
                  <a:srgbClr val="0000FF"/>
                </a:solidFill>
                <a:sym typeface="Symbol" pitchFamily="18" charset="2"/>
              </a:rPr>
              <a:t>}| = 1 </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B</a:t>
            </a:r>
            <a:r>
              <a:rPr lang="en-US" dirty="0" smtClean="0">
                <a:sym typeface="Symbol" pitchFamily="18" charset="2"/>
              </a:rPr>
              <a:t> = {3,3,3,3,3}, </a:t>
            </a:r>
            <a:r>
              <a:rPr lang="en-US" dirty="0" smtClean="0"/>
              <a:t>|</a:t>
            </a:r>
            <a:r>
              <a:rPr lang="en-US" i="1" dirty="0" smtClean="0">
                <a:sym typeface="Symbol" pitchFamily="18" charset="2"/>
              </a:rPr>
              <a:t>B</a:t>
            </a:r>
            <a:r>
              <a:rPr lang="en-US" dirty="0" smtClean="0"/>
              <a:t>| = 1</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C</a:t>
            </a:r>
            <a:r>
              <a:rPr lang="en-US" dirty="0" smtClean="0">
                <a:sym typeface="Symbol" pitchFamily="18" charset="2"/>
              </a:rPr>
              <a:t> = { , {}, {,{}} }, </a:t>
            </a:r>
            <a:r>
              <a:rPr lang="en-US" dirty="0" smtClean="0"/>
              <a:t>|</a:t>
            </a:r>
            <a:r>
              <a:rPr lang="en-US" i="1" dirty="0" smtClean="0">
                <a:sym typeface="Symbol" pitchFamily="18" charset="2"/>
              </a:rPr>
              <a:t> C </a:t>
            </a:r>
            <a:r>
              <a:rPr lang="en-US" dirty="0" smtClean="0"/>
              <a:t>| = 3. </a:t>
            </a:r>
          </a:p>
          <a:p>
            <a:pPr marL="731520" lvl="1" indent="-274320">
              <a:spcBef>
                <a:spcPts val="600"/>
              </a:spcBef>
              <a:buFont typeface="Arial" pitchFamily="34" charset="0"/>
              <a:buChar char="•"/>
            </a:pPr>
            <a:r>
              <a:rPr lang="en-US" dirty="0" smtClean="0">
                <a:sym typeface="Symbol" pitchFamily="18" charset="2"/>
              </a:rPr>
              <a:t>If S = {0,1,2,3,…}, </a:t>
            </a:r>
            <a:r>
              <a:rPr lang="en-US" b="1" dirty="0" smtClean="0">
                <a:solidFill>
                  <a:srgbClr val="0000FF"/>
                </a:solidFill>
                <a:sym typeface="Symbol" pitchFamily="18" charset="2"/>
              </a:rPr>
              <a:t>|S| is infinite</a:t>
            </a:r>
            <a:endParaRPr lang="en-US" dirty="0" smtClean="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325805" y="612781"/>
            <a:ext cx="7808976" cy="1088136"/>
          </a:xfrm>
        </p:spPr>
        <p:txBody>
          <a:bodyPr>
            <a:normAutofit/>
          </a:bodyPr>
          <a:lstStyle/>
          <a:p>
            <a:pPr algn="ctr"/>
            <a:r>
              <a:rPr lang="en-US" sz="4000" b="1" dirty="0" smtClean="0">
                <a:latin typeface="+mn-lt"/>
              </a:rPr>
              <a:t>Super Set</a:t>
            </a:r>
            <a:endParaRPr lang="en-US" sz="4000" b="1" dirty="0">
              <a:latin typeface="+mn-lt"/>
            </a:endParaRPr>
          </a:p>
        </p:txBody>
      </p:sp>
      <p:sp>
        <p:nvSpPr>
          <p:cNvPr id="5" name="Rectangle 4"/>
          <p:cNvSpPr/>
          <p:nvPr/>
        </p:nvSpPr>
        <p:spPr>
          <a:xfrm>
            <a:off x="325805" y="2274838"/>
            <a:ext cx="8611275" cy="3416320"/>
          </a:xfrm>
          <a:prstGeom prst="rect">
            <a:avLst/>
          </a:prstGeom>
        </p:spPr>
        <p:txBody>
          <a:bodyPr wrap="square">
            <a:spAutoFit/>
          </a:bodyPr>
          <a:lstStyle/>
          <a:p>
            <a:pPr marL="274320" indent="-274320">
              <a:spcBef>
                <a:spcPts val="600"/>
              </a:spcBef>
              <a:buFont typeface="Arial" pitchFamily="34" charset="0"/>
              <a:buChar char="•"/>
            </a:pPr>
            <a:r>
              <a:rPr lang="en-US" sz="2800" dirty="0" smtClean="0"/>
              <a:t>If A is a subset of B, then B is called the super set of A and written as </a:t>
            </a:r>
            <a:r>
              <a:rPr lang="en-US" sz="2800" b="1" dirty="0" smtClean="0">
                <a:solidFill>
                  <a:srgbClr val="0000FF"/>
                </a:solidFill>
              </a:rPr>
              <a:t>B </a:t>
            </a:r>
            <a:r>
              <a:rPr lang="en-US" sz="2800" b="1" dirty="0" smtClean="0">
                <a:solidFill>
                  <a:srgbClr val="0000FF"/>
                </a:solidFill>
                <a:sym typeface="Symbol" pitchFamily="18" charset="2"/>
              </a:rPr>
              <a:t></a:t>
            </a:r>
            <a:r>
              <a:rPr lang="en-US" sz="2800" b="1" dirty="0" smtClean="0">
                <a:solidFill>
                  <a:srgbClr val="0000FF"/>
                </a:solidFill>
              </a:rPr>
              <a:t> A  </a:t>
            </a:r>
            <a:r>
              <a:rPr lang="en-US" sz="2800" dirty="0" smtClean="0"/>
              <a:t>which is read as </a:t>
            </a:r>
            <a:r>
              <a:rPr lang="en-US" sz="2800" dirty="0" smtClean="0">
                <a:solidFill>
                  <a:srgbClr val="0000FF"/>
                </a:solidFill>
              </a:rPr>
              <a:t>“</a:t>
            </a:r>
            <a:r>
              <a:rPr lang="en-US" sz="2800" b="1" dirty="0" smtClean="0">
                <a:solidFill>
                  <a:srgbClr val="0000FF"/>
                </a:solidFill>
              </a:rPr>
              <a:t>B is a super set of A</a:t>
            </a:r>
            <a:r>
              <a:rPr lang="en-US" sz="2800" dirty="0" smtClean="0">
                <a:solidFill>
                  <a:srgbClr val="0000FF"/>
                </a:solidFill>
              </a:rPr>
              <a:t>”.</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dirty="0" smtClean="0">
                <a:solidFill>
                  <a:srgbClr val="0000FF"/>
                </a:solidFill>
                <a:sym typeface="Symbol" pitchFamily="18" charset="2"/>
              </a:rPr>
              <a:t>A </a:t>
            </a:r>
            <a:r>
              <a:rPr lang="en-US" sz="2800" b="1" dirty="0" smtClean="0">
                <a:solidFill>
                  <a:srgbClr val="0000FF"/>
                </a:solidFill>
              </a:rPr>
              <a:t> V </a:t>
            </a:r>
            <a:r>
              <a:rPr lang="en-US" sz="2800" dirty="0" smtClean="0"/>
              <a:t>means “</a:t>
            </a:r>
            <a:r>
              <a:rPr lang="en-US" sz="2800" b="1" dirty="0" smtClean="0">
                <a:solidFill>
                  <a:srgbClr val="0000FF"/>
                </a:solidFill>
              </a:rPr>
              <a:t>A is a superset of V</a:t>
            </a:r>
            <a:r>
              <a:rPr lang="en-US" sz="2800" dirty="0" smtClean="0"/>
              <a:t>.”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Example</a:t>
            </a:r>
            <a:r>
              <a:rPr lang="en-US" sz="2800" dirty="0" smtClean="0"/>
              <a:t>: { 1, 4, 7, 8} is a superset of the set { 4, 7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dirty="0" smtClean="0">
                <a:latin typeface="+mn-lt"/>
                <a:sym typeface="Symbol" pitchFamily="18" charset="2"/>
              </a:rPr>
              <a:t>Quick Examples</a:t>
            </a:r>
            <a:endParaRPr lang="en-US" sz="4000" dirty="0">
              <a:latin typeface="+mn-lt"/>
            </a:endParaRPr>
          </a:p>
        </p:txBody>
      </p:sp>
      <p:sp>
        <p:nvSpPr>
          <p:cNvPr id="5" name="Rectangle 4"/>
          <p:cNvSpPr/>
          <p:nvPr/>
        </p:nvSpPr>
        <p:spPr>
          <a:xfrm>
            <a:off x="298509" y="2182331"/>
            <a:ext cx="8515739" cy="3570208"/>
          </a:xfrm>
          <a:prstGeom prst="rect">
            <a:avLst/>
          </a:prstGeom>
        </p:spPr>
        <p:txBody>
          <a:bodyPr wrap="square">
            <a:spAutoFit/>
          </a:bodyPr>
          <a:lstStyle/>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a:t>
            </a:r>
          </a:p>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     </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 </a:t>
            </a:r>
          </a:p>
          <a:p>
            <a:pPr marL="274320" indent="-274320">
              <a:spcBef>
                <a:spcPts val="600"/>
              </a:spcBef>
              <a:buFont typeface="Arial" pitchFamily="34" charset="0"/>
              <a:buChar char="•"/>
            </a:pPr>
            <a:r>
              <a:rPr lang="en-US" sz="2800" dirty="0" smtClean="0">
                <a:sym typeface="Symbol" pitchFamily="18" charset="2"/>
              </a:rPr>
              <a:t>Is   {1,2,3}?		</a:t>
            </a:r>
            <a:r>
              <a:rPr lang="en-US" sz="2800" b="1" dirty="0" smtClean="0">
                <a:solidFill>
                  <a:srgbClr val="FF0000"/>
                </a:solidFill>
                <a:sym typeface="Symbol" pitchFamily="18" charset="2"/>
              </a:rPr>
              <a:t>No!</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 Is   {,1,2,3}?	Yes!</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a:t>
            </a:r>
            <a:r>
              <a:rPr lang="en-US" sz="2800" dirty="0" smtClean="0"/>
              <a:t> </a:t>
            </a:r>
            <a:r>
              <a:rPr lang="en-US" sz="2800" dirty="0" smtClean="0">
                <a:sym typeface="Symbol" pitchFamily="18" charset="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Quiz: Yes/No?</a:t>
            </a:r>
            <a:endParaRPr lang="en-US" sz="4000" b="1" dirty="0">
              <a:latin typeface="+mn-lt"/>
            </a:endParaRPr>
          </a:p>
        </p:txBody>
      </p:sp>
      <p:sp>
        <p:nvSpPr>
          <p:cNvPr id="5" name="Rectangle 4"/>
          <p:cNvSpPr/>
          <p:nvPr/>
        </p:nvSpPr>
        <p:spPr>
          <a:xfrm>
            <a:off x="204716" y="2060812"/>
            <a:ext cx="8732364" cy="4078039"/>
          </a:xfrm>
          <a:prstGeom prst="rect">
            <a:avLst/>
          </a:prstGeom>
        </p:spPr>
        <p:txBody>
          <a:bodyPr wrap="square">
            <a:spAutoFit/>
          </a:bodyPr>
          <a:lstStyle/>
          <a:p>
            <a:pPr marL="514350" indent="-514350">
              <a:spcBef>
                <a:spcPts val="600"/>
              </a:spcBef>
              <a:buFont typeface="+mj-lt"/>
              <a:buAutoNum type="arabicPeriod"/>
            </a:pPr>
            <a:r>
              <a:rPr lang="en-US" sz="2800" dirty="0" smtClean="0">
                <a:solidFill>
                  <a:srgbClr val="FF0000"/>
                </a:solidFill>
                <a:sym typeface="Symbol" pitchFamily="18" charset="2"/>
              </a:rPr>
              <a:t>Is {x}  {x}?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 </a:t>
            </a:r>
          </a:p>
          <a:p>
            <a:pPr marL="514350" indent="-514350">
              <a:spcBef>
                <a:spcPts val="600"/>
              </a:spcBef>
            </a:pPr>
            <a:r>
              <a:rPr lang="en-US" sz="2800" b="1" u="sng" dirty="0" smtClean="0">
                <a:solidFill>
                  <a:srgbClr val="0000FF"/>
                </a:solidFill>
                <a:sym typeface="Symbol" pitchFamily="18" charset="2"/>
              </a:rPr>
              <a:t>Answer</a:t>
            </a:r>
            <a:r>
              <a:rPr lang="en-US" sz="2800" b="1" u="sng" dirty="0" smtClean="0">
                <a:solidFill>
                  <a:srgbClr val="0000FF"/>
                </a:solidFill>
                <a:sym typeface="Symbol" pitchFamily="18" charset="2"/>
              </a:rPr>
              <a:t>:</a:t>
            </a:r>
            <a:r>
              <a:rPr lang="en-US" sz="2800" b="1" dirty="0" smtClean="0">
                <a:solidFill>
                  <a:srgbClr val="0000FF"/>
                </a:solidFill>
                <a:sym typeface="Symbol" pitchFamily="18" charset="2"/>
              </a:rPr>
              <a:t>  </a:t>
            </a:r>
            <a:r>
              <a:rPr lang="en-US" sz="2800" dirty="0" smtClean="0">
                <a:sym typeface="Symbol" pitchFamily="18" charset="2"/>
              </a:rPr>
              <a:t>1. Yes 	2. Yes		3. Yes		4. No</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Power Set</a:t>
            </a:r>
            <a:endParaRPr lang="en-US" sz="4000" b="1" dirty="0">
              <a:latin typeface="+mn-lt"/>
            </a:endParaRPr>
          </a:p>
        </p:txBody>
      </p:sp>
      <p:sp>
        <p:nvSpPr>
          <p:cNvPr id="5" name="Rectangle 4"/>
          <p:cNvSpPr/>
          <p:nvPr/>
        </p:nvSpPr>
        <p:spPr>
          <a:xfrm>
            <a:off x="245660" y="2183642"/>
            <a:ext cx="8691420" cy="3416320"/>
          </a:xfrm>
          <a:prstGeom prst="rect">
            <a:avLst/>
          </a:prstGeom>
        </p:spPr>
        <p:txBody>
          <a:bodyPr wrap="square">
            <a:spAutoFit/>
          </a:bodyPr>
          <a:lstStyle/>
          <a:p>
            <a:pPr marL="274320" indent="-274320">
              <a:spcBef>
                <a:spcPts val="600"/>
              </a:spcBef>
              <a:buFont typeface="Arial" pitchFamily="34" charset="0"/>
              <a:buChar char="•"/>
            </a:pPr>
            <a:r>
              <a:rPr lang="en-US" altLang="zh-TW" sz="2800" b="1" u="sng" dirty="0" smtClean="0">
                <a:solidFill>
                  <a:srgbClr val="FF0000"/>
                </a:solidFill>
              </a:rPr>
              <a:t>Definition</a:t>
            </a:r>
            <a:r>
              <a:rPr lang="en-US" altLang="zh-TW" sz="2800" dirty="0" smtClean="0"/>
              <a:t> : </a:t>
            </a:r>
            <a:r>
              <a:rPr lang="en-US" altLang="zh-TW" sz="2800" b="1" dirty="0" smtClean="0"/>
              <a:t>The </a:t>
            </a:r>
            <a:r>
              <a:rPr lang="en-US" altLang="zh-TW" sz="2800" b="1" i="1" dirty="0" smtClean="0"/>
              <a:t>power set</a:t>
            </a:r>
            <a:r>
              <a:rPr lang="en-US" altLang="zh-TW" sz="2800" b="1" dirty="0" smtClean="0"/>
              <a:t> of S is the set of all subsets of the set S. </a:t>
            </a:r>
          </a:p>
          <a:p>
            <a:pPr marL="274320" indent="-274320">
              <a:spcBef>
                <a:spcPts val="600"/>
              </a:spcBef>
              <a:buFont typeface="Arial" pitchFamily="34" charset="0"/>
              <a:buChar char="•"/>
            </a:pPr>
            <a:r>
              <a:rPr lang="en-US" sz="2800" dirty="0" smtClean="0"/>
              <a:t>We say, “</a:t>
            </a:r>
            <a:r>
              <a:rPr lang="en-US" sz="2800" dirty="0" smtClean="0">
                <a:solidFill>
                  <a:srgbClr val="0000FF"/>
                </a:solidFill>
              </a:rPr>
              <a:t>P(S) is the set of all subsets of S</a:t>
            </a:r>
            <a:r>
              <a:rPr lang="en-US" sz="2800" dirty="0" smtClean="0"/>
              <a:t>”</a:t>
            </a:r>
          </a:p>
          <a:p>
            <a:pPr marL="274320" indent="-274320">
              <a:spcBef>
                <a:spcPts val="600"/>
              </a:spcBef>
              <a:buFont typeface="Arial" pitchFamily="34" charset="0"/>
              <a:buChar char="•"/>
            </a:pPr>
            <a:r>
              <a:rPr lang="en-US" altLang="zh-TW" sz="2800" dirty="0" smtClean="0"/>
              <a:t>The power set of S is denoted by </a:t>
            </a:r>
            <a:r>
              <a:rPr lang="en-US" altLang="zh-TW" sz="2800" b="1" i="1" dirty="0" smtClean="0">
                <a:solidFill>
                  <a:srgbClr val="0000FF"/>
                </a:solidFill>
              </a:rPr>
              <a:t>P(S)</a:t>
            </a:r>
          </a:p>
          <a:p>
            <a:pPr marL="274320" indent="-274320">
              <a:spcBef>
                <a:spcPts val="600"/>
              </a:spcBef>
              <a:buFont typeface="Arial" pitchFamily="34" charset="0"/>
              <a:buChar char="•"/>
            </a:pPr>
            <a:endParaRPr lang="en-US" altLang="zh-TW" sz="2800" i="1" dirty="0" smtClean="0"/>
          </a:p>
          <a:p>
            <a:pPr marL="274320" indent="-274320">
              <a:spcBef>
                <a:spcPts val="600"/>
              </a:spcBef>
              <a:buFont typeface="Arial" pitchFamily="34" charset="0"/>
              <a:buChar char="•"/>
            </a:pPr>
            <a:r>
              <a:rPr lang="en-US" altLang="zh-TW" sz="2800" b="1" u="sng" dirty="0" smtClean="0">
                <a:solidFill>
                  <a:srgbClr val="FF0000"/>
                </a:solidFill>
              </a:rPr>
              <a:t>Note</a:t>
            </a:r>
            <a:r>
              <a:rPr lang="en-US" altLang="zh-TW" sz="2800" dirty="0" smtClean="0"/>
              <a:t>: </a:t>
            </a:r>
            <a:r>
              <a:rPr lang="en-US" altLang="zh-TW" sz="2800" dirty="0" smtClean="0">
                <a:solidFill>
                  <a:srgbClr val="0000FF"/>
                </a:solidFill>
              </a:rPr>
              <a:t>If a set has </a:t>
            </a:r>
            <a:r>
              <a:rPr lang="en-US" altLang="zh-TW" sz="2800" i="1" dirty="0" smtClean="0">
                <a:solidFill>
                  <a:srgbClr val="0000FF"/>
                </a:solidFill>
              </a:rPr>
              <a:t>n</a:t>
            </a:r>
            <a:r>
              <a:rPr lang="en-US" altLang="zh-TW" sz="2800" dirty="0" smtClean="0">
                <a:solidFill>
                  <a:srgbClr val="0000FF"/>
                </a:solidFill>
              </a:rPr>
              <a:t> elements, then its power set has </a:t>
            </a:r>
            <a:r>
              <a:rPr lang="en-US" altLang="zh-TW" sz="2800" i="1" dirty="0" smtClean="0">
                <a:solidFill>
                  <a:srgbClr val="0000FF"/>
                </a:solidFill>
              </a:rPr>
              <a:t>2</a:t>
            </a:r>
            <a:r>
              <a:rPr lang="en-US" altLang="zh-TW" sz="2800" i="1" baseline="30000" dirty="0" smtClean="0">
                <a:solidFill>
                  <a:srgbClr val="0000FF"/>
                </a:solidFill>
              </a:rPr>
              <a:t>n</a:t>
            </a:r>
            <a:r>
              <a:rPr lang="en-US" altLang="zh-TW" sz="2800" dirty="0" smtClean="0">
                <a:solidFill>
                  <a:srgbClr val="0000FF"/>
                </a:solidFill>
              </a:rPr>
              <a:t> elements. </a:t>
            </a:r>
            <a:endParaRPr lang="en-US" sz="2800" dirty="0" smtClean="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a:xfrm>
            <a:off x="312157" y="517245"/>
            <a:ext cx="7808976" cy="1088136"/>
          </a:xfrm>
        </p:spPr>
        <p:txBody>
          <a:bodyPr>
            <a:normAutofit/>
          </a:bodyPr>
          <a:lstStyle/>
          <a:p>
            <a:pPr algn="ctr"/>
            <a:r>
              <a:rPr lang="en-US" sz="4000" b="1" dirty="0" smtClean="0">
                <a:latin typeface="+mn-lt"/>
              </a:rPr>
              <a:t>Power Set: Examples</a:t>
            </a:r>
            <a:endParaRPr lang="en-US" sz="4000" b="1" dirty="0">
              <a:latin typeface="+mn-lt"/>
            </a:endParaRPr>
          </a:p>
        </p:txBody>
      </p:sp>
      <p:sp>
        <p:nvSpPr>
          <p:cNvPr id="5" name="Rectangle 4"/>
          <p:cNvSpPr/>
          <p:nvPr/>
        </p:nvSpPr>
        <p:spPr>
          <a:xfrm>
            <a:off x="189325" y="2060090"/>
            <a:ext cx="8624923" cy="4278094"/>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FF0000"/>
                </a:solidFill>
              </a:rPr>
              <a:t>Example 13</a:t>
            </a:r>
            <a:r>
              <a:rPr lang="en-US" sz="2400" dirty="0" smtClean="0">
                <a:solidFill>
                  <a:srgbClr val="FF0000"/>
                </a:solidFill>
              </a:rPr>
              <a:t>: What is the power set of the set {0,1,2 } ?</a:t>
            </a:r>
          </a:p>
          <a:p>
            <a:pPr marL="274320" indent="-274320">
              <a:spcBef>
                <a:spcPts val="600"/>
              </a:spcBef>
              <a:buFont typeface="Arial" pitchFamily="34" charset="0"/>
              <a:buChar char="•"/>
            </a:pPr>
            <a:r>
              <a:rPr lang="en-US" sz="2400" u="sng" dirty="0" smtClean="0">
                <a:solidFill>
                  <a:srgbClr val="0000FF"/>
                </a:solidFill>
              </a:rPr>
              <a:t>Solution</a:t>
            </a:r>
            <a:r>
              <a:rPr lang="en-US" sz="2400" dirty="0" smtClean="0"/>
              <a:t>: The power set P ( { 0, 1, 2 } ) is the set of all subsets of </a:t>
            </a:r>
          </a:p>
          <a:p>
            <a:pPr marL="274320" indent="-274320">
              <a:spcBef>
                <a:spcPts val="600"/>
              </a:spcBef>
            </a:pPr>
            <a:r>
              <a:rPr lang="en-US" sz="2400" dirty="0" smtClean="0"/>
              <a:t>	{ 0, 1, 2 } . Hence,</a:t>
            </a:r>
          </a:p>
          <a:p>
            <a:pPr marL="274320" indent="-274320">
              <a:spcBef>
                <a:spcPts val="600"/>
              </a:spcBef>
            </a:pPr>
            <a:r>
              <a:rPr lang="en-US" sz="2400" dirty="0" smtClean="0"/>
              <a:t>	P ( { 0, 1, 2 } ) = {</a:t>
            </a:r>
            <a:r>
              <a:rPr lang="en-US" sz="2400" dirty="0" smtClean="0">
                <a:sym typeface="Symbol" pitchFamily="18" charset="2"/>
              </a:rPr>
              <a:t>, {0}, {1}, {2}, {0,1}, {0,2}, {1,2}, { 0,1,2}}</a:t>
            </a:r>
          </a:p>
          <a:p>
            <a:pPr marL="274320" indent="-274320">
              <a:spcBef>
                <a:spcPts val="600"/>
              </a:spcBef>
              <a:buFont typeface="Wingdings" pitchFamily="2" charset="2"/>
              <a:buChar char="§"/>
            </a:pPr>
            <a:r>
              <a:rPr lang="en-US" sz="2400" u="sng" dirty="0" smtClean="0">
                <a:solidFill>
                  <a:srgbClr val="FF0000"/>
                </a:solidFill>
              </a:rPr>
              <a:t>Example 14</a:t>
            </a:r>
            <a:r>
              <a:rPr lang="en-US" sz="2400" dirty="0" smtClean="0">
                <a:solidFill>
                  <a:srgbClr val="FF0000"/>
                </a:solidFill>
              </a:rPr>
              <a:t>: </a:t>
            </a:r>
            <a:r>
              <a:rPr lang="en-US" sz="2400" dirty="0" smtClean="0"/>
              <a:t>What is the power set of empty set? What is the power set of the set {</a:t>
            </a:r>
            <a:r>
              <a:rPr lang="en-US" sz="2400" dirty="0" smtClean="0">
                <a:sym typeface="Symbol" pitchFamily="18" charset="2"/>
              </a:rPr>
              <a:t>} ?</a:t>
            </a:r>
          </a:p>
          <a:p>
            <a:pPr marL="274320" indent="-274320">
              <a:spcBef>
                <a:spcPts val="600"/>
              </a:spcBef>
              <a:buFont typeface="Arial" pitchFamily="34" charset="0"/>
              <a:buChar char="•"/>
            </a:pPr>
            <a:r>
              <a:rPr lang="en-US" sz="2400" u="sng" dirty="0" smtClean="0">
                <a:solidFill>
                  <a:srgbClr val="0000FF"/>
                </a:solidFill>
                <a:sym typeface="Symbol" pitchFamily="18" charset="2"/>
              </a:rPr>
              <a:t>Solution</a:t>
            </a:r>
            <a:r>
              <a:rPr lang="en-US" sz="2400" dirty="0" smtClean="0">
                <a:sym typeface="Symbol" pitchFamily="18" charset="2"/>
              </a:rPr>
              <a:t>:</a:t>
            </a:r>
          </a:p>
          <a:p>
            <a:pPr marL="274320" lvl="1" indent="-274320">
              <a:spcBef>
                <a:spcPts val="600"/>
              </a:spcBef>
            </a:pPr>
            <a:r>
              <a:rPr lang="en-US" sz="2000" dirty="0" smtClean="0">
                <a:sym typeface="Symbol" pitchFamily="18" charset="2"/>
              </a:rPr>
              <a:t>	</a:t>
            </a:r>
            <a:r>
              <a:rPr lang="en-US" sz="2000" b="1" dirty="0" smtClean="0">
                <a:sym typeface="Symbol" pitchFamily="18" charset="2"/>
              </a:rPr>
              <a:t>P() = {}</a:t>
            </a:r>
          </a:p>
          <a:p>
            <a:pPr marL="274320" lvl="1" indent="-274320">
              <a:spcBef>
                <a:spcPts val="600"/>
              </a:spcBef>
            </a:pPr>
            <a:r>
              <a:rPr lang="en-US" sz="2000" b="1" dirty="0" smtClean="0">
                <a:sym typeface="Symbol" pitchFamily="18" charset="2"/>
              </a:rPr>
              <a:t>	P( {} ) = { , {} } </a:t>
            </a:r>
          </a:p>
          <a:p>
            <a:pPr marL="274320" lvl="1" indent="-274320">
              <a:spcBef>
                <a:spcPts val="600"/>
              </a:spcBef>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b="1" dirty="0">
              <a:latin typeface="+mn-lt"/>
            </a:endParaRPr>
          </a:p>
        </p:txBody>
      </p:sp>
      <p:sp>
        <p:nvSpPr>
          <p:cNvPr id="5" name="Rectangle 4"/>
          <p:cNvSpPr/>
          <p:nvPr/>
        </p:nvSpPr>
        <p:spPr>
          <a:xfrm>
            <a:off x="298509" y="2274838"/>
            <a:ext cx="8515739" cy="3185487"/>
          </a:xfrm>
          <a:prstGeom prst="rect">
            <a:avLst/>
          </a:prstGeom>
        </p:spPr>
        <p:txBody>
          <a:bodyPr wrap="square">
            <a:spAutoFit/>
          </a:bodyPr>
          <a:lstStyle/>
          <a:p>
            <a:pPr marL="274320" indent="-274320">
              <a:spcBef>
                <a:spcPts val="600"/>
              </a:spcBef>
              <a:buFont typeface="Arial" pitchFamily="34" charset="0"/>
              <a:buChar char="•"/>
            </a:pPr>
            <a:r>
              <a:rPr lang="en-US" altLang="zh-TW" sz="2800" dirty="0" smtClean="0"/>
              <a:t>The order of elements in a collection is often important. Because </a:t>
            </a:r>
            <a:r>
              <a:rPr lang="en-US" altLang="zh-TW" sz="2800" dirty="0" smtClean="0">
                <a:solidFill>
                  <a:srgbClr val="FF0000"/>
                </a:solidFill>
              </a:rPr>
              <a:t>sets are unordered</a:t>
            </a:r>
            <a:r>
              <a:rPr lang="en-US" altLang="zh-TW" sz="2800" dirty="0" smtClean="0"/>
              <a:t>, a different structure is needed to represent ordered collections. This is provided by </a:t>
            </a:r>
            <a:r>
              <a:rPr lang="en-US" altLang="zh-TW" sz="2800" b="1" dirty="0" smtClean="0"/>
              <a:t>ordered </a:t>
            </a:r>
            <a:r>
              <a:rPr lang="en-US" altLang="zh-TW" sz="2800" b="1" i="1" dirty="0" smtClean="0"/>
              <a:t>n</a:t>
            </a:r>
            <a:r>
              <a:rPr lang="en-US" altLang="zh-TW" sz="2800" b="1" dirty="0" smtClean="0"/>
              <a:t>-</a:t>
            </a:r>
            <a:r>
              <a:rPr lang="en-US" altLang="zh-TW" sz="2800" b="1" dirty="0" err="1" smtClean="0"/>
              <a:t>tuples</a:t>
            </a:r>
            <a:r>
              <a:rPr lang="en-US" altLang="zh-TW" sz="2800" dirty="0" smtClean="0"/>
              <a:t>.</a:t>
            </a:r>
          </a:p>
          <a:p>
            <a:pPr marL="274320" indent="-274320">
              <a:spcBef>
                <a:spcPts val="600"/>
              </a:spcBef>
              <a:buFont typeface="Arial" pitchFamily="34" charset="0"/>
              <a:buChar char="•"/>
            </a:pPr>
            <a:r>
              <a:rPr lang="en-US" altLang="zh-TW" sz="2800" u="sng" dirty="0" smtClean="0">
                <a:solidFill>
                  <a:srgbClr val="FF0000"/>
                </a:solidFill>
              </a:rPr>
              <a:t>Definition </a:t>
            </a:r>
            <a:r>
              <a:rPr lang="en-US" altLang="zh-TW" sz="2800" dirty="0" smtClean="0"/>
              <a:t> : The </a:t>
            </a:r>
            <a:r>
              <a:rPr lang="en-US" altLang="zh-TW" sz="2800" b="1" i="1" dirty="0" smtClean="0">
                <a:solidFill>
                  <a:srgbClr val="0000FF"/>
                </a:solidFill>
              </a:rPr>
              <a:t>Ordered n-</a:t>
            </a:r>
            <a:r>
              <a:rPr lang="en-US" altLang="zh-TW" sz="2800" b="1" i="1" dirty="0" err="1" smtClean="0">
                <a:solidFill>
                  <a:srgbClr val="0000FF"/>
                </a:solidFill>
              </a:rPr>
              <a:t>tuple</a:t>
            </a:r>
            <a:r>
              <a:rPr lang="en-US" altLang="zh-TW" sz="2800" b="1" dirty="0" smtClean="0">
                <a:solidFill>
                  <a:srgbClr val="0000FF"/>
                </a:solidFill>
              </a:rPr>
              <a:t> (</a:t>
            </a:r>
            <a:r>
              <a:rPr lang="en-US" altLang="zh-TW" sz="2800" b="1" i="1" dirty="0" smtClean="0">
                <a:solidFill>
                  <a:srgbClr val="0000FF"/>
                </a:solidFill>
              </a:rPr>
              <a:t>a</a:t>
            </a:r>
            <a:r>
              <a:rPr lang="en-US" altLang="zh-TW" sz="2800" b="1" i="1" baseline="-25000" dirty="0" smtClean="0">
                <a:solidFill>
                  <a:srgbClr val="0000FF"/>
                </a:solidFill>
              </a:rPr>
              <a:t>1</a:t>
            </a:r>
            <a:r>
              <a:rPr lang="en-US" altLang="zh-TW" sz="2800" b="1" i="1" dirty="0" smtClean="0">
                <a:solidFill>
                  <a:srgbClr val="0000FF"/>
                </a:solidFill>
              </a:rPr>
              <a:t>, a</a:t>
            </a:r>
            <a:r>
              <a:rPr lang="en-US" altLang="zh-TW" sz="2800" b="1" i="1" baseline="-25000" dirty="0" smtClean="0">
                <a:solidFill>
                  <a:srgbClr val="0000FF"/>
                </a:solidFill>
              </a:rPr>
              <a:t>2</a:t>
            </a:r>
            <a:r>
              <a:rPr lang="en-US" altLang="zh-TW" sz="2800" b="1" i="1" dirty="0" smtClean="0">
                <a:solidFill>
                  <a:srgbClr val="0000FF"/>
                </a:solidFill>
              </a:rPr>
              <a:t>, …, a</a:t>
            </a:r>
            <a:r>
              <a:rPr lang="en-US" altLang="zh-TW" sz="2800" b="1" i="1" baseline="-25000" dirty="0" smtClean="0">
                <a:solidFill>
                  <a:srgbClr val="0000FF"/>
                </a:solidFill>
              </a:rPr>
              <a:t>n</a:t>
            </a:r>
            <a:r>
              <a:rPr lang="en-US" altLang="zh-TW" sz="2800" b="1" dirty="0" smtClean="0">
                <a:solidFill>
                  <a:srgbClr val="0000FF"/>
                </a:solidFill>
              </a:rPr>
              <a:t>) </a:t>
            </a:r>
            <a:r>
              <a:rPr lang="en-US" altLang="zh-TW" sz="2800" dirty="0" smtClean="0"/>
              <a:t>is the ordered collection that has </a:t>
            </a:r>
            <a:r>
              <a:rPr lang="en-US" altLang="zh-TW" sz="2800" i="1" dirty="0" smtClean="0"/>
              <a:t>a</a:t>
            </a:r>
            <a:r>
              <a:rPr lang="en-US" altLang="zh-TW" sz="2800" i="1" baseline="-25000" dirty="0" smtClean="0"/>
              <a:t>1</a:t>
            </a:r>
            <a:r>
              <a:rPr lang="en-US" altLang="zh-TW" sz="2800" dirty="0" smtClean="0"/>
              <a:t> as its first element, </a:t>
            </a:r>
            <a:r>
              <a:rPr lang="en-US" altLang="zh-TW" sz="2800" i="1" dirty="0" smtClean="0"/>
              <a:t>a</a:t>
            </a:r>
            <a:r>
              <a:rPr lang="en-US" altLang="zh-TW" sz="2800" i="1" baseline="-25000" dirty="0" smtClean="0"/>
              <a:t>2</a:t>
            </a:r>
            <a:r>
              <a:rPr lang="en-US" altLang="zh-TW" sz="2800" i="1" baseline="-25000" dirty="0" smtClean="0"/>
              <a:t>  </a:t>
            </a:r>
            <a:r>
              <a:rPr lang="en-US" altLang="zh-TW" sz="2800" dirty="0" smtClean="0"/>
              <a:t>as its second element, ……….and </a:t>
            </a:r>
            <a:r>
              <a:rPr lang="en-US" altLang="zh-TW" sz="2800" i="1" dirty="0" smtClean="0"/>
              <a:t>a</a:t>
            </a:r>
            <a:r>
              <a:rPr lang="en-US" altLang="zh-TW" sz="2800" i="1" baseline="-25000" dirty="0" smtClean="0"/>
              <a:t>n</a:t>
            </a:r>
            <a:r>
              <a:rPr lang="en-US" altLang="zh-TW" sz="2800" i="1" dirty="0" smtClean="0"/>
              <a:t> </a:t>
            </a:r>
            <a:r>
              <a:rPr lang="en-US" altLang="zh-TW" sz="2800" dirty="0" smtClean="0"/>
              <a:t>as its </a:t>
            </a:r>
            <a:r>
              <a:rPr lang="en-US" altLang="zh-TW" sz="2800" i="1" dirty="0" smtClean="0"/>
              <a:t>n</a:t>
            </a:r>
            <a:r>
              <a:rPr lang="en-US" altLang="zh-TW" sz="2800" dirty="0" smtClean="0"/>
              <a:t>th element. </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404726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Set, element/member of a Set, Representation of Set, different types of Sets, Set notations, Venn diagram, Cardinality of a set,</a:t>
            </a:r>
            <a:r>
              <a:rPr lang="en-US" altLang="ja-JP" sz="2800" dirty="0" smtClean="0"/>
              <a:t> Power set, Ordered </a:t>
            </a:r>
            <a:r>
              <a:rPr lang="en-US" altLang="ja-JP" sz="2800" i="1" dirty="0" smtClean="0"/>
              <a:t>n</a:t>
            </a:r>
            <a:r>
              <a:rPr lang="en-US" altLang="ja-JP" sz="2800" dirty="0" smtClean="0"/>
              <a:t>-</a:t>
            </a:r>
            <a:r>
              <a:rPr lang="en-US" altLang="ja-JP" sz="2800" dirty="0" err="1" smtClean="0"/>
              <a:t>tuples</a:t>
            </a:r>
            <a:r>
              <a:rPr lang="en-US" altLang="ja-JP" sz="2800" dirty="0" smtClean="0"/>
              <a:t>, </a:t>
            </a:r>
            <a:r>
              <a:rPr lang="en-US" altLang="zh-TW" sz="2800" dirty="0" smtClean="0"/>
              <a:t>Cartesian Product of Sets.</a:t>
            </a: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different types of sets with examples, be able to understand different set notations, be able to draw Venn diagram, be able to find the cardinality and power set of a given set, be able to find the Cartesian product of sets.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312157" y="2130280"/>
            <a:ext cx="851573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Two ordered </a:t>
            </a:r>
            <a:r>
              <a:rPr lang="en-US" sz="2800" i="1" dirty="0" smtClean="0"/>
              <a:t>n</a:t>
            </a:r>
            <a:r>
              <a:rPr lang="en-US" sz="2800" dirty="0" smtClean="0"/>
              <a:t>-</a:t>
            </a:r>
            <a:r>
              <a:rPr lang="en-US" sz="2800" dirty="0" err="1" smtClean="0"/>
              <a:t>tuples</a:t>
            </a:r>
            <a:r>
              <a:rPr lang="en-US" sz="2800" dirty="0" smtClean="0"/>
              <a:t> are equal if and only if each corresponding pair of their elements is equal. </a:t>
            </a:r>
          </a:p>
          <a:p>
            <a:pPr marL="274320" indent="-274320">
              <a:spcBef>
                <a:spcPts val="600"/>
              </a:spcBef>
            </a:pPr>
            <a:r>
              <a:rPr lang="en-US" sz="2800" dirty="0" smtClean="0"/>
              <a:t>	In other words, (</a:t>
            </a:r>
            <a:r>
              <a:rPr lang="en-US" sz="2800" i="1" dirty="0" smtClean="0"/>
              <a:t>a</a:t>
            </a:r>
            <a:r>
              <a:rPr lang="en-US" sz="2800" i="1" baseline="-25000" dirty="0" smtClean="0"/>
              <a:t>1</a:t>
            </a:r>
            <a:r>
              <a:rPr lang="en-US" sz="2800" i="1" dirty="0" smtClean="0"/>
              <a:t>, a</a:t>
            </a:r>
            <a:r>
              <a:rPr lang="en-US" sz="2800" i="1" baseline="-25000" dirty="0" smtClean="0"/>
              <a:t>2</a:t>
            </a:r>
            <a:r>
              <a:rPr lang="en-US" sz="2800" i="1" dirty="0" smtClean="0"/>
              <a:t> , ….., a</a:t>
            </a:r>
            <a:r>
              <a:rPr lang="en-US" sz="2800" i="1" baseline="-25000" dirty="0" smtClean="0"/>
              <a:t>n</a:t>
            </a:r>
            <a:r>
              <a:rPr lang="en-US" sz="2800" dirty="0" smtClean="0"/>
              <a:t>) = (</a:t>
            </a:r>
            <a:r>
              <a:rPr lang="en-US" sz="2800" i="1" dirty="0" smtClean="0"/>
              <a:t>b</a:t>
            </a:r>
            <a:r>
              <a:rPr lang="en-US" sz="2800" i="1" baseline="-25000" dirty="0" smtClean="0"/>
              <a:t>1</a:t>
            </a:r>
            <a:r>
              <a:rPr lang="en-US" sz="2800" i="1" dirty="0" smtClean="0"/>
              <a:t> , b</a:t>
            </a:r>
            <a:r>
              <a:rPr lang="en-US" sz="2800" i="1" baseline="-25000" dirty="0" smtClean="0"/>
              <a:t>2 </a:t>
            </a:r>
            <a:r>
              <a:rPr lang="en-US" sz="2800" i="1" dirty="0" smtClean="0"/>
              <a:t>, …….., </a:t>
            </a:r>
            <a:r>
              <a:rPr lang="en-US" sz="2800" i="1" dirty="0" err="1" smtClean="0"/>
              <a:t>b</a:t>
            </a:r>
            <a:r>
              <a:rPr lang="en-US" sz="2800" i="1" baseline="-25000" dirty="0" err="1" smtClean="0"/>
              <a:t>n</a:t>
            </a:r>
            <a:r>
              <a:rPr lang="en-US" sz="2800" i="1" baseline="-25000" dirty="0" smtClean="0"/>
              <a:t> </a:t>
            </a:r>
            <a:r>
              <a:rPr lang="en-US" sz="2800" dirty="0" smtClean="0"/>
              <a:t>) </a:t>
            </a:r>
          </a:p>
          <a:p>
            <a:pPr marL="274320" indent="-274320">
              <a:spcBef>
                <a:spcPts val="600"/>
              </a:spcBef>
            </a:pPr>
            <a:r>
              <a:rPr lang="en-US" sz="2800" dirty="0" smtClean="0"/>
              <a:t>	</a:t>
            </a:r>
            <a:r>
              <a:rPr lang="en-US" sz="2800" dirty="0" smtClean="0">
                <a:solidFill>
                  <a:srgbClr val="0000FF"/>
                </a:solidFill>
              </a:rPr>
              <a:t>if and only if  </a:t>
            </a:r>
            <a:r>
              <a:rPr lang="en-US" sz="2800" i="1" dirty="0" err="1" smtClean="0">
                <a:solidFill>
                  <a:srgbClr val="0000FF"/>
                </a:solidFill>
              </a:rPr>
              <a:t>a</a:t>
            </a:r>
            <a:r>
              <a:rPr lang="en-US" sz="2800" i="1" baseline="-25000" dirty="0" err="1" smtClean="0">
                <a:solidFill>
                  <a:srgbClr val="0000FF"/>
                </a:solidFill>
              </a:rPr>
              <a:t>i</a:t>
            </a:r>
            <a:r>
              <a:rPr lang="en-US" sz="2800" baseline="-25000" dirty="0" smtClean="0">
                <a:solidFill>
                  <a:srgbClr val="0000FF"/>
                </a:solidFill>
              </a:rPr>
              <a:t> = </a:t>
            </a:r>
            <a:r>
              <a:rPr lang="en-US" sz="2800" i="1" dirty="0" smtClean="0">
                <a:solidFill>
                  <a:srgbClr val="0000FF"/>
                </a:solidFill>
              </a:rPr>
              <a:t>b</a:t>
            </a:r>
            <a:r>
              <a:rPr lang="en-US" sz="2800" i="1" baseline="-25000" dirty="0" smtClean="0">
                <a:solidFill>
                  <a:srgbClr val="0000FF"/>
                </a:solidFill>
              </a:rPr>
              <a:t>i</a:t>
            </a:r>
            <a:r>
              <a:rPr lang="en-US" sz="2800" baseline="-25000" dirty="0" smtClean="0">
                <a:solidFill>
                  <a:srgbClr val="0000FF"/>
                </a:solidFill>
              </a:rPr>
              <a:t>  </a:t>
            </a:r>
            <a:r>
              <a:rPr lang="en-US" sz="2800" dirty="0" smtClean="0"/>
              <a:t>for </a:t>
            </a:r>
            <a:r>
              <a:rPr lang="en-US" sz="2800" i="1" dirty="0" err="1" smtClean="0"/>
              <a:t>i</a:t>
            </a:r>
            <a:r>
              <a:rPr lang="en-US" sz="2800" i="1" dirty="0" smtClean="0"/>
              <a:t> </a:t>
            </a:r>
            <a:r>
              <a:rPr lang="en-US" sz="2800" dirty="0" smtClean="0"/>
              <a:t>= 1, 2, ……, </a:t>
            </a:r>
            <a:r>
              <a:rPr lang="en-US" sz="2800" i="1" dirty="0" smtClean="0"/>
              <a:t>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0000FF"/>
                </a:solidFill>
              </a:rPr>
              <a:t>2-tuples are called </a:t>
            </a:r>
            <a:r>
              <a:rPr lang="en-US" sz="2800" b="1" i="1" dirty="0" smtClean="0">
                <a:solidFill>
                  <a:srgbClr val="0000FF"/>
                </a:solidFill>
              </a:rPr>
              <a:t>ordered pairs</a:t>
            </a:r>
            <a:r>
              <a:rPr lang="en-US" sz="2800" dirty="0" smtClean="0"/>
              <a:t>. The ordered pairs </a:t>
            </a:r>
          </a:p>
          <a:p>
            <a:pPr marL="274320" indent="-274320">
              <a:spcBef>
                <a:spcPts val="600"/>
              </a:spcBef>
            </a:pPr>
            <a:r>
              <a:rPr lang="en-US" sz="2800" dirty="0" smtClean="0"/>
              <a:t>	(</a:t>
            </a:r>
            <a:r>
              <a:rPr lang="en-US" sz="2800" i="1" dirty="0" smtClean="0"/>
              <a:t>a, b</a:t>
            </a:r>
            <a:r>
              <a:rPr lang="en-US" sz="2800" dirty="0" smtClean="0"/>
              <a:t>) and (</a:t>
            </a:r>
            <a:r>
              <a:rPr lang="en-US" sz="2800" i="1" dirty="0" smtClean="0"/>
              <a:t>c, d</a:t>
            </a:r>
            <a:r>
              <a:rPr lang="en-US" sz="2800" dirty="0" smtClean="0"/>
              <a:t>) are equal if and only if </a:t>
            </a:r>
            <a:r>
              <a:rPr lang="en-US" sz="2800" i="1" dirty="0" smtClean="0"/>
              <a:t>a</a:t>
            </a:r>
            <a:r>
              <a:rPr lang="en-US" sz="2800" dirty="0" smtClean="0"/>
              <a:t> = </a:t>
            </a:r>
            <a:r>
              <a:rPr lang="en-US" sz="2800" i="1" dirty="0" smtClean="0"/>
              <a:t>c </a:t>
            </a:r>
            <a:r>
              <a:rPr lang="en-US" sz="2800" dirty="0" smtClean="0"/>
              <a:t>and </a:t>
            </a:r>
            <a:r>
              <a:rPr lang="en-US" sz="2800" i="1" dirty="0" smtClean="0"/>
              <a:t>b</a:t>
            </a:r>
            <a:r>
              <a:rPr lang="en-US" sz="2800" dirty="0" smtClean="0"/>
              <a:t> = </a:t>
            </a:r>
            <a:r>
              <a:rPr lang="en-US" sz="2800" i="1" dirty="0" smtClean="0"/>
              <a:t>d</a:t>
            </a:r>
          </a:p>
          <a:p>
            <a:pPr marL="274320" indent="-274320">
              <a:spcBef>
                <a:spcPts val="600"/>
              </a:spcBef>
              <a:buFont typeface="Arial" pitchFamily="34" charset="0"/>
              <a:buChar char="•"/>
            </a:pPr>
            <a:r>
              <a:rPr lang="en-US" sz="2800" b="1" i="1" u="sng" dirty="0" smtClean="0">
                <a:solidFill>
                  <a:srgbClr val="FF0000"/>
                </a:solidFill>
              </a:rPr>
              <a:t>Note</a:t>
            </a:r>
            <a:r>
              <a:rPr lang="en-US" sz="2800" dirty="0" smtClean="0"/>
              <a:t>: (</a:t>
            </a:r>
            <a:r>
              <a:rPr lang="en-US" sz="2800" i="1" dirty="0" smtClean="0"/>
              <a:t>a, b</a:t>
            </a:r>
            <a:r>
              <a:rPr lang="en-US" sz="2800" dirty="0" smtClean="0"/>
              <a:t>) and (</a:t>
            </a:r>
            <a:r>
              <a:rPr lang="en-US" sz="2800" i="1" dirty="0" smtClean="0"/>
              <a:t>b, a </a:t>
            </a:r>
            <a:r>
              <a:rPr lang="en-US" sz="2800" dirty="0" smtClean="0"/>
              <a:t>) are not equal unless </a:t>
            </a:r>
            <a:r>
              <a:rPr lang="en-US" sz="2800" i="1" dirty="0" smtClean="0"/>
              <a:t>a</a:t>
            </a:r>
            <a:r>
              <a:rPr lang="en-US" sz="2800" dirty="0" smtClean="0"/>
              <a:t> = </a:t>
            </a:r>
            <a:r>
              <a:rPr lang="en-US" sz="2800" i="1" dirty="0" smtClean="0"/>
              <a:t>b</a:t>
            </a:r>
            <a:r>
              <a:rPr lang="en-US" sz="2800"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31</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421341" y="2047163"/>
            <a:ext cx="8515739" cy="4385816"/>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Notationally, </a:t>
            </a:r>
            <a:r>
              <a:rPr lang="en-US" altLang="ja-JP" sz="2800" i="1" dirty="0" smtClean="0"/>
              <a:t>n</a:t>
            </a:r>
            <a:r>
              <a:rPr lang="en-US" altLang="ja-JP" sz="2800" dirty="0" smtClean="0"/>
              <a:t>-</a:t>
            </a:r>
            <a:r>
              <a:rPr lang="en-US" altLang="ja-JP" sz="2800" dirty="0" err="1" smtClean="0"/>
              <a:t>tuples</a:t>
            </a:r>
            <a:r>
              <a:rPr lang="en-US" altLang="ja-JP" sz="2800" dirty="0" smtClean="0"/>
              <a:t> look like sets except that </a:t>
            </a:r>
          </a:p>
          <a:p>
            <a:pPr marL="274320" indent="-274320">
              <a:spcBef>
                <a:spcPts val="600"/>
              </a:spcBef>
            </a:pPr>
            <a:r>
              <a:rPr lang="en-US" altLang="ja-JP" sz="2800" b="1" dirty="0" smtClean="0">
                <a:solidFill>
                  <a:srgbClr val="FF0000"/>
                </a:solidFill>
              </a:rPr>
              <a:t>	curly</a:t>
            </a:r>
            <a:r>
              <a:rPr lang="en-US" altLang="ja-JP" sz="2800" dirty="0" smtClean="0"/>
              <a:t> </a:t>
            </a:r>
            <a:r>
              <a:rPr lang="en-US" altLang="ja-JP" sz="2800" b="1" dirty="0" smtClean="0">
                <a:solidFill>
                  <a:srgbClr val="FF0000"/>
                </a:solidFill>
              </a:rPr>
              <a:t>braces</a:t>
            </a:r>
            <a:r>
              <a:rPr lang="en-US" altLang="ja-JP" sz="2800" dirty="0" smtClean="0"/>
              <a:t> are </a:t>
            </a:r>
            <a:r>
              <a:rPr lang="en-US" altLang="ja-JP" sz="2800" dirty="0" smtClean="0">
                <a:solidFill>
                  <a:srgbClr val="FF0000"/>
                </a:solidFill>
              </a:rPr>
              <a:t>replaced by </a:t>
            </a:r>
            <a:r>
              <a:rPr lang="en-US" altLang="ja-JP" sz="2800" b="1" dirty="0" smtClean="0">
                <a:solidFill>
                  <a:srgbClr val="FF0000"/>
                </a:solidFill>
              </a:rPr>
              <a:t>parentheses.</a:t>
            </a:r>
            <a:r>
              <a:rPr lang="en-US" altLang="ja-JP" sz="2800" dirty="0" smtClean="0"/>
              <a:t> </a:t>
            </a:r>
          </a:p>
          <a:p>
            <a:pPr marL="274320" indent="-274320">
              <a:spcBef>
                <a:spcPts val="600"/>
              </a:spcBef>
              <a:buFont typeface="Arial" pitchFamily="34" charset="0"/>
              <a:buChar char="•"/>
              <a:defRPr/>
            </a:pPr>
            <a:r>
              <a:rPr lang="en-US" altLang="ja-JP" sz="2800" dirty="0" smtClean="0">
                <a:solidFill>
                  <a:srgbClr val="FF0000"/>
                </a:solidFill>
              </a:rPr>
              <a:t>As opposed to sets</a:t>
            </a:r>
            <a:r>
              <a:rPr lang="en-US" altLang="ja-JP" sz="2800" dirty="0" smtClean="0"/>
              <a:t>, </a:t>
            </a:r>
            <a:r>
              <a:rPr lang="en-US" altLang="ja-JP" sz="2800" b="1" dirty="0" smtClean="0">
                <a:solidFill>
                  <a:srgbClr val="FF0000"/>
                </a:solidFill>
              </a:rPr>
              <a:t>repetition</a:t>
            </a:r>
            <a:r>
              <a:rPr lang="en-US" altLang="ja-JP" sz="2800" dirty="0" smtClean="0">
                <a:solidFill>
                  <a:srgbClr val="FF0000"/>
                </a:solidFill>
              </a:rPr>
              <a:t> and </a:t>
            </a:r>
            <a:r>
              <a:rPr lang="en-US" altLang="ja-JP" sz="2800" b="1" dirty="0" smtClean="0">
                <a:solidFill>
                  <a:srgbClr val="FF0000"/>
                </a:solidFill>
              </a:rPr>
              <a:t>ordering</a:t>
            </a:r>
            <a:r>
              <a:rPr lang="en-US" altLang="ja-JP" sz="2800" dirty="0" smtClean="0">
                <a:solidFill>
                  <a:srgbClr val="FF0000"/>
                </a:solidFill>
              </a:rPr>
              <a:t> </a:t>
            </a:r>
            <a:r>
              <a:rPr lang="en-US" altLang="ja-JP" sz="2800" b="1" cap="all" dirty="0" smtClean="0">
                <a:solidFill>
                  <a:srgbClr val="FF0000"/>
                </a:solidFill>
              </a:rPr>
              <a:t>do</a:t>
            </a:r>
            <a:r>
              <a:rPr lang="en-US" altLang="ja-JP" sz="2800" cap="all" dirty="0" smtClean="0">
                <a:solidFill>
                  <a:srgbClr val="FF0000"/>
                </a:solidFill>
              </a:rPr>
              <a:t> </a:t>
            </a:r>
            <a:r>
              <a:rPr lang="en-US" altLang="ja-JP" sz="2800" b="1" cap="all" dirty="0" smtClean="0">
                <a:solidFill>
                  <a:srgbClr val="FF0000"/>
                </a:solidFill>
              </a:rPr>
              <a:t>matter</a:t>
            </a:r>
            <a:r>
              <a:rPr lang="en-US" altLang="ja-JP" sz="2800" dirty="0" smtClean="0">
                <a:solidFill>
                  <a:srgbClr val="FF0000"/>
                </a:solidFill>
              </a:rPr>
              <a:t> with </a:t>
            </a:r>
            <a:r>
              <a:rPr lang="en-US" altLang="ja-JP" sz="2800" i="1" dirty="0" smtClean="0">
                <a:solidFill>
                  <a:srgbClr val="FF0000"/>
                </a:solidFill>
              </a:rPr>
              <a:t>n</a:t>
            </a:r>
            <a:r>
              <a:rPr lang="en-US" altLang="ja-JP" sz="2800" dirty="0" smtClean="0">
                <a:solidFill>
                  <a:srgbClr val="FF0000"/>
                </a:solidFill>
              </a:rPr>
              <a:t>-</a:t>
            </a:r>
            <a:r>
              <a:rPr lang="en-US" altLang="ja-JP" sz="2800" dirty="0" err="1" smtClean="0">
                <a:solidFill>
                  <a:srgbClr val="FF0000"/>
                </a:solidFill>
              </a:rPr>
              <a:t>tuples</a:t>
            </a:r>
            <a:r>
              <a:rPr lang="en-US" altLang="ja-JP" sz="2800" dirty="0" smtClean="0">
                <a:solidFill>
                  <a:srgbClr val="FF0000"/>
                </a:solidFill>
              </a:rPr>
              <a:t>. </a:t>
            </a:r>
            <a:endParaRPr lang="en-US" altLang="ja-JP" sz="2800" dirty="0" smtClean="0"/>
          </a:p>
          <a:p>
            <a:pPr marL="274320" lvl="1" indent="-274320">
              <a:spcBef>
                <a:spcPts val="600"/>
              </a:spcBef>
              <a:defRPr/>
            </a:pPr>
            <a:r>
              <a:rPr lang="en-US" altLang="ja-JP" b="1" dirty="0" smtClean="0">
                <a:solidFill>
                  <a:srgbClr val="0000FF"/>
                </a:solidFill>
              </a:rPr>
              <a:t> 	</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( 11, 12, 13 )</a:t>
            </a:r>
          </a:p>
          <a:p>
            <a:pPr marL="274320" lvl="1" indent="-274320">
              <a:spcBef>
                <a:spcPts val="600"/>
              </a:spcBef>
              <a:defRPr/>
            </a:pPr>
            <a:r>
              <a:rPr lang="en-US" altLang="ja-JP" sz="2400" dirty="0" smtClean="0">
                <a:solidFill>
                  <a:srgbClr val="0000FF"/>
                </a:solidFill>
              </a:rPr>
              <a:t>	But, </a:t>
            </a:r>
            <a:r>
              <a:rPr lang="en-US" sz="2400" dirty="0" smtClean="0">
                <a:solidFill>
                  <a:srgbClr val="0000FF"/>
                </a:solidFill>
              </a:rPr>
              <a:t>{</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{11, 12, 13}</a:t>
            </a:r>
            <a:endParaRPr lang="en-US" sz="2400" dirty="0" smtClean="0"/>
          </a:p>
          <a:p>
            <a:pPr marL="274320" indent="-274320">
              <a:spcBef>
                <a:spcPts val="600"/>
              </a:spcBef>
              <a:buFont typeface="Arial" pitchFamily="34" charset="0"/>
              <a:buChar char="•"/>
            </a:pPr>
            <a:r>
              <a:rPr lang="en-US" sz="2800" b="1" u="sng" dirty="0" smtClean="0">
                <a:solidFill>
                  <a:srgbClr val="00B050"/>
                </a:solidFill>
              </a:rPr>
              <a:t>Note: </a:t>
            </a:r>
          </a:p>
          <a:p>
            <a:pPr marL="731520" lvl="1" indent="-274320">
              <a:spcBef>
                <a:spcPts val="600"/>
              </a:spcBef>
              <a:buFont typeface="Arial" pitchFamily="34" charset="0"/>
              <a:buChar char="•"/>
            </a:pPr>
            <a:r>
              <a:rPr lang="en-US" sz="2400" dirty="0" smtClean="0"/>
              <a:t>For </a:t>
            </a:r>
            <a:r>
              <a:rPr lang="en-US" sz="2400" b="1" dirty="0" smtClean="0">
                <a:solidFill>
                  <a:srgbClr val="FF0000"/>
                </a:solidFill>
              </a:rPr>
              <a:t>set</a:t>
            </a:r>
            <a:r>
              <a:rPr lang="en-US" sz="2400" dirty="0" smtClean="0"/>
              <a:t>, we use</a:t>
            </a:r>
            <a:r>
              <a:rPr lang="en-US" sz="2400" dirty="0" smtClean="0">
                <a:solidFill>
                  <a:srgbClr val="FF0000"/>
                </a:solidFill>
              </a:rPr>
              <a:t> </a:t>
            </a:r>
            <a:r>
              <a:rPr lang="en-US" sz="2400" b="1" dirty="0" smtClean="0"/>
              <a:t>curly braces</a:t>
            </a:r>
            <a:r>
              <a:rPr lang="en-US" sz="2400" b="1" dirty="0" smtClean="0">
                <a:solidFill>
                  <a:srgbClr val="FF0000"/>
                </a:solidFill>
              </a:rPr>
              <a:t> { </a:t>
            </a:r>
            <a:r>
              <a:rPr lang="en-US" sz="2400" b="1" dirty="0" smtClean="0">
                <a:solidFill>
                  <a:srgbClr val="FF0000"/>
                </a:solidFill>
              </a:rPr>
              <a:t>}</a:t>
            </a:r>
          </a:p>
          <a:p>
            <a:pPr marL="731520" lvl="1" indent="-274320">
              <a:spcBef>
                <a:spcPts val="600"/>
              </a:spcBef>
              <a:buFont typeface="Arial" pitchFamily="34" charset="0"/>
              <a:buChar char="•"/>
            </a:pPr>
            <a:r>
              <a:rPr lang="en-US" sz="2400" dirty="0" smtClean="0"/>
              <a:t>For </a:t>
            </a:r>
            <a:r>
              <a:rPr lang="en-US" sz="2400" b="1" i="1" dirty="0" smtClean="0">
                <a:solidFill>
                  <a:srgbClr val="FF0000"/>
                </a:solidFill>
              </a:rPr>
              <a:t>n</a:t>
            </a:r>
            <a:r>
              <a:rPr lang="en-US" sz="2400" b="1" dirty="0" smtClean="0">
                <a:solidFill>
                  <a:srgbClr val="FF0000"/>
                </a:solidFill>
              </a:rPr>
              <a:t>-</a:t>
            </a:r>
            <a:r>
              <a:rPr lang="en-US" sz="2400" b="1" dirty="0" err="1" smtClean="0">
                <a:solidFill>
                  <a:srgbClr val="FF0000"/>
                </a:solidFill>
              </a:rPr>
              <a:t>tuples</a:t>
            </a:r>
            <a:r>
              <a:rPr lang="en-US" sz="2400" dirty="0" smtClean="0"/>
              <a:t>, or </a:t>
            </a:r>
            <a:r>
              <a:rPr lang="en-US" sz="2400" b="1" dirty="0" smtClean="0">
                <a:solidFill>
                  <a:srgbClr val="FF0000"/>
                </a:solidFill>
              </a:rPr>
              <a:t>ordered pairs</a:t>
            </a:r>
            <a:r>
              <a:rPr lang="en-US" sz="2400" dirty="0" smtClean="0"/>
              <a:t>, we </a:t>
            </a:r>
            <a:r>
              <a:rPr lang="en-US" sz="2400" dirty="0" smtClean="0"/>
              <a:t>use</a:t>
            </a:r>
            <a:r>
              <a:rPr lang="en-US" altLang="ja-JP" sz="2400" b="1" dirty="0" smtClean="0">
                <a:solidFill>
                  <a:srgbClr val="FF0000"/>
                </a:solidFill>
              </a:rPr>
              <a:t> </a:t>
            </a:r>
            <a:r>
              <a:rPr lang="en-US" altLang="ja-JP" sz="2400" b="1" dirty="0" smtClean="0"/>
              <a:t>parentheses</a:t>
            </a:r>
            <a:r>
              <a:rPr lang="en-US" sz="2400" dirty="0" smtClean="0"/>
              <a:t> </a:t>
            </a:r>
            <a:r>
              <a:rPr lang="en-US" sz="2400" b="1" dirty="0" smtClean="0">
                <a:solidFill>
                  <a:srgbClr val="FF0000"/>
                </a:solidFill>
              </a:rPr>
              <a:t>( )</a:t>
            </a:r>
            <a:endParaRPr lang="en-US" sz="24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32</a:t>
            </a:fld>
            <a:endParaRPr lang="en-US"/>
          </a:p>
        </p:txBody>
      </p:sp>
      <p:sp>
        <p:nvSpPr>
          <p:cNvPr id="3" name="Title 2"/>
          <p:cNvSpPr>
            <a:spLocks noGrp="1"/>
          </p:cNvSpPr>
          <p:nvPr>
            <p:ph type="ctrTitle"/>
          </p:nvPr>
        </p:nvSpPr>
        <p:spPr/>
        <p:txBody>
          <a:bodyPr>
            <a:normAutofit/>
          </a:bodyPr>
          <a:lstStyle/>
          <a:p>
            <a:pPr algn="ctr"/>
            <a:r>
              <a:rPr lang="en-US" altLang="zh-TW" sz="4000" b="1" dirty="0" smtClean="0">
                <a:latin typeface="+mn-lt"/>
              </a:rPr>
              <a:t>Cartesian Product of Sets</a:t>
            </a:r>
            <a:endParaRPr lang="en-US" sz="4000" b="1" dirty="0">
              <a:latin typeface="+mn-lt"/>
            </a:endParaRPr>
          </a:p>
        </p:txBody>
      </p:sp>
      <p:sp>
        <p:nvSpPr>
          <p:cNvPr id="5" name="Rectangle 4"/>
          <p:cNvSpPr/>
          <p:nvPr/>
        </p:nvSpPr>
        <p:spPr>
          <a:xfrm>
            <a:off x="300251" y="2278877"/>
            <a:ext cx="8516203" cy="2400657"/>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a:t>
            </a:r>
            <a:r>
              <a:rPr lang="en-US" altLang="zh-TW" sz="2800" dirty="0" smtClean="0"/>
              <a:t> : Let A and B be sets. </a:t>
            </a:r>
            <a:r>
              <a:rPr lang="en-US" altLang="zh-TW" sz="2800" dirty="0" smtClean="0">
                <a:solidFill>
                  <a:srgbClr val="0000FF"/>
                </a:solidFill>
              </a:rPr>
              <a:t>The </a:t>
            </a:r>
            <a:r>
              <a:rPr lang="en-US" altLang="zh-TW" sz="2800" i="1" dirty="0" smtClean="0">
                <a:solidFill>
                  <a:srgbClr val="0000FF"/>
                </a:solidFill>
              </a:rPr>
              <a:t>Cartesian product</a:t>
            </a:r>
            <a:r>
              <a:rPr lang="en-US" altLang="zh-TW" sz="2800" dirty="0" smtClean="0">
                <a:solidFill>
                  <a:srgbClr val="0000FF"/>
                </a:solidFill>
              </a:rPr>
              <a:t> of </a:t>
            </a:r>
            <a:r>
              <a:rPr lang="en-US" altLang="zh-TW" sz="2800" i="1" dirty="0" smtClean="0">
                <a:solidFill>
                  <a:srgbClr val="0000FF"/>
                </a:solidFill>
              </a:rPr>
              <a:t>A </a:t>
            </a:r>
            <a:r>
              <a:rPr lang="en-US" altLang="zh-TW" sz="2800" dirty="0" smtClean="0">
                <a:solidFill>
                  <a:srgbClr val="0000FF"/>
                </a:solidFill>
              </a:rPr>
              <a:t>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B</a:t>
            </a:r>
            <a:r>
              <a:rPr lang="en-US" altLang="zh-TW" sz="2800" dirty="0" smtClean="0">
                <a:solidFill>
                  <a:srgbClr val="0000FF"/>
                </a:solidFill>
              </a:rPr>
              <a:t>, is the set of all ordered pairs (</a:t>
            </a:r>
            <a:r>
              <a:rPr lang="en-US" altLang="zh-TW" sz="2800" i="1" dirty="0" smtClean="0">
                <a:solidFill>
                  <a:srgbClr val="0000FF"/>
                </a:solidFill>
              </a:rPr>
              <a:t>a, b</a:t>
            </a:r>
            <a:r>
              <a:rPr lang="en-US" altLang="zh-TW" sz="2800" dirty="0" smtClean="0">
                <a:solidFill>
                  <a:srgbClr val="0000FF"/>
                </a:solidFill>
              </a:rPr>
              <a:t>), where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 </a:t>
            </a:r>
            <a:r>
              <a:rPr lang="en-US" altLang="zh-TW" sz="2800" i="1" dirty="0" smtClean="0">
                <a:solidFill>
                  <a:srgbClr val="0000FF"/>
                </a:solidFill>
                <a:sym typeface="Symbol" pitchFamily="18" charset="2"/>
              </a:rPr>
              <a:t></a:t>
            </a:r>
            <a:r>
              <a:rPr lang="en-US" altLang="zh-TW" sz="2800" i="1" dirty="0" smtClean="0">
                <a:solidFill>
                  <a:srgbClr val="0000FF"/>
                </a:solidFill>
              </a:rPr>
              <a:t> B</a:t>
            </a:r>
            <a:r>
              <a:rPr lang="en-US" altLang="zh-TW" sz="2800" dirty="0" smtClean="0">
                <a:solidFill>
                  <a:srgbClr val="0000FF"/>
                </a:solidFill>
              </a:rPr>
              <a:t>.</a:t>
            </a:r>
          </a:p>
          <a:p>
            <a:pPr marL="274320" indent="-274320">
              <a:spcBef>
                <a:spcPts val="600"/>
              </a:spcBef>
            </a:pPr>
            <a:r>
              <a:rPr lang="en-US" altLang="zh-TW" sz="2800" dirty="0" smtClean="0"/>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B </a:t>
            </a:r>
            <a:r>
              <a:rPr lang="en-US" altLang="zh-TW" sz="2800" b="1" dirty="0" smtClean="0">
                <a:solidFill>
                  <a:srgbClr val="0000FF"/>
                </a:solidFill>
              </a:rPr>
              <a:t>=</a:t>
            </a:r>
            <a:r>
              <a:rPr lang="en-US" altLang="zh-TW" sz="2800" b="1" i="1" dirty="0" smtClean="0">
                <a:solidFill>
                  <a:srgbClr val="0000FF"/>
                </a:solidFill>
              </a:rPr>
              <a:t> {</a:t>
            </a:r>
            <a:r>
              <a:rPr lang="en-US" altLang="zh-TW" sz="2800" b="1" dirty="0" smtClean="0">
                <a:solidFill>
                  <a:srgbClr val="0000FF"/>
                </a:solidFill>
              </a:rPr>
              <a:t>(</a:t>
            </a:r>
            <a:r>
              <a:rPr lang="en-US" altLang="zh-TW" sz="2800" b="1" i="1" dirty="0" smtClean="0">
                <a:solidFill>
                  <a:srgbClr val="0000FF"/>
                </a:solidFill>
              </a:rPr>
              <a:t>a, b</a:t>
            </a:r>
            <a:r>
              <a:rPr lang="en-US" altLang="zh-TW" sz="2800" b="1" dirty="0" smtClean="0">
                <a:solidFill>
                  <a:srgbClr val="0000FF"/>
                </a:solidFill>
              </a:rPr>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A</a:t>
            </a:r>
            <a:r>
              <a:rPr lang="en-US" altLang="zh-TW" sz="2800" b="1" dirty="0" smtClean="0">
                <a:solidFill>
                  <a:srgbClr val="0000FF"/>
                </a:solidFill>
              </a:rPr>
              <a:t> </a:t>
            </a:r>
            <a:r>
              <a:rPr lang="en-US" altLang="zh-TW" sz="2800" b="1" dirty="0" smtClean="0">
                <a:solidFill>
                  <a:srgbClr val="0000FF"/>
                </a:solidFill>
                <a:sym typeface="Symbol" pitchFamily="18" charset="2"/>
              </a:rPr>
              <a:t></a:t>
            </a:r>
            <a:r>
              <a:rPr lang="en-US" altLang="zh-TW" sz="2800" b="1" dirty="0" smtClean="0">
                <a:solidFill>
                  <a:srgbClr val="0000FF"/>
                </a:solidFill>
              </a:rPr>
              <a:t> </a:t>
            </a:r>
            <a:r>
              <a:rPr lang="en-US" altLang="zh-TW" sz="2800" b="1" i="1" dirty="0" smtClean="0">
                <a:solidFill>
                  <a:srgbClr val="0000FF"/>
                </a:solidFill>
              </a:rPr>
              <a:t>b </a:t>
            </a:r>
            <a:r>
              <a:rPr lang="en-US" altLang="zh-TW" sz="2800" b="1" i="1" dirty="0" smtClean="0">
                <a:solidFill>
                  <a:srgbClr val="0000FF"/>
                </a:solidFill>
                <a:sym typeface="Symbol" pitchFamily="18" charset="2"/>
              </a:rPr>
              <a:t></a:t>
            </a:r>
            <a:r>
              <a:rPr lang="en-US" altLang="zh-TW" sz="2800" b="1"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33</a:t>
            </a:fld>
            <a:endParaRPr lang="en-US"/>
          </a:p>
        </p:txBody>
      </p:sp>
      <p:sp>
        <p:nvSpPr>
          <p:cNvPr id="3" name="Title 2"/>
          <p:cNvSpPr>
            <a:spLocks noGrp="1"/>
          </p:cNvSpPr>
          <p:nvPr>
            <p:ph type="ctrTitle"/>
          </p:nvPr>
        </p:nvSpPr>
        <p:spPr/>
        <p:txBody>
          <a:bodyPr>
            <a:normAutofit/>
          </a:bodyPr>
          <a:lstStyle/>
          <a:p>
            <a:r>
              <a:rPr lang="en-US" altLang="zh-TW" sz="3600" b="1" dirty="0" smtClean="0">
                <a:latin typeface="+mn-lt"/>
              </a:rPr>
              <a:t>Cartesian Product of Sets: Example</a:t>
            </a:r>
            <a:endParaRPr lang="en-US" sz="3600" b="1" dirty="0">
              <a:latin typeface="+mn-lt"/>
            </a:endParaRPr>
          </a:p>
        </p:txBody>
      </p:sp>
      <p:sp>
        <p:nvSpPr>
          <p:cNvPr id="5" name="Rectangle 4"/>
          <p:cNvSpPr/>
          <p:nvPr/>
        </p:nvSpPr>
        <p:spPr>
          <a:xfrm>
            <a:off x="284861" y="2085157"/>
            <a:ext cx="8217692" cy="4278094"/>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16:</a:t>
            </a:r>
            <a:r>
              <a:rPr lang="en-US" sz="2400" dirty="0" smtClean="0">
                <a:solidFill>
                  <a:srgbClr val="0000FF"/>
                </a:solidFill>
              </a:rPr>
              <a:t> </a:t>
            </a:r>
            <a:r>
              <a:rPr lang="en-US" sz="2400" dirty="0" smtClean="0">
                <a:solidFill>
                  <a:srgbClr val="FF0000"/>
                </a:solidFill>
              </a:rPr>
              <a:t>What is the Cartesian product of </a:t>
            </a:r>
            <a:r>
              <a:rPr lang="en-US" sz="2400" i="1" dirty="0" smtClean="0">
                <a:solidFill>
                  <a:srgbClr val="FF0000"/>
                </a:solidFill>
              </a:rPr>
              <a:t>A</a:t>
            </a:r>
            <a:r>
              <a:rPr lang="en-US" sz="2400" dirty="0" smtClean="0">
                <a:solidFill>
                  <a:srgbClr val="FF0000"/>
                </a:solidFill>
              </a:rPr>
              <a:t> = { 1, 2 } and </a:t>
            </a:r>
          </a:p>
          <a:p>
            <a:pPr marL="274320" indent="-274320">
              <a:spcBef>
                <a:spcPts val="600"/>
              </a:spcBef>
            </a:pPr>
            <a:r>
              <a:rPr lang="en-US" sz="2400" i="1" dirty="0" smtClean="0">
                <a:solidFill>
                  <a:srgbClr val="FF0000"/>
                </a:solidFill>
              </a:rPr>
              <a:t>	B</a:t>
            </a:r>
            <a:r>
              <a:rPr lang="en-US" sz="2400" dirty="0" smtClean="0">
                <a:solidFill>
                  <a:srgbClr val="FF0000"/>
                </a:solidFill>
              </a:rPr>
              <a:t> = { a, b, c} ?</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solidFill>
                  <a:srgbClr val="0000FF"/>
                </a:solidFill>
              </a:rPr>
              <a:t>: </a:t>
            </a:r>
          </a:p>
          <a:p>
            <a:pPr marL="274320" indent="-274320">
              <a:spcBef>
                <a:spcPts val="600"/>
              </a:spcBef>
            </a:pPr>
            <a:r>
              <a:rPr lang="en-US" sz="2400" dirty="0" smtClean="0">
                <a:solidFill>
                  <a:srgbClr val="0000FF"/>
                </a:solidFill>
              </a:rPr>
              <a:t>	</a:t>
            </a:r>
            <a:r>
              <a:rPr lang="en-US" sz="2400" i="1" dirty="0" smtClean="0"/>
              <a:t>A</a:t>
            </a:r>
            <a:r>
              <a:rPr lang="en-US" sz="2400" dirty="0" smtClean="0"/>
              <a:t> X </a:t>
            </a:r>
            <a:r>
              <a:rPr lang="en-US" sz="2400" i="1" dirty="0" smtClean="0"/>
              <a:t>B</a:t>
            </a:r>
            <a:r>
              <a:rPr lang="en-US" sz="2400" dirty="0" smtClean="0"/>
              <a:t> = { (1,a), (1,b), (1,c), (2,a), (2,b), (2,c) }</a:t>
            </a:r>
            <a:endParaRPr lang="en-US" sz="2400" dirty="0" smtClean="0">
              <a:solidFill>
                <a:srgbClr val="0000FF"/>
              </a:solidFill>
            </a:endParaRPr>
          </a:p>
          <a:p>
            <a:pPr marL="274320" lvl="1" indent="-274320">
              <a:spcBef>
                <a:spcPts val="600"/>
              </a:spcBef>
              <a:buFont typeface="Wingdings" pitchFamily="2" charset="2"/>
              <a:buChar char="§"/>
            </a:pPr>
            <a:r>
              <a:rPr lang="en-US" sz="2000" b="1" u="sng" dirty="0" smtClean="0">
                <a:solidFill>
                  <a:srgbClr val="FF0000"/>
                </a:solidFill>
              </a:rPr>
              <a:t>Note</a:t>
            </a:r>
            <a:r>
              <a:rPr lang="en-US" sz="2000" dirty="0" smtClean="0">
                <a:solidFill>
                  <a:srgbClr val="FF0000"/>
                </a:solidFill>
              </a:rPr>
              <a:t> : </a:t>
            </a:r>
            <a:r>
              <a:rPr lang="en-US" altLang="zh-TW" sz="2000" b="1" i="1" dirty="0" smtClean="0"/>
              <a:t>A</a:t>
            </a:r>
            <a:r>
              <a:rPr lang="en-US" altLang="zh-TW" sz="2000" b="1" i="1" dirty="0" smtClean="0">
                <a:sym typeface="Symbol" pitchFamily="18" charset="2"/>
              </a:rPr>
              <a:t> </a:t>
            </a:r>
            <a:r>
              <a:rPr lang="en-US" altLang="zh-TW" sz="2000" b="1" i="1" dirty="0" smtClean="0"/>
              <a:t>B</a:t>
            </a:r>
            <a:r>
              <a:rPr lang="en-US" altLang="zh-TW" sz="2000" b="1" dirty="0" smtClean="0"/>
              <a:t> </a:t>
            </a:r>
            <a:r>
              <a:rPr lang="en-US" altLang="zh-TW" sz="2000" dirty="0" smtClean="0"/>
              <a:t>and </a:t>
            </a:r>
            <a:r>
              <a:rPr lang="en-US" altLang="zh-TW" sz="2000" b="1" i="1" dirty="0" smtClean="0"/>
              <a:t>B</a:t>
            </a:r>
            <a:r>
              <a:rPr lang="en-US" altLang="zh-TW" sz="2000" b="1" i="1" dirty="0" smtClean="0">
                <a:sym typeface="Symbol" pitchFamily="18" charset="2"/>
              </a:rPr>
              <a:t> </a:t>
            </a:r>
            <a:r>
              <a:rPr lang="en-US" altLang="zh-TW" sz="2000" b="1" i="1" dirty="0" smtClean="0"/>
              <a:t>A</a:t>
            </a:r>
            <a:r>
              <a:rPr lang="en-US" altLang="zh-TW" sz="2000" b="1" dirty="0" smtClean="0"/>
              <a:t> </a:t>
            </a:r>
            <a:r>
              <a:rPr lang="en-US" altLang="zh-TW" sz="2000" dirty="0" smtClean="0"/>
              <a:t>are </a:t>
            </a:r>
            <a:r>
              <a:rPr lang="en-US" altLang="zh-TW" sz="2000" b="1" dirty="0" smtClean="0"/>
              <a:t>not equal</a:t>
            </a:r>
            <a:r>
              <a:rPr lang="en-US" altLang="zh-TW" sz="2000" dirty="0" smtClean="0"/>
              <a:t>, unless A=</a:t>
            </a:r>
            <a:r>
              <a:rPr lang="en-US" altLang="zh-TW" sz="2000" dirty="0" smtClean="0">
                <a:sym typeface="Symbol" pitchFamily="18" charset="2"/>
              </a:rPr>
              <a:t> or B= or A=B</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Cartesian product of more than two sets can be defined</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A </a:t>
            </a:r>
            <a:r>
              <a:rPr lang="en-US" altLang="zh-TW" sz="2000" b="1" dirty="0" smtClean="0">
                <a:solidFill>
                  <a:srgbClr val="0000FF"/>
                </a:solidFill>
                <a:sym typeface="Symbol" pitchFamily="18" charset="2"/>
              </a:rPr>
              <a:t>subset</a:t>
            </a:r>
            <a:r>
              <a:rPr lang="en-US" altLang="zh-TW" sz="2000" dirty="0" smtClean="0">
                <a:sym typeface="Symbol" pitchFamily="18" charset="2"/>
              </a:rPr>
              <a:t> </a:t>
            </a:r>
            <a:r>
              <a:rPr lang="en-US" altLang="zh-TW" sz="2000" i="1" dirty="0" smtClean="0">
                <a:solidFill>
                  <a:srgbClr val="0000FF"/>
                </a:solidFill>
                <a:sym typeface="Symbol" pitchFamily="18" charset="2"/>
              </a:rPr>
              <a:t>R</a:t>
            </a:r>
            <a:r>
              <a:rPr lang="en-US" altLang="zh-TW" sz="2000" dirty="0" smtClean="0">
                <a:sym typeface="Symbol" pitchFamily="18" charset="2"/>
              </a:rPr>
              <a:t> of the Cartesian product </a:t>
            </a:r>
            <a:r>
              <a:rPr lang="en-US" altLang="zh-TW" sz="2000" i="1" dirty="0" smtClean="0">
                <a:sym typeface="Symbol" pitchFamily="18" charset="2"/>
              </a:rPr>
              <a:t>A</a:t>
            </a:r>
            <a:r>
              <a:rPr lang="en-US" altLang="zh-TW" sz="2000" dirty="0" smtClean="0">
                <a:sym typeface="Symbol" pitchFamily="18" charset="2"/>
              </a:rPr>
              <a:t> X </a:t>
            </a:r>
            <a:r>
              <a:rPr lang="en-US" altLang="zh-TW" sz="2000" i="1" dirty="0" smtClean="0">
                <a:sym typeface="Symbol" pitchFamily="18" charset="2"/>
              </a:rPr>
              <a:t>B</a:t>
            </a:r>
            <a:r>
              <a:rPr lang="en-US" altLang="zh-TW" sz="2000" dirty="0" smtClean="0">
                <a:sym typeface="Symbol" pitchFamily="18" charset="2"/>
              </a:rPr>
              <a:t> is called a </a:t>
            </a:r>
            <a:r>
              <a:rPr lang="en-US" altLang="zh-TW" sz="2000" b="1" dirty="0" smtClean="0">
                <a:solidFill>
                  <a:srgbClr val="0000FF"/>
                </a:solidFill>
                <a:sym typeface="Symbol" pitchFamily="18" charset="2"/>
              </a:rPr>
              <a:t>Relation</a:t>
            </a:r>
            <a:r>
              <a:rPr lang="en-US" altLang="zh-TW" sz="2000" dirty="0" smtClean="0">
                <a:sym typeface="Symbol" pitchFamily="18" charset="2"/>
              </a:rPr>
              <a:t> from the set A to the set B (</a:t>
            </a:r>
            <a:r>
              <a:rPr lang="en-US" altLang="zh-TW" sz="2000" dirty="0" smtClean="0">
                <a:solidFill>
                  <a:srgbClr val="0000FF"/>
                </a:solidFill>
                <a:sym typeface="Symbol" pitchFamily="18" charset="2"/>
              </a:rPr>
              <a:t>Relation will be covered in the final term)</a:t>
            </a:r>
            <a:endParaRPr lang="en-US" altLang="zh-TW" sz="2000" dirty="0" smtClean="0">
              <a:sym typeface="Symbol" pitchFamily="18" charset="2"/>
            </a:endParaRPr>
          </a:p>
          <a:p>
            <a:pPr marL="274320" indent="-274320">
              <a:spcBef>
                <a:spcPts val="600"/>
              </a:spcBef>
              <a:buFont typeface="Wingdings" pitchFamily="2" charset="2"/>
              <a:buChar char="§"/>
            </a:pPr>
            <a:r>
              <a:rPr lang="en-US" sz="2000" u="sng" dirty="0" smtClean="0">
                <a:solidFill>
                  <a:srgbClr val="FF0000"/>
                </a:solidFill>
              </a:rPr>
              <a:t>Practice @ Home:</a:t>
            </a:r>
            <a:r>
              <a:rPr lang="en-US" sz="2000" dirty="0" smtClean="0">
                <a:solidFill>
                  <a:srgbClr val="0000FF"/>
                </a:solidFill>
              </a:rPr>
              <a:t> Example 17 </a:t>
            </a:r>
            <a:r>
              <a:rPr lang="en-US" sz="2800" dirty="0" smtClean="0">
                <a:solidFill>
                  <a:srgbClr val="0000FF"/>
                </a:solidFill>
              </a:rPr>
              <a:t> </a:t>
            </a:r>
          </a:p>
          <a:p>
            <a:pPr marL="274320" indent="-274320">
              <a:spcBef>
                <a:spcPts val="600"/>
              </a:spcBef>
            </a:pPr>
            <a:endParaRPr lang="en-US" sz="2800" dirty="0" smtClean="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34</a:t>
            </a:fld>
            <a:endParaRPr lang="en-US"/>
          </a:p>
        </p:txBody>
      </p:sp>
      <p:sp>
        <p:nvSpPr>
          <p:cNvPr id="3" name="Title 2"/>
          <p:cNvSpPr>
            <a:spLocks noGrp="1"/>
          </p:cNvSpPr>
          <p:nvPr>
            <p:ph type="ctrTitle"/>
          </p:nvPr>
        </p:nvSpPr>
        <p:spPr>
          <a:xfrm>
            <a:off x="325805" y="667373"/>
            <a:ext cx="7808976" cy="1088136"/>
          </a:xfrm>
        </p:spPr>
        <p:txBody>
          <a:bodyPr>
            <a:normAutofit fontScale="90000"/>
          </a:bodyPr>
          <a:lstStyle/>
          <a:p>
            <a:pPr algn="ctr"/>
            <a:r>
              <a:rPr lang="en-US" altLang="zh-TW" sz="3600" b="1" dirty="0" smtClean="0">
                <a:latin typeface="+mn-lt"/>
              </a:rPr>
              <a:t>Example:</a:t>
            </a:r>
            <a:br>
              <a:rPr lang="en-US" altLang="zh-TW" sz="3600" b="1" dirty="0" smtClean="0">
                <a:latin typeface="+mn-lt"/>
              </a:rPr>
            </a:br>
            <a:r>
              <a:rPr lang="en-US" altLang="zh-TW" sz="3600" b="1" dirty="0" smtClean="0">
                <a:latin typeface="+mn-lt"/>
              </a:rPr>
              <a:t>Cartesian Product of Three Sets</a:t>
            </a:r>
            <a:endParaRPr lang="en-US" sz="3600" b="1" dirty="0">
              <a:latin typeface="+mn-lt"/>
            </a:endParaRPr>
          </a:p>
        </p:txBody>
      </p:sp>
      <p:sp>
        <p:nvSpPr>
          <p:cNvPr id="5" name="Rectangle 4"/>
          <p:cNvSpPr/>
          <p:nvPr/>
        </p:nvSpPr>
        <p:spPr>
          <a:xfrm>
            <a:off x="284860" y="2048392"/>
            <a:ext cx="8611275" cy="3585597"/>
          </a:xfrm>
          <a:prstGeom prst="rect">
            <a:avLst/>
          </a:prstGeom>
        </p:spPr>
        <p:txBody>
          <a:bodyPr wrap="square">
            <a:spAutoFit/>
          </a:bodyPr>
          <a:lstStyle/>
          <a:p>
            <a:pPr marL="274320" indent="-274320">
              <a:spcBef>
                <a:spcPts val="600"/>
              </a:spcBef>
              <a:buFont typeface="Arial" pitchFamily="34" charset="0"/>
              <a:buChar char="•"/>
            </a:pPr>
            <a:r>
              <a:rPr lang="en-US" altLang="ja-JP" sz="2400" b="1" u="sng" dirty="0" smtClean="0">
                <a:solidFill>
                  <a:srgbClr val="FF0000"/>
                </a:solidFill>
              </a:rPr>
              <a:t>Question</a:t>
            </a:r>
            <a:r>
              <a:rPr lang="en-US" altLang="ja-JP" sz="2400" dirty="0" smtClean="0">
                <a:solidFill>
                  <a:srgbClr val="FF0000"/>
                </a:solidFill>
              </a:rPr>
              <a:t>: </a:t>
            </a:r>
            <a:r>
              <a:rPr lang="en-US" altLang="ja-JP" sz="2400" dirty="0" smtClean="0"/>
              <a:t>If </a:t>
            </a:r>
            <a:r>
              <a:rPr lang="en-US" altLang="ja-JP" sz="2400" i="1" dirty="0" smtClean="0"/>
              <a:t>A</a:t>
            </a:r>
            <a:r>
              <a:rPr lang="en-US" altLang="ja-JP" sz="2400" dirty="0" smtClean="0"/>
              <a:t> = {1,2}, </a:t>
            </a:r>
            <a:r>
              <a:rPr lang="en-US" altLang="ja-JP" sz="2400" i="1" dirty="0" smtClean="0"/>
              <a:t>B </a:t>
            </a:r>
            <a:r>
              <a:rPr lang="en-US" altLang="ja-JP" sz="2400" dirty="0" smtClean="0"/>
              <a:t>= {3,4}, </a:t>
            </a:r>
            <a:r>
              <a:rPr lang="en-US" altLang="ja-JP" sz="2400" i="1" dirty="0" smtClean="0"/>
              <a:t>C</a:t>
            </a:r>
            <a:r>
              <a:rPr lang="en-US" altLang="ja-JP" sz="2400" dirty="0" smtClean="0"/>
              <a:t> = {5,6,7}, what is </a:t>
            </a:r>
            <a:r>
              <a:rPr lang="en-US" altLang="ja-JP" sz="2400" i="1" dirty="0" smtClean="0"/>
              <a:t>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a:t>
            </a: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a:t>
            </a:r>
          </a:p>
          <a:p>
            <a:pPr marL="274320" indent="-274320">
              <a:spcBef>
                <a:spcPts val="600"/>
              </a:spcBef>
            </a:pPr>
            <a:r>
              <a:rPr lang="en-US" altLang="ja-JP" sz="2400" i="1" dirty="0" smtClean="0"/>
              <a:t>     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 { </a:t>
            </a:r>
            <a:r>
              <a:rPr lang="en-US" altLang="ja-JP" sz="2400" dirty="0" smtClean="0">
                <a:solidFill>
                  <a:srgbClr val="FF0000"/>
                </a:solidFill>
              </a:rPr>
              <a:t>(1,3,5), (1,3,6), (1,3,7)</a:t>
            </a:r>
            <a:r>
              <a:rPr lang="en-US" altLang="ja-JP" sz="2400" dirty="0" smtClean="0"/>
              <a:t>,</a:t>
            </a:r>
            <a:r>
              <a:rPr lang="en-US" altLang="ja-JP" sz="2400" dirty="0" smtClean="0">
                <a:solidFill>
                  <a:srgbClr val="0000FF"/>
                </a:solidFill>
              </a:rPr>
              <a:t>(1,4,5), (1,4,6), (1,4,7)</a:t>
            </a:r>
            <a:r>
              <a:rPr lang="en-US" altLang="ja-JP" sz="2400" dirty="0" smtClean="0"/>
              <a:t>,  </a:t>
            </a:r>
          </a:p>
          <a:p>
            <a:pPr marL="274320" indent="-274320">
              <a:spcBef>
                <a:spcPts val="600"/>
              </a:spcBef>
            </a:pPr>
            <a:r>
              <a:rPr lang="en-US" altLang="ja-JP" sz="2400" dirty="0" smtClean="0">
                <a:solidFill>
                  <a:srgbClr val="00B050"/>
                </a:solidFill>
              </a:rPr>
              <a:t>		             (2,3,5), (2,3,6), (2,3,7)</a:t>
            </a:r>
            <a:r>
              <a:rPr lang="en-US" altLang="ja-JP" sz="2400" dirty="0" smtClean="0"/>
              <a:t>, (2,4,5), (2,4,6), (2,4,7) }</a:t>
            </a:r>
          </a:p>
          <a:p>
            <a:pPr marL="274320" indent="-274320">
              <a:spcBef>
                <a:spcPts val="600"/>
              </a:spcBef>
              <a:buFont typeface="Arial" pitchFamily="34" charset="0"/>
              <a:buChar char="•"/>
            </a:pPr>
            <a:endParaRPr lang="en-US" sz="2400" dirty="0" smtClean="0">
              <a:solidFill>
                <a:srgbClr val="0000FF"/>
              </a:solidFill>
            </a:endParaRPr>
          </a:p>
          <a:p>
            <a:pPr marL="274320" indent="-274320">
              <a:spcBef>
                <a:spcPts val="600"/>
              </a:spcBef>
              <a:buFont typeface="Arial" pitchFamily="34" charset="0"/>
              <a:buChar char="•"/>
            </a:pPr>
            <a:r>
              <a:rPr lang="en-US" sz="2400" b="1" u="sng" dirty="0" smtClean="0">
                <a:solidFill>
                  <a:srgbClr val="FF0000"/>
                </a:solidFill>
              </a:rPr>
              <a:t>Note:</a:t>
            </a:r>
            <a:r>
              <a:rPr lang="en-US" sz="2400" dirty="0" smtClean="0">
                <a:solidFill>
                  <a:srgbClr val="FF0000"/>
                </a:solidFill>
              </a:rPr>
              <a:t> </a:t>
            </a:r>
            <a:r>
              <a:rPr lang="en-US" sz="2400" b="1" dirty="0" smtClean="0"/>
              <a:t>|</a:t>
            </a:r>
            <a:r>
              <a:rPr lang="en-US" altLang="ja-JP" sz="2400" b="1" i="1" dirty="0" smtClean="0"/>
              <a:t>A </a:t>
            </a:r>
            <a:r>
              <a:rPr lang="en-US" altLang="ja-JP" sz="2400" b="1" dirty="0" smtClean="0">
                <a:sym typeface="Symbol" pitchFamily="18" charset="2"/>
              </a:rPr>
              <a:t></a:t>
            </a:r>
            <a:r>
              <a:rPr lang="en-US" altLang="ja-JP" sz="2400" b="1" i="1" dirty="0" smtClean="0"/>
              <a:t>B </a:t>
            </a:r>
            <a:r>
              <a:rPr lang="en-US" altLang="ja-JP" sz="2400" b="1" dirty="0" smtClean="0">
                <a:sym typeface="Symbol" pitchFamily="18" charset="2"/>
              </a:rPr>
              <a:t></a:t>
            </a:r>
            <a:r>
              <a:rPr lang="en-US" altLang="ja-JP" sz="2400" b="1" i="1" dirty="0" smtClean="0"/>
              <a:t>C</a:t>
            </a:r>
            <a:r>
              <a:rPr lang="en-US" altLang="ja-JP" sz="2400" b="1" dirty="0" smtClean="0"/>
              <a:t> | = |A|.|B|.|C| = 2.2.3 = 12</a:t>
            </a:r>
          </a:p>
          <a:p>
            <a:pPr marL="274320" indent="-274320">
              <a:spcBef>
                <a:spcPts val="600"/>
              </a:spcBef>
              <a:buFont typeface="Arial" pitchFamily="34" charset="0"/>
              <a:buChar char="•"/>
            </a:pPr>
            <a:endParaRPr lang="en-US" sz="2400" b="1" dirty="0" smtClean="0"/>
          </a:p>
          <a:p>
            <a:pPr marL="274320" indent="-274320">
              <a:spcBef>
                <a:spcPts val="600"/>
              </a:spcBef>
              <a:buFont typeface="Arial" pitchFamily="34" charset="0"/>
              <a:buChar char="•"/>
            </a:pPr>
            <a:r>
              <a:rPr lang="en-US" sz="2400" dirty="0" smtClean="0">
                <a:solidFill>
                  <a:srgbClr val="FF0000"/>
                </a:solidFill>
              </a:rPr>
              <a:t>Practice @ Home:</a:t>
            </a:r>
            <a:r>
              <a:rPr lang="en-US" sz="2400" dirty="0" smtClean="0">
                <a:solidFill>
                  <a:srgbClr val="0000FF"/>
                </a:solidFill>
              </a:rPr>
              <a:t> Example 18 </a:t>
            </a:r>
            <a:r>
              <a:rPr lang="en-US" altLang="ja-JP" sz="2400"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35</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103105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a:p>
            <a:pPr marL="274320" indent="-274320">
              <a:spcBef>
                <a:spcPts val="600"/>
              </a:spcBef>
              <a:buFont typeface="Arial" pitchFamily="34" charset="0"/>
              <a:buChar char="•"/>
            </a:pPr>
            <a:r>
              <a:rPr lang="en-US" sz="2800" b="1" dirty="0" smtClean="0">
                <a:solidFill>
                  <a:srgbClr val="0000FF"/>
                </a:solidFill>
              </a:rPr>
              <a:t>Exercises:</a:t>
            </a:r>
            <a:r>
              <a:rPr lang="en-US" sz="2800" dirty="0" smtClean="0">
                <a:solidFill>
                  <a:srgbClr val="0000FF"/>
                </a:solidFill>
              </a:rPr>
              <a:t> 1, 3, 5, 7, 9, 11, 13, 15, 17, 19, 23, 27, 29, 33, 35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27541" y="2194272"/>
            <a:ext cx="8543499" cy="3847207"/>
          </a:xfrm>
          <a:prstGeom prst="rect">
            <a:avLst/>
          </a:prstGeom>
        </p:spPr>
        <p:txBody>
          <a:bodyPr wrap="square">
            <a:spAutoFit/>
          </a:bodyPr>
          <a:lstStyle/>
          <a:p>
            <a:pPr marL="274320" indent="-274320">
              <a:spcBef>
                <a:spcPts val="600"/>
              </a:spcBef>
              <a:buFont typeface="Arial" pitchFamily="34" charset="0"/>
              <a:buChar char="•"/>
              <a:defRPr/>
            </a:pPr>
            <a:r>
              <a:rPr lang="en-US" altLang="zh-TW" sz="2800" u="sng" dirty="0" smtClean="0">
                <a:solidFill>
                  <a:srgbClr val="FF0000"/>
                </a:solidFill>
              </a:rPr>
              <a:t>Definition1</a:t>
            </a:r>
            <a:r>
              <a:rPr lang="en-US" altLang="zh-TW" sz="2800" dirty="0" smtClean="0">
                <a:solidFill>
                  <a:srgbClr val="FF0000"/>
                </a:solidFill>
              </a:rPr>
              <a:t>: </a:t>
            </a:r>
            <a:r>
              <a:rPr lang="en-US" altLang="zh-TW" sz="2800" dirty="0" smtClean="0">
                <a:solidFill>
                  <a:srgbClr val="0000FF"/>
                </a:solidFill>
              </a:rPr>
              <a:t>A </a:t>
            </a:r>
            <a:r>
              <a:rPr lang="en-US" altLang="zh-TW" sz="2800" b="1" i="1" dirty="0" smtClean="0">
                <a:solidFill>
                  <a:srgbClr val="0000FF"/>
                </a:solidFill>
              </a:rPr>
              <a:t>set</a:t>
            </a:r>
            <a:r>
              <a:rPr lang="en-US" altLang="zh-TW" sz="2800" dirty="0" smtClean="0">
                <a:solidFill>
                  <a:srgbClr val="0000FF"/>
                </a:solidFill>
              </a:rPr>
              <a:t> is an unordered collection of objects.</a:t>
            </a:r>
          </a:p>
          <a:p>
            <a:pPr marL="274320" lvl="1" indent="-274320">
              <a:spcBef>
                <a:spcPts val="600"/>
              </a:spcBef>
              <a:buFont typeface="Arial" charset="0"/>
              <a:buChar char="•"/>
              <a:defRPr/>
            </a:pPr>
            <a:r>
              <a:rPr lang="en-US" altLang="zh-TW" sz="2800" u="sng" dirty="0" smtClean="0">
                <a:solidFill>
                  <a:srgbClr val="FF0000"/>
                </a:solidFill>
              </a:rPr>
              <a:t>Definition2</a:t>
            </a:r>
            <a:r>
              <a:rPr lang="en-US" altLang="zh-TW" sz="2800" dirty="0" smtClean="0">
                <a:solidFill>
                  <a:srgbClr val="FF0000"/>
                </a:solidFill>
              </a:rPr>
              <a:t>: </a:t>
            </a:r>
            <a:r>
              <a:rPr lang="en-US" altLang="zh-TW" sz="2800" dirty="0" smtClean="0">
                <a:solidFill>
                  <a:srgbClr val="0000FF"/>
                </a:solidFill>
              </a:rPr>
              <a:t>Objects in a set are called </a:t>
            </a:r>
            <a:r>
              <a:rPr lang="en-US" altLang="zh-TW" sz="2800" b="1" i="1" dirty="0" smtClean="0">
                <a:solidFill>
                  <a:srgbClr val="0000FF"/>
                </a:solidFill>
              </a:rPr>
              <a:t>elements</a:t>
            </a:r>
            <a:r>
              <a:rPr lang="en-US" altLang="zh-TW" sz="2800" dirty="0" smtClean="0">
                <a:solidFill>
                  <a:srgbClr val="0000FF"/>
                </a:solidFill>
              </a:rPr>
              <a:t>, or </a:t>
            </a:r>
            <a:r>
              <a:rPr lang="en-US" altLang="zh-TW" sz="2800" b="1" i="1" dirty="0" smtClean="0">
                <a:solidFill>
                  <a:srgbClr val="0000FF"/>
                </a:solidFill>
              </a:rPr>
              <a:t>members</a:t>
            </a:r>
            <a:r>
              <a:rPr lang="en-US" altLang="zh-TW" sz="2800" dirty="0" smtClean="0">
                <a:solidFill>
                  <a:srgbClr val="0000FF"/>
                </a:solidFill>
              </a:rPr>
              <a:t> of the set. </a:t>
            </a:r>
            <a:r>
              <a:rPr lang="en-US" altLang="zh-TW" sz="2800" dirty="0" smtClean="0"/>
              <a:t>A Set is said to </a:t>
            </a:r>
            <a:r>
              <a:rPr lang="en-US" altLang="zh-TW" sz="2800" b="1" i="1" dirty="0" smtClean="0">
                <a:solidFill>
                  <a:srgbClr val="0000FF"/>
                </a:solidFill>
              </a:rPr>
              <a:t>contain</a:t>
            </a:r>
            <a:r>
              <a:rPr lang="en-US" altLang="zh-TW" sz="2800" dirty="0" smtClean="0"/>
              <a:t> its elements.</a:t>
            </a:r>
          </a:p>
          <a:p>
            <a:pPr marL="274320" indent="-274320">
              <a:spcBef>
                <a:spcPts val="600"/>
              </a:spcBef>
              <a:buFont typeface="Arial" pitchFamily="34" charset="0"/>
              <a:buChar char="•"/>
              <a:defRPr/>
            </a:pPr>
            <a:r>
              <a:rPr lang="en-US" sz="2800" b="1" dirty="0" smtClean="0">
                <a:solidFill>
                  <a:srgbClr val="C00000"/>
                </a:solidFill>
              </a:rPr>
              <a:t>Capital</a:t>
            </a:r>
            <a:r>
              <a:rPr lang="en-US" sz="2800" dirty="0" smtClean="0">
                <a:solidFill>
                  <a:srgbClr val="C00000"/>
                </a:solidFill>
              </a:rPr>
              <a:t> </a:t>
            </a:r>
            <a:r>
              <a:rPr lang="en-US" sz="2800" b="1" dirty="0" smtClean="0">
                <a:solidFill>
                  <a:srgbClr val="C00000"/>
                </a:solidFill>
              </a:rPr>
              <a:t>letters</a:t>
            </a:r>
            <a:r>
              <a:rPr lang="en-US" sz="2800" dirty="0" smtClean="0">
                <a:solidFill>
                  <a:srgbClr val="C00000"/>
                </a:solidFill>
              </a:rPr>
              <a:t> </a:t>
            </a:r>
            <a:r>
              <a:rPr lang="en-US" sz="2800" dirty="0" smtClean="0"/>
              <a:t>(e.g. A, B, C, O, N) are ordinarily used to denote </a:t>
            </a:r>
            <a:r>
              <a:rPr lang="en-US" sz="2800" b="1" dirty="0" smtClean="0">
                <a:solidFill>
                  <a:srgbClr val="C00000"/>
                </a:solidFill>
              </a:rPr>
              <a:t>sets</a:t>
            </a:r>
            <a:r>
              <a:rPr lang="en-US" sz="2800" dirty="0" smtClean="0"/>
              <a:t> and </a:t>
            </a:r>
            <a:r>
              <a:rPr lang="en-US" sz="2800" b="1" dirty="0" smtClean="0">
                <a:solidFill>
                  <a:srgbClr val="0000FF"/>
                </a:solidFill>
              </a:rPr>
              <a:t>lowercase</a:t>
            </a:r>
            <a:r>
              <a:rPr lang="en-US" sz="2800" dirty="0" smtClean="0"/>
              <a:t> </a:t>
            </a:r>
            <a:r>
              <a:rPr lang="en-US" sz="2800" b="1" dirty="0" smtClean="0">
                <a:solidFill>
                  <a:srgbClr val="0000FF"/>
                </a:solidFill>
              </a:rPr>
              <a:t>letters</a:t>
            </a:r>
            <a:r>
              <a:rPr lang="en-US" sz="2800" dirty="0" smtClean="0"/>
              <a:t> (e.g., </a:t>
            </a:r>
            <a:r>
              <a:rPr lang="en-US" sz="2800" i="1" dirty="0" smtClean="0"/>
              <a:t>a, b, c, e</a:t>
            </a:r>
            <a:r>
              <a:rPr lang="en-US" sz="2800" dirty="0" smtClean="0"/>
              <a:t>) are used to denote </a:t>
            </a:r>
            <a:r>
              <a:rPr lang="en-US" sz="2800" b="1" dirty="0" smtClean="0">
                <a:solidFill>
                  <a:srgbClr val="0000FF"/>
                </a:solidFill>
              </a:rPr>
              <a:t>elements of a sets</a:t>
            </a:r>
            <a:r>
              <a:rPr lang="en-US" sz="2800" dirty="0" smtClean="0"/>
              <a:t>.</a:t>
            </a:r>
          </a:p>
          <a:p>
            <a:pPr marL="274320" indent="-274320">
              <a:spcBef>
                <a:spcPts val="600"/>
              </a:spcBef>
              <a:buFont typeface="Arial" pitchFamily="34" charset="0"/>
              <a:buChar char="•"/>
              <a:defRPr/>
            </a:pPr>
            <a:r>
              <a:rPr lang="en-US" altLang="zh-TW" sz="2800" dirty="0" smtClean="0"/>
              <a:t>Elements of a Set may NOT be the same type always! </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95791" y="2224585"/>
            <a:ext cx="8306459" cy="3847207"/>
          </a:xfrm>
          <a:prstGeom prst="rect">
            <a:avLst/>
          </a:prstGeom>
        </p:spPr>
        <p:txBody>
          <a:bodyPr wrap="square">
            <a:spAutoFit/>
          </a:bodyPr>
          <a:lstStyle/>
          <a:p>
            <a:pPr marL="274320" indent="-274320">
              <a:spcBef>
                <a:spcPts val="600"/>
              </a:spcBef>
              <a:buFont typeface="Wingdings" pitchFamily="2" charset="2"/>
              <a:buChar char="§"/>
            </a:pPr>
            <a:r>
              <a:rPr lang="en-US" sz="2800" dirty="0" smtClean="0"/>
              <a:t>A set is defined only by the elements which it contains. Thus </a:t>
            </a:r>
            <a:r>
              <a:rPr lang="en-US" sz="2800" dirty="0" smtClean="0">
                <a:solidFill>
                  <a:srgbClr val="0000FF"/>
                </a:solidFill>
              </a:rPr>
              <a:t>repeating an element, or changing the ordering of elements in the description of the set, does NOT change the set itself.</a:t>
            </a:r>
          </a:p>
          <a:p>
            <a:pPr marL="731520" lvl="2" indent="-274320">
              <a:spcBef>
                <a:spcPts val="600"/>
              </a:spcBef>
              <a:buFont typeface="Arial" pitchFamily="34" charset="0"/>
              <a:buChar char="•"/>
            </a:pPr>
            <a:r>
              <a:rPr lang="en-US" sz="2800" dirty="0" smtClean="0"/>
              <a:t>A = {1, 2, 4} = { 1, 1, 1, 2, 2, 4, 4, 4, 4} = {2, 4,1}</a:t>
            </a:r>
          </a:p>
          <a:p>
            <a:pPr marL="274320" indent="-274320">
              <a:spcBef>
                <a:spcPts val="600"/>
              </a:spcBef>
            </a:pPr>
            <a:r>
              <a:rPr lang="en-US" sz="2800" dirty="0" smtClean="0">
                <a:solidFill>
                  <a:srgbClr val="0000FF"/>
                </a:solidFill>
              </a:rPr>
              <a:t> </a:t>
            </a:r>
          </a:p>
          <a:p>
            <a:pPr marL="274320" indent="-274320">
              <a:spcBef>
                <a:spcPts val="600"/>
              </a:spcBef>
              <a:buFont typeface="Wingdings" pitchFamily="2" charset="2"/>
              <a:buChar char="§"/>
            </a:pPr>
            <a:r>
              <a:rPr lang="en-US" sz="2800" dirty="0" smtClean="0"/>
              <a:t>Sets can have other sets as member. </a:t>
            </a:r>
          </a:p>
          <a:p>
            <a:pPr marL="731520" lvl="1" indent="-274320">
              <a:spcBef>
                <a:spcPts val="600"/>
              </a:spcBef>
              <a:buFont typeface="Arial" pitchFamily="34" charset="0"/>
              <a:buChar char="•"/>
            </a:pPr>
            <a:r>
              <a:rPr lang="en-US" sz="2800" dirty="0" smtClean="0"/>
              <a:t>B = { a, {a, b}, {{x}}, 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p:txBody>
          <a:bodyPr>
            <a:normAutofit/>
          </a:bodyPr>
          <a:lstStyle/>
          <a:p>
            <a:r>
              <a:rPr lang="en-US" sz="4000" b="1" dirty="0" smtClean="0">
                <a:latin typeface="+mn-lt"/>
              </a:rPr>
              <a:t>Representation of a Set</a:t>
            </a:r>
            <a:endParaRPr lang="en-US" sz="4000" b="1" dirty="0">
              <a:latin typeface="+mn-lt"/>
            </a:endParaRPr>
          </a:p>
        </p:txBody>
      </p:sp>
      <p:sp>
        <p:nvSpPr>
          <p:cNvPr id="5" name="Rectangle 4"/>
          <p:cNvSpPr/>
          <p:nvPr/>
        </p:nvSpPr>
        <p:spPr>
          <a:xfrm>
            <a:off x="298509" y="2135851"/>
            <a:ext cx="8515739" cy="4154984"/>
          </a:xfrm>
          <a:prstGeom prst="rect">
            <a:avLst/>
          </a:prstGeom>
        </p:spPr>
        <p:txBody>
          <a:bodyPr wrap="square">
            <a:spAutoFit/>
          </a:bodyPr>
          <a:lstStyle/>
          <a:p>
            <a:pPr>
              <a:buFont typeface="Wingdings" pitchFamily="2" charset="2"/>
              <a:buChar char="§"/>
              <a:defRPr/>
            </a:pPr>
            <a:r>
              <a:rPr lang="en-US" sz="2400" dirty="0" smtClean="0"/>
              <a:t>Basically there are two ways of representing a set:</a:t>
            </a:r>
          </a:p>
          <a:p>
            <a:pPr marL="457200" indent="-457200">
              <a:buFont typeface="+mj-lt"/>
              <a:buAutoNum type="arabicParenR"/>
              <a:defRPr/>
            </a:pPr>
            <a:r>
              <a:rPr lang="en-US" sz="2400" b="1" u="sng" dirty="0" smtClean="0">
                <a:solidFill>
                  <a:srgbClr val="0000FF"/>
                </a:solidFill>
              </a:rPr>
              <a:t>List notation/form</a:t>
            </a:r>
            <a:r>
              <a:rPr lang="en-US" sz="2400" dirty="0" smtClean="0"/>
              <a:t>: All elements of the set are listed, the elements being separated by commas(</a:t>
            </a:r>
            <a:r>
              <a:rPr lang="en-US" sz="2400" b="1" dirty="0" smtClean="0">
                <a:solidFill>
                  <a:srgbClr val="0000FF"/>
                </a:solidFill>
              </a:rPr>
              <a:t>,</a:t>
            </a:r>
            <a:r>
              <a:rPr lang="en-US" sz="2400" dirty="0" smtClean="0"/>
              <a:t>) and are enclosed by curly braces “</a:t>
            </a:r>
            <a:r>
              <a:rPr lang="en-US" sz="2400" b="1" dirty="0" smtClean="0">
                <a:solidFill>
                  <a:srgbClr val="0000FF"/>
                </a:solidFill>
              </a:rPr>
              <a:t>{</a:t>
            </a:r>
            <a:r>
              <a:rPr lang="en-US" sz="2400" dirty="0" smtClean="0"/>
              <a:t>“ and “</a:t>
            </a:r>
            <a:r>
              <a:rPr lang="en-US" sz="2400" b="1" dirty="0" smtClean="0">
                <a:solidFill>
                  <a:srgbClr val="0000FF"/>
                </a:solidFill>
              </a:rPr>
              <a:t>}</a:t>
            </a:r>
            <a:r>
              <a:rPr lang="en-US" sz="2400" dirty="0" smtClean="0"/>
              <a:t>” </a:t>
            </a:r>
          </a:p>
          <a:p>
            <a:pPr marL="457200" indent="-457200">
              <a:defRPr/>
            </a:pPr>
            <a:r>
              <a:rPr lang="en-US" sz="2400" dirty="0" smtClean="0"/>
              <a:t>	</a:t>
            </a:r>
            <a:r>
              <a:rPr lang="en-US" sz="2400" u="sng" dirty="0" smtClean="0">
                <a:solidFill>
                  <a:srgbClr val="FF0000"/>
                </a:solidFill>
              </a:rPr>
              <a:t>Example</a:t>
            </a:r>
            <a:r>
              <a:rPr lang="en-US" sz="2400" dirty="0" smtClean="0"/>
              <a:t>: B = { a, e, </a:t>
            </a:r>
            <a:r>
              <a:rPr lang="en-US" sz="2400" dirty="0" err="1" smtClean="0"/>
              <a:t>i</a:t>
            </a:r>
            <a:r>
              <a:rPr lang="en-US" sz="2400" dirty="0" smtClean="0"/>
              <a:t>, o, u} </a:t>
            </a:r>
          </a:p>
          <a:p>
            <a:pPr marL="457200" indent="-457200">
              <a:defRPr/>
            </a:pPr>
            <a:r>
              <a:rPr lang="en-US" sz="2400" dirty="0" smtClean="0"/>
              <a:t>		           A = { 2, 4, 6, 8}		</a:t>
            </a:r>
          </a:p>
          <a:p>
            <a:pPr marL="457200" indent="-457200">
              <a:buFont typeface="Arial" charset="0"/>
              <a:buAutoNum type="arabicParenR" startAt="2"/>
              <a:defRPr/>
            </a:pPr>
            <a:r>
              <a:rPr lang="en-US" sz="2400" b="1" u="sng" dirty="0" smtClean="0">
                <a:solidFill>
                  <a:srgbClr val="0000FF"/>
                </a:solidFill>
              </a:rPr>
              <a:t>Set builder notation/form, or, Rule method, </a:t>
            </a:r>
            <a:r>
              <a:rPr lang="en-US" sz="2400" dirty="0" smtClean="0"/>
              <a:t>: A set is defined by specifying a property that elements of the set have in common.</a:t>
            </a:r>
          </a:p>
          <a:p>
            <a:pPr marL="457200" indent="-457200">
              <a:defRPr/>
            </a:pPr>
            <a:r>
              <a:rPr lang="en-US" sz="2400" dirty="0" smtClean="0"/>
              <a:t>	</a:t>
            </a:r>
            <a:r>
              <a:rPr lang="en-US" sz="2400" u="sng" dirty="0" smtClean="0">
                <a:solidFill>
                  <a:srgbClr val="FF0000"/>
                </a:solidFill>
              </a:rPr>
              <a:t>Example</a:t>
            </a:r>
            <a:r>
              <a:rPr lang="en-US" sz="2400" dirty="0" smtClean="0"/>
              <a:t>: B = { x| x is a vowel in the English alphabets} 	</a:t>
            </a:r>
          </a:p>
          <a:p>
            <a:pPr marL="457200" indent="-457200">
              <a:defRPr/>
            </a:pPr>
            <a:r>
              <a:rPr lang="en-US" sz="2400" dirty="0" smtClean="0"/>
              <a:t>		           A = { x| x is an even integer between 1 and 8}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p:txBody>
          <a:bodyPr>
            <a:normAutofit/>
          </a:bodyPr>
          <a:lstStyle/>
          <a:p>
            <a:r>
              <a:rPr lang="en-US" sz="4000" b="1" dirty="0" smtClean="0">
                <a:latin typeface="+mn-lt"/>
              </a:rPr>
              <a:t>Different Types of Sets</a:t>
            </a:r>
            <a:endParaRPr lang="en-US" sz="4000" b="1" dirty="0">
              <a:latin typeface="+mn-lt"/>
            </a:endParaRPr>
          </a:p>
        </p:txBody>
      </p:sp>
      <p:sp>
        <p:nvSpPr>
          <p:cNvPr id="5" name="Rectangle 4"/>
          <p:cNvSpPr/>
          <p:nvPr/>
        </p:nvSpPr>
        <p:spPr>
          <a:xfrm>
            <a:off x="175677" y="2044492"/>
            <a:ext cx="8515739" cy="4293483"/>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0000FF"/>
                </a:solidFill>
              </a:rPr>
              <a:t>Empty set/ Null set</a:t>
            </a:r>
            <a:r>
              <a:rPr lang="en-US" sz="2000" dirty="0" smtClean="0"/>
              <a:t>: A set with no member is called empty/null set. Empty set is denoted by </a:t>
            </a:r>
            <a:r>
              <a:rPr lang="en-US" sz="2000" dirty="0" smtClean="0">
                <a:sym typeface="Symbol" pitchFamily="18" charset="2"/>
              </a:rPr>
              <a:t>. Empty set is also denoted by { }.</a:t>
            </a:r>
          </a:p>
          <a:p>
            <a:pPr marL="274320" indent="-274320">
              <a:spcBef>
                <a:spcPts val="600"/>
              </a:spcBef>
            </a:pPr>
            <a:r>
              <a:rPr lang="en-US" sz="2000" i="1" dirty="0" smtClean="0">
                <a:sym typeface="Symbol" pitchFamily="18" charset="2"/>
              </a:rPr>
              <a:t>	</a:t>
            </a:r>
            <a:r>
              <a:rPr lang="en-US" sz="2000" i="1" u="sng" dirty="0" smtClean="0">
                <a:sym typeface="Symbol" pitchFamily="18" charset="2"/>
              </a:rPr>
              <a:t>Examples</a:t>
            </a:r>
            <a:r>
              <a:rPr lang="en-US" sz="2000" dirty="0" smtClean="0">
                <a:sym typeface="Symbol" pitchFamily="18" charset="2"/>
              </a:rPr>
              <a:t>: B = { }, A = { x is a multiple of 4 | x is odd }</a:t>
            </a:r>
          </a:p>
          <a:p>
            <a:pPr marL="274320" lvl="3" indent="-274320">
              <a:spcBef>
                <a:spcPts val="600"/>
              </a:spcBef>
            </a:pPr>
            <a:r>
              <a:rPr lang="en-US" sz="2000" dirty="0" smtClean="0">
                <a:solidFill>
                  <a:srgbClr val="0000FF"/>
                </a:solidFill>
                <a:sym typeface="Symbol" pitchFamily="18" charset="2"/>
              </a:rPr>
              <a:t>	Note</a:t>
            </a:r>
            <a:r>
              <a:rPr lang="en-US" sz="2000" dirty="0" smtClean="0">
                <a:solidFill>
                  <a:srgbClr val="FF0000"/>
                </a:solidFill>
                <a:sym typeface="Symbol" pitchFamily="18" charset="2"/>
              </a:rPr>
              <a:t>:  </a:t>
            </a:r>
            <a:r>
              <a:rPr lang="en-US" sz="2000" b="1" dirty="0" smtClean="0">
                <a:solidFill>
                  <a:srgbClr val="FF0000"/>
                </a:solidFill>
                <a:sym typeface="Symbol" pitchFamily="18" charset="2"/>
              </a:rPr>
              <a:t>  {} </a:t>
            </a:r>
          </a:p>
          <a:p>
            <a:pPr marL="274320" indent="-274320">
              <a:spcBef>
                <a:spcPts val="600"/>
              </a:spcBef>
              <a:buFont typeface="Arial" pitchFamily="34" charset="0"/>
              <a:buChar char="•"/>
            </a:pPr>
            <a:r>
              <a:rPr lang="en-US" sz="2000" b="1" dirty="0" smtClean="0">
                <a:solidFill>
                  <a:srgbClr val="0000FF"/>
                </a:solidFill>
              </a:rPr>
              <a:t>Singleton set</a:t>
            </a:r>
            <a:r>
              <a:rPr lang="en-US" sz="2000" dirty="0" smtClean="0"/>
              <a:t>: A set with one element is called a singleton set. 	</a:t>
            </a:r>
            <a:r>
              <a:rPr lang="en-US" sz="2000" i="1" u="sng" dirty="0" smtClean="0"/>
              <a:t>Examples</a:t>
            </a:r>
            <a:r>
              <a:rPr lang="en-US" sz="2000" dirty="0" smtClean="0"/>
              <a:t>: B = {4} , S = {a}</a:t>
            </a:r>
          </a:p>
          <a:p>
            <a:pPr marL="274320" indent="-274320">
              <a:spcBef>
                <a:spcPts val="600"/>
              </a:spcBef>
              <a:buFont typeface="Arial" pitchFamily="34" charset="0"/>
              <a:buChar char="•"/>
            </a:pPr>
            <a:r>
              <a:rPr lang="en-US" sz="2000" b="1" dirty="0" smtClean="0">
                <a:solidFill>
                  <a:srgbClr val="0000FF"/>
                </a:solidFill>
              </a:rPr>
              <a:t>Finite set </a:t>
            </a:r>
            <a:r>
              <a:rPr lang="en-US" sz="2000" dirty="0" smtClean="0"/>
              <a:t>: A set with finite number of elements in it, is called a finite set. </a:t>
            </a:r>
            <a:r>
              <a:rPr lang="en-US" sz="2000" u="sng" dirty="0" smtClean="0"/>
              <a:t>Example</a:t>
            </a:r>
            <a:r>
              <a:rPr lang="en-US" sz="2000" dirty="0" smtClean="0"/>
              <a:t>: A = { 1, 3, 4,77}</a:t>
            </a:r>
          </a:p>
          <a:p>
            <a:pPr marL="274320" indent="-274320">
              <a:spcBef>
                <a:spcPts val="600"/>
              </a:spcBef>
              <a:buFont typeface="Arial" pitchFamily="34" charset="0"/>
              <a:buChar char="•"/>
            </a:pPr>
            <a:r>
              <a:rPr lang="en-US" sz="2000" b="1" dirty="0" smtClean="0">
                <a:solidFill>
                  <a:srgbClr val="0000FF"/>
                </a:solidFill>
              </a:rPr>
              <a:t>Infinite set </a:t>
            </a:r>
            <a:r>
              <a:rPr lang="en-US" sz="2000" dirty="0" smtClean="0"/>
              <a:t>: An infinite set is a set which contains infinite number of elements.		</a:t>
            </a:r>
          </a:p>
          <a:p>
            <a:pPr marL="274320" indent="-274320">
              <a:spcBef>
                <a:spcPts val="600"/>
              </a:spcBef>
            </a:pPr>
            <a:r>
              <a:rPr lang="en-US" sz="2000" i="1" dirty="0" smtClean="0"/>
              <a:t>	</a:t>
            </a:r>
            <a:r>
              <a:rPr lang="en-US" sz="2000" i="1" u="sng" dirty="0" smtClean="0"/>
              <a:t>Examples</a:t>
            </a:r>
            <a:r>
              <a:rPr lang="en-US" sz="2000" dirty="0" smtClean="0"/>
              <a:t>: 	</a:t>
            </a:r>
            <a:r>
              <a:rPr lang="en-US" dirty="0" smtClean="0"/>
              <a:t>N</a:t>
            </a:r>
            <a:r>
              <a:rPr lang="en-US" baseline="30000" dirty="0" smtClean="0"/>
              <a:t> </a:t>
            </a:r>
            <a:r>
              <a:rPr lang="en-US" dirty="0" smtClean="0"/>
              <a:t>= { 0, 1, 2, 3, ……….}    </a:t>
            </a:r>
          </a:p>
          <a:p>
            <a:pPr marL="274320" indent="-274320">
              <a:spcBef>
                <a:spcPts val="600"/>
              </a:spcBef>
            </a:pPr>
            <a:r>
              <a:rPr lang="en-US" dirty="0" smtClean="0"/>
              <a:t>		                B = { 1, 1/3, 1/9, 1/27,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Examples of Sets</a:t>
            </a:r>
            <a:endParaRPr lang="en-US" sz="4000" dirty="0">
              <a:latin typeface="+mn-lt"/>
            </a:endParaRPr>
          </a:p>
        </p:txBody>
      </p:sp>
      <p:sp>
        <p:nvSpPr>
          <p:cNvPr id="5" name="Rectangle 4"/>
          <p:cNvSpPr/>
          <p:nvPr/>
        </p:nvSpPr>
        <p:spPr>
          <a:xfrm>
            <a:off x="312157" y="2226422"/>
            <a:ext cx="8515739" cy="3468642"/>
          </a:xfrm>
          <a:prstGeom prst="rect">
            <a:avLst/>
          </a:prstGeom>
        </p:spPr>
        <p:txBody>
          <a:bodyPr wrap="square">
            <a:spAutoFit/>
          </a:bodyPr>
          <a:lstStyle/>
          <a:p>
            <a:pPr marL="274320" indent="-274320">
              <a:lnSpc>
                <a:spcPct val="90000"/>
              </a:lnSpc>
              <a:spcBef>
                <a:spcPts val="600"/>
              </a:spcBef>
              <a:buFont typeface="Wingdings" pitchFamily="2" charset="2"/>
              <a:buChar char="§"/>
            </a:pPr>
            <a:r>
              <a:rPr lang="en-US" sz="2400" dirty="0" smtClean="0">
                <a:sym typeface="Symbol" pitchFamily="18" charset="2"/>
              </a:rPr>
              <a:t>{1, 2, 3} is the set containing  elements “1” and “2” and “3.”</a:t>
            </a:r>
          </a:p>
          <a:p>
            <a:pPr marL="274320" indent="-274320">
              <a:lnSpc>
                <a:spcPct val="90000"/>
              </a:lnSpc>
              <a:spcBef>
                <a:spcPts val="600"/>
              </a:spcBef>
              <a:buFont typeface="Wingdings" pitchFamily="2" charset="2"/>
              <a:buChar char="§"/>
            </a:pPr>
            <a:r>
              <a:rPr lang="en-US" sz="2400" dirty="0" smtClean="0">
                <a:sym typeface="Symbol" pitchFamily="18" charset="2"/>
              </a:rPr>
              <a:t>{1, 1, 2, 3, 3} = {1, 2, 3} since </a:t>
            </a:r>
            <a:r>
              <a:rPr lang="en-US" sz="2400" dirty="0" smtClean="0">
                <a:solidFill>
                  <a:srgbClr val="FF0000"/>
                </a:solidFill>
                <a:sym typeface="Symbol" pitchFamily="18" charset="2"/>
              </a:rPr>
              <a:t>repetition is irrelevant</a:t>
            </a:r>
            <a:r>
              <a:rPr lang="en-US" sz="2400" dirty="0" smtClean="0">
                <a:sym typeface="Symbol" pitchFamily="18" charset="2"/>
              </a:rPr>
              <a:t>.</a:t>
            </a:r>
          </a:p>
          <a:p>
            <a:pPr marL="274320" indent="-274320">
              <a:lnSpc>
                <a:spcPct val="90000"/>
              </a:lnSpc>
              <a:spcBef>
                <a:spcPts val="600"/>
              </a:spcBef>
              <a:buFont typeface="Wingdings" pitchFamily="2" charset="2"/>
              <a:buChar char="§"/>
            </a:pPr>
            <a:r>
              <a:rPr lang="en-US" sz="2400" dirty="0" smtClean="0">
                <a:sym typeface="Symbol" pitchFamily="18" charset="2"/>
              </a:rPr>
              <a:t>{1, 2, 3} = {3, 2, 1} since </a:t>
            </a:r>
            <a:r>
              <a:rPr lang="en-US" sz="2400" dirty="0" smtClean="0">
                <a:solidFill>
                  <a:srgbClr val="FF0000"/>
                </a:solidFill>
                <a:sym typeface="Symbol" pitchFamily="18" charset="2"/>
              </a:rPr>
              <a:t>sets are unordered </a:t>
            </a:r>
            <a:r>
              <a:rPr lang="en-US" sz="2400" i="1" dirty="0" smtClean="0">
                <a:solidFill>
                  <a:srgbClr val="0000FF"/>
                </a:solidFill>
                <a:sym typeface="Symbol" pitchFamily="18" charset="2"/>
              </a:rPr>
              <a:t>(order of elements does NOT matter)</a:t>
            </a:r>
          </a:p>
          <a:p>
            <a:pPr marL="274320" indent="-274320">
              <a:lnSpc>
                <a:spcPct val="90000"/>
              </a:lnSpc>
              <a:spcBef>
                <a:spcPts val="600"/>
              </a:spcBef>
              <a:buFont typeface="Wingdings" pitchFamily="2" charset="2"/>
              <a:buChar char="§"/>
            </a:pPr>
            <a:r>
              <a:rPr lang="en-US" sz="2400" dirty="0" smtClean="0">
                <a:sym typeface="Symbol" pitchFamily="18" charset="2"/>
              </a:rPr>
              <a:t>{0,1, 2, 3, …} is a way we denote an </a:t>
            </a:r>
            <a:r>
              <a:rPr lang="en-US" sz="2400" dirty="0" smtClean="0">
                <a:solidFill>
                  <a:srgbClr val="FF0000"/>
                </a:solidFill>
                <a:sym typeface="Symbol" pitchFamily="18" charset="2"/>
              </a:rPr>
              <a:t>infinite</a:t>
            </a:r>
            <a:r>
              <a:rPr lang="en-US" sz="2400" dirty="0" smtClean="0">
                <a:sym typeface="Symbol" pitchFamily="18" charset="2"/>
              </a:rPr>
              <a:t> </a:t>
            </a:r>
            <a:r>
              <a:rPr lang="en-US" sz="2400" dirty="0" smtClean="0">
                <a:solidFill>
                  <a:srgbClr val="FF0000"/>
                </a:solidFill>
                <a:sym typeface="Symbol" pitchFamily="18" charset="2"/>
              </a:rPr>
              <a:t>set</a:t>
            </a:r>
            <a:r>
              <a:rPr lang="en-US" sz="2400" dirty="0" smtClean="0">
                <a:sym typeface="Symbol" pitchFamily="18" charset="2"/>
              </a:rPr>
              <a:t> (in this case, the natural numbers).</a:t>
            </a:r>
          </a:p>
          <a:p>
            <a:pPr marL="274320" indent="-274320">
              <a:lnSpc>
                <a:spcPct val="90000"/>
              </a:lnSpc>
              <a:spcBef>
                <a:spcPts val="600"/>
              </a:spcBef>
              <a:buFont typeface="Wingdings" pitchFamily="2" charset="2"/>
              <a:buChar char="§"/>
            </a:pPr>
            <a:r>
              <a:rPr lang="en-US" sz="2400" dirty="0" smtClean="0">
                <a:sym typeface="Symbol" pitchFamily="18" charset="2"/>
              </a:rPr>
              <a:t> = {} is the </a:t>
            </a:r>
            <a:r>
              <a:rPr lang="en-US" sz="2400" dirty="0" smtClean="0">
                <a:solidFill>
                  <a:srgbClr val="FF0000"/>
                </a:solidFill>
                <a:sym typeface="Symbol" pitchFamily="18" charset="2"/>
              </a:rPr>
              <a:t>empty set</a:t>
            </a:r>
            <a:r>
              <a:rPr lang="en-US" sz="2400" dirty="0" smtClean="0">
                <a:sym typeface="Symbol" pitchFamily="18" charset="2"/>
              </a:rPr>
              <a:t>, or the set containing no elements.</a:t>
            </a:r>
          </a:p>
          <a:p>
            <a:pPr marL="274320" indent="-274320">
              <a:lnSpc>
                <a:spcPct val="90000"/>
              </a:lnSpc>
              <a:spcBef>
                <a:spcPts val="600"/>
              </a:spcBef>
              <a:buFont typeface="Wingdings" pitchFamily="2" charset="2"/>
              <a:buChar char="§"/>
            </a:pPr>
            <a:r>
              <a:rPr lang="en-US" sz="2400" dirty="0" smtClean="0">
                <a:sym typeface="Symbol" pitchFamily="18" charset="2"/>
              </a:rPr>
              <a:t>A = { a, 2, Fred, New York } ==&gt; </a:t>
            </a:r>
            <a:r>
              <a:rPr lang="en-US" sz="2400" dirty="0" smtClean="0">
                <a:solidFill>
                  <a:srgbClr val="FF0000"/>
                </a:solidFill>
                <a:sym typeface="Symbol" pitchFamily="18" charset="2"/>
              </a:rPr>
              <a:t>Although elements are usually same type, but they may be of different types </a:t>
            </a:r>
            <a:endParaRPr lang="en-US" sz="2400"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 More examples</a:t>
            </a:r>
            <a:endParaRPr lang="en-US" sz="4000" dirty="0">
              <a:latin typeface="+mn-lt"/>
            </a:endParaRPr>
          </a:p>
        </p:txBody>
      </p:sp>
      <p:sp>
        <p:nvSpPr>
          <p:cNvPr id="5" name="Rectangle 4"/>
          <p:cNvSpPr/>
          <p:nvPr/>
        </p:nvSpPr>
        <p:spPr>
          <a:xfrm>
            <a:off x="312157" y="2066079"/>
            <a:ext cx="8515739" cy="3847207"/>
          </a:xfrm>
          <a:prstGeom prst="rect">
            <a:avLst/>
          </a:prstGeom>
        </p:spPr>
        <p:txBody>
          <a:bodyPr wrap="square">
            <a:spAutoFit/>
          </a:bodyPr>
          <a:lstStyle/>
          <a:p>
            <a:pPr marL="274320" indent="-274320">
              <a:spcBef>
                <a:spcPts val="600"/>
              </a:spcBef>
              <a:buFont typeface="Arial" pitchFamily="34" charset="0"/>
              <a:buChar char="•"/>
            </a:pPr>
            <a:r>
              <a:rPr lang="en-US" sz="2800" u="sng" dirty="0" smtClean="0">
                <a:solidFill>
                  <a:srgbClr val="0000FF"/>
                </a:solidFill>
              </a:rPr>
              <a:t>Example 1</a:t>
            </a:r>
            <a:r>
              <a:rPr lang="en-US" sz="2800" dirty="0" smtClean="0">
                <a:solidFill>
                  <a:srgbClr val="0000FF"/>
                </a:solidFill>
              </a:rPr>
              <a:t> </a:t>
            </a:r>
            <a:r>
              <a:rPr lang="en-US" sz="2800" dirty="0" smtClean="0"/>
              <a:t>: The set V of all vowels in the English  alphabet cab be written as V = { a, e, </a:t>
            </a:r>
            <a:r>
              <a:rPr lang="en-US" sz="2800" dirty="0" err="1" smtClean="0"/>
              <a:t>i</a:t>
            </a:r>
            <a:r>
              <a:rPr lang="en-US" sz="2800" dirty="0" smtClean="0"/>
              <a:t>, o, u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2</a:t>
            </a:r>
            <a:r>
              <a:rPr lang="en-US" sz="2800" dirty="0" smtClean="0">
                <a:solidFill>
                  <a:srgbClr val="0000FF"/>
                </a:solidFill>
              </a:rPr>
              <a:t>: </a:t>
            </a:r>
            <a:r>
              <a:rPr lang="en-US" sz="2800" dirty="0" smtClean="0"/>
              <a:t>The set O of odd positive integers less than 10 can be denoted by { 1, 3, 5, 7, 9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4</a:t>
            </a:r>
            <a:r>
              <a:rPr lang="en-US" sz="2800" dirty="0" smtClean="0">
                <a:solidFill>
                  <a:srgbClr val="0000FF"/>
                </a:solidFill>
              </a:rPr>
              <a:t> : </a:t>
            </a:r>
            <a:r>
              <a:rPr lang="en-US" sz="2800" dirty="0" smtClean="0"/>
              <a:t>The set of positive integers less than 100 can be denoted by { 1, 2, 3, ………..,99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ACD0711316B04781CEA273FBAD5D3E" ma:contentTypeVersion="2" ma:contentTypeDescription="Create a new document." ma:contentTypeScope="" ma:versionID="552dd177dbd2b272342709c872412e96">
  <xsd:schema xmlns:xsd="http://www.w3.org/2001/XMLSchema" xmlns:xs="http://www.w3.org/2001/XMLSchema" xmlns:p="http://schemas.microsoft.com/office/2006/metadata/properties" xmlns:ns2="741111ed-9d9b-4782-a0a2-4e79af736946" targetNamespace="http://schemas.microsoft.com/office/2006/metadata/properties" ma:root="true" ma:fieldsID="f1fd74428f50667537ffb1ca8844e8db" ns2:_="">
    <xsd:import namespace="741111ed-9d9b-4782-a0a2-4e79af7369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111ed-9d9b-4782-a0a2-4e79af7369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022A2F-B159-4399-AD8A-E4BE02CB35BE}"/>
</file>

<file path=customXml/itemProps2.xml><?xml version="1.0" encoding="utf-8"?>
<ds:datastoreItem xmlns:ds="http://schemas.openxmlformats.org/officeDocument/2006/customXml" ds:itemID="{9139F7BC-794D-4DA6-A9A3-2E3317279FF9}"/>
</file>

<file path=customXml/itemProps3.xml><?xml version="1.0" encoding="utf-8"?>
<ds:datastoreItem xmlns:ds="http://schemas.openxmlformats.org/officeDocument/2006/customXml" ds:itemID="{C1DF1342-E9EB-4937-B014-2026D54A70D5}"/>
</file>

<file path=docProps/app.xml><?xml version="1.0" encoding="utf-8"?>
<Properties xmlns="http://schemas.openxmlformats.org/officeDocument/2006/extended-properties" xmlns:vt="http://schemas.openxmlformats.org/officeDocument/2006/docPropsVTypes">
  <Template>Spectrum.thmx</Template>
  <TotalTime>1985</TotalTime>
  <Words>2010</Words>
  <Application>Microsoft Office PowerPoint</Application>
  <PresentationFormat>On-screen Show (4:3)</PresentationFormat>
  <Paragraphs>282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Spectrum</vt:lpstr>
      <vt:lpstr>Sets  </vt:lpstr>
      <vt:lpstr>Lecture Outline</vt:lpstr>
      <vt:lpstr>Objectives and Outcomes</vt:lpstr>
      <vt:lpstr>Sets</vt:lpstr>
      <vt:lpstr>Sets</vt:lpstr>
      <vt:lpstr>Representation of a Set</vt:lpstr>
      <vt:lpstr>Different Types of Sets</vt:lpstr>
      <vt:lpstr>Some Examples of Sets</vt:lpstr>
      <vt:lpstr>Sets: More examples</vt:lpstr>
      <vt:lpstr>Standard Numerical Sets</vt:lpstr>
      <vt:lpstr>-Notation</vt:lpstr>
      <vt:lpstr>-Notation</vt:lpstr>
      <vt:lpstr>Venn diagram </vt:lpstr>
      <vt:lpstr>FIGURE 1  Venn Diagram for the Set of Vowels</vt:lpstr>
      <vt:lpstr>Equal Set</vt:lpstr>
      <vt:lpstr>Subset</vt:lpstr>
      <vt:lpstr>Subset </vt:lpstr>
      <vt:lpstr>Proper Subset</vt:lpstr>
      <vt:lpstr>FIGURE 2  Venn Diagram Showing that  A is a Subset of B</vt:lpstr>
      <vt:lpstr>Cardinality of a Set</vt:lpstr>
      <vt:lpstr>Cardinality of a Set</vt:lpstr>
      <vt:lpstr>Answers</vt:lpstr>
      <vt:lpstr>Cardinality of a Set: More examples</vt:lpstr>
      <vt:lpstr>Super Set</vt:lpstr>
      <vt:lpstr>Quick Examples</vt:lpstr>
      <vt:lpstr>Quiz: Yes/No?</vt:lpstr>
      <vt:lpstr>Power Set</vt:lpstr>
      <vt:lpstr>Power Set: Examples</vt:lpstr>
      <vt:lpstr>Ordered n-tuples</vt:lpstr>
      <vt:lpstr>Ordered n-tuples</vt:lpstr>
      <vt:lpstr>Ordered n-tuples</vt:lpstr>
      <vt:lpstr>Cartesian Product of Sets</vt:lpstr>
      <vt:lpstr>Cartesian Product of Sets: Example</vt:lpstr>
      <vt:lpstr>Example: Cartesian Product of Three Sets</vt:lpstr>
      <vt:lpstr>Practice @ Home</vt:lpstr>
      <vt:lpstr>Slide 36</vt:lpstr>
      <vt:lpstr>Slide 37</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63</cp:revision>
  <dcterms:created xsi:type="dcterms:W3CDTF">2018-12-10T17:20:29Z</dcterms:created>
  <dcterms:modified xsi:type="dcterms:W3CDTF">2022-02-07T14:23:15Z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0x0101001BACD0711316B04781CEA273FBAD5D3E</vt:lpwstr>
  </property>
</Properties>
</file>